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4" r:id="rId4"/>
    <p:sldId id="265" r:id="rId5"/>
    <p:sldId id="267" r:id="rId6"/>
    <p:sldId id="270" r:id="rId7"/>
    <p:sldId id="271" r:id="rId8"/>
    <p:sldId id="272" r:id="rId9"/>
    <p:sldId id="282" r:id="rId10"/>
    <p:sldId id="283" r:id="rId11"/>
    <p:sldId id="284" r:id="rId12"/>
    <p:sldId id="273" r:id="rId13"/>
    <p:sldId id="274" r:id="rId14"/>
    <p:sldId id="276" r:id="rId15"/>
    <p:sldId id="277" r:id="rId16"/>
    <p:sldId id="278" r:id="rId17"/>
    <p:sldId id="279" r:id="rId18"/>
    <p:sldId id="285" r:id="rId19"/>
    <p:sldId id="286" r:id="rId20"/>
    <p:sldId id="280" r:id="rId21"/>
    <p:sldId id="289" r:id="rId22"/>
    <p:sldId id="261" r:id="rId23"/>
    <p:sldId id="262" r:id="rId24"/>
    <p:sldId id="288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44" autoAdjust="0"/>
  </p:normalViewPr>
  <p:slideViewPr>
    <p:cSldViewPr snapToGrid="0" snapToObjects="1">
      <p:cViewPr varScale="1">
        <p:scale>
          <a:sx n="127" d="100"/>
          <a:sy n="127" d="100"/>
        </p:scale>
        <p:origin x="-19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06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019E9E-3B55-414A-BE10-5F8CC9F2DBB1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C4F39A-4821-6549-A7CC-F10FD95C8DB2}">
      <dgm:prSet phldrT="[Text]"/>
      <dgm:spPr/>
      <dgm:t>
        <a:bodyPr/>
        <a:lstStyle/>
        <a:p>
          <a:r>
            <a:rPr lang="en-US" dirty="0" smtClean="0"/>
            <a:t>Research portal</a:t>
          </a:r>
          <a:endParaRPr lang="en-US" dirty="0"/>
        </a:p>
      </dgm:t>
    </dgm:pt>
    <dgm:pt modelId="{6437AF60-30DF-C448-B97B-2320A3DE32E0}" type="parTrans" cxnId="{6B260277-73BC-1341-8930-18D1243E17EC}">
      <dgm:prSet/>
      <dgm:spPr/>
      <dgm:t>
        <a:bodyPr/>
        <a:lstStyle/>
        <a:p>
          <a:endParaRPr lang="en-US"/>
        </a:p>
      </dgm:t>
    </dgm:pt>
    <dgm:pt modelId="{9A7C9640-73FF-AF4B-8B40-7B6A65780D36}" type="sibTrans" cxnId="{6B260277-73BC-1341-8930-18D1243E17EC}">
      <dgm:prSet/>
      <dgm:spPr/>
      <dgm:t>
        <a:bodyPr/>
        <a:lstStyle/>
        <a:p>
          <a:endParaRPr lang="en-US"/>
        </a:p>
      </dgm:t>
    </dgm:pt>
    <dgm:pt modelId="{3C66C712-4A05-D74B-BFA0-5EDFE595DA48}">
      <dgm:prSet phldrT="[Text]"/>
      <dgm:spPr/>
      <dgm:t>
        <a:bodyPr/>
        <a:lstStyle/>
        <a:p>
          <a:r>
            <a:rPr lang="en-US" dirty="0" smtClean="0"/>
            <a:t>Alexandria</a:t>
          </a:r>
          <a:endParaRPr lang="en-US" dirty="0"/>
        </a:p>
      </dgm:t>
    </dgm:pt>
    <dgm:pt modelId="{5F8B7352-A7AE-D34B-A46E-F741AC14F4BE}" type="parTrans" cxnId="{737DD983-C447-0543-9F4C-F616125B6B32}">
      <dgm:prSet/>
      <dgm:spPr/>
      <dgm:t>
        <a:bodyPr/>
        <a:lstStyle/>
        <a:p>
          <a:endParaRPr lang="en-US"/>
        </a:p>
      </dgm:t>
    </dgm:pt>
    <dgm:pt modelId="{A56A43A8-5459-684D-B6A7-6BDF3E28DBC7}" type="sibTrans" cxnId="{737DD983-C447-0543-9F4C-F616125B6B32}">
      <dgm:prSet/>
      <dgm:spPr/>
      <dgm:t>
        <a:bodyPr/>
        <a:lstStyle/>
        <a:p>
          <a:endParaRPr lang="en-US"/>
        </a:p>
      </dgm:t>
    </dgm:pt>
    <dgm:pt modelId="{D8AF6E7A-7650-D346-8EFA-EA85F29433BC}">
      <dgm:prSet phldrT="[Text]"/>
      <dgm:spPr/>
      <dgm:t>
        <a:bodyPr/>
        <a:lstStyle/>
        <a:p>
          <a:r>
            <a:rPr lang="en-US" dirty="0" smtClean="0"/>
            <a:t>User service</a:t>
          </a:r>
          <a:endParaRPr lang="en-US" dirty="0"/>
        </a:p>
      </dgm:t>
    </dgm:pt>
    <dgm:pt modelId="{3AA023A5-67C1-3E4A-BA81-297CBB5C4E12}" type="parTrans" cxnId="{E6C6C08F-66DC-894E-9F61-F2B1FAE6180D}">
      <dgm:prSet/>
      <dgm:spPr/>
      <dgm:t>
        <a:bodyPr/>
        <a:lstStyle/>
        <a:p>
          <a:endParaRPr lang="en-US"/>
        </a:p>
      </dgm:t>
    </dgm:pt>
    <dgm:pt modelId="{98602520-88FD-1048-8BD2-7E8E60B6675C}" type="sibTrans" cxnId="{E6C6C08F-66DC-894E-9F61-F2B1FAE6180D}">
      <dgm:prSet/>
      <dgm:spPr/>
      <dgm:t>
        <a:bodyPr/>
        <a:lstStyle/>
        <a:p>
          <a:endParaRPr lang="en-US"/>
        </a:p>
      </dgm:t>
    </dgm:pt>
    <dgm:pt modelId="{32595CBC-5EDC-8F4A-9A1C-62017B047EA1}">
      <dgm:prSet phldrT="[Text]"/>
      <dgm:spPr/>
      <dgm:t>
        <a:bodyPr/>
        <a:lstStyle/>
        <a:p>
          <a:r>
            <a:rPr lang="en-US" dirty="0" smtClean="0"/>
            <a:t>Search broker</a:t>
          </a:r>
          <a:endParaRPr lang="en-US" dirty="0"/>
        </a:p>
      </dgm:t>
    </dgm:pt>
    <dgm:pt modelId="{9E7EE55E-7A5F-2742-9A4E-7061D328359D}" type="parTrans" cxnId="{0DE1C7E2-F920-E94B-8539-ED4827D7EA1A}">
      <dgm:prSet/>
      <dgm:spPr/>
      <dgm:t>
        <a:bodyPr/>
        <a:lstStyle/>
        <a:p>
          <a:endParaRPr lang="en-US"/>
        </a:p>
      </dgm:t>
    </dgm:pt>
    <dgm:pt modelId="{A81CE4C0-8130-9448-AAD8-1A834FA1E772}" type="sibTrans" cxnId="{0DE1C7E2-F920-E94B-8539-ED4827D7EA1A}">
      <dgm:prSet/>
      <dgm:spPr/>
      <dgm:t>
        <a:bodyPr/>
        <a:lstStyle/>
        <a:p>
          <a:endParaRPr lang="en-US"/>
        </a:p>
      </dgm:t>
    </dgm:pt>
    <dgm:pt modelId="{EA5B38EC-A018-6B4B-A703-92B017B45290}">
      <dgm:prSet phldrT="[Text]"/>
      <dgm:spPr/>
      <dgm:t>
        <a:bodyPr/>
        <a:lstStyle/>
        <a:p>
          <a:r>
            <a:rPr lang="en-US" dirty="0" smtClean="0"/>
            <a:t>SOLR index</a:t>
          </a:r>
          <a:endParaRPr lang="en-US" dirty="0"/>
        </a:p>
      </dgm:t>
    </dgm:pt>
    <dgm:pt modelId="{31275A0A-6532-764C-925C-D559C0440367}" type="parTrans" cxnId="{8F1B52D1-CCC2-9845-B36B-09ED25568144}">
      <dgm:prSet/>
      <dgm:spPr/>
      <dgm:t>
        <a:bodyPr/>
        <a:lstStyle/>
        <a:p>
          <a:endParaRPr lang="en-US"/>
        </a:p>
      </dgm:t>
    </dgm:pt>
    <dgm:pt modelId="{B5D42A25-D551-364F-BF4E-FE4469EA81A9}" type="sibTrans" cxnId="{8F1B52D1-CCC2-9845-B36B-09ED25568144}">
      <dgm:prSet/>
      <dgm:spPr/>
      <dgm:t>
        <a:bodyPr/>
        <a:lstStyle/>
        <a:p>
          <a:endParaRPr lang="en-US"/>
        </a:p>
      </dgm:t>
    </dgm:pt>
    <dgm:pt modelId="{2A937878-5049-C844-9ACC-2018110DB6D0}">
      <dgm:prSet/>
      <dgm:spPr/>
      <dgm:t>
        <a:bodyPr/>
        <a:lstStyle/>
        <a:p>
          <a:r>
            <a:rPr lang="en-US" dirty="0" smtClean="0"/>
            <a:t>R visualization service</a:t>
          </a:r>
          <a:endParaRPr lang="en-US" dirty="0"/>
        </a:p>
      </dgm:t>
    </dgm:pt>
    <dgm:pt modelId="{715570C6-FF4F-484F-8540-2E9C1A1842D5}" type="parTrans" cxnId="{9A7362A3-B32C-184E-B15E-16E5737605A9}">
      <dgm:prSet/>
      <dgm:spPr/>
      <dgm:t>
        <a:bodyPr/>
        <a:lstStyle/>
        <a:p>
          <a:endParaRPr lang="en-US"/>
        </a:p>
      </dgm:t>
    </dgm:pt>
    <dgm:pt modelId="{41276449-7E8D-1347-A0A1-D0C37F4ED11A}" type="sibTrans" cxnId="{9A7362A3-B32C-184E-B15E-16E5737605A9}">
      <dgm:prSet/>
      <dgm:spPr/>
      <dgm:t>
        <a:bodyPr/>
        <a:lstStyle/>
        <a:p>
          <a:endParaRPr lang="en-US"/>
        </a:p>
      </dgm:t>
    </dgm:pt>
    <dgm:pt modelId="{6CCE11F0-15B2-D04A-9333-E9354558B0FE}">
      <dgm:prSet phldrT="[Text]"/>
      <dgm:spPr/>
      <dgm:t>
        <a:bodyPr/>
        <a:lstStyle/>
        <a:p>
          <a:r>
            <a:rPr lang="en-US" dirty="0" smtClean="0"/>
            <a:t>Lexicon service</a:t>
          </a:r>
          <a:endParaRPr lang="en-US" dirty="0"/>
        </a:p>
      </dgm:t>
    </dgm:pt>
    <dgm:pt modelId="{593F128E-A7BC-454F-93B9-75FB79F421FF}" type="parTrans" cxnId="{A9E26C12-A121-4A4B-961C-212DAC794996}">
      <dgm:prSet/>
      <dgm:spPr/>
      <dgm:t>
        <a:bodyPr/>
        <a:lstStyle/>
        <a:p>
          <a:endParaRPr lang="en-US"/>
        </a:p>
      </dgm:t>
    </dgm:pt>
    <dgm:pt modelId="{DF36AF17-6698-6440-9C5D-BF30276297F3}" type="sibTrans" cxnId="{A9E26C12-A121-4A4B-961C-212DAC794996}">
      <dgm:prSet/>
      <dgm:spPr/>
      <dgm:t>
        <a:bodyPr/>
        <a:lstStyle/>
        <a:p>
          <a:endParaRPr lang="en-US"/>
        </a:p>
      </dgm:t>
    </dgm:pt>
    <dgm:pt modelId="{0D185DC5-7935-0345-92FF-70DDFDB2EF07}" type="pres">
      <dgm:prSet presAssocID="{83019E9E-3B55-414A-BE10-5F8CC9F2DBB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AF21BA8-611E-E140-AAB0-1B494291B578}" type="pres">
      <dgm:prSet presAssocID="{FBC4F39A-4821-6549-A7CC-F10FD95C8DB2}" presName="hierRoot1" presStyleCnt="0"/>
      <dgm:spPr/>
    </dgm:pt>
    <dgm:pt modelId="{FF048F5A-F56C-F74D-AA3F-AD29AA9ADA0B}" type="pres">
      <dgm:prSet presAssocID="{FBC4F39A-4821-6549-A7CC-F10FD95C8DB2}" presName="composite" presStyleCnt="0"/>
      <dgm:spPr/>
    </dgm:pt>
    <dgm:pt modelId="{6500FC81-A283-8048-9423-4A9B07D43A08}" type="pres">
      <dgm:prSet presAssocID="{FBC4F39A-4821-6549-A7CC-F10FD95C8DB2}" presName="background" presStyleLbl="node0" presStyleIdx="0" presStyleCnt="1"/>
      <dgm:spPr/>
    </dgm:pt>
    <dgm:pt modelId="{FFC329CC-53A2-064F-AD67-E74DA6148736}" type="pres">
      <dgm:prSet presAssocID="{FBC4F39A-4821-6549-A7CC-F10FD95C8DB2}" presName="text" presStyleLbl="fgAcc0" presStyleIdx="0" presStyleCnt="1" custLinFactNeighborX="611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83A202-E1AF-E14D-8C9F-D524C8328E52}" type="pres">
      <dgm:prSet presAssocID="{FBC4F39A-4821-6549-A7CC-F10FD95C8DB2}" presName="hierChild2" presStyleCnt="0"/>
      <dgm:spPr/>
    </dgm:pt>
    <dgm:pt modelId="{FD898C88-4476-CD43-A511-2D14D0C860D0}" type="pres">
      <dgm:prSet presAssocID="{5F8B7352-A7AE-D34B-A46E-F741AC14F4BE}" presName="Name10" presStyleLbl="parChTrans1D2" presStyleIdx="0" presStyleCnt="4"/>
      <dgm:spPr/>
      <dgm:t>
        <a:bodyPr/>
        <a:lstStyle/>
        <a:p>
          <a:endParaRPr lang="en-US"/>
        </a:p>
      </dgm:t>
    </dgm:pt>
    <dgm:pt modelId="{E56E00A9-8221-B040-A3E8-637623EAF985}" type="pres">
      <dgm:prSet presAssocID="{3C66C712-4A05-D74B-BFA0-5EDFE595DA48}" presName="hierRoot2" presStyleCnt="0"/>
      <dgm:spPr/>
    </dgm:pt>
    <dgm:pt modelId="{C73A7A7F-4945-DA49-A1A3-55EEEE21CF68}" type="pres">
      <dgm:prSet presAssocID="{3C66C712-4A05-D74B-BFA0-5EDFE595DA48}" presName="composite2" presStyleCnt="0"/>
      <dgm:spPr/>
    </dgm:pt>
    <dgm:pt modelId="{C9DF3438-7598-B64B-AE1B-2ABBBABE5553}" type="pres">
      <dgm:prSet presAssocID="{3C66C712-4A05-D74B-BFA0-5EDFE595DA48}" presName="background2" presStyleLbl="node2" presStyleIdx="0" presStyleCnt="4"/>
      <dgm:spPr/>
    </dgm:pt>
    <dgm:pt modelId="{C81FEE0F-B9D1-C840-9356-637E4F383902}" type="pres">
      <dgm:prSet presAssocID="{3C66C712-4A05-D74B-BFA0-5EDFE595DA48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09CD9D-807E-6D46-8ACE-161E2B407CC0}" type="pres">
      <dgm:prSet presAssocID="{3C66C712-4A05-D74B-BFA0-5EDFE595DA48}" presName="hierChild3" presStyleCnt="0"/>
      <dgm:spPr/>
    </dgm:pt>
    <dgm:pt modelId="{1AE4F620-7A97-A046-AAF5-DB028BBB0626}" type="pres">
      <dgm:prSet presAssocID="{3AA023A5-67C1-3E4A-BA81-297CBB5C4E12}" presName="Name10" presStyleLbl="parChTrans1D2" presStyleIdx="1" presStyleCnt="4"/>
      <dgm:spPr/>
      <dgm:t>
        <a:bodyPr/>
        <a:lstStyle/>
        <a:p>
          <a:endParaRPr lang="en-US"/>
        </a:p>
      </dgm:t>
    </dgm:pt>
    <dgm:pt modelId="{3754F644-A730-D340-82A4-7DD02876F647}" type="pres">
      <dgm:prSet presAssocID="{D8AF6E7A-7650-D346-8EFA-EA85F29433BC}" presName="hierRoot2" presStyleCnt="0"/>
      <dgm:spPr/>
    </dgm:pt>
    <dgm:pt modelId="{7CA4146A-4E89-B34C-A7EA-DA3D077AB76C}" type="pres">
      <dgm:prSet presAssocID="{D8AF6E7A-7650-D346-8EFA-EA85F29433BC}" presName="composite2" presStyleCnt="0"/>
      <dgm:spPr/>
    </dgm:pt>
    <dgm:pt modelId="{4338353C-1C20-3840-9C5A-E0DE43646509}" type="pres">
      <dgm:prSet presAssocID="{D8AF6E7A-7650-D346-8EFA-EA85F29433BC}" presName="background2" presStyleLbl="node2" presStyleIdx="1" presStyleCnt="4"/>
      <dgm:spPr/>
    </dgm:pt>
    <dgm:pt modelId="{E0801EBF-EDC1-5B41-ADE8-C65B02BA1DED}" type="pres">
      <dgm:prSet presAssocID="{D8AF6E7A-7650-D346-8EFA-EA85F29433BC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035458-63B5-944B-9FE9-CDDFB6E2522C}" type="pres">
      <dgm:prSet presAssocID="{D8AF6E7A-7650-D346-8EFA-EA85F29433BC}" presName="hierChild3" presStyleCnt="0"/>
      <dgm:spPr/>
    </dgm:pt>
    <dgm:pt modelId="{8D791DC7-C89D-DC4A-9A8B-C37846D819E3}" type="pres">
      <dgm:prSet presAssocID="{9E7EE55E-7A5F-2742-9A4E-7061D328359D}" presName="Name10" presStyleLbl="parChTrans1D2" presStyleIdx="2" presStyleCnt="4"/>
      <dgm:spPr/>
      <dgm:t>
        <a:bodyPr/>
        <a:lstStyle/>
        <a:p>
          <a:endParaRPr lang="en-US"/>
        </a:p>
      </dgm:t>
    </dgm:pt>
    <dgm:pt modelId="{7CE36259-5D2A-6542-A4BC-483BC72D596B}" type="pres">
      <dgm:prSet presAssocID="{32595CBC-5EDC-8F4A-9A1C-62017B047EA1}" presName="hierRoot2" presStyleCnt="0"/>
      <dgm:spPr/>
    </dgm:pt>
    <dgm:pt modelId="{EBDA33FC-7187-4142-8C77-AF3E7FB8EDAF}" type="pres">
      <dgm:prSet presAssocID="{32595CBC-5EDC-8F4A-9A1C-62017B047EA1}" presName="composite2" presStyleCnt="0"/>
      <dgm:spPr/>
    </dgm:pt>
    <dgm:pt modelId="{D5950A5E-9071-F649-800F-3612D7729A83}" type="pres">
      <dgm:prSet presAssocID="{32595CBC-5EDC-8F4A-9A1C-62017B047EA1}" presName="background2" presStyleLbl="node2" presStyleIdx="2" presStyleCnt="4"/>
      <dgm:spPr/>
    </dgm:pt>
    <dgm:pt modelId="{E5DF2D23-8B88-CD45-B115-516C75F045AF}" type="pres">
      <dgm:prSet presAssocID="{32595CBC-5EDC-8F4A-9A1C-62017B047EA1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45C8E9-A689-F049-AEE5-732E497AF3CB}" type="pres">
      <dgm:prSet presAssocID="{32595CBC-5EDC-8F4A-9A1C-62017B047EA1}" presName="hierChild3" presStyleCnt="0"/>
      <dgm:spPr/>
    </dgm:pt>
    <dgm:pt modelId="{5D8CA409-2099-2E4B-B021-64C074CE0A1C}" type="pres">
      <dgm:prSet presAssocID="{593F128E-A7BC-454F-93B9-75FB79F421FF}" presName="Name17" presStyleLbl="parChTrans1D3" presStyleIdx="0" presStyleCnt="2"/>
      <dgm:spPr/>
      <dgm:t>
        <a:bodyPr/>
        <a:lstStyle/>
        <a:p>
          <a:endParaRPr lang="en-US"/>
        </a:p>
      </dgm:t>
    </dgm:pt>
    <dgm:pt modelId="{80EB72A7-3F5D-3A40-8779-75CA3801C3C8}" type="pres">
      <dgm:prSet presAssocID="{6CCE11F0-15B2-D04A-9333-E9354558B0FE}" presName="hierRoot3" presStyleCnt="0"/>
      <dgm:spPr/>
    </dgm:pt>
    <dgm:pt modelId="{5D050680-0CEE-7745-8E68-37946A6723D5}" type="pres">
      <dgm:prSet presAssocID="{6CCE11F0-15B2-D04A-9333-E9354558B0FE}" presName="composite3" presStyleCnt="0"/>
      <dgm:spPr/>
    </dgm:pt>
    <dgm:pt modelId="{FDD73895-66CB-644D-9096-D1D8AAC5E1AF}" type="pres">
      <dgm:prSet presAssocID="{6CCE11F0-15B2-D04A-9333-E9354558B0FE}" presName="background3" presStyleLbl="node3" presStyleIdx="0" presStyleCnt="2"/>
      <dgm:spPr/>
    </dgm:pt>
    <dgm:pt modelId="{BB8E330F-DD97-244C-B206-E48695B4DDE9}" type="pres">
      <dgm:prSet presAssocID="{6CCE11F0-15B2-D04A-9333-E9354558B0FE}" presName="text3" presStyleLbl="fgAcc3" presStyleIdx="0" presStyleCnt="2" custLinFactNeighborX="-608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7FD38B-54C9-A94F-AD3F-28F6DDF75E65}" type="pres">
      <dgm:prSet presAssocID="{6CCE11F0-15B2-D04A-9333-E9354558B0FE}" presName="hierChild4" presStyleCnt="0"/>
      <dgm:spPr/>
    </dgm:pt>
    <dgm:pt modelId="{5D51AF47-9B38-E440-853C-97BCD209D879}" type="pres">
      <dgm:prSet presAssocID="{31275A0A-6532-764C-925C-D559C0440367}" presName="Name17" presStyleLbl="parChTrans1D3" presStyleIdx="1" presStyleCnt="2"/>
      <dgm:spPr/>
      <dgm:t>
        <a:bodyPr/>
        <a:lstStyle/>
        <a:p>
          <a:endParaRPr lang="en-US"/>
        </a:p>
      </dgm:t>
    </dgm:pt>
    <dgm:pt modelId="{7A173A55-F00E-364B-AE74-31ECA12BD8AF}" type="pres">
      <dgm:prSet presAssocID="{EA5B38EC-A018-6B4B-A703-92B017B45290}" presName="hierRoot3" presStyleCnt="0"/>
      <dgm:spPr/>
    </dgm:pt>
    <dgm:pt modelId="{D7060A4A-7040-5D46-A10D-8154EEBA98F9}" type="pres">
      <dgm:prSet presAssocID="{EA5B38EC-A018-6B4B-A703-92B017B45290}" presName="composite3" presStyleCnt="0"/>
      <dgm:spPr/>
    </dgm:pt>
    <dgm:pt modelId="{2ACBBFBF-EC49-9A44-930B-C62E39B2E90C}" type="pres">
      <dgm:prSet presAssocID="{EA5B38EC-A018-6B4B-A703-92B017B45290}" presName="background3" presStyleLbl="node3" presStyleIdx="1" presStyleCnt="2"/>
      <dgm:spPr/>
    </dgm:pt>
    <dgm:pt modelId="{BC63EE68-5335-D945-AECC-CE01041E131F}" type="pres">
      <dgm:prSet presAssocID="{EA5B38EC-A018-6B4B-A703-92B017B45290}" presName="text3" presStyleLbl="fgAcc3" presStyleIdx="1" presStyleCnt="2" custLinFactNeighborX="-608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F7728F-5CEC-7C47-A313-905DBDB9E9CA}" type="pres">
      <dgm:prSet presAssocID="{EA5B38EC-A018-6B4B-A703-92B017B45290}" presName="hierChild4" presStyleCnt="0"/>
      <dgm:spPr/>
    </dgm:pt>
    <dgm:pt modelId="{5549D18E-4CAB-B04A-A070-73797823F34F}" type="pres">
      <dgm:prSet presAssocID="{715570C6-FF4F-484F-8540-2E9C1A1842D5}" presName="Name10" presStyleLbl="parChTrans1D2" presStyleIdx="3" presStyleCnt="4"/>
      <dgm:spPr/>
      <dgm:t>
        <a:bodyPr/>
        <a:lstStyle/>
        <a:p>
          <a:endParaRPr lang="en-US"/>
        </a:p>
      </dgm:t>
    </dgm:pt>
    <dgm:pt modelId="{33E15A04-09A9-8C41-BD6B-F65D6735BAC3}" type="pres">
      <dgm:prSet presAssocID="{2A937878-5049-C844-9ACC-2018110DB6D0}" presName="hierRoot2" presStyleCnt="0"/>
      <dgm:spPr/>
    </dgm:pt>
    <dgm:pt modelId="{D323BFD6-84CE-4F40-B63E-50C469C7DF56}" type="pres">
      <dgm:prSet presAssocID="{2A937878-5049-C844-9ACC-2018110DB6D0}" presName="composite2" presStyleCnt="0"/>
      <dgm:spPr/>
    </dgm:pt>
    <dgm:pt modelId="{47A248AF-DA93-144B-AD19-056405470369}" type="pres">
      <dgm:prSet presAssocID="{2A937878-5049-C844-9ACC-2018110DB6D0}" presName="background2" presStyleLbl="node2" presStyleIdx="3" presStyleCnt="4"/>
      <dgm:spPr/>
    </dgm:pt>
    <dgm:pt modelId="{4BBB6911-7677-FA45-9440-26D807329B3D}" type="pres">
      <dgm:prSet presAssocID="{2A937878-5049-C844-9ACC-2018110DB6D0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D8068A-3430-7343-A615-19D9F8B95D8C}" type="pres">
      <dgm:prSet presAssocID="{2A937878-5049-C844-9ACC-2018110DB6D0}" presName="hierChild3" presStyleCnt="0"/>
      <dgm:spPr/>
    </dgm:pt>
  </dgm:ptLst>
  <dgm:cxnLst>
    <dgm:cxn modelId="{CC476011-6137-BA48-9AAF-B06721E4AAE1}" type="presOf" srcId="{9E7EE55E-7A5F-2742-9A4E-7061D328359D}" destId="{8D791DC7-C89D-DC4A-9A8B-C37846D819E3}" srcOrd="0" destOrd="0" presId="urn:microsoft.com/office/officeart/2005/8/layout/hierarchy1"/>
    <dgm:cxn modelId="{4BC2CFE3-FFFE-C042-AB18-EAB64C900B2B}" type="presOf" srcId="{6CCE11F0-15B2-D04A-9333-E9354558B0FE}" destId="{BB8E330F-DD97-244C-B206-E48695B4DDE9}" srcOrd="0" destOrd="0" presId="urn:microsoft.com/office/officeart/2005/8/layout/hierarchy1"/>
    <dgm:cxn modelId="{A9E26C12-A121-4A4B-961C-212DAC794996}" srcId="{32595CBC-5EDC-8F4A-9A1C-62017B047EA1}" destId="{6CCE11F0-15B2-D04A-9333-E9354558B0FE}" srcOrd="0" destOrd="0" parTransId="{593F128E-A7BC-454F-93B9-75FB79F421FF}" sibTransId="{DF36AF17-6698-6440-9C5D-BF30276297F3}"/>
    <dgm:cxn modelId="{38633E80-44F2-004B-B650-1735BE4E9FD2}" type="presOf" srcId="{32595CBC-5EDC-8F4A-9A1C-62017B047EA1}" destId="{E5DF2D23-8B88-CD45-B115-516C75F045AF}" srcOrd="0" destOrd="0" presId="urn:microsoft.com/office/officeart/2005/8/layout/hierarchy1"/>
    <dgm:cxn modelId="{9A7362A3-B32C-184E-B15E-16E5737605A9}" srcId="{FBC4F39A-4821-6549-A7CC-F10FD95C8DB2}" destId="{2A937878-5049-C844-9ACC-2018110DB6D0}" srcOrd="3" destOrd="0" parTransId="{715570C6-FF4F-484F-8540-2E9C1A1842D5}" sibTransId="{41276449-7E8D-1347-A0A1-D0C37F4ED11A}"/>
    <dgm:cxn modelId="{DD538A81-8258-0747-9D71-0AE90FEBE93F}" type="presOf" srcId="{31275A0A-6532-764C-925C-D559C0440367}" destId="{5D51AF47-9B38-E440-853C-97BCD209D879}" srcOrd="0" destOrd="0" presId="urn:microsoft.com/office/officeart/2005/8/layout/hierarchy1"/>
    <dgm:cxn modelId="{CC016762-7721-1048-A7D3-842B90A107D8}" type="presOf" srcId="{EA5B38EC-A018-6B4B-A703-92B017B45290}" destId="{BC63EE68-5335-D945-AECC-CE01041E131F}" srcOrd="0" destOrd="0" presId="urn:microsoft.com/office/officeart/2005/8/layout/hierarchy1"/>
    <dgm:cxn modelId="{737DD983-C447-0543-9F4C-F616125B6B32}" srcId="{FBC4F39A-4821-6549-A7CC-F10FD95C8DB2}" destId="{3C66C712-4A05-D74B-BFA0-5EDFE595DA48}" srcOrd="0" destOrd="0" parTransId="{5F8B7352-A7AE-D34B-A46E-F741AC14F4BE}" sibTransId="{A56A43A8-5459-684D-B6A7-6BDF3E28DBC7}"/>
    <dgm:cxn modelId="{E6C6C08F-66DC-894E-9F61-F2B1FAE6180D}" srcId="{FBC4F39A-4821-6549-A7CC-F10FD95C8DB2}" destId="{D8AF6E7A-7650-D346-8EFA-EA85F29433BC}" srcOrd="1" destOrd="0" parTransId="{3AA023A5-67C1-3E4A-BA81-297CBB5C4E12}" sibTransId="{98602520-88FD-1048-8BD2-7E8E60B6675C}"/>
    <dgm:cxn modelId="{8F1B52D1-CCC2-9845-B36B-09ED25568144}" srcId="{32595CBC-5EDC-8F4A-9A1C-62017B047EA1}" destId="{EA5B38EC-A018-6B4B-A703-92B017B45290}" srcOrd="1" destOrd="0" parTransId="{31275A0A-6532-764C-925C-D559C0440367}" sibTransId="{B5D42A25-D551-364F-BF4E-FE4469EA81A9}"/>
    <dgm:cxn modelId="{2BD06992-92A6-6443-B3CE-FB4CC3342AE1}" type="presOf" srcId="{2A937878-5049-C844-9ACC-2018110DB6D0}" destId="{4BBB6911-7677-FA45-9440-26D807329B3D}" srcOrd="0" destOrd="0" presId="urn:microsoft.com/office/officeart/2005/8/layout/hierarchy1"/>
    <dgm:cxn modelId="{4B641446-A1BD-584C-AD4D-AE9B9D0502F6}" type="presOf" srcId="{FBC4F39A-4821-6549-A7CC-F10FD95C8DB2}" destId="{FFC329CC-53A2-064F-AD67-E74DA6148736}" srcOrd="0" destOrd="0" presId="urn:microsoft.com/office/officeart/2005/8/layout/hierarchy1"/>
    <dgm:cxn modelId="{31495BAE-8C22-7447-9126-FF368DCE8441}" type="presOf" srcId="{715570C6-FF4F-484F-8540-2E9C1A1842D5}" destId="{5549D18E-4CAB-B04A-A070-73797823F34F}" srcOrd="0" destOrd="0" presId="urn:microsoft.com/office/officeart/2005/8/layout/hierarchy1"/>
    <dgm:cxn modelId="{7A5A9546-B817-DD47-A460-3AC23FE6C591}" type="presOf" srcId="{3AA023A5-67C1-3E4A-BA81-297CBB5C4E12}" destId="{1AE4F620-7A97-A046-AAF5-DB028BBB0626}" srcOrd="0" destOrd="0" presId="urn:microsoft.com/office/officeart/2005/8/layout/hierarchy1"/>
    <dgm:cxn modelId="{D9ABFB56-88F9-F843-BE5D-1FB42550D175}" type="presOf" srcId="{593F128E-A7BC-454F-93B9-75FB79F421FF}" destId="{5D8CA409-2099-2E4B-B021-64C074CE0A1C}" srcOrd="0" destOrd="0" presId="urn:microsoft.com/office/officeart/2005/8/layout/hierarchy1"/>
    <dgm:cxn modelId="{40FA933D-8688-494D-A719-19B8E51FC3F6}" type="presOf" srcId="{3C66C712-4A05-D74B-BFA0-5EDFE595DA48}" destId="{C81FEE0F-B9D1-C840-9356-637E4F383902}" srcOrd="0" destOrd="0" presId="urn:microsoft.com/office/officeart/2005/8/layout/hierarchy1"/>
    <dgm:cxn modelId="{1D8A2800-78C8-CB49-BE87-F2731C100025}" type="presOf" srcId="{D8AF6E7A-7650-D346-8EFA-EA85F29433BC}" destId="{E0801EBF-EDC1-5B41-ADE8-C65B02BA1DED}" srcOrd="0" destOrd="0" presId="urn:microsoft.com/office/officeart/2005/8/layout/hierarchy1"/>
    <dgm:cxn modelId="{86E864CF-AD90-1C40-8C93-8FE908FF1DFE}" type="presOf" srcId="{5F8B7352-A7AE-D34B-A46E-F741AC14F4BE}" destId="{FD898C88-4476-CD43-A511-2D14D0C860D0}" srcOrd="0" destOrd="0" presId="urn:microsoft.com/office/officeart/2005/8/layout/hierarchy1"/>
    <dgm:cxn modelId="{0DE1C7E2-F920-E94B-8539-ED4827D7EA1A}" srcId="{FBC4F39A-4821-6549-A7CC-F10FD95C8DB2}" destId="{32595CBC-5EDC-8F4A-9A1C-62017B047EA1}" srcOrd="2" destOrd="0" parTransId="{9E7EE55E-7A5F-2742-9A4E-7061D328359D}" sibTransId="{A81CE4C0-8130-9448-AAD8-1A834FA1E772}"/>
    <dgm:cxn modelId="{BBB0B89D-69CB-474D-BD2F-B0D50A935F63}" type="presOf" srcId="{83019E9E-3B55-414A-BE10-5F8CC9F2DBB1}" destId="{0D185DC5-7935-0345-92FF-70DDFDB2EF07}" srcOrd="0" destOrd="0" presId="urn:microsoft.com/office/officeart/2005/8/layout/hierarchy1"/>
    <dgm:cxn modelId="{6B260277-73BC-1341-8930-18D1243E17EC}" srcId="{83019E9E-3B55-414A-BE10-5F8CC9F2DBB1}" destId="{FBC4F39A-4821-6549-A7CC-F10FD95C8DB2}" srcOrd="0" destOrd="0" parTransId="{6437AF60-30DF-C448-B97B-2320A3DE32E0}" sibTransId="{9A7C9640-73FF-AF4B-8B40-7B6A65780D36}"/>
    <dgm:cxn modelId="{0324F8CC-86EC-6040-BEE0-555550EA7E7A}" type="presParOf" srcId="{0D185DC5-7935-0345-92FF-70DDFDB2EF07}" destId="{5AF21BA8-611E-E140-AAB0-1B494291B578}" srcOrd="0" destOrd="0" presId="urn:microsoft.com/office/officeart/2005/8/layout/hierarchy1"/>
    <dgm:cxn modelId="{5211263E-5C1F-934B-8E79-A98940B05D31}" type="presParOf" srcId="{5AF21BA8-611E-E140-AAB0-1B494291B578}" destId="{FF048F5A-F56C-F74D-AA3F-AD29AA9ADA0B}" srcOrd="0" destOrd="0" presId="urn:microsoft.com/office/officeart/2005/8/layout/hierarchy1"/>
    <dgm:cxn modelId="{39B95FE7-340E-5348-A172-91CBF5A822A7}" type="presParOf" srcId="{FF048F5A-F56C-F74D-AA3F-AD29AA9ADA0B}" destId="{6500FC81-A283-8048-9423-4A9B07D43A08}" srcOrd="0" destOrd="0" presId="urn:microsoft.com/office/officeart/2005/8/layout/hierarchy1"/>
    <dgm:cxn modelId="{2CD91A54-11A4-4044-9B49-89D456253B33}" type="presParOf" srcId="{FF048F5A-F56C-F74D-AA3F-AD29AA9ADA0B}" destId="{FFC329CC-53A2-064F-AD67-E74DA6148736}" srcOrd="1" destOrd="0" presId="urn:microsoft.com/office/officeart/2005/8/layout/hierarchy1"/>
    <dgm:cxn modelId="{AD753C69-1DB4-524C-BBC3-55EDEC6AF55E}" type="presParOf" srcId="{5AF21BA8-611E-E140-AAB0-1B494291B578}" destId="{0883A202-E1AF-E14D-8C9F-D524C8328E52}" srcOrd="1" destOrd="0" presId="urn:microsoft.com/office/officeart/2005/8/layout/hierarchy1"/>
    <dgm:cxn modelId="{92573AED-F516-FC49-979F-C20AD3C2BD55}" type="presParOf" srcId="{0883A202-E1AF-E14D-8C9F-D524C8328E52}" destId="{FD898C88-4476-CD43-A511-2D14D0C860D0}" srcOrd="0" destOrd="0" presId="urn:microsoft.com/office/officeart/2005/8/layout/hierarchy1"/>
    <dgm:cxn modelId="{A98C2B03-2414-B64B-8F07-AB810A103848}" type="presParOf" srcId="{0883A202-E1AF-E14D-8C9F-D524C8328E52}" destId="{E56E00A9-8221-B040-A3E8-637623EAF985}" srcOrd="1" destOrd="0" presId="urn:microsoft.com/office/officeart/2005/8/layout/hierarchy1"/>
    <dgm:cxn modelId="{F1988216-3A6D-A24A-A6EE-119B9A77D090}" type="presParOf" srcId="{E56E00A9-8221-B040-A3E8-637623EAF985}" destId="{C73A7A7F-4945-DA49-A1A3-55EEEE21CF68}" srcOrd="0" destOrd="0" presId="urn:microsoft.com/office/officeart/2005/8/layout/hierarchy1"/>
    <dgm:cxn modelId="{8B7A1971-D8F6-DF47-AA60-C563AB368A1D}" type="presParOf" srcId="{C73A7A7F-4945-DA49-A1A3-55EEEE21CF68}" destId="{C9DF3438-7598-B64B-AE1B-2ABBBABE5553}" srcOrd="0" destOrd="0" presId="urn:microsoft.com/office/officeart/2005/8/layout/hierarchy1"/>
    <dgm:cxn modelId="{C7FFA94E-DB62-0048-8206-C9727F6F2769}" type="presParOf" srcId="{C73A7A7F-4945-DA49-A1A3-55EEEE21CF68}" destId="{C81FEE0F-B9D1-C840-9356-637E4F383902}" srcOrd="1" destOrd="0" presId="urn:microsoft.com/office/officeart/2005/8/layout/hierarchy1"/>
    <dgm:cxn modelId="{ED5CA73B-767C-254D-9E44-9012E5A4423C}" type="presParOf" srcId="{E56E00A9-8221-B040-A3E8-637623EAF985}" destId="{7309CD9D-807E-6D46-8ACE-161E2B407CC0}" srcOrd="1" destOrd="0" presId="urn:microsoft.com/office/officeart/2005/8/layout/hierarchy1"/>
    <dgm:cxn modelId="{90113085-AFAE-3E46-86E6-ACD2034E58FF}" type="presParOf" srcId="{0883A202-E1AF-E14D-8C9F-D524C8328E52}" destId="{1AE4F620-7A97-A046-AAF5-DB028BBB0626}" srcOrd="2" destOrd="0" presId="urn:microsoft.com/office/officeart/2005/8/layout/hierarchy1"/>
    <dgm:cxn modelId="{224441A1-3F3F-9144-A52C-E0E3F500224D}" type="presParOf" srcId="{0883A202-E1AF-E14D-8C9F-D524C8328E52}" destId="{3754F644-A730-D340-82A4-7DD02876F647}" srcOrd="3" destOrd="0" presId="urn:microsoft.com/office/officeart/2005/8/layout/hierarchy1"/>
    <dgm:cxn modelId="{1AEC01D6-70DB-8843-BBEE-6D84C2B8C297}" type="presParOf" srcId="{3754F644-A730-D340-82A4-7DD02876F647}" destId="{7CA4146A-4E89-B34C-A7EA-DA3D077AB76C}" srcOrd="0" destOrd="0" presId="urn:microsoft.com/office/officeart/2005/8/layout/hierarchy1"/>
    <dgm:cxn modelId="{6BA0B143-03A4-5B4D-8D9F-4F7C5E0DF8FC}" type="presParOf" srcId="{7CA4146A-4E89-B34C-A7EA-DA3D077AB76C}" destId="{4338353C-1C20-3840-9C5A-E0DE43646509}" srcOrd="0" destOrd="0" presId="urn:microsoft.com/office/officeart/2005/8/layout/hierarchy1"/>
    <dgm:cxn modelId="{E5B9AEA0-2223-0B4F-A997-900CEBE6EE16}" type="presParOf" srcId="{7CA4146A-4E89-B34C-A7EA-DA3D077AB76C}" destId="{E0801EBF-EDC1-5B41-ADE8-C65B02BA1DED}" srcOrd="1" destOrd="0" presId="urn:microsoft.com/office/officeart/2005/8/layout/hierarchy1"/>
    <dgm:cxn modelId="{A0E667B4-0992-9241-A1B7-51F69DF6CCE0}" type="presParOf" srcId="{3754F644-A730-D340-82A4-7DD02876F647}" destId="{9F035458-63B5-944B-9FE9-CDDFB6E2522C}" srcOrd="1" destOrd="0" presId="urn:microsoft.com/office/officeart/2005/8/layout/hierarchy1"/>
    <dgm:cxn modelId="{5F156106-2CC4-DF43-96C4-80DB46CF6610}" type="presParOf" srcId="{0883A202-E1AF-E14D-8C9F-D524C8328E52}" destId="{8D791DC7-C89D-DC4A-9A8B-C37846D819E3}" srcOrd="4" destOrd="0" presId="urn:microsoft.com/office/officeart/2005/8/layout/hierarchy1"/>
    <dgm:cxn modelId="{504DDBEC-5653-DE42-9BDC-A1D9B000D8CE}" type="presParOf" srcId="{0883A202-E1AF-E14D-8C9F-D524C8328E52}" destId="{7CE36259-5D2A-6542-A4BC-483BC72D596B}" srcOrd="5" destOrd="0" presId="urn:microsoft.com/office/officeart/2005/8/layout/hierarchy1"/>
    <dgm:cxn modelId="{0CBB1C6E-BC8B-AE4A-A598-B8555BCA69CA}" type="presParOf" srcId="{7CE36259-5D2A-6542-A4BC-483BC72D596B}" destId="{EBDA33FC-7187-4142-8C77-AF3E7FB8EDAF}" srcOrd="0" destOrd="0" presId="urn:microsoft.com/office/officeart/2005/8/layout/hierarchy1"/>
    <dgm:cxn modelId="{7B75A2DB-55E6-1747-83FC-D76B16411402}" type="presParOf" srcId="{EBDA33FC-7187-4142-8C77-AF3E7FB8EDAF}" destId="{D5950A5E-9071-F649-800F-3612D7729A83}" srcOrd="0" destOrd="0" presId="urn:microsoft.com/office/officeart/2005/8/layout/hierarchy1"/>
    <dgm:cxn modelId="{4AE4C6C7-5CFF-B947-A4F4-81643899AE36}" type="presParOf" srcId="{EBDA33FC-7187-4142-8C77-AF3E7FB8EDAF}" destId="{E5DF2D23-8B88-CD45-B115-516C75F045AF}" srcOrd="1" destOrd="0" presId="urn:microsoft.com/office/officeart/2005/8/layout/hierarchy1"/>
    <dgm:cxn modelId="{B3F0CA62-FB7F-5E44-981D-45130C5AF816}" type="presParOf" srcId="{7CE36259-5D2A-6542-A4BC-483BC72D596B}" destId="{2945C8E9-A689-F049-AEE5-732E497AF3CB}" srcOrd="1" destOrd="0" presId="urn:microsoft.com/office/officeart/2005/8/layout/hierarchy1"/>
    <dgm:cxn modelId="{B14BA535-B712-DD44-BFA6-B34CB626BD18}" type="presParOf" srcId="{2945C8E9-A689-F049-AEE5-732E497AF3CB}" destId="{5D8CA409-2099-2E4B-B021-64C074CE0A1C}" srcOrd="0" destOrd="0" presId="urn:microsoft.com/office/officeart/2005/8/layout/hierarchy1"/>
    <dgm:cxn modelId="{CE49E861-0A08-B443-9C56-E5267F0704FB}" type="presParOf" srcId="{2945C8E9-A689-F049-AEE5-732E497AF3CB}" destId="{80EB72A7-3F5D-3A40-8779-75CA3801C3C8}" srcOrd="1" destOrd="0" presId="urn:microsoft.com/office/officeart/2005/8/layout/hierarchy1"/>
    <dgm:cxn modelId="{6F63F5A9-F26C-DC42-A07D-374A0A2027C4}" type="presParOf" srcId="{80EB72A7-3F5D-3A40-8779-75CA3801C3C8}" destId="{5D050680-0CEE-7745-8E68-37946A6723D5}" srcOrd="0" destOrd="0" presId="urn:microsoft.com/office/officeart/2005/8/layout/hierarchy1"/>
    <dgm:cxn modelId="{B94F1FA7-187B-7740-8887-C7BBD6998EDC}" type="presParOf" srcId="{5D050680-0CEE-7745-8E68-37946A6723D5}" destId="{FDD73895-66CB-644D-9096-D1D8AAC5E1AF}" srcOrd="0" destOrd="0" presId="urn:microsoft.com/office/officeart/2005/8/layout/hierarchy1"/>
    <dgm:cxn modelId="{1E50313F-36AA-6C4A-AE3D-7570F5CE3921}" type="presParOf" srcId="{5D050680-0CEE-7745-8E68-37946A6723D5}" destId="{BB8E330F-DD97-244C-B206-E48695B4DDE9}" srcOrd="1" destOrd="0" presId="urn:microsoft.com/office/officeart/2005/8/layout/hierarchy1"/>
    <dgm:cxn modelId="{B4E342DF-7CEC-7D48-9C39-91B434016AFB}" type="presParOf" srcId="{80EB72A7-3F5D-3A40-8779-75CA3801C3C8}" destId="{5C7FD38B-54C9-A94F-AD3F-28F6DDF75E65}" srcOrd="1" destOrd="0" presId="urn:microsoft.com/office/officeart/2005/8/layout/hierarchy1"/>
    <dgm:cxn modelId="{8B5E0898-7528-314C-9273-8FB72BFE0A48}" type="presParOf" srcId="{2945C8E9-A689-F049-AEE5-732E497AF3CB}" destId="{5D51AF47-9B38-E440-853C-97BCD209D879}" srcOrd="2" destOrd="0" presId="urn:microsoft.com/office/officeart/2005/8/layout/hierarchy1"/>
    <dgm:cxn modelId="{AED60729-0B75-1348-935E-D8F39F6D36CC}" type="presParOf" srcId="{2945C8E9-A689-F049-AEE5-732E497AF3CB}" destId="{7A173A55-F00E-364B-AE74-31ECA12BD8AF}" srcOrd="3" destOrd="0" presId="urn:microsoft.com/office/officeart/2005/8/layout/hierarchy1"/>
    <dgm:cxn modelId="{A4AB0F82-713F-D045-97BE-562D2DD42EFD}" type="presParOf" srcId="{7A173A55-F00E-364B-AE74-31ECA12BD8AF}" destId="{D7060A4A-7040-5D46-A10D-8154EEBA98F9}" srcOrd="0" destOrd="0" presId="urn:microsoft.com/office/officeart/2005/8/layout/hierarchy1"/>
    <dgm:cxn modelId="{26584B88-C8FF-7F4A-B9C8-73CF547A08DE}" type="presParOf" srcId="{D7060A4A-7040-5D46-A10D-8154EEBA98F9}" destId="{2ACBBFBF-EC49-9A44-930B-C62E39B2E90C}" srcOrd="0" destOrd="0" presId="urn:microsoft.com/office/officeart/2005/8/layout/hierarchy1"/>
    <dgm:cxn modelId="{66BEE8D4-ADE0-7840-B4CC-57DA1133940F}" type="presParOf" srcId="{D7060A4A-7040-5D46-A10D-8154EEBA98F9}" destId="{BC63EE68-5335-D945-AECC-CE01041E131F}" srcOrd="1" destOrd="0" presId="urn:microsoft.com/office/officeart/2005/8/layout/hierarchy1"/>
    <dgm:cxn modelId="{431A2E51-EDD8-734F-9D59-B12A64DEE08A}" type="presParOf" srcId="{7A173A55-F00E-364B-AE74-31ECA12BD8AF}" destId="{4DF7728F-5CEC-7C47-A313-905DBDB9E9CA}" srcOrd="1" destOrd="0" presId="urn:microsoft.com/office/officeart/2005/8/layout/hierarchy1"/>
    <dgm:cxn modelId="{F0E73F4C-4E3E-D749-BEE5-2A8952097588}" type="presParOf" srcId="{0883A202-E1AF-E14D-8C9F-D524C8328E52}" destId="{5549D18E-4CAB-B04A-A070-73797823F34F}" srcOrd="6" destOrd="0" presId="urn:microsoft.com/office/officeart/2005/8/layout/hierarchy1"/>
    <dgm:cxn modelId="{12E9C8A0-A693-DC45-AC87-70DCE7019E8F}" type="presParOf" srcId="{0883A202-E1AF-E14D-8C9F-D524C8328E52}" destId="{33E15A04-09A9-8C41-BD6B-F65D6735BAC3}" srcOrd="7" destOrd="0" presId="urn:microsoft.com/office/officeart/2005/8/layout/hierarchy1"/>
    <dgm:cxn modelId="{98DBFD88-898F-7E4E-8BE2-F1176B752619}" type="presParOf" srcId="{33E15A04-09A9-8C41-BD6B-F65D6735BAC3}" destId="{D323BFD6-84CE-4F40-B63E-50C469C7DF56}" srcOrd="0" destOrd="0" presId="urn:microsoft.com/office/officeart/2005/8/layout/hierarchy1"/>
    <dgm:cxn modelId="{43603448-FD52-ED4B-871A-C3A63E639688}" type="presParOf" srcId="{D323BFD6-84CE-4F40-B63E-50C469C7DF56}" destId="{47A248AF-DA93-144B-AD19-056405470369}" srcOrd="0" destOrd="0" presId="urn:microsoft.com/office/officeart/2005/8/layout/hierarchy1"/>
    <dgm:cxn modelId="{6D148437-4E56-2546-A1D4-0950C5BA3C68}" type="presParOf" srcId="{D323BFD6-84CE-4F40-B63E-50C469C7DF56}" destId="{4BBB6911-7677-FA45-9440-26D807329B3D}" srcOrd="1" destOrd="0" presId="urn:microsoft.com/office/officeart/2005/8/layout/hierarchy1"/>
    <dgm:cxn modelId="{0191A562-B654-C240-A29E-4BCED176D6B9}" type="presParOf" srcId="{33E15A04-09A9-8C41-BD6B-F65D6735BAC3}" destId="{29D8068A-3430-7343-A615-19D9F8B95D8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9D18E-4CAB-B04A-A070-73797823F34F}">
      <dsp:nvSpPr>
        <dsp:cNvPr id="0" name=""/>
        <dsp:cNvSpPr/>
      </dsp:nvSpPr>
      <dsp:spPr>
        <a:xfrm>
          <a:off x="5071529" y="1124901"/>
          <a:ext cx="2103653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2103653" y="341184"/>
              </a:lnTo>
              <a:lnTo>
                <a:pt x="2103653" y="50065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51AF47-9B38-E440-853C-97BCD209D879}">
      <dsp:nvSpPr>
        <dsp:cNvPr id="0" name=""/>
        <dsp:cNvSpPr/>
      </dsp:nvSpPr>
      <dsp:spPr>
        <a:xfrm>
          <a:off x="5025449" y="2718691"/>
          <a:ext cx="91440" cy="5006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1184"/>
              </a:lnTo>
              <a:lnTo>
                <a:pt x="50765" y="341184"/>
              </a:lnTo>
              <a:lnTo>
                <a:pt x="50765" y="50065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8CA409-2099-2E4B-B021-64C074CE0A1C}">
      <dsp:nvSpPr>
        <dsp:cNvPr id="0" name=""/>
        <dsp:cNvSpPr/>
      </dsp:nvSpPr>
      <dsp:spPr>
        <a:xfrm>
          <a:off x="2972202" y="2718691"/>
          <a:ext cx="2098967" cy="500659"/>
        </a:xfrm>
        <a:custGeom>
          <a:avLst/>
          <a:gdLst/>
          <a:ahLst/>
          <a:cxnLst/>
          <a:rect l="0" t="0" r="0" b="0"/>
          <a:pathLst>
            <a:path>
              <a:moveTo>
                <a:pt x="2098967" y="0"/>
              </a:moveTo>
              <a:lnTo>
                <a:pt x="2098967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791DC7-C89D-DC4A-9A8B-C37846D819E3}">
      <dsp:nvSpPr>
        <dsp:cNvPr id="0" name=""/>
        <dsp:cNvSpPr/>
      </dsp:nvSpPr>
      <dsp:spPr>
        <a:xfrm>
          <a:off x="5025449" y="1124901"/>
          <a:ext cx="91440" cy="500659"/>
        </a:xfrm>
        <a:custGeom>
          <a:avLst/>
          <a:gdLst/>
          <a:ahLst/>
          <a:cxnLst/>
          <a:rect l="0" t="0" r="0" b="0"/>
          <a:pathLst>
            <a:path>
              <a:moveTo>
                <a:pt x="46079" y="0"/>
              </a:moveTo>
              <a:lnTo>
                <a:pt x="46079" y="341184"/>
              </a:lnTo>
              <a:lnTo>
                <a:pt x="45720" y="341184"/>
              </a:lnTo>
              <a:lnTo>
                <a:pt x="45720" y="50065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E4F620-7A97-A046-AAF5-DB028BBB0626}">
      <dsp:nvSpPr>
        <dsp:cNvPr id="0" name=""/>
        <dsp:cNvSpPr/>
      </dsp:nvSpPr>
      <dsp:spPr>
        <a:xfrm>
          <a:off x="2967156" y="1124901"/>
          <a:ext cx="2104372" cy="500659"/>
        </a:xfrm>
        <a:custGeom>
          <a:avLst/>
          <a:gdLst/>
          <a:ahLst/>
          <a:cxnLst/>
          <a:rect l="0" t="0" r="0" b="0"/>
          <a:pathLst>
            <a:path>
              <a:moveTo>
                <a:pt x="2104372" y="0"/>
              </a:moveTo>
              <a:lnTo>
                <a:pt x="2104372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898C88-4476-CD43-A511-2D14D0C860D0}">
      <dsp:nvSpPr>
        <dsp:cNvPr id="0" name=""/>
        <dsp:cNvSpPr/>
      </dsp:nvSpPr>
      <dsp:spPr>
        <a:xfrm>
          <a:off x="863143" y="1124901"/>
          <a:ext cx="4208385" cy="500659"/>
        </a:xfrm>
        <a:custGeom>
          <a:avLst/>
          <a:gdLst/>
          <a:ahLst/>
          <a:cxnLst/>
          <a:rect l="0" t="0" r="0" b="0"/>
          <a:pathLst>
            <a:path>
              <a:moveTo>
                <a:pt x="4208385" y="0"/>
              </a:moveTo>
              <a:lnTo>
                <a:pt x="4208385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00FC81-A283-8048-9423-4A9B07D43A08}">
      <dsp:nvSpPr>
        <dsp:cNvPr id="0" name=""/>
        <dsp:cNvSpPr/>
      </dsp:nvSpPr>
      <dsp:spPr>
        <a:xfrm>
          <a:off x="4210796" y="31771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C329CC-53A2-064F-AD67-E74DA6148736}">
      <dsp:nvSpPr>
        <dsp:cNvPr id="0" name=""/>
        <dsp:cNvSpPr/>
      </dsp:nvSpPr>
      <dsp:spPr>
        <a:xfrm>
          <a:off x="4402070" y="21348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Research portal</a:t>
          </a:r>
          <a:endParaRPr lang="en-US" sz="2000" kern="1200" dirty="0"/>
        </a:p>
      </dsp:txBody>
      <dsp:txXfrm>
        <a:off x="4434087" y="245498"/>
        <a:ext cx="1657431" cy="1029096"/>
      </dsp:txXfrm>
    </dsp:sp>
    <dsp:sp modelId="{C9DF3438-7598-B64B-AE1B-2ABBBABE5553}">
      <dsp:nvSpPr>
        <dsp:cNvPr id="0" name=""/>
        <dsp:cNvSpPr/>
      </dsp:nvSpPr>
      <dsp:spPr>
        <a:xfrm>
          <a:off x="2411" y="1625561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1FEE0F-B9D1-C840-9356-637E4F383902}">
      <dsp:nvSpPr>
        <dsp:cNvPr id="0" name=""/>
        <dsp:cNvSpPr/>
      </dsp:nvSpPr>
      <dsp:spPr>
        <a:xfrm>
          <a:off x="193684" y="180727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Alexandria</a:t>
          </a:r>
          <a:endParaRPr lang="en-US" sz="2000" kern="1200" dirty="0"/>
        </a:p>
      </dsp:txBody>
      <dsp:txXfrm>
        <a:off x="225701" y="1839288"/>
        <a:ext cx="1657431" cy="1029096"/>
      </dsp:txXfrm>
    </dsp:sp>
    <dsp:sp modelId="{4338353C-1C20-3840-9C5A-E0DE43646509}">
      <dsp:nvSpPr>
        <dsp:cNvPr id="0" name=""/>
        <dsp:cNvSpPr/>
      </dsp:nvSpPr>
      <dsp:spPr>
        <a:xfrm>
          <a:off x="2106423" y="1625561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801EBF-EDC1-5B41-ADE8-C65B02BA1DED}">
      <dsp:nvSpPr>
        <dsp:cNvPr id="0" name=""/>
        <dsp:cNvSpPr/>
      </dsp:nvSpPr>
      <dsp:spPr>
        <a:xfrm>
          <a:off x="2297697" y="180727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User service</a:t>
          </a:r>
          <a:endParaRPr lang="en-US" sz="2000" kern="1200" dirty="0"/>
        </a:p>
      </dsp:txBody>
      <dsp:txXfrm>
        <a:off x="2329714" y="1839288"/>
        <a:ext cx="1657431" cy="1029096"/>
      </dsp:txXfrm>
    </dsp:sp>
    <dsp:sp modelId="{D5950A5E-9071-F649-800F-3612D7729A83}">
      <dsp:nvSpPr>
        <dsp:cNvPr id="0" name=""/>
        <dsp:cNvSpPr/>
      </dsp:nvSpPr>
      <dsp:spPr>
        <a:xfrm>
          <a:off x="4210436" y="1625561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DF2D23-8B88-CD45-B115-516C75F045AF}">
      <dsp:nvSpPr>
        <dsp:cNvPr id="0" name=""/>
        <dsp:cNvSpPr/>
      </dsp:nvSpPr>
      <dsp:spPr>
        <a:xfrm>
          <a:off x="4401710" y="180727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Search broker</a:t>
          </a:r>
          <a:endParaRPr lang="en-US" sz="2000" kern="1200" dirty="0"/>
        </a:p>
      </dsp:txBody>
      <dsp:txXfrm>
        <a:off x="4433727" y="1839288"/>
        <a:ext cx="1657431" cy="1029096"/>
      </dsp:txXfrm>
    </dsp:sp>
    <dsp:sp modelId="{FDD73895-66CB-644D-9096-D1D8AAC5E1AF}">
      <dsp:nvSpPr>
        <dsp:cNvPr id="0" name=""/>
        <dsp:cNvSpPr/>
      </dsp:nvSpPr>
      <dsp:spPr>
        <a:xfrm>
          <a:off x="2111469" y="3219351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8E330F-DD97-244C-B206-E48695B4DDE9}">
      <dsp:nvSpPr>
        <dsp:cNvPr id="0" name=""/>
        <dsp:cNvSpPr/>
      </dsp:nvSpPr>
      <dsp:spPr>
        <a:xfrm>
          <a:off x="2302743" y="340106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Lexicon service</a:t>
          </a:r>
          <a:endParaRPr lang="en-US" sz="2000" kern="1200" dirty="0"/>
        </a:p>
      </dsp:txBody>
      <dsp:txXfrm>
        <a:off x="2334760" y="3433078"/>
        <a:ext cx="1657431" cy="1029096"/>
      </dsp:txXfrm>
    </dsp:sp>
    <dsp:sp modelId="{2ACBBFBF-EC49-9A44-930B-C62E39B2E90C}">
      <dsp:nvSpPr>
        <dsp:cNvPr id="0" name=""/>
        <dsp:cNvSpPr/>
      </dsp:nvSpPr>
      <dsp:spPr>
        <a:xfrm>
          <a:off x="4215482" y="3219351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63EE68-5335-D945-AECC-CE01041E131F}">
      <dsp:nvSpPr>
        <dsp:cNvPr id="0" name=""/>
        <dsp:cNvSpPr/>
      </dsp:nvSpPr>
      <dsp:spPr>
        <a:xfrm>
          <a:off x="4406756" y="340106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SOLR index</a:t>
          </a:r>
          <a:endParaRPr lang="en-US" sz="2000" kern="1200" dirty="0"/>
        </a:p>
      </dsp:txBody>
      <dsp:txXfrm>
        <a:off x="4438773" y="3433078"/>
        <a:ext cx="1657431" cy="1029096"/>
      </dsp:txXfrm>
    </dsp:sp>
    <dsp:sp modelId="{47A248AF-DA93-144B-AD19-056405470369}">
      <dsp:nvSpPr>
        <dsp:cNvPr id="0" name=""/>
        <dsp:cNvSpPr/>
      </dsp:nvSpPr>
      <dsp:spPr>
        <a:xfrm>
          <a:off x="6314449" y="1625561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BB6911-7677-FA45-9440-26D807329B3D}">
      <dsp:nvSpPr>
        <dsp:cNvPr id="0" name=""/>
        <dsp:cNvSpPr/>
      </dsp:nvSpPr>
      <dsp:spPr>
        <a:xfrm>
          <a:off x="6505723" y="180727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 visualization service</a:t>
          </a:r>
          <a:endParaRPr lang="en-US" sz="2000" kern="1200" dirty="0"/>
        </a:p>
      </dsp:txBody>
      <dsp:txXfrm>
        <a:off x="6537740" y="1839288"/>
        <a:ext cx="1657431" cy="1029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E4AC8-DEAB-F44E-B333-D3BCD0CFD5F9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49CA4-8131-1B43-9D44-9655D8057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51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49CA4-8131-1B43-9D44-9655D8057F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4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49CA4-8131-1B43-9D44-9655D8057F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77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49CA4-8131-1B43-9D44-9655D8057F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77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49CA4-8131-1B43-9D44-9655D8057F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99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49CA4-8131-1B43-9D44-9655D8057F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52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49CA4-8131-1B43-9D44-9655D8057F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42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49CA4-8131-1B43-9D44-9655D8057F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67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49CA4-8131-1B43-9D44-9655D8057F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01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49CA4-8131-1B43-9D44-9655D8057F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747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49CA4-8131-1B43-9D44-9655D8057F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747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49CA4-8131-1B43-9D44-9655D8057F6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74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49CA4-8131-1B43-9D44-9655D8057F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968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49CA4-8131-1B43-9D44-9655D8057F6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30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49CA4-8131-1B43-9D44-9655D8057F6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842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49CA4-8131-1B43-9D44-9655D8057F6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35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49CA4-8131-1B43-9D44-9655D8057F6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114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49CA4-8131-1B43-9D44-9655D8057F6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114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49CA4-8131-1B43-9D44-9655D8057F6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13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49CA4-8131-1B43-9D44-9655D8057F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38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49CA4-8131-1B43-9D44-9655D8057F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96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49CA4-8131-1B43-9D44-9655D8057F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07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49CA4-8131-1B43-9D44-9655D8057F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90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49CA4-8131-1B43-9D44-9655D8057F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93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49CA4-8131-1B43-9D44-9655D8057F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77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49CA4-8131-1B43-9D44-9655D8057F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77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E807-1B03-B142-AF9A-C7BA3EF12018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4A80-6D38-FA43-AA7B-2C068C670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5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E807-1B03-B142-AF9A-C7BA3EF12018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4A80-6D38-FA43-AA7B-2C068C670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9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E807-1B03-B142-AF9A-C7BA3EF12018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4A80-6D38-FA43-AA7B-2C068C670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2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E807-1B03-B142-AF9A-C7BA3EF12018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4A80-6D38-FA43-AA7B-2C068C670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05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E807-1B03-B142-AF9A-C7BA3EF12018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4A80-6D38-FA43-AA7B-2C068C670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5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E807-1B03-B142-AF9A-C7BA3EF12018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4A80-6D38-FA43-AA7B-2C068C670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05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E807-1B03-B142-AF9A-C7BA3EF12018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4A80-6D38-FA43-AA7B-2C068C670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79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E807-1B03-B142-AF9A-C7BA3EF12018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4A80-6D38-FA43-AA7B-2C068C670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12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E807-1B03-B142-AF9A-C7BA3EF12018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4A80-6D38-FA43-AA7B-2C068C670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3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E807-1B03-B142-AF9A-C7BA3EF12018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4A80-6D38-FA43-AA7B-2C068C670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94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E807-1B03-B142-AF9A-C7BA3EF12018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4A80-6D38-FA43-AA7B-2C068C670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5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898560"/>
            <a:ext cx="9144000" cy="710280"/>
          </a:xfrm>
          <a:prstGeom prst="rect">
            <a:avLst/>
          </a:prstGeom>
          <a:solidFill>
            <a:srgbClr val="4F81BD">
              <a:alpha val="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>
            <a:alphaModFix amt="30000"/>
          </a:blip>
          <a:srcRect t="64423" b="5631"/>
          <a:stretch/>
        </p:blipFill>
        <p:spPr>
          <a:xfrm>
            <a:off x="0" y="0"/>
            <a:ext cx="9144000" cy="8899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57340" y="768960"/>
            <a:ext cx="6129460" cy="821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BE807-1B03-B142-AF9A-C7BA3EF12018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14A80-6D38-FA43-AA7B-2C068C67040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4"/>
          <a:srcRect l="24720" t="1" r="23754" b="20652"/>
          <a:stretch/>
        </p:blipFill>
        <p:spPr>
          <a:xfrm>
            <a:off x="0" y="129600"/>
            <a:ext cx="2557340" cy="63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7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hennie.brugman@meertens.knaw.n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ilk.uvt.nl/fro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23705"/>
            <a:ext cx="7772400" cy="777496"/>
          </a:xfrm>
        </p:spPr>
        <p:txBody>
          <a:bodyPr/>
          <a:lstStyle/>
          <a:p>
            <a:r>
              <a:rPr lang="en-US" dirty="0" err="1" smtClean="0"/>
              <a:t>Tekstcollecties</a:t>
            </a:r>
            <a:r>
              <a:rPr lang="en-US" dirty="0" smtClean="0"/>
              <a:t> in </a:t>
            </a:r>
            <a:r>
              <a:rPr lang="en-US" dirty="0" err="1" smtClean="0"/>
              <a:t>Nederlab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Hennie Brugman</a:t>
            </a:r>
          </a:p>
          <a:p>
            <a:r>
              <a:rPr lang="en-US" dirty="0">
                <a:hlinkClick r:id="rId3"/>
              </a:rPr>
              <a:t>h</a:t>
            </a:r>
            <a:r>
              <a:rPr lang="en-US" dirty="0" smtClean="0">
                <a:hlinkClick r:id="rId3"/>
              </a:rPr>
              <a:t>ennie.brugman@</a:t>
            </a:r>
            <a:r>
              <a:rPr lang="en-US" dirty="0" smtClean="0">
                <a:hlinkClick r:id="rId3"/>
              </a:rPr>
              <a:t>meertens.knaw.nl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Meertens</a:t>
            </a:r>
            <a:r>
              <a:rPr lang="en-US" dirty="0" smtClean="0"/>
              <a:t> </a:t>
            </a:r>
            <a:r>
              <a:rPr lang="en-US" dirty="0" err="1" smtClean="0"/>
              <a:t>Instituut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Workshop ‘</a:t>
            </a:r>
            <a:r>
              <a:rPr lang="en-US" dirty="0" err="1" smtClean="0"/>
              <a:t>morfosyntactisch</a:t>
            </a:r>
            <a:r>
              <a:rPr lang="en-US" dirty="0" smtClean="0"/>
              <a:t> </a:t>
            </a:r>
            <a:r>
              <a:rPr lang="en-US" dirty="0" err="1" smtClean="0"/>
              <a:t>verrijken</a:t>
            </a:r>
            <a:r>
              <a:rPr lang="en-US" dirty="0" smtClean="0"/>
              <a:t> van </a:t>
            </a:r>
            <a:r>
              <a:rPr lang="en-US" dirty="0" err="1" smtClean="0"/>
              <a:t>historische</a:t>
            </a:r>
            <a:r>
              <a:rPr lang="en-US" dirty="0" smtClean="0"/>
              <a:t> </a:t>
            </a:r>
            <a:r>
              <a:rPr lang="en-US" dirty="0" err="1" smtClean="0"/>
              <a:t>teksten</a:t>
            </a:r>
            <a:r>
              <a:rPr lang="en-US" dirty="0" smtClean="0"/>
              <a:t>’, Utrecht, 16 </a:t>
            </a:r>
            <a:r>
              <a:rPr lang="en-US" dirty="0" err="1" smtClean="0"/>
              <a:t>november</a:t>
            </a:r>
            <a:r>
              <a:rPr lang="en-US" dirty="0" smtClean="0"/>
              <a:t>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042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3. Mapping - 3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text documents</a:t>
            </a:r>
          </a:p>
          <a:p>
            <a:pPr lvl="1"/>
            <a:r>
              <a:rPr lang="en-US" dirty="0" smtClean="0"/>
              <a:t>Adapt segmentation to </a:t>
            </a:r>
            <a:r>
              <a:rPr lang="en-US" dirty="0" err="1" smtClean="0"/>
              <a:t>nederlab</a:t>
            </a:r>
            <a:r>
              <a:rPr lang="en-US" dirty="0" smtClean="0"/>
              <a:t> title granularity</a:t>
            </a:r>
          </a:p>
          <a:p>
            <a:pPr lvl="1"/>
            <a:r>
              <a:rPr lang="en-US" dirty="0" smtClean="0"/>
              <a:t>Extract </a:t>
            </a:r>
            <a:r>
              <a:rPr lang="en-US" dirty="0" smtClean="0"/>
              <a:t>segments of text to the paragraph level</a:t>
            </a:r>
          </a:p>
          <a:p>
            <a:pPr lvl="1"/>
            <a:r>
              <a:rPr lang="en-US" dirty="0" smtClean="0"/>
              <a:t>Maintain hierarchical structure</a:t>
            </a:r>
          </a:p>
          <a:p>
            <a:pPr lvl="1"/>
            <a:r>
              <a:rPr lang="en-US" dirty="0" smtClean="0"/>
              <a:t>Construct </a:t>
            </a:r>
            <a:r>
              <a:rPr lang="en-US" dirty="0" err="1" smtClean="0"/>
              <a:t>FoLiA</a:t>
            </a:r>
            <a:r>
              <a:rPr lang="en-US" dirty="0" smtClean="0"/>
              <a:t> XML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6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3. Mapping - 4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Nederlab</a:t>
            </a:r>
            <a:r>
              <a:rPr lang="en-US" dirty="0" smtClean="0"/>
              <a:t> vocabularies</a:t>
            </a:r>
          </a:p>
          <a:p>
            <a:pPr lvl="1"/>
            <a:r>
              <a:rPr lang="en-US" dirty="0" smtClean="0"/>
              <a:t>Genres: mapped to </a:t>
            </a:r>
            <a:r>
              <a:rPr lang="en-US" dirty="0" err="1" smtClean="0"/>
              <a:t>Nederlab</a:t>
            </a:r>
            <a:r>
              <a:rPr lang="en-US" dirty="0" smtClean="0"/>
              <a:t> genre vocabulary, per collection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9144000" cy="333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20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4. </a:t>
            </a:r>
            <a:r>
              <a:rPr lang="en-US" sz="3200" dirty="0"/>
              <a:t>Scripting and </a:t>
            </a:r>
            <a:r>
              <a:rPr lang="en-US" sz="3200" dirty="0" smtClean="0"/>
              <a:t>processing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 facto: custom scripting and processing per collection</a:t>
            </a:r>
          </a:p>
          <a:p>
            <a:r>
              <a:rPr lang="en-US" dirty="0" err="1" smtClean="0"/>
              <a:t>Labour</a:t>
            </a:r>
            <a:r>
              <a:rPr lang="en-US" dirty="0" smtClean="0"/>
              <a:t>-intensive</a:t>
            </a:r>
          </a:p>
          <a:p>
            <a:r>
              <a:rPr lang="en-US" dirty="0" smtClean="0"/>
              <a:t>Output:</a:t>
            </a:r>
          </a:p>
          <a:p>
            <a:pPr lvl="1"/>
            <a:r>
              <a:rPr lang="en-US" dirty="0" smtClean="0"/>
              <a:t>Metadata in relational database</a:t>
            </a:r>
          </a:p>
          <a:p>
            <a:pPr lvl="1"/>
            <a:r>
              <a:rPr lang="en-US" dirty="0" smtClean="0"/>
              <a:t>Text and text annotations in </a:t>
            </a:r>
            <a:r>
              <a:rPr lang="en-US" dirty="0" err="1" smtClean="0"/>
              <a:t>FoLiA</a:t>
            </a:r>
            <a:r>
              <a:rPr lang="en-US" dirty="0" smtClean="0"/>
              <a:t> store</a:t>
            </a:r>
          </a:p>
          <a:p>
            <a:pPr lvl="1"/>
            <a:r>
              <a:rPr lang="en-US" dirty="0" smtClean="0"/>
              <a:t>Linked by </a:t>
            </a:r>
            <a:r>
              <a:rPr lang="en-US" dirty="0" err="1" smtClean="0"/>
              <a:t>nederlab</a:t>
            </a:r>
            <a:r>
              <a:rPr lang="en-US" dirty="0" smtClean="0"/>
              <a:t> identifiers</a:t>
            </a:r>
          </a:p>
          <a:p>
            <a:pPr lvl="1"/>
            <a:r>
              <a:rPr lang="en-US" dirty="0" smtClean="0"/>
              <a:t>Used for internal tools and indexing </a:t>
            </a:r>
            <a:r>
              <a:rPr lang="en-US" dirty="0" err="1" smtClean="0"/>
              <a:t>proces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21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7340" y="820170"/>
            <a:ext cx="6129460" cy="821478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5. </a:t>
            </a:r>
            <a:r>
              <a:rPr lang="en-US" sz="3200" dirty="0"/>
              <a:t>Thesaurus </a:t>
            </a:r>
            <a:r>
              <a:rPr lang="en-US" sz="3200" dirty="0" smtClean="0"/>
              <a:t>linking</a:t>
            </a:r>
            <a:br>
              <a:rPr lang="en-US" sz="3200" dirty="0" smtClean="0"/>
            </a:br>
            <a:r>
              <a:rPr lang="en-US" dirty="0" smtClean="0"/>
              <a:t>6. Manual </a:t>
            </a:r>
            <a:r>
              <a:rPr lang="en-US" dirty="0" err="1" smtClean="0"/>
              <a:t>curation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9755"/>
            <a:ext cx="9144000" cy="4585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50158"/>
            <a:ext cx="9144000" cy="436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76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7. </a:t>
            </a:r>
            <a:r>
              <a:rPr lang="en-US" sz="3200" dirty="0"/>
              <a:t>Spelling correction/</a:t>
            </a:r>
            <a:r>
              <a:rPr lang="en-US" sz="3200" dirty="0" smtClean="0"/>
              <a:t>normalization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TiCCL</a:t>
            </a:r>
            <a:r>
              <a:rPr lang="en-US" dirty="0" smtClean="0"/>
              <a:t> – Text Induced Corpus Cleanup</a:t>
            </a:r>
          </a:p>
          <a:p>
            <a:r>
              <a:rPr lang="en-US" dirty="0" smtClean="0"/>
              <a:t>Improved to better deal with historical texts</a:t>
            </a:r>
          </a:p>
          <a:p>
            <a:r>
              <a:rPr lang="en-US" dirty="0" smtClean="0"/>
              <a:t>Tested on sample EDBO documents, see</a:t>
            </a:r>
          </a:p>
          <a:p>
            <a:pPr lvl="1"/>
            <a:r>
              <a:rPr lang="en-US" sz="1600" dirty="0" err="1"/>
              <a:t>Reynaert</a:t>
            </a:r>
            <a:r>
              <a:rPr lang="en-US" sz="1600" dirty="0"/>
              <a:t>, M. (2014), ‘Synergy of </a:t>
            </a:r>
            <a:r>
              <a:rPr lang="en-US" sz="1600" dirty="0" err="1"/>
              <a:t>Nederlab</a:t>
            </a:r>
            <a:r>
              <a:rPr lang="en-US" sz="1600" dirty="0"/>
              <a:t> and @</a:t>
            </a:r>
            <a:r>
              <a:rPr lang="en-US" sz="1600" dirty="0" err="1"/>
              <a:t>PhilosTEI</a:t>
            </a:r>
            <a:r>
              <a:rPr lang="en-US" sz="1600" dirty="0"/>
              <a:t>: diachronic and multilingual Text-Induced Corpus Clean-up‘, in: Proceedings of the Ninth International Language Resources and Evaluation Conference (LREC 2014), Reykjavik, </a:t>
            </a:r>
            <a:r>
              <a:rPr lang="en-US" sz="1600" dirty="0" err="1"/>
              <a:t>IJsland</a:t>
            </a:r>
            <a:r>
              <a:rPr lang="en-US" sz="1600" dirty="0" smtClean="0"/>
              <a:t>.</a:t>
            </a:r>
          </a:p>
          <a:p>
            <a:r>
              <a:rPr lang="en-US" dirty="0" smtClean="0"/>
              <a:t>and on the complete EDBO (2015)</a:t>
            </a:r>
          </a:p>
          <a:p>
            <a:r>
              <a:rPr lang="en-US" dirty="0" smtClean="0"/>
              <a:t>Conclusions</a:t>
            </a:r>
          </a:p>
          <a:p>
            <a:pPr lvl="1"/>
            <a:r>
              <a:rPr lang="en-US" dirty="0" smtClean="0"/>
              <a:t>Many old OCR texts are of very bad quality</a:t>
            </a:r>
          </a:p>
          <a:p>
            <a:pPr lvl="1"/>
            <a:r>
              <a:rPr lang="en-US" dirty="0" err="1" smtClean="0"/>
              <a:t>TiCCL</a:t>
            </a:r>
            <a:r>
              <a:rPr lang="en-US" dirty="0" smtClean="0"/>
              <a:t> improves on this, but quality stays mediocre at best</a:t>
            </a:r>
          </a:p>
          <a:p>
            <a:pPr lvl="1"/>
            <a:r>
              <a:rPr lang="en-US" dirty="0" err="1" smtClean="0"/>
              <a:t>TiCCL</a:t>
            </a:r>
            <a:r>
              <a:rPr lang="en-US" dirty="0" smtClean="0"/>
              <a:t> works better for more recent texts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664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8. </a:t>
            </a:r>
            <a:r>
              <a:rPr lang="en-US" sz="3200" dirty="0"/>
              <a:t>Add modern </a:t>
            </a:r>
            <a:r>
              <a:rPr lang="en-US" sz="3200" dirty="0" smtClean="0"/>
              <a:t>Dutch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69718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9. </a:t>
            </a:r>
            <a:r>
              <a:rPr lang="en-US" sz="3200" dirty="0"/>
              <a:t>Standard annotation with </a:t>
            </a:r>
            <a:r>
              <a:rPr lang="en-US" sz="3200" dirty="0" smtClean="0"/>
              <a:t>frog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3"/>
              </a:rPr>
              <a:t>http://ilk.uvt.nl/</a:t>
            </a:r>
            <a:r>
              <a:rPr lang="en-US" dirty="0" smtClean="0">
                <a:hlinkClick r:id="rId3"/>
              </a:rPr>
              <a:t>frog</a:t>
            </a:r>
            <a:r>
              <a:rPr lang="en-US" dirty="0" smtClean="0"/>
              <a:t> </a:t>
            </a:r>
          </a:p>
          <a:p>
            <a:pPr lvl="1"/>
            <a:r>
              <a:rPr lang="en-US" sz="2000" dirty="0"/>
              <a:t>T</a:t>
            </a:r>
            <a:r>
              <a:rPr lang="en-US" sz="2000" dirty="0" smtClean="0"/>
              <a:t>ilburg </a:t>
            </a:r>
            <a:r>
              <a:rPr lang="en-US" sz="2000" dirty="0"/>
              <a:t>U</a:t>
            </a:r>
            <a:r>
              <a:rPr lang="en-US" sz="2000" dirty="0" smtClean="0"/>
              <a:t>niversity, </a:t>
            </a:r>
            <a:r>
              <a:rPr lang="en-US" sz="2000" dirty="0" err="1"/>
              <a:t>R</a:t>
            </a:r>
            <a:r>
              <a:rPr lang="en-US" sz="2000" dirty="0" err="1" smtClean="0"/>
              <a:t>adboud</a:t>
            </a:r>
            <a:r>
              <a:rPr lang="en-US" sz="2000" dirty="0" smtClean="0"/>
              <a:t> University</a:t>
            </a:r>
          </a:p>
          <a:p>
            <a:r>
              <a:rPr lang="en-US" dirty="0" smtClean="0"/>
              <a:t>We restrict ourselves to sentence splitting, tokenization, lemma, part-of-speech, named entities</a:t>
            </a:r>
          </a:p>
          <a:p>
            <a:r>
              <a:rPr lang="en-US" dirty="0" smtClean="0"/>
              <a:t>Added to </a:t>
            </a:r>
            <a:r>
              <a:rPr lang="en-US" dirty="0" err="1" smtClean="0"/>
              <a:t>FoLiA</a:t>
            </a:r>
            <a:r>
              <a:rPr lang="en-US" dirty="0" smtClean="0"/>
              <a:t> XML </a:t>
            </a:r>
            <a:r>
              <a:rPr lang="en-US" dirty="0" smtClean="0"/>
              <a:t>in our </a:t>
            </a:r>
            <a:r>
              <a:rPr lang="en-US" dirty="0" smtClean="0"/>
              <a:t>store</a:t>
            </a:r>
          </a:p>
          <a:p>
            <a:r>
              <a:rPr lang="en-US" dirty="0" smtClean="0"/>
              <a:t>Quality</a:t>
            </a:r>
          </a:p>
          <a:p>
            <a:pPr lvl="1"/>
            <a:r>
              <a:rPr lang="en-US" dirty="0" smtClean="0"/>
              <a:t>Depends on quality of base text</a:t>
            </a:r>
          </a:p>
          <a:p>
            <a:pPr lvl="1"/>
            <a:r>
              <a:rPr lang="en-US" dirty="0" smtClean="0"/>
              <a:t>‘mediocre’ to ‘reasonable’</a:t>
            </a:r>
          </a:p>
        </p:txBody>
      </p:sp>
    </p:spTree>
    <p:extLst>
      <p:ext uri="{BB962C8B-B14F-4D97-AF65-F5344CB8AC3E}">
        <p14:creationId xmlns:p14="http://schemas.microsoft.com/office/powerpoint/2010/main" val="4188906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10. </a:t>
            </a:r>
            <a:r>
              <a:rPr lang="en-US" sz="3200" dirty="0"/>
              <a:t>Indexing and </a:t>
            </a:r>
            <a:r>
              <a:rPr lang="en-US" sz="3200" dirty="0" smtClean="0"/>
              <a:t>search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Search requirements</a:t>
            </a:r>
          </a:p>
          <a:p>
            <a:pPr lvl="1"/>
            <a:r>
              <a:rPr lang="en-US" dirty="0" smtClean="0"/>
              <a:t>Aggregation in one (virtual) central index, federated is not feasible</a:t>
            </a:r>
          </a:p>
          <a:p>
            <a:pPr lvl="1"/>
            <a:r>
              <a:rPr lang="en-US" dirty="0" smtClean="0"/>
              <a:t>Metadata plus full text plus </a:t>
            </a:r>
            <a:r>
              <a:rPr lang="en-US" dirty="0" smtClean="0"/>
              <a:t>complex patterns </a:t>
            </a:r>
            <a:r>
              <a:rPr lang="en-US" dirty="0" smtClean="0"/>
              <a:t>over annotation </a:t>
            </a:r>
            <a:r>
              <a:rPr lang="en-US" dirty="0" smtClean="0"/>
              <a:t>layers, refine in any order</a:t>
            </a:r>
            <a:endParaRPr lang="en-US" dirty="0" smtClean="0"/>
          </a:p>
          <a:p>
            <a:pPr lvl="1"/>
            <a:r>
              <a:rPr lang="en-US" dirty="0" smtClean="0"/>
              <a:t>Document counts, term counts, pattern counts, </a:t>
            </a:r>
            <a:r>
              <a:rPr lang="en-US" dirty="0" smtClean="0"/>
              <a:t>facet counts </a:t>
            </a:r>
            <a:r>
              <a:rPr lang="en-US" dirty="0" smtClean="0"/>
              <a:t>(over large result sets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Statistics</a:t>
            </a:r>
          </a:p>
          <a:p>
            <a:pPr lvl="1"/>
            <a:r>
              <a:rPr lang="en-US" dirty="0" smtClean="0"/>
              <a:t>Term vectors over arbitrary result sets</a:t>
            </a:r>
            <a:endParaRPr lang="en-US" dirty="0" smtClean="0"/>
          </a:p>
          <a:p>
            <a:pPr lvl="1"/>
            <a:r>
              <a:rPr lang="en-US" dirty="0" smtClean="0"/>
              <a:t>Scalable to VERY large </a:t>
            </a:r>
            <a:r>
              <a:rPr lang="en-US" dirty="0" smtClean="0"/>
              <a:t>numbers</a:t>
            </a:r>
          </a:p>
          <a:p>
            <a:pPr lvl="1"/>
            <a:r>
              <a:rPr lang="en-US" dirty="0" smtClean="0"/>
              <a:t>Multiple cores, </a:t>
            </a:r>
            <a:r>
              <a:rPr lang="en-US" dirty="0" err="1" smtClean="0"/>
              <a:t>sharding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08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10. </a:t>
            </a:r>
            <a:r>
              <a:rPr lang="en-US" sz="3200" dirty="0"/>
              <a:t>Indexing and </a:t>
            </a:r>
            <a:r>
              <a:rPr lang="en-US" sz="3200" dirty="0" smtClean="0"/>
              <a:t>search - 2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Current online version</a:t>
            </a:r>
            <a:endParaRPr lang="en-US" dirty="0" smtClean="0"/>
          </a:p>
          <a:p>
            <a:pPr lvl="1"/>
            <a:r>
              <a:rPr lang="en-US" dirty="0" err="1" smtClean="0"/>
              <a:t>Lucene</a:t>
            </a:r>
            <a:r>
              <a:rPr lang="en-US" dirty="0" smtClean="0"/>
              <a:t> and SOLR based</a:t>
            </a:r>
          </a:p>
          <a:p>
            <a:pPr lvl="1"/>
            <a:r>
              <a:rPr lang="en-US" dirty="0" smtClean="0"/>
              <a:t>Metadata and full text</a:t>
            </a:r>
          </a:p>
          <a:p>
            <a:pPr lvl="1"/>
            <a:r>
              <a:rPr lang="en-US" dirty="0" smtClean="0"/>
              <a:t>No annotation search, no term counts over result </a:t>
            </a:r>
            <a:r>
              <a:rPr lang="en-US" dirty="0" smtClean="0"/>
              <a:t>sets yet</a:t>
            </a:r>
            <a:endParaRPr lang="en-US" dirty="0" smtClean="0"/>
          </a:p>
          <a:p>
            <a:r>
              <a:rPr lang="en-US" dirty="0" smtClean="0"/>
              <a:t>‘Web API’: search broker</a:t>
            </a:r>
          </a:p>
          <a:p>
            <a:pPr lvl="1"/>
            <a:r>
              <a:rPr lang="en-US" dirty="0" smtClean="0"/>
              <a:t>Mix in additional services (historical lexicon service), ‘join’ </a:t>
            </a:r>
            <a:r>
              <a:rPr lang="en-US" dirty="0" smtClean="0"/>
              <a:t>functionality</a:t>
            </a:r>
          </a:p>
          <a:p>
            <a:pPr lvl="1"/>
            <a:r>
              <a:rPr lang="en-US" dirty="0" smtClean="0"/>
              <a:t>Results filtered to implement IPR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225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10. </a:t>
            </a:r>
            <a:r>
              <a:rPr lang="en-US" sz="3200" dirty="0"/>
              <a:t>Indexing and </a:t>
            </a:r>
            <a:r>
              <a:rPr lang="en-US" sz="3200" dirty="0" smtClean="0"/>
              <a:t>search - 3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Annotation search</a:t>
            </a:r>
          </a:p>
          <a:p>
            <a:pPr lvl="1"/>
            <a:r>
              <a:rPr lang="en-US" dirty="0" err="1" smtClean="0"/>
              <a:t>BlackLab</a:t>
            </a:r>
            <a:r>
              <a:rPr lang="en-US" dirty="0" smtClean="0"/>
              <a:t> </a:t>
            </a:r>
            <a:r>
              <a:rPr lang="en-US" dirty="0" smtClean="0"/>
              <a:t>(INL)</a:t>
            </a:r>
          </a:p>
          <a:p>
            <a:pPr lvl="1"/>
            <a:r>
              <a:rPr lang="en-US" dirty="0" err="1" smtClean="0"/>
              <a:t>WhiteLab</a:t>
            </a:r>
            <a:r>
              <a:rPr lang="en-US" dirty="0" smtClean="0"/>
              <a:t> (</a:t>
            </a:r>
            <a:r>
              <a:rPr lang="en-US" dirty="0" err="1" smtClean="0"/>
              <a:t>OpenSoNar</a:t>
            </a:r>
            <a:r>
              <a:rPr lang="en-US" dirty="0" smtClean="0"/>
              <a:t>, </a:t>
            </a:r>
            <a:r>
              <a:rPr lang="en-US" dirty="0" err="1" smtClean="0"/>
              <a:t>OpenCGN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MTAS (multi-tier annotation search, CLARIAH project)</a:t>
            </a:r>
          </a:p>
          <a:p>
            <a:r>
              <a:rPr lang="en-US" dirty="0" smtClean="0"/>
              <a:t>We exchange information, knowledge and code, and aim for cooperation and alignment where possible</a:t>
            </a:r>
          </a:p>
        </p:txBody>
      </p:sp>
    </p:spTree>
    <p:extLst>
      <p:ext uri="{BB962C8B-B14F-4D97-AF65-F5344CB8AC3E}">
        <p14:creationId xmlns:p14="http://schemas.microsoft.com/office/powerpoint/2010/main" val="1186245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Introduction to </a:t>
            </a:r>
            <a:r>
              <a:rPr lang="en-US" sz="3200" dirty="0" err="1" smtClean="0"/>
              <a:t>nederlab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Started: 2013 –  ends: 2017</a:t>
            </a:r>
          </a:p>
          <a:p>
            <a:r>
              <a:rPr lang="en-US" dirty="0" smtClean="0"/>
              <a:t>Aims:</a:t>
            </a:r>
            <a:endParaRPr lang="en-US" dirty="0"/>
          </a:p>
          <a:p>
            <a:pPr lvl="1"/>
            <a:r>
              <a:rPr lang="en-US" dirty="0"/>
              <a:t>Bring ‘full text production’ </a:t>
            </a:r>
            <a:r>
              <a:rPr lang="en-US" dirty="0" smtClean="0"/>
              <a:t>together</a:t>
            </a:r>
            <a:endParaRPr lang="en-US" dirty="0" smtClean="0"/>
          </a:p>
          <a:p>
            <a:pPr lvl="1"/>
            <a:r>
              <a:rPr lang="en-US" dirty="0" smtClean="0"/>
              <a:t>Detect </a:t>
            </a:r>
            <a:r>
              <a:rPr lang="en-US" dirty="0"/>
              <a:t>and analyze historical changes in digitized Dutch and Flemish texts (800 – present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User</a:t>
            </a:r>
            <a:r>
              <a:rPr lang="en-US" dirty="0" smtClean="0"/>
              <a:t>-friendly and tool-enriched web interface for </a:t>
            </a:r>
            <a:r>
              <a:rPr lang="en-US" dirty="0" smtClean="0"/>
              <a:t>scholars</a:t>
            </a:r>
          </a:p>
          <a:p>
            <a:pPr lvl="1"/>
            <a:r>
              <a:rPr lang="en-US" dirty="0"/>
              <a:t>History, literature, culture, </a:t>
            </a:r>
            <a:r>
              <a:rPr lang="en-US" dirty="0" smtClean="0"/>
              <a:t>linguistics</a:t>
            </a:r>
            <a:endParaRPr lang="en-US" dirty="0" smtClean="0"/>
          </a:p>
          <a:p>
            <a:pPr lvl="1"/>
            <a:r>
              <a:rPr lang="en-US" dirty="0" smtClean="0"/>
              <a:t>Most </a:t>
            </a:r>
            <a:r>
              <a:rPr lang="en-US" dirty="0" smtClean="0"/>
              <a:t>important metadata: time, place, author, </a:t>
            </a:r>
            <a:r>
              <a:rPr lang="en-US" dirty="0" smtClean="0"/>
              <a:t>genre</a:t>
            </a:r>
            <a:endParaRPr lang="en-US" dirty="0" smtClean="0"/>
          </a:p>
          <a:p>
            <a:pPr lvl="1"/>
            <a:r>
              <a:rPr lang="en-US" dirty="0" smtClean="0"/>
              <a:t>Enrichment of data by team and by scholarly users</a:t>
            </a:r>
          </a:p>
          <a:p>
            <a:pPr lvl="1"/>
            <a:r>
              <a:rPr lang="en-US" dirty="0" smtClean="0"/>
              <a:t>Focus on data quality by including an editorial staff</a:t>
            </a:r>
          </a:p>
        </p:txBody>
      </p:sp>
    </p:spTree>
    <p:extLst>
      <p:ext uri="{BB962C8B-B14F-4D97-AF65-F5344CB8AC3E}">
        <p14:creationId xmlns:p14="http://schemas.microsoft.com/office/powerpoint/2010/main" val="184215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11. </a:t>
            </a:r>
            <a:r>
              <a:rPr lang="en-US" sz="3200" dirty="0"/>
              <a:t>Make available to end </a:t>
            </a:r>
            <a:r>
              <a:rPr lang="en-US" sz="3200" dirty="0" smtClean="0"/>
              <a:t>users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Virtual Research Environment</a:t>
            </a:r>
          </a:p>
          <a:p>
            <a:pPr marL="0" indent="0">
              <a:buNone/>
            </a:pPr>
            <a:r>
              <a:rPr lang="en-US" dirty="0" smtClean="0"/>
              <a:t>- Virtual </a:t>
            </a:r>
            <a:r>
              <a:rPr lang="en-US" dirty="0"/>
              <a:t>research </a:t>
            </a:r>
            <a:r>
              <a:rPr lang="en-US" dirty="0" smtClean="0"/>
              <a:t>collections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Two user roles: </a:t>
            </a:r>
            <a:r>
              <a:rPr lang="en-US" dirty="0" smtClean="0"/>
              <a:t>general </a:t>
            </a:r>
            <a:r>
              <a:rPr lang="en-US" dirty="0"/>
              <a:t>and authorized</a:t>
            </a:r>
          </a:p>
          <a:p>
            <a:pPr marL="171450" indent="-171450">
              <a:buFontTx/>
              <a:buChar char="-"/>
            </a:pPr>
            <a:r>
              <a:rPr lang="en-US" dirty="0"/>
              <a:t>Authorized users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Have access to more text content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Have a personal workspace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Have access to a ‘cockpit’ with analytical tools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037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6389724"/>
              </p:ext>
            </p:extLst>
          </p:nvPr>
        </p:nvGraphicFramePr>
        <p:xfrm>
          <a:off x="457200" y="18016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6573207" y="3642744"/>
            <a:ext cx="401077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832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5003"/>
            <a:ext cx="8229600" cy="1143000"/>
          </a:xfrm>
        </p:spPr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965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forward…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(Many</a:t>
            </a:r>
            <a:r>
              <a:rPr lang="en-US" dirty="0" smtClean="0"/>
              <a:t>) more collections</a:t>
            </a:r>
          </a:p>
          <a:p>
            <a:r>
              <a:rPr lang="en-US" dirty="0" smtClean="0"/>
              <a:t>Very large scale annotation </a:t>
            </a:r>
            <a:r>
              <a:rPr lang="en-US" dirty="0" smtClean="0"/>
              <a:t>search</a:t>
            </a:r>
          </a:p>
          <a:p>
            <a:r>
              <a:rPr lang="en-US" dirty="0"/>
              <a:t>General analytical environment, </a:t>
            </a:r>
            <a:r>
              <a:rPr lang="en-US" dirty="0" err="1"/>
              <a:t>a.o.</a:t>
            </a:r>
            <a:endParaRPr lang="en-US" dirty="0"/>
          </a:p>
          <a:p>
            <a:pPr lvl="1"/>
            <a:r>
              <a:rPr lang="en-US" dirty="0"/>
              <a:t>Metadata</a:t>
            </a:r>
          </a:p>
          <a:p>
            <a:pPr lvl="2"/>
            <a:r>
              <a:rPr lang="en-US" dirty="0"/>
              <a:t>Distributions over </a:t>
            </a:r>
            <a:r>
              <a:rPr lang="en-US" dirty="0" smtClean="0"/>
              <a:t>values (facets)</a:t>
            </a:r>
            <a:endParaRPr lang="en-US" dirty="0"/>
          </a:p>
          <a:p>
            <a:pPr lvl="2"/>
            <a:r>
              <a:rPr lang="en-US" dirty="0"/>
              <a:t>Distributions over time and </a:t>
            </a:r>
            <a:r>
              <a:rPr lang="en-US" dirty="0" smtClean="0"/>
              <a:t>space (facet ranges)</a:t>
            </a:r>
            <a:endParaRPr lang="en-US" dirty="0"/>
          </a:p>
          <a:p>
            <a:pPr lvl="2"/>
            <a:r>
              <a:rPr lang="en-US" dirty="0"/>
              <a:t>C</a:t>
            </a:r>
            <a:r>
              <a:rPr lang="en-US" dirty="0" smtClean="0"/>
              <a:t>ombine </a:t>
            </a:r>
            <a:r>
              <a:rPr lang="en-US" dirty="0"/>
              <a:t>several metadata </a:t>
            </a:r>
            <a:r>
              <a:rPr lang="en-US" dirty="0" smtClean="0"/>
              <a:t>dimensions (pivots)</a:t>
            </a:r>
            <a:endParaRPr lang="en-US" dirty="0"/>
          </a:p>
          <a:p>
            <a:pPr lvl="1"/>
            <a:r>
              <a:rPr lang="en-US" dirty="0"/>
              <a:t>Text content</a:t>
            </a:r>
          </a:p>
          <a:p>
            <a:pPr lvl="2"/>
            <a:r>
              <a:rPr lang="en-US" dirty="0"/>
              <a:t>Term counts and pattern counts</a:t>
            </a:r>
          </a:p>
          <a:p>
            <a:pPr lvl="2"/>
            <a:r>
              <a:rPr lang="en-US" dirty="0" err="1"/>
              <a:t>Termvectors</a:t>
            </a:r>
            <a:r>
              <a:rPr lang="en-US" dirty="0"/>
              <a:t> (over random result sets)</a:t>
            </a:r>
          </a:p>
          <a:p>
            <a:pPr lvl="1"/>
            <a:r>
              <a:rPr lang="en-US" dirty="0"/>
              <a:t>All kinds of visualizations </a:t>
            </a:r>
            <a:r>
              <a:rPr lang="en-US" dirty="0" smtClean="0"/>
              <a:t>and </a:t>
            </a:r>
            <a:r>
              <a:rPr lang="en-US" dirty="0" err="1" smtClean="0"/>
              <a:t>comparions</a:t>
            </a:r>
            <a:r>
              <a:rPr lang="en-US" dirty="0" smtClean="0"/>
              <a:t> on </a:t>
            </a:r>
            <a:r>
              <a:rPr lang="en-US" dirty="0"/>
              <a:t>basis of these numbers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1801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forward -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Expand </a:t>
            </a:r>
            <a:r>
              <a:rPr lang="en-US" dirty="0"/>
              <a:t>number of specialized analytical tools</a:t>
            </a:r>
          </a:p>
          <a:p>
            <a:pPr lvl="1"/>
            <a:r>
              <a:rPr lang="en-US" dirty="0"/>
              <a:t>Driven by scientific use cases (closed and open calls, </a:t>
            </a:r>
            <a:r>
              <a:rPr lang="en-US" dirty="0" smtClean="0"/>
              <a:t>starting 2016)</a:t>
            </a:r>
          </a:p>
          <a:p>
            <a:r>
              <a:rPr lang="en-US" dirty="0" smtClean="0"/>
              <a:t>Collaborations with other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767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7317" y="3649170"/>
            <a:ext cx="6129460" cy="821478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51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Introduction to </a:t>
            </a:r>
            <a:r>
              <a:rPr lang="en-US" sz="3200" dirty="0" err="1" smtClean="0"/>
              <a:t>nederlab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Meertens</a:t>
            </a:r>
            <a:r>
              <a:rPr lang="en-US" dirty="0" smtClean="0"/>
              <a:t>, Huygens ING, </a:t>
            </a:r>
            <a:r>
              <a:rPr lang="en-US" dirty="0" err="1" smtClean="0"/>
              <a:t>Instituut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Nederlandse</a:t>
            </a:r>
            <a:r>
              <a:rPr lang="en-US" dirty="0" smtClean="0"/>
              <a:t> </a:t>
            </a:r>
            <a:r>
              <a:rPr lang="en-US" dirty="0" err="1" smtClean="0"/>
              <a:t>Lexicologie</a:t>
            </a:r>
            <a:r>
              <a:rPr lang="en-US" dirty="0" smtClean="0"/>
              <a:t> (INL), </a:t>
            </a:r>
            <a:r>
              <a:rPr lang="en-US" dirty="0" err="1" smtClean="0"/>
              <a:t>Radboud</a:t>
            </a:r>
            <a:r>
              <a:rPr lang="en-US" dirty="0" smtClean="0"/>
              <a:t> </a:t>
            </a:r>
            <a:r>
              <a:rPr lang="en-US" dirty="0" err="1" smtClean="0"/>
              <a:t>Universiteit</a:t>
            </a:r>
            <a:r>
              <a:rPr lang="en-US" dirty="0" smtClean="0"/>
              <a:t>- Centre for Language </a:t>
            </a:r>
            <a:r>
              <a:rPr lang="en-US" dirty="0" smtClean="0"/>
              <a:t>Studies</a:t>
            </a:r>
          </a:p>
          <a:p>
            <a:endParaRPr lang="en-US" dirty="0" smtClean="0"/>
          </a:p>
          <a:p>
            <a:r>
              <a:rPr lang="en-US" dirty="0" smtClean="0"/>
              <a:t>Track 1: Scientific embedding</a:t>
            </a:r>
          </a:p>
          <a:p>
            <a:pPr lvl="1"/>
            <a:r>
              <a:rPr lang="en-US" sz="2600" dirty="0" err="1" smtClean="0"/>
              <a:t>Nicoline</a:t>
            </a:r>
            <a:r>
              <a:rPr lang="en-US" sz="2600" dirty="0" smtClean="0"/>
              <a:t> van der </a:t>
            </a:r>
            <a:r>
              <a:rPr lang="en-US" sz="2600" dirty="0" err="1" smtClean="0"/>
              <a:t>Sijs</a:t>
            </a:r>
            <a:endParaRPr lang="en-US" sz="2600" dirty="0" smtClean="0"/>
          </a:p>
          <a:p>
            <a:r>
              <a:rPr lang="en-US" dirty="0" smtClean="0"/>
              <a:t>Track 2a: Infrastructure</a:t>
            </a:r>
          </a:p>
          <a:p>
            <a:pPr lvl="1"/>
            <a:r>
              <a:rPr lang="en-US" sz="2600" dirty="0" smtClean="0"/>
              <a:t>Hennie Brugman, Jan Pieter </a:t>
            </a:r>
            <a:r>
              <a:rPr lang="en-US" sz="2600" dirty="0" err="1" smtClean="0"/>
              <a:t>Kunst</a:t>
            </a:r>
            <a:r>
              <a:rPr lang="en-US" sz="2600" dirty="0" smtClean="0"/>
              <a:t>, Rob Zeeman, </a:t>
            </a:r>
            <a:r>
              <a:rPr lang="en-US" sz="2600" dirty="0" err="1" smtClean="0"/>
              <a:t>Matthijs</a:t>
            </a:r>
            <a:r>
              <a:rPr lang="en-US" sz="2600" dirty="0" smtClean="0"/>
              <a:t> </a:t>
            </a:r>
            <a:r>
              <a:rPr lang="en-US" sz="2600" dirty="0" err="1" smtClean="0"/>
              <a:t>Brouwer</a:t>
            </a:r>
            <a:endParaRPr lang="en-US" sz="2600" dirty="0" smtClean="0"/>
          </a:p>
          <a:p>
            <a:pPr lvl="1"/>
            <a:r>
              <a:rPr lang="en-US" sz="2600" dirty="0" smtClean="0"/>
              <a:t>Huygens ING team</a:t>
            </a:r>
          </a:p>
          <a:p>
            <a:r>
              <a:rPr lang="en-US" dirty="0" smtClean="0"/>
              <a:t>Track 2b:Tools track</a:t>
            </a:r>
          </a:p>
          <a:p>
            <a:pPr lvl="1"/>
            <a:r>
              <a:rPr lang="en-US" sz="2300" dirty="0" err="1" smtClean="0"/>
              <a:t>Antal</a:t>
            </a:r>
            <a:r>
              <a:rPr lang="en-US" sz="2300" dirty="0" smtClean="0"/>
              <a:t> van den Bosch, Martin </a:t>
            </a:r>
            <a:r>
              <a:rPr lang="en-US" sz="2300" dirty="0" err="1" smtClean="0"/>
              <a:t>Reynaert</a:t>
            </a:r>
            <a:r>
              <a:rPr lang="en-US" sz="2300" dirty="0" smtClean="0"/>
              <a:t>, Erik </a:t>
            </a:r>
            <a:r>
              <a:rPr lang="en-US" sz="2300" dirty="0" err="1" smtClean="0"/>
              <a:t>Tjong</a:t>
            </a:r>
            <a:r>
              <a:rPr lang="en-US" sz="2300" dirty="0" smtClean="0"/>
              <a:t>-Kim-Sang</a:t>
            </a:r>
          </a:p>
          <a:p>
            <a:r>
              <a:rPr lang="en-US" dirty="0" smtClean="0"/>
              <a:t>Track 3: Data </a:t>
            </a:r>
            <a:r>
              <a:rPr lang="en-US" dirty="0" err="1" smtClean="0"/>
              <a:t>curation</a:t>
            </a:r>
            <a:endParaRPr lang="en-US" dirty="0" smtClean="0"/>
          </a:p>
          <a:p>
            <a:pPr lvl="1"/>
            <a:r>
              <a:rPr lang="en-US" sz="2300" dirty="0" smtClean="0"/>
              <a:t>René van </a:t>
            </a:r>
            <a:r>
              <a:rPr lang="en-US" sz="2300" dirty="0" err="1" smtClean="0"/>
              <a:t>Stipriaan</a:t>
            </a:r>
            <a:r>
              <a:rPr lang="en-US" sz="2300" dirty="0" smtClean="0"/>
              <a:t>, </a:t>
            </a:r>
            <a:r>
              <a:rPr lang="en-US" sz="2300" dirty="0" err="1" smtClean="0"/>
              <a:t>Ineke</a:t>
            </a:r>
            <a:r>
              <a:rPr lang="en-US" sz="2300" dirty="0" smtClean="0"/>
              <a:t> </a:t>
            </a:r>
            <a:r>
              <a:rPr lang="en-US" sz="2300" dirty="0" err="1" smtClean="0"/>
              <a:t>Brussee</a:t>
            </a:r>
            <a:r>
              <a:rPr lang="en-US" sz="2300" dirty="0" smtClean="0"/>
              <a:t>, </a:t>
            </a:r>
            <a:r>
              <a:rPr lang="en-US" sz="2300" dirty="0" err="1" smtClean="0"/>
              <a:t>Dieuwertje</a:t>
            </a:r>
            <a:r>
              <a:rPr lang="en-US" sz="2300" dirty="0" smtClean="0"/>
              <a:t> </a:t>
            </a:r>
            <a:r>
              <a:rPr lang="en-US" sz="2300" dirty="0" err="1" smtClean="0"/>
              <a:t>Kooij</a:t>
            </a:r>
            <a:endParaRPr lang="en-US" sz="2300" dirty="0" smtClean="0"/>
          </a:p>
          <a:p>
            <a:pPr lvl="1"/>
            <a:r>
              <a:rPr lang="en-US" sz="2300" dirty="0" smtClean="0"/>
              <a:t>INL </a:t>
            </a:r>
            <a:r>
              <a:rPr lang="en-US" sz="2300" dirty="0" smtClean="0"/>
              <a:t>team</a:t>
            </a:r>
            <a:endParaRPr lang="en-US" sz="2300" dirty="0" smtClean="0"/>
          </a:p>
        </p:txBody>
      </p:sp>
    </p:spTree>
    <p:extLst>
      <p:ext uri="{BB962C8B-B14F-4D97-AF65-F5344CB8AC3E}">
        <p14:creationId xmlns:p14="http://schemas.microsoft.com/office/powerpoint/2010/main" val="1712017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Introduction to </a:t>
            </a:r>
            <a:r>
              <a:rPr lang="en-US" sz="3200" dirty="0" err="1" smtClean="0"/>
              <a:t>nederlab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0226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Currently available through </a:t>
            </a:r>
            <a:r>
              <a:rPr lang="en-US" dirty="0" err="1" smtClean="0"/>
              <a:t>Nederlab</a:t>
            </a:r>
            <a:endParaRPr lang="en-US" dirty="0" smtClean="0"/>
          </a:p>
          <a:p>
            <a:pPr lvl="1"/>
            <a:r>
              <a:rPr lang="en-US" dirty="0" smtClean="0"/>
              <a:t>13.5 </a:t>
            </a:r>
            <a:r>
              <a:rPr lang="en-US" dirty="0" smtClean="0"/>
              <a:t>million titles (articles up to books</a:t>
            </a:r>
            <a:r>
              <a:rPr lang="en-US" dirty="0" smtClean="0"/>
              <a:t>), 100k </a:t>
            </a:r>
            <a:r>
              <a:rPr lang="en-US" dirty="0" smtClean="0"/>
              <a:t>persons (mainly authors</a:t>
            </a:r>
            <a:r>
              <a:rPr lang="en-US" dirty="0" smtClean="0"/>
              <a:t>)</a:t>
            </a:r>
          </a:p>
          <a:p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Bibliotheek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Nederlandse</a:t>
            </a:r>
            <a:r>
              <a:rPr lang="en-US" dirty="0"/>
              <a:t> </a:t>
            </a:r>
            <a:r>
              <a:rPr lang="en-US" dirty="0" err="1"/>
              <a:t>Letteren</a:t>
            </a:r>
            <a:r>
              <a:rPr lang="en-US" dirty="0"/>
              <a:t> (DBNL)</a:t>
            </a:r>
          </a:p>
          <a:p>
            <a:pPr lvl="1"/>
            <a:r>
              <a:rPr lang="en-US" dirty="0"/>
              <a:t>High quality metadata and transcribed texts</a:t>
            </a:r>
          </a:p>
          <a:p>
            <a:pPr lvl="1"/>
            <a:r>
              <a:rPr lang="en-US" dirty="0"/>
              <a:t>Fully annotated with lemma, </a:t>
            </a:r>
            <a:r>
              <a:rPr lang="en-US" dirty="0" err="1"/>
              <a:t>pos</a:t>
            </a:r>
            <a:r>
              <a:rPr lang="en-US" dirty="0"/>
              <a:t> and entities</a:t>
            </a:r>
          </a:p>
          <a:p>
            <a:pPr lvl="1"/>
            <a:r>
              <a:rPr lang="en-US" dirty="0"/>
              <a:t>Complex IPR situation</a:t>
            </a:r>
          </a:p>
          <a:p>
            <a:r>
              <a:rPr lang="en-US" dirty="0"/>
              <a:t>Early Dutch Books Online (EDBO, 1780-1800)</a:t>
            </a:r>
          </a:p>
          <a:p>
            <a:pPr lvl="1"/>
            <a:r>
              <a:rPr lang="en-US" dirty="0"/>
              <a:t>OCR text and additional automatically spell-corrected text layer</a:t>
            </a:r>
          </a:p>
          <a:p>
            <a:r>
              <a:rPr lang="en-US" dirty="0"/>
              <a:t>KB newspaper collection, up to 1900</a:t>
            </a:r>
          </a:p>
          <a:p>
            <a:pPr lvl="1"/>
            <a:r>
              <a:rPr lang="en-US" dirty="0"/>
              <a:t>Also used to test </a:t>
            </a:r>
            <a:r>
              <a:rPr lang="en-US" dirty="0" smtClean="0"/>
              <a:t>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09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Collection workflow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Arrangement with collection provider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Quality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Specification of mappings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Scripting and processing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Thesaurus linking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Manual </a:t>
            </a:r>
            <a:r>
              <a:rPr lang="en-US" dirty="0" err="1" smtClean="0"/>
              <a:t>curation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Automatic spelling correction/normalization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 modern Dutch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Standard annotation with frog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Indexing and 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available to end users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3107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8141" y="1076662"/>
            <a:ext cx="6818659" cy="67021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1. </a:t>
            </a:r>
            <a:r>
              <a:rPr lang="en-US" sz="3200" dirty="0"/>
              <a:t>Arrangement with collection provider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Simple, model contract(s)</a:t>
            </a:r>
          </a:p>
          <a:p>
            <a:pPr lvl="1"/>
            <a:r>
              <a:rPr lang="en-US" dirty="0" smtClean="0"/>
              <a:t>Assisted by KNAW legal department</a:t>
            </a:r>
          </a:p>
          <a:p>
            <a:r>
              <a:rPr lang="en-US" dirty="0" smtClean="0"/>
              <a:t>Agreement on technical implementation of this contract</a:t>
            </a:r>
          </a:p>
          <a:p>
            <a:pPr lvl="1"/>
            <a:r>
              <a:rPr lang="en-US" dirty="0" smtClean="0"/>
              <a:t>Two types of users: ‘anonymous’ and authenticated academic </a:t>
            </a:r>
            <a:r>
              <a:rPr lang="en-US" dirty="0" smtClean="0"/>
              <a:t>user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2906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2. </a:t>
            </a:r>
            <a:r>
              <a:rPr lang="en-US" sz="3200" dirty="0"/>
              <a:t>Quality </a:t>
            </a:r>
            <a:r>
              <a:rPr lang="en-US" sz="3200" dirty="0" smtClean="0"/>
              <a:t>Assessment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Systematic acquisition of collection information</a:t>
            </a:r>
          </a:p>
          <a:p>
            <a:r>
              <a:rPr lang="en-US" dirty="0" smtClean="0"/>
              <a:t>Judgments about quality</a:t>
            </a:r>
          </a:p>
          <a:p>
            <a:r>
              <a:rPr lang="en-US" dirty="0" smtClean="0"/>
              <a:t>Based on analysis of document samples</a:t>
            </a:r>
          </a:p>
          <a:p>
            <a:r>
              <a:rPr lang="en-US" dirty="0" smtClean="0"/>
              <a:t>QA information is used for</a:t>
            </a:r>
          </a:p>
          <a:p>
            <a:pPr lvl="1"/>
            <a:r>
              <a:rPr lang="en-US" dirty="0" smtClean="0"/>
              <a:t>Editorial and technical </a:t>
            </a:r>
            <a:r>
              <a:rPr lang="en-US" dirty="0" err="1" smtClean="0"/>
              <a:t>nederlab</a:t>
            </a:r>
            <a:r>
              <a:rPr lang="en-US" dirty="0" smtClean="0"/>
              <a:t> processes</a:t>
            </a:r>
          </a:p>
          <a:p>
            <a:pPr lvl="1"/>
            <a:r>
              <a:rPr lang="en-US" dirty="0" smtClean="0"/>
              <a:t>Scientific end users</a:t>
            </a:r>
          </a:p>
          <a:p>
            <a:r>
              <a:rPr lang="en-US" dirty="0" smtClean="0"/>
              <a:t>QA Editor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1900"/>
            <a:ext cx="11770640" cy="562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1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3. Mapping - 1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Nederlab</a:t>
            </a:r>
            <a:r>
              <a:rPr lang="en-US" dirty="0" smtClean="0"/>
              <a:t> metadata specification</a:t>
            </a:r>
          </a:p>
          <a:p>
            <a:pPr lvl="1"/>
            <a:r>
              <a:rPr lang="en-US" dirty="0" smtClean="0"/>
              <a:t>Central for our processes, </a:t>
            </a:r>
            <a:r>
              <a:rPr lang="en-US" dirty="0" err="1" smtClean="0"/>
              <a:t>curation</a:t>
            </a:r>
            <a:r>
              <a:rPr lang="en-US" dirty="0" smtClean="0"/>
              <a:t> efforts and tooling</a:t>
            </a:r>
          </a:p>
          <a:p>
            <a:pPr lvl="1"/>
            <a:r>
              <a:rPr lang="en-US" dirty="0"/>
              <a:t>Fully CMDI compliant and documented with CLARIN </a:t>
            </a:r>
            <a:r>
              <a:rPr lang="en-US" dirty="0" smtClean="0"/>
              <a:t>services</a:t>
            </a:r>
          </a:p>
          <a:p>
            <a:pPr lvl="1"/>
            <a:r>
              <a:rPr lang="en-US" dirty="0" smtClean="0"/>
              <a:t>Source metadata is mapped to </a:t>
            </a:r>
            <a:r>
              <a:rPr lang="en-US" dirty="0" err="1" smtClean="0"/>
              <a:t>Nederlab</a:t>
            </a:r>
            <a:r>
              <a:rPr lang="en-US" dirty="0" smtClean="0"/>
              <a:t> metadata, copied or ignored</a:t>
            </a:r>
          </a:p>
          <a:p>
            <a:pPr lvl="1"/>
            <a:r>
              <a:rPr lang="en-US" dirty="0" smtClean="0"/>
              <a:t>Core </a:t>
            </a:r>
            <a:r>
              <a:rPr lang="en-US" dirty="0" err="1" smtClean="0"/>
              <a:t>Nederlab</a:t>
            </a:r>
            <a:r>
              <a:rPr lang="en-US" dirty="0" smtClean="0"/>
              <a:t> objects</a:t>
            </a:r>
          </a:p>
          <a:p>
            <a:pPr lvl="2"/>
            <a:r>
              <a:rPr lang="en-US" dirty="0" smtClean="0"/>
              <a:t>Titles</a:t>
            </a:r>
          </a:p>
          <a:p>
            <a:pPr lvl="2"/>
            <a:r>
              <a:rPr lang="en-US" dirty="0" smtClean="0"/>
              <a:t>Dependent titles</a:t>
            </a:r>
          </a:p>
          <a:p>
            <a:pPr lvl="2"/>
            <a:r>
              <a:rPr lang="en-US" dirty="0" smtClean="0"/>
              <a:t>Series titles</a:t>
            </a:r>
          </a:p>
          <a:p>
            <a:pPr lvl="2"/>
            <a:r>
              <a:rPr lang="en-US" dirty="0" smtClean="0"/>
              <a:t>Persons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99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3. Mapping - 2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Metadata contains, </a:t>
            </a:r>
            <a:r>
              <a:rPr lang="en-US" dirty="0" err="1" smtClean="0"/>
              <a:t>a.o.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Bundle of </a:t>
            </a:r>
            <a:r>
              <a:rPr lang="en-US" dirty="0" smtClean="0"/>
              <a:t>identifiers</a:t>
            </a:r>
          </a:p>
          <a:p>
            <a:pPr lvl="1"/>
            <a:r>
              <a:rPr lang="en-US" dirty="0" smtClean="0"/>
              <a:t>Time, location, authors, genre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ublication dates, life years, exact or approximated</a:t>
            </a:r>
          </a:p>
          <a:p>
            <a:pPr lvl="2"/>
            <a:r>
              <a:rPr lang="en-US" dirty="0"/>
              <a:t>n</a:t>
            </a:r>
            <a:r>
              <a:rPr lang="en-US" dirty="0" smtClean="0"/>
              <a:t>ame variations of authors</a:t>
            </a:r>
          </a:p>
          <a:p>
            <a:pPr lvl="1"/>
            <a:r>
              <a:rPr lang="en-US" dirty="0" smtClean="0"/>
              <a:t>Fields </a:t>
            </a:r>
            <a:r>
              <a:rPr lang="en-US" dirty="0" smtClean="0"/>
              <a:t>for text and author </a:t>
            </a:r>
            <a:r>
              <a:rPr lang="en-US" dirty="0" smtClean="0"/>
              <a:t>identification</a:t>
            </a:r>
          </a:p>
          <a:p>
            <a:pPr lvl="2"/>
            <a:r>
              <a:rPr lang="en-US" dirty="0" smtClean="0"/>
              <a:t>Author and title t</a:t>
            </a:r>
            <a:r>
              <a:rPr lang="en-US" dirty="0" smtClean="0"/>
              <a:t>hesaurus and links</a:t>
            </a:r>
          </a:p>
          <a:p>
            <a:pPr lvl="2"/>
            <a:r>
              <a:rPr lang="en-US" dirty="0" smtClean="0"/>
              <a:t>contains</a:t>
            </a:r>
            <a:r>
              <a:rPr lang="en-US" dirty="0" smtClean="0"/>
              <a:t>, </a:t>
            </a:r>
            <a:r>
              <a:rPr lang="en-US" dirty="0" smtClean="0"/>
              <a:t>series title</a:t>
            </a:r>
          </a:p>
          <a:p>
            <a:pPr lvl="1"/>
            <a:r>
              <a:rPr lang="en-US" dirty="0" smtClean="0"/>
              <a:t>Availability </a:t>
            </a:r>
            <a:r>
              <a:rPr lang="en-US" dirty="0" smtClean="0"/>
              <a:t>information per resource</a:t>
            </a:r>
          </a:p>
          <a:p>
            <a:pPr lvl="2"/>
            <a:r>
              <a:rPr lang="en-US" dirty="0" smtClean="0"/>
              <a:t>text, </a:t>
            </a:r>
            <a:r>
              <a:rPr lang="en-US" dirty="0" err="1" smtClean="0"/>
              <a:t>ticcl</a:t>
            </a:r>
            <a:r>
              <a:rPr lang="en-US" dirty="0" smtClean="0"/>
              <a:t>, </a:t>
            </a:r>
            <a:r>
              <a:rPr lang="en-US" dirty="0" smtClean="0"/>
              <a:t>availability of specific annotation layers, </a:t>
            </a:r>
            <a:r>
              <a:rPr lang="en-US" dirty="0" err="1" smtClean="0"/>
              <a:t>ocr-ed</a:t>
            </a:r>
            <a:r>
              <a:rPr lang="en-US" dirty="0" smtClean="0"/>
              <a:t> or not, etc.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176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11748</TotalTime>
  <Words>1111</Words>
  <Application>Microsoft Macintosh PowerPoint</Application>
  <PresentationFormat>On-screen Show (4:3)</PresentationFormat>
  <Paragraphs>205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Tekstcollecties in Nederlab</vt:lpstr>
      <vt:lpstr>Introduction to nederlab</vt:lpstr>
      <vt:lpstr>Introduction to nederlab</vt:lpstr>
      <vt:lpstr>Introduction to nederlab</vt:lpstr>
      <vt:lpstr>Collection workflow</vt:lpstr>
      <vt:lpstr>1. Arrangement with collection provider </vt:lpstr>
      <vt:lpstr>2. Quality Assessment</vt:lpstr>
      <vt:lpstr>3. Mapping - 1</vt:lpstr>
      <vt:lpstr>3. Mapping - 2</vt:lpstr>
      <vt:lpstr>3. Mapping - 3</vt:lpstr>
      <vt:lpstr>3. Mapping - 4</vt:lpstr>
      <vt:lpstr>4. Scripting and processing</vt:lpstr>
      <vt:lpstr>5. Thesaurus linking 6. Manual curation</vt:lpstr>
      <vt:lpstr>7. Spelling correction/normalization</vt:lpstr>
      <vt:lpstr>8. Add modern Dutch</vt:lpstr>
      <vt:lpstr>9. Standard annotation with frog</vt:lpstr>
      <vt:lpstr>10. Indexing and search</vt:lpstr>
      <vt:lpstr>10. Indexing and search - 2</vt:lpstr>
      <vt:lpstr>10. Indexing and search - 3</vt:lpstr>
      <vt:lpstr>11. Make available to end users</vt:lpstr>
      <vt:lpstr>PowerPoint Presentation</vt:lpstr>
      <vt:lpstr>demo</vt:lpstr>
      <vt:lpstr>Looking forward…</vt:lpstr>
      <vt:lpstr>Looking forward - 2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Nederlab, looking back and looking forward</dc:title>
  <dc:creator>Hennie Brugman</dc:creator>
  <cp:lastModifiedBy>Hennie Brugman</cp:lastModifiedBy>
  <cp:revision>117</cp:revision>
  <cp:lastPrinted>2015-11-12T14:19:30Z</cp:lastPrinted>
  <dcterms:created xsi:type="dcterms:W3CDTF">2015-10-29T14:33:54Z</dcterms:created>
  <dcterms:modified xsi:type="dcterms:W3CDTF">2015-11-17T13:09:00Z</dcterms:modified>
</cp:coreProperties>
</file>