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slides/slide9.xml" ContentType="application/vnd.openxmlformats-officedocument.presentationml.slide+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4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2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13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7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56818-F4A4-B846-BFA9-9749F35ED166}" type="datetimeFigureOut">
              <a:rPr lang="en-US" smtClean="0"/>
              <a:pPr/>
              <a:t>8/26/10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BB3281-A249-A64B-8381-0136F9E4545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Metadata: </a:t>
            </a:r>
            <a:r>
              <a:rPr lang="en-US" dirty="0" err="1" smtClean="0"/>
              <a:t>wat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voor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soort</a:t>
            </a:r>
            <a:r>
              <a:rPr lang="en-US" baseline="0" dirty="0" smtClean="0"/>
              <a:t> metadata </a:t>
            </a:r>
            <a:r>
              <a:rPr lang="en-US" baseline="0" dirty="0" err="1" smtClean="0"/>
              <a:t>moet</a:t>
            </a:r>
            <a:r>
              <a:rPr lang="en-US" baseline="0" dirty="0" smtClean="0"/>
              <a:t> ns project </a:t>
            </a:r>
            <a:r>
              <a:rPr lang="en-US" baseline="0" dirty="0" err="1" smtClean="0"/>
              <a:t>opeleveren</a:t>
            </a:r>
            <a:r>
              <a:rPr lang="en-US" baseline="0" dirty="0" smtClean="0"/>
              <a:t> en </a:t>
            </a:r>
            <a:r>
              <a:rPr lang="en-US" baseline="0" dirty="0" err="1" smtClean="0"/>
              <a:t>welke</a:t>
            </a:r>
            <a:r>
              <a:rPr lang="en-US" baseline="0" dirty="0" smtClean="0"/>
              <a:t> tools </a:t>
            </a:r>
            <a:r>
              <a:rPr lang="en-US" baseline="0" dirty="0" err="1" smtClean="0"/>
              <a:t>gebruik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daarvoor</a:t>
            </a:r>
            <a:endParaRPr lang="en-US" baseline="0" dirty="0" smtClean="0"/>
          </a:p>
          <a:p>
            <a:r>
              <a:rPr lang="en-US" baseline="0" dirty="0" smtClean="0"/>
              <a:t>AAI: in </a:t>
            </a:r>
            <a:r>
              <a:rPr lang="en-US" baseline="0" dirty="0" err="1" smtClean="0"/>
              <a:t>welke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authenticatie</a:t>
            </a:r>
            <a:r>
              <a:rPr lang="en-US" baseline="0" dirty="0" smtClean="0"/>
              <a:t> en </a:t>
            </a:r>
            <a:r>
              <a:rPr lang="en-US" baseline="0" dirty="0" err="1" smtClean="0"/>
              <a:t>authorizatie</a:t>
            </a:r>
            <a:r>
              <a:rPr lang="en-US" baseline="0" dirty="0" smtClean="0"/>
              <a:t> infra </a:t>
            </a:r>
            <a:r>
              <a:rPr lang="en-US" baseline="0" dirty="0" err="1" smtClean="0"/>
              <a:t>moet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mijn</a:t>
            </a:r>
            <a:r>
              <a:rPr lang="en-US" baseline="0" dirty="0" smtClean="0"/>
              <a:t> tool </a:t>
            </a:r>
            <a:r>
              <a:rPr lang="en-US" baseline="0" dirty="0" err="1" smtClean="0"/>
              <a:t>opereren</a:t>
            </a:r>
            <a:endParaRPr lang="en-US" baseline="0" dirty="0" smtClean="0"/>
          </a:p>
          <a:p>
            <a:r>
              <a:rPr lang="en-US" baseline="0" dirty="0" smtClean="0"/>
              <a:t>formats: </a:t>
            </a:r>
            <a:r>
              <a:rPr lang="en-US" baseline="0" dirty="0" err="1" smtClean="0"/>
              <a:t>welke</a:t>
            </a:r>
            <a:r>
              <a:rPr lang="en-US" baseline="0" dirty="0" smtClean="0"/>
              <a:t> resource </a:t>
            </a:r>
            <a:r>
              <a:rPr lang="en-US" baseline="0" dirty="0" err="1" smtClean="0"/>
              <a:t>formaten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zijn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verplicht</a:t>
            </a:r>
            <a:r>
              <a:rPr lang="en-US" baseline="0" dirty="0" smtClean="0"/>
              <a:t> of </a:t>
            </a:r>
            <a:r>
              <a:rPr lang="en-US" baseline="0" dirty="0" err="1" smtClean="0"/>
              <a:t>worden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aanbevolen</a:t>
            </a: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B3281-A249-A64B-8381-0136F9E4545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Zowel</a:t>
            </a:r>
            <a:r>
              <a:rPr lang="en-US" dirty="0" smtClean="0"/>
              <a:t> het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resultaat</a:t>
            </a:r>
            <a:r>
              <a:rPr lang="en-US" baseline="0" dirty="0" smtClean="0"/>
              <a:t> van </a:t>
            </a:r>
            <a:r>
              <a:rPr lang="en-US" baseline="0" dirty="0" err="1" smtClean="0"/>
              <a:t>een</a:t>
            </a:r>
            <a:r>
              <a:rPr lang="en-US" baseline="0" dirty="0" smtClean="0"/>
              <a:t> CLARIN project: </a:t>
            </a:r>
            <a:r>
              <a:rPr lang="en-US" baseline="0" dirty="0" err="1" smtClean="0"/>
              <a:t>bv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een</a:t>
            </a:r>
            <a:r>
              <a:rPr lang="en-US" baseline="0" dirty="0" smtClean="0"/>
              <a:t> on-line parser of  </a:t>
            </a:r>
            <a:r>
              <a:rPr lang="en-US" baseline="0" dirty="0" err="1" smtClean="0"/>
              <a:t>spraakherkenner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webservice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Datzelfde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geldt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voor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infrastructuur</a:t>
            </a:r>
            <a:r>
              <a:rPr lang="en-US" baseline="0" dirty="0" smtClean="0"/>
              <a:t> services direct </a:t>
            </a:r>
            <a:r>
              <a:rPr lang="en-US" baseline="0" dirty="0" err="1" smtClean="0"/>
              <a:t>buiten</a:t>
            </a:r>
            <a:r>
              <a:rPr lang="en-US" baseline="0" dirty="0" smtClean="0"/>
              <a:t> het CLARIN NL </a:t>
            </a:r>
            <a:r>
              <a:rPr lang="en-US" baseline="0" dirty="0" err="1" smtClean="0"/>
              <a:t>domein</a:t>
            </a:r>
            <a:r>
              <a:rPr lang="en-US" baseline="0" dirty="0" smtClean="0"/>
              <a:t>: EPIC PID service of de </a:t>
            </a:r>
            <a:r>
              <a:rPr lang="en-US" baseline="0" dirty="0" err="1" smtClean="0"/>
              <a:t>SURFfed</a:t>
            </a:r>
            <a:r>
              <a:rPr lang="en-US" baseline="0" dirty="0" smtClean="0"/>
              <a:t> AAI </a:t>
            </a:r>
            <a:r>
              <a:rPr lang="en-US" baseline="0" dirty="0" err="1" smtClean="0"/>
              <a:t>infrastructuur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B3281-A249-A64B-8381-0136F9E4545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B3281-A249-A64B-8381-0136F9E4545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10"/>
          <p:cNvSpPr>
            <a:spLocks noChangeShapeType="1"/>
          </p:cNvSpPr>
          <p:nvPr/>
        </p:nvSpPr>
        <p:spPr bwMode="auto">
          <a:xfrm flipV="1">
            <a:off x="304800" y="1066800"/>
            <a:ext cx="4800600" cy="0"/>
          </a:xfrm>
          <a:prstGeom prst="line">
            <a:avLst/>
          </a:prstGeom>
          <a:noFill/>
          <a:ln w="28575">
            <a:solidFill>
              <a:srgbClr val="2D4E6F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Line 13"/>
          <p:cNvSpPr>
            <a:spLocks noChangeShapeType="1"/>
          </p:cNvSpPr>
          <p:nvPr/>
        </p:nvSpPr>
        <p:spPr bwMode="auto">
          <a:xfrm>
            <a:off x="5715000" y="3733800"/>
            <a:ext cx="2895600" cy="0"/>
          </a:xfrm>
          <a:prstGeom prst="line">
            <a:avLst/>
          </a:prstGeom>
          <a:noFill/>
          <a:ln w="28575">
            <a:solidFill>
              <a:srgbClr val="2D4E6F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BAEA15-8E58-4C8D-959B-83E7788C55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190500"/>
            <a:ext cx="2133600" cy="6057900"/>
          </a:xfrm>
        </p:spPr>
        <p:txBody>
          <a:bodyPr vert="eaVert"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90500"/>
            <a:ext cx="6248400" cy="6057900"/>
          </a:xfrm>
        </p:spPr>
        <p:txBody>
          <a:bodyPr vert="eaVert"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162FA8-B388-4FF3-9723-E1DA695908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76C2000-DEF5-498D-AE78-3B00BBD66D2E}" type="datetimeFigureOut">
              <a:rPr lang="en-US"/>
              <a:pPr>
                <a:defRPr/>
              </a:pPr>
              <a:t>8/26/10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AE7EFEA-D1DE-4A8E-9D43-101DF2F33F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nl-NL" noProof="0" smtClean="0"/>
              <a:t>Click icon to add table</a:t>
            </a:r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B889E80-5730-4861-A7BB-22FF7EDEAC4D}" type="datetimeFigureOut">
              <a:rPr lang="en-US"/>
              <a:pPr>
                <a:defRPr/>
              </a:pPr>
              <a:t>8/26/10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5C5F2DF-FCF4-4856-ACA0-0BC5C028B7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2C49C9-2213-491E-9783-116AF28999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B553A9-B6C0-4775-ADAD-B10F5229D2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95400"/>
            <a:ext cx="41910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1910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B9C6F1-2F1B-4B91-9B0D-DF006EB4C1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6D1455-A196-4B07-9CB8-7E9139C322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9137D7-FE7A-4463-B968-82A5E81ADF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716646-CEBA-4AAE-92E6-246B574435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6258B2-3B20-44C5-8908-63824AE62B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C7B3A9-8E35-4C0C-9DDD-C05FD3C28D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90500"/>
            <a:ext cx="57912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Click to edit Master title style</a:t>
            </a:r>
            <a:endParaRPr lang="hr-HR" smtClean="0"/>
          </a:p>
        </p:txBody>
      </p:sp>
      <p:sp>
        <p:nvSpPr>
          <p:cNvPr id="1027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95400"/>
            <a:ext cx="85344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hr-HR" smtClean="0"/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24800" y="1524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04025" y="6400800"/>
            <a:ext cx="2133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400" b="0" smtClean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0D69855-6B79-4F2E-AF70-E401B8C038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9" name="Line 15"/>
          <p:cNvSpPr>
            <a:spLocks noChangeShapeType="1"/>
          </p:cNvSpPr>
          <p:nvPr/>
        </p:nvSpPr>
        <p:spPr bwMode="auto">
          <a:xfrm flipV="1">
            <a:off x="304800" y="1066800"/>
            <a:ext cx="4800600" cy="0"/>
          </a:xfrm>
          <a:prstGeom prst="line">
            <a:avLst/>
          </a:prstGeom>
          <a:noFill/>
          <a:ln w="28575">
            <a:solidFill>
              <a:srgbClr val="2D4E6F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4" r:id="rId2"/>
    <p:sldLayoutId id="2147483673" r:id="rId3"/>
    <p:sldLayoutId id="2147483672" r:id="rId4"/>
    <p:sldLayoutId id="2147483671" r:id="rId5"/>
    <p:sldLayoutId id="2147483670" r:id="rId6"/>
    <p:sldLayoutId id="2147483669" r:id="rId7"/>
    <p:sldLayoutId id="2147483668" r:id="rId8"/>
    <p:sldLayoutId id="2147483667" r:id="rId9"/>
    <p:sldLayoutId id="2147483666" r:id="rId10"/>
    <p:sldLayoutId id="2147483665" r:id="rId11"/>
    <p:sldLayoutId id="2147483676" r:id="rId12"/>
    <p:sldLayoutId id="2147483677" r:id="rId13"/>
    <p:sldLayoutId id="2147483678" r:id="rId14"/>
  </p:sldLayoutIdLst>
  <p:txStyles>
    <p:titleStyle>
      <a:lvl1pPr algn="l" rtl="0" fontAlgn="base">
        <a:spcBef>
          <a:spcPct val="0"/>
        </a:spcBef>
        <a:spcAft>
          <a:spcPct val="0"/>
        </a:spcAft>
        <a:defRPr sz="3000">
          <a:solidFill>
            <a:srgbClr val="000000"/>
          </a:solidFill>
          <a:latin typeface="+mj-lt"/>
          <a:ea typeface="ＭＳ Ｐゴシック" pitchFamily="-111" charset="-128"/>
          <a:cs typeface="ＭＳ Ｐゴシック" pitchFamily="-111" charset="-128"/>
        </a:defRPr>
      </a:lvl1pPr>
      <a:lvl2pPr algn="l" rtl="0" fontAlgn="base">
        <a:spcBef>
          <a:spcPct val="0"/>
        </a:spcBef>
        <a:spcAft>
          <a:spcPct val="0"/>
        </a:spcAft>
        <a:defRPr sz="3000">
          <a:solidFill>
            <a:srgbClr val="000000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2pPr>
      <a:lvl3pPr algn="l" rtl="0" fontAlgn="base">
        <a:spcBef>
          <a:spcPct val="0"/>
        </a:spcBef>
        <a:spcAft>
          <a:spcPct val="0"/>
        </a:spcAft>
        <a:defRPr sz="3000">
          <a:solidFill>
            <a:srgbClr val="000000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3pPr>
      <a:lvl4pPr algn="l" rtl="0" fontAlgn="base">
        <a:spcBef>
          <a:spcPct val="0"/>
        </a:spcBef>
        <a:spcAft>
          <a:spcPct val="0"/>
        </a:spcAft>
        <a:defRPr sz="3000">
          <a:solidFill>
            <a:srgbClr val="000000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4pPr>
      <a:lvl5pPr algn="l" rtl="0" fontAlgn="base">
        <a:spcBef>
          <a:spcPct val="0"/>
        </a:spcBef>
        <a:spcAft>
          <a:spcPct val="0"/>
        </a:spcAft>
        <a:defRPr sz="3000">
          <a:solidFill>
            <a:srgbClr val="000000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000000"/>
          </a:solidFill>
          <a:latin typeface="Arial" pitchFamily="-111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000000"/>
          </a:solidFill>
          <a:latin typeface="Arial" pitchFamily="-111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000000"/>
          </a:solidFill>
          <a:latin typeface="Arial" pitchFamily="-111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000000"/>
          </a:solidFill>
          <a:latin typeface="Arial" pitchFamily="-111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2D4E6F"/>
        </a:buClr>
        <a:buFont typeface="Wingdings" pitchFamily="2" charset="2"/>
        <a:buChar char="§"/>
        <a:defRPr sz="2400">
          <a:solidFill>
            <a:srgbClr val="000000"/>
          </a:solidFill>
          <a:latin typeface="+mn-lt"/>
          <a:ea typeface="ＭＳ Ｐゴシック" pitchFamily="-111" charset="-128"/>
          <a:cs typeface="ＭＳ Ｐゴシック" pitchFamily="-111" charset="-128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2D4E6F"/>
        </a:buClr>
        <a:buFont typeface="Wingdings" pitchFamily="2" charset="2"/>
        <a:buChar char="§"/>
        <a:defRPr sz="2200">
          <a:solidFill>
            <a:srgbClr val="000000"/>
          </a:solidFill>
          <a:latin typeface="+mn-lt"/>
          <a:ea typeface="ＭＳ Ｐゴシック" pitchFamily="-111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2D4E6F"/>
        </a:buClr>
        <a:buFont typeface="Wingdings" pitchFamily="2" charset="2"/>
        <a:buChar char="§"/>
        <a:defRPr sz="2000">
          <a:solidFill>
            <a:srgbClr val="000000"/>
          </a:solidFill>
          <a:latin typeface="+mn-lt"/>
          <a:ea typeface="ＭＳ Ｐゴシック" pitchFamily="-111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2D4E6F"/>
        </a:buClr>
        <a:buFont typeface="Wingdings" pitchFamily="2" charset="2"/>
        <a:buChar char="§"/>
        <a:defRPr>
          <a:solidFill>
            <a:srgbClr val="000000"/>
          </a:solidFill>
          <a:latin typeface="+mn-lt"/>
          <a:ea typeface="ＭＳ Ｐゴシック" pitchFamily="-111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2D4E6F"/>
        </a:buClr>
        <a:buFont typeface="Wingdings" pitchFamily="2" charset="2"/>
        <a:buChar char="§"/>
        <a:defRPr sz="1600">
          <a:solidFill>
            <a:srgbClr val="000000"/>
          </a:solidFill>
          <a:latin typeface="+mn-lt"/>
          <a:ea typeface="ＭＳ Ｐゴシック" pitchFamily="-111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2D4E6F"/>
        </a:buClr>
        <a:buFont typeface="Wingdings" pitchFamily="-111" charset="2"/>
        <a:buChar char="§"/>
        <a:defRPr sz="1600">
          <a:solidFill>
            <a:srgbClr val="000000"/>
          </a:solidFill>
          <a:latin typeface="+mn-lt"/>
          <a:ea typeface="ＭＳ Ｐゴシック" pitchFamily="-111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2D4E6F"/>
        </a:buClr>
        <a:buFont typeface="Wingdings" pitchFamily="-111" charset="2"/>
        <a:buChar char="§"/>
        <a:defRPr sz="1600">
          <a:solidFill>
            <a:srgbClr val="000000"/>
          </a:solidFill>
          <a:latin typeface="+mn-lt"/>
          <a:ea typeface="ＭＳ Ｐゴシック" pitchFamily="-111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2D4E6F"/>
        </a:buClr>
        <a:buFont typeface="Wingdings" pitchFamily="-111" charset="2"/>
        <a:buChar char="§"/>
        <a:defRPr sz="1600">
          <a:solidFill>
            <a:srgbClr val="000000"/>
          </a:solidFill>
          <a:latin typeface="+mn-lt"/>
          <a:ea typeface="ＭＳ Ｐゴシック" pitchFamily="-111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2D4E6F"/>
        </a:buClr>
        <a:buFont typeface="Wingdings" pitchFamily="-111" charset="2"/>
        <a:buChar char="§"/>
        <a:defRPr sz="1600">
          <a:solidFill>
            <a:srgbClr val="000000"/>
          </a:solidFill>
          <a:latin typeface="+mn-lt"/>
          <a:ea typeface="ＭＳ Ｐゴシック" pitchFamily="-11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mtClean="0">
                <a:ea typeface="ＭＳ Ｐゴシック" pitchFamily="34" charset="-128"/>
              </a:rPr>
              <a:t>CLARIN-</a:t>
            </a:r>
            <a:r>
              <a:rPr lang="en-US" i="1" smtClean="0">
                <a:ea typeface="ＭＳ Ｐゴシック" pitchFamily="34" charset="-128"/>
              </a:rPr>
              <a:t>NL</a:t>
            </a:r>
            <a:r>
              <a:rPr lang="en-US" smtClean="0">
                <a:ea typeface="ＭＳ Ｐゴシック" pitchFamily="34" charset="-128"/>
              </a:rPr>
              <a:t> HELPDESK</a:t>
            </a:r>
          </a:p>
        </p:txBody>
      </p:sp>
      <p:sp>
        <p:nvSpPr>
          <p:cNvPr id="16386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Daan Broeder &amp;</a:t>
            </a:r>
          </a:p>
          <a:p>
            <a:r>
              <a:rPr lang="en-US" smtClean="0">
                <a:ea typeface="ＭＳ Ｐゴシック" pitchFamily="34" charset="-128"/>
              </a:rPr>
              <a:t>Paul van Caspel</a:t>
            </a:r>
          </a:p>
        </p:txBody>
      </p:sp>
      <p:pic>
        <p:nvPicPr>
          <p:cNvPr id="16387" name="Picture 3" descr="CLARIN-NL bluemarine_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141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Wat is de CLARIN Helpdesk?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ea typeface="ＭＳ Ｐゴシック" pitchFamily="34" charset="-128"/>
              </a:rPr>
              <a:t>Het is een punt waar CLARIN-</a:t>
            </a:r>
            <a:r>
              <a:rPr lang="nl-NL" i="1" dirty="0" smtClean="0">
                <a:ea typeface="ＭＳ Ｐゴシック" pitchFamily="34" charset="-128"/>
              </a:rPr>
              <a:t>NL</a:t>
            </a:r>
            <a:r>
              <a:rPr lang="nl-NL" dirty="0" smtClean="0">
                <a:ea typeface="ＭＳ Ｐゴシック" pitchFamily="34" charset="-128"/>
              </a:rPr>
              <a:t> subprojecten vragen kunnen stellen </a:t>
            </a:r>
            <a:r>
              <a:rPr lang="nl-NL" dirty="0" err="1" smtClean="0">
                <a:ea typeface="ＭＳ Ｐゴシック" pitchFamily="34" charset="-128"/>
              </a:rPr>
              <a:t>mbt</a:t>
            </a:r>
            <a:r>
              <a:rPr lang="nl-NL" dirty="0" smtClean="0">
                <a:ea typeface="ＭＳ Ｐゴシック" pitchFamily="34" charset="-128"/>
              </a:rPr>
              <a:t>. de door CLARIN-</a:t>
            </a:r>
            <a:r>
              <a:rPr lang="nl-NL" i="1" dirty="0" smtClean="0">
                <a:ea typeface="ＭＳ Ｐゴシック" pitchFamily="34" charset="-128"/>
              </a:rPr>
              <a:t>NL</a:t>
            </a:r>
            <a:r>
              <a:rPr lang="nl-NL" dirty="0" smtClean="0">
                <a:ea typeface="ＭＳ Ｐゴシック" pitchFamily="34" charset="-128"/>
              </a:rPr>
              <a:t> vereiste en voorgestane technische eisen en aanbevelingen.</a:t>
            </a:r>
          </a:p>
          <a:p>
            <a:pPr lvl="1"/>
            <a:r>
              <a:rPr lang="nl-NL" dirty="0" smtClean="0">
                <a:ea typeface="ＭＳ Ｐゴシック" pitchFamily="34" charset="-128"/>
              </a:rPr>
              <a:t>Metadata</a:t>
            </a:r>
          </a:p>
          <a:p>
            <a:pPr lvl="1"/>
            <a:r>
              <a:rPr lang="nl-NL" dirty="0" smtClean="0">
                <a:ea typeface="ＭＳ Ｐゴシック" pitchFamily="34" charset="-128"/>
              </a:rPr>
              <a:t>AAI</a:t>
            </a:r>
          </a:p>
          <a:p>
            <a:pPr lvl="1"/>
            <a:r>
              <a:rPr lang="nl-NL" dirty="0" err="1" smtClean="0">
                <a:ea typeface="ＭＳ Ｐゴシック" pitchFamily="34" charset="-128"/>
              </a:rPr>
              <a:t>PIDs</a:t>
            </a:r>
            <a:endParaRPr lang="nl-NL" dirty="0" smtClean="0">
              <a:ea typeface="ＭＳ Ｐゴシック" pitchFamily="34" charset="-128"/>
            </a:endParaRPr>
          </a:p>
          <a:p>
            <a:pPr lvl="1"/>
            <a:r>
              <a:rPr lang="nl-NL" dirty="0" smtClean="0">
                <a:ea typeface="ＭＳ Ｐゴシック" pitchFamily="34" charset="-128"/>
              </a:rPr>
              <a:t>Webservices</a:t>
            </a:r>
          </a:p>
          <a:p>
            <a:pPr lvl="1"/>
            <a:r>
              <a:rPr lang="nl-NL" dirty="0" smtClean="0">
                <a:ea typeface="ＭＳ Ｐゴシック" pitchFamily="34" charset="-128"/>
              </a:rPr>
              <a:t>Resourceformaten</a:t>
            </a:r>
          </a:p>
          <a:p>
            <a:r>
              <a:rPr lang="nl-NL" dirty="0" smtClean="0">
                <a:ea typeface="ＭＳ Ｐゴシック" pitchFamily="34" charset="-128"/>
              </a:rPr>
              <a:t>De CLARIN-</a:t>
            </a:r>
            <a:r>
              <a:rPr lang="nl-NL" i="1" dirty="0" smtClean="0">
                <a:ea typeface="ＭＳ Ｐゴシック" pitchFamily="34" charset="-128"/>
              </a:rPr>
              <a:t>NL</a:t>
            </a:r>
            <a:r>
              <a:rPr lang="nl-NL" dirty="0" smtClean="0">
                <a:ea typeface="ＭＳ Ｐゴシック" pitchFamily="34" charset="-128"/>
              </a:rPr>
              <a:t> helpdesk verzamelt vragen</a:t>
            </a:r>
          </a:p>
          <a:p>
            <a:pPr lvl="1"/>
            <a:r>
              <a:rPr lang="nl-NL" dirty="0" smtClean="0">
                <a:ea typeface="ＭＳ Ｐゴシック" pitchFamily="34" charset="-128"/>
              </a:rPr>
              <a:t>Speelt deze door aan relevante infrastructuur specialisten</a:t>
            </a:r>
          </a:p>
          <a:p>
            <a:pPr lvl="1"/>
            <a:r>
              <a:rPr lang="nl-NL" dirty="0" smtClean="0">
                <a:ea typeface="ＭＳ Ｐゴシック" pitchFamily="34" charset="-128"/>
              </a:rPr>
              <a:t>Verwerkt de antwoorden in de helpdeskinformatiesystemen voor toekomstig gebruik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Wat is het niet?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ea typeface="ＭＳ Ｐゴシック" pitchFamily="34" charset="-128"/>
              </a:rPr>
              <a:t>Geen informatie over </a:t>
            </a:r>
          </a:p>
          <a:p>
            <a:pPr lvl="1"/>
            <a:r>
              <a:rPr lang="nl-NL" dirty="0" smtClean="0">
                <a:ea typeface="ＭＳ Ｐゴシック" pitchFamily="34" charset="-128"/>
              </a:rPr>
              <a:t>de administratie van de projecten</a:t>
            </a:r>
          </a:p>
          <a:p>
            <a:pPr lvl="1"/>
            <a:r>
              <a:rPr lang="nl-NL" dirty="0" smtClean="0">
                <a:ea typeface="ＭＳ Ｐゴシック" pitchFamily="34" charset="-128"/>
              </a:rPr>
              <a:t>financiële afhandeling</a:t>
            </a:r>
          </a:p>
          <a:p>
            <a:pPr lvl="1"/>
            <a:r>
              <a:rPr lang="nl-NL" dirty="0" smtClean="0">
                <a:ea typeface="ＭＳ Ｐゴシック" pitchFamily="34" charset="-128"/>
              </a:rPr>
              <a:t>de projectaanvragen of procedure zelf</a:t>
            </a:r>
          </a:p>
          <a:p>
            <a:r>
              <a:rPr lang="nl-NL" dirty="0" smtClean="0">
                <a:ea typeface="ＭＳ Ｐゴシック" pitchFamily="34" charset="-128"/>
              </a:rPr>
              <a:t>Geen vragen over de CLARIN services zelf</a:t>
            </a:r>
          </a:p>
          <a:p>
            <a:pPr lvl="1"/>
            <a:r>
              <a:rPr lang="nl-NL" dirty="0" smtClean="0">
                <a:ea typeface="ＭＳ Ｐゴシック" pitchFamily="34" charset="-128"/>
              </a:rPr>
              <a:t>Maar zou wel informatiepunt kunnen zijn welke contactpersonen daarvoor in aanmerking komen</a:t>
            </a:r>
            <a:endParaRPr lang="nl-NL" dirty="0" smtClean="0">
              <a:ea typeface="ＭＳ Ｐゴシック" pitchFamily="34" charset="-128"/>
            </a:endParaRPr>
          </a:p>
          <a:p>
            <a:pPr lvl="1"/>
            <a:r>
              <a:rPr lang="nl-NL" dirty="0" smtClean="0">
                <a:ea typeface="ＭＳ Ｐゴシック" pitchFamily="34" charset="-128"/>
              </a:rPr>
              <a:t>Maar eventueel </a:t>
            </a:r>
            <a:r>
              <a:rPr lang="nl-NL" dirty="0" smtClean="0">
                <a:ea typeface="ＭＳ Ｐゴシック" pitchFamily="34" charset="-128"/>
              </a:rPr>
              <a:t>wel signalering van “onbetrouwbare” services en moeilijk bereikbare contactpersonen. </a:t>
            </a:r>
          </a:p>
          <a:p>
            <a:pPr lvl="1">
              <a:buNone/>
            </a:pPr>
            <a:r>
              <a:rPr lang="nl-NL" dirty="0" smtClean="0">
                <a:ea typeface="ＭＳ Ｐゴシック" pitchFamily="34" charset="-128"/>
              </a:rPr>
              <a:t>    </a:t>
            </a:r>
            <a:r>
              <a:rPr lang="nl-NL" dirty="0" err="1" smtClean="0">
                <a:ea typeface="ＭＳ Ｐゴシック" pitchFamily="34" charset="-128"/>
              </a:rPr>
              <a:t>Maw</a:t>
            </a:r>
            <a:r>
              <a:rPr lang="nl-NL" dirty="0" smtClean="0">
                <a:ea typeface="ＭＳ Ｐゴシック" pitchFamily="34" charset="-128"/>
              </a:rPr>
              <a:t>. klachten registratie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Waarom een centrale helpdesk?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ea typeface="ＭＳ Ｐゴシック" pitchFamily="34" charset="-128"/>
              </a:rPr>
              <a:t>Oorspronkelijk was voorzien dat ieder CLARIN-</a:t>
            </a:r>
            <a:r>
              <a:rPr lang="nl-NL" i="1" dirty="0" smtClean="0">
                <a:ea typeface="ＭＳ Ｐゴシック" pitchFamily="34" charset="-128"/>
              </a:rPr>
              <a:t>NL</a:t>
            </a:r>
            <a:r>
              <a:rPr lang="nl-NL" dirty="0" smtClean="0">
                <a:ea typeface="ＭＳ Ｐゴシック" pitchFamily="34" charset="-128"/>
              </a:rPr>
              <a:t> subproject infrastructuurspecialisten zou krijgen toegewezen:</a:t>
            </a:r>
          </a:p>
          <a:p>
            <a:pPr lvl="1"/>
            <a:r>
              <a:rPr lang="nl-NL" dirty="0" smtClean="0">
                <a:ea typeface="ＭＳ Ｐゴシック" pitchFamily="34" charset="-128"/>
              </a:rPr>
              <a:t>Geschatte belasting was 1 week per project per onderwerp</a:t>
            </a:r>
          </a:p>
          <a:p>
            <a:r>
              <a:rPr lang="nl-NL" dirty="0" smtClean="0">
                <a:ea typeface="ＭＳ Ｐゴシック" pitchFamily="34" charset="-128"/>
              </a:rPr>
              <a:t>De benaderde infrastructuurspecialisten en hun organisaties vonden dit veelal te zwaar</a:t>
            </a:r>
          </a:p>
          <a:p>
            <a:r>
              <a:rPr lang="nl-NL" dirty="0" smtClean="0">
                <a:ea typeface="ＭＳ Ｐゴシック" pitchFamily="34" charset="-128"/>
              </a:rPr>
              <a:t>Daarom een centrale vraagbaak die zal fungeren als een buffer tussen de projecten en de infrastructuurspecialisten</a:t>
            </a:r>
          </a:p>
          <a:p>
            <a:r>
              <a:rPr lang="nl-NL" dirty="0" smtClean="0">
                <a:ea typeface="ＭＳ Ｐゴシック" pitchFamily="34" charset="-128"/>
              </a:rPr>
              <a:t>Vragen en antwoorden kunnen verwerkt worden in </a:t>
            </a:r>
            <a:r>
              <a:rPr lang="nl-NL" dirty="0" err="1" smtClean="0">
                <a:ea typeface="ＭＳ Ｐゴシック" pitchFamily="34" charset="-128"/>
              </a:rPr>
              <a:t>FAQs</a:t>
            </a:r>
            <a:r>
              <a:rPr lang="nl-NL" dirty="0" smtClean="0">
                <a:ea typeface="ＭＳ Ｐゴシック" pitchFamily="34" charset="-128"/>
              </a:rPr>
              <a:t> en een </a:t>
            </a:r>
            <a:r>
              <a:rPr lang="nl-NL" dirty="0" err="1" smtClean="0">
                <a:ea typeface="ＭＳ Ｐゴシック" pitchFamily="34" charset="-128"/>
              </a:rPr>
              <a:t>Wiki</a:t>
            </a:r>
            <a:endParaRPr lang="nl-NL" dirty="0" smtClean="0">
              <a:ea typeface="ＭＳ Ｐゴシック" pitchFamily="34" charset="-128"/>
            </a:endParaRPr>
          </a:p>
          <a:p>
            <a:r>
              <a:rPr lang="nl-NL" dirty="0" smtClean="0">
                <a:ea typeface="ＭＳ Ｐゴシック" pitchFamily="34" charset="-128"/>
              </a:rPr>
              <a:t>De helpdesk zelf zal steeds vaker in staat zijn zelfstandig antwoord te geven zonder de </a:t>
            </a:r>
            <a:r>
              <a:rPr lang="nl-NL" dirty="0" err="1" smtClean="0">
                <a:ea typeface="ＭＳ Ｐゴシック" pitchFamily="34" charset="-128"/>
              </a:rPr>
              <a:t>ISSen</a:t>
            </a:r>
            <a:r>
              <a:rPr lang="nl-NL" dirty="0" smtClean="0">
                <a:ea typeface="ＭＳ Ｐゴシック" pitchFamily="34" charset="-128"/>
              </a:rPr>
              <a:t> te raadplegen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Hoe worden vragen verwerkt?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Er komt een vraag binnen per e-mail</a:t>
            </a:r>
          </a:p>
          <a:p>
            <a:r>
              <a:rPr lang="en-US" smtClean="0">
                <a:ea typeface="ＭＳ Ｐゴシック" pitchFamily="34" charset="-128"/>
              </a:rPr>
              <a:t>Helpdesk verwerkt deze als “ticket” in een ticketsysteem</a:t>
            </a:r>
          </a:p>
          <a:p>
            <a:r>
              <a:rPr lang="en-US" smtClean="0">
                <a:ea typeface="ＭＳ Ｐゴシック" pitchFamily="34" charset="-128"/>
              </a:rPr>
              <a:t>Dit ticket kan worden toegewezen aan een infrastructuurspecialist</a:t>
            </a:r>
          </a:p>
          <a:p>
            <a:r>
              <a:rPr lang="en-US" smtClean="0">
                <a:ea typeface="ＭＳ Ｐゴシック" pitchFamily="34" charset="-128"/>
              </a:rPr>
              <a:t>Het antwoord wordt in het ticket verwerkt en teruggekoppeld</a:t>
            </a:r>
          </a:p>
          <a:p>
            <a:r>
              <a:rPr lang="en-US" smtClean="0">
                <a:ea typeface="ＭＳ Ｐゴシック" pitchFamily="34" charset="-128"/>
              </a:rPr>
              <a:t>De informatie wordt verwerkt in een Wiki en Frequently Asked Questions (FAQ)-lijst</a:t>
            </a:r>
          </a:p>
          <a:p>
            <a:r>
              <a:rPr lang="en-US" smtClean="0">
                <a:ea typeface="ＭＳ Ｐゴシック" pitchFamily="34" charset="-128"/>
              </a:rPr>
              <a:t>Deze informatiebronnen zijn terug te vinden op het helpdeskportaal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Helpdesk Informatiebronnen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Informatiebronnen op de helpdeskportaal : 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Trac: ticketingsysteem waarmee de experts en helpdesk informatie uitwisselen over de vraag.  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Wiki: informatie per expertisedomein (metadata, AAI,…)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FAQ: veelgestelde vragen per expertisedomein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Links naar relevante documentatie, zowel CLARIN docs als daarbuiten.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5" name="Picture 5" descr="Helpdesk_screenshot_newticket"/>
          <p:cNvPicPr preferRelativeResize="0"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65500" y="1701800"/>
            <a:ext cx="5473700" cy="482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Helpdesk Informatiebronnen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3151188" cy="5232400"/>
          </a:xfrm>
        </p:spPr>
        <p:txBody>
          <a:bodyPr/>
          <a:lstStyle/>
          <a:p>
            <a:endParaRPr lang="en-US" sz="2000" smtClean="0">
              <a:ea typeface="ＭＳ Ｐゴシック" pitchFamily="34" charset="-128"/>
            </a:endParaRPr>
          </a:p>
          <a:p>
            <a:r>
              <a:rPr lang="en-US" smtClean="0">
                <a:ea typeface="ＭＳ Ｐゴシック" pitchFamily="34" charset="-128"/>
              </a:rPr>
              <a:t>Trac</a:t>
            </a:r>
          </a:p>
          <a:p>
            <a:pPr lvl="1"/>
            <a:r>
              <a:rPr lang="en-US" sz="1800" smtClean="0">
                <a:ea typeface="ＭＳ Ｐゴシック" pitchFamily="34" charset="-128"/>
              </a:rPr>
              <a:t>Vragen worden als tickets verwerkt en opgeslagen</a:t>
            </a:r>
          </a:p>
          <a:p>
            <a:pPr lvl="1"/>
            <a:r>
              <a:rPr lang="en-US" sz="1800" smtClean="0">
                <a:ea typeface="ＭＳ Ｐゴシック" pitchFamily="34" charset="-128"/>
              </a:rPr>
              <a:t>Informatie over tickets wordt beschikbaar</a:t>
            </a:r>
          </a:p>
          <a:p>
            <a:pPr lvl="1"/>
            <a:r>
              <a:rPr lang="en-US" sz="1800" smtClean="0">
                <a:ea typeface="ＭＳ Ｐゴシック" pitchFamily="34" charset="-128"/>
              </a:rPr>
              <a:t>Verdeling in verschillende expertisegebieden is mogelijk</a:t>
            </a:r>
          </a:p>
          <a:p>
            <a:pPr lvl="1"/>
            <a:r>
              <a:rPr lang="en-US" sz="1800" smtClean="0">
                <a:ea typeface="ＭＳ Ｐゴシック" pitchFamily="34" charset="-128"/>
              </a:rPr>
              <a:t>Experts kunnen hun antwoorden loggen in het specifieke ticket</a:t>
            </a:r>
            <a:endParaRPr lang="nl-NL" sz="1800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Helpdesk Informatie bronnen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3151188" cy="406400"/>
          </a:xfrm>
        </p:spPr>
        <p:txBody>
          <a:bodyPr/>
          <a:lstStyle/>
          <a:p>
            <a:r>
              <a:rPr lang="en-US" sz="1800" smtClean="0">
                <a:ea typeface="ＭＳ Ｐゴシック" pitchFamily="34" charset="-128"/>
              </a:rPr>
              <a:t>Trac als Wiki</a:t>
            </a:r>
            <a:endParaRPr lang="nl-NL" sz="1400" smtClean="0">
              <a:ea typeface="ＭＳ Ｐゴシック" pitchFamily="34" charset="-128"/>
            </a:endParaRPr>
          </a:p>
        </p:txBody>
      </p:sp>
      <p:pic>
        <p:nvPicPr>
          <p:cNvPr id="38917" name="Picture 5" descr="Helpdesk_screenshot_wiki"/>
          <p:cNvPicPr preferRelativeResize="0"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701800"/>
            <a:ext cx="7242175" cy="49228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Helpdesk Informatiebronnen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3151188" cy="3603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800" smtClean="0">
                <a:ea typeface="ＭＳ Ｐゴシック" pitchFamily="34" charset="-128"/>
              </a:rPr>
              <a:t>Trac als FAQ</a:t>
            </a:r>
            <a:endParaRPr lang="nl-NL" sz="1400" smtClean="0">
              <a:ea typeface="ＭＳ Ｐゴシック" pitchFamily="34" charset="-128"/>
            </a:endParaRPr>
          </a:p>
        </p:txBody>
      </p:sp>
      <p:pic>
        <p:nvPicPr>
          <p:cNvPr id="39941" name="Picture 5" descr="Helpdesk_screenshot_FAQ"/>
          <p:cNvPicPr preferRelativeResize="0"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655763"/>
            <a:ext cx="7693025" cy="50212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ject Overview">
  <a:themeElements>
    <a:clrScheme name="Project Overview 2">
      <a:dk1>
        <a:srgbClr val="000000"/>
      </a:dk1>
      <a:lt1>
        <a:srgbClr val="FFFFFF"/>
      </a:lt1>
      <a:dk2>
        <a:srgbClr val="000000"/>
      </a:dk2>
      <a:lt2>
        <a:srgbClr val="868686"/>
      </a:lt2>
      <a:accent1>
        <a:srgbClr val="3366FF"/>
      </a:accent1>
      <a:accent2>
        <a:srgbClr val="009900"/>
      </a:accent2>
      <a:accent3>
        <a:srgbClr val="FFFFFF"/>
      </a:accent3>
      <a:accent4>
        <a:srgbClr val="000000"/>
      </a:accent4>
      <a:accent5>
        <a:srgbClr val="ADB8FF"/>
      </a:accent5>
      <a:accent6>
        <a:srgbClr val="008A00"/>
      </a:accent6>
      <a:hlink>
        <a:srgbClr val="FF0033"/>
      </a:hlink>
      <a:folHlink>
        <a:srgbClr val="CCCCCC"/>
      </a:folHlink>
    </a:clrScheme>
    <a:fontScheme name="Project Overview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900" b="1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pitchFamily="-11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900" b="1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pitchFamily="-111" charset="0"/>
          </a:defRPr>
        </a:defPPr>
      </a:lstStyle>
    </a:lnDef>
  </a:objectDefaults>
  <a:extraClrSchemeLst>
    <a:extraClrScheme>
      <a:clrScheme name="Project Overview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ct Overview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ct Overview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CLARIN AAI Vision2.pptx</Template>
  <TotalTime>3780</TotalTime>
  <Words>450</Words>
  <Application>Microsoft Macintosh PowerPoint</Application>
  <PresentationFormat>On-screen Show (4:3)</PresentationFormat>
  <Paragraphs>60</Paragraphs>
  <Slides>9</Slides>
  <Notes>3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Project Overview</vt:lpstr>
      <vt:lpstr>CLARIN-NL HELPDESK</vt:lpstr>
      <vt:lpstr>Wat is de CLARIN Helpdesk?</vt:lpstr>
      <vt:lpstr>Wat is het niet?</vt:lpstr>
      <vt:lpstr>Waarom een centrale helpdesk?</vt:lpstr>
      <vt:lpstr>Hoe worden vragen verwerkt?</vt:lpstr>
      <vt:lpstr>Helpdesk Informatiebronnen</vt:lpstr>
      <vt:lpstr>Helpdesk Informatiebronnen</vt:lpstr>
      <vt:lpstr>Helpdesk Informatie bronnen</vt:lpstr>
      <vt:lpstr>Helpdesk Informatiebronnen</vt:lpstr>
    </vt:vector>
  </TitlesOfParts>
  <Company>MPI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CLARIN NL HELPDESK</dc:title>
  <dc:creator>Daan Broeder</dc:creator>
  <cp:lastModifiedBy>Daan Broeder</cp:lastModifiedBy>
  <cp:revision>26</cp:revision>
  <dcterms:created xsi:type="dcterms:W3CDTF">2010-08-26T10:47:25Z</dcterms:created>
  <dcterms:modified xsi:type="dcterms:W3CDTF">2010-08-26T10:57:09Z</dcterms:modified>
</cp:coreProperties>
</file>