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1" r:id="rId3"/>
    <p:sldId id="269" r:id="rId4"/>
    <p:sldId id="268" r:id="rId5"/>
    <p:sldId id="262" r:id="rId6"/>
    <p:sldId id="266" r:id="rId7"/>
    <p:sldId id="267" r:id="rId8"/>
    <p:sldId id="258" r:id="rId9"/>
    <p:sldId id="263" r:id="rId10"/>
    <p:sldId id="265" r:id="rId11"/>
    <p:sldId id="264" r:id="rId12"/>
    <p:sldId id="25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214C0-2FA8-8548-9839-78CD0E657FE9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5DB0F-DCDE-844A-85DD-88471D865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specifies a query. This query is mapped</a:t>
            </a:r>
            <a:r>
              <a:rPr lang="en-US" baseline="0" dirty="0" smtClean="0"/>
              <a:t> or expanded to multiple queries that are equivalent and take into account the different terminology used in the metadata descriptions.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sequence of looking first at the RR and only then at the Semantic Mapping Service assumes we know what the RR is for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sequence of looking first at the RR and only then at the Semantic Mapping Service assumes we know what the RR is for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there is still some time maybe we can look into a specially challenging part of the CMDI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there is still some time maybe we can look into a specially challenging part of the CMDI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there is still some time maybe we can look into a specially challenging part of the CMDI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</a:t>
            </a:r>
            <a:r>
              <a:rPr lang="en-US" baseline="0" dirty="0" smtClean="0"/>
              <a:t> the user of the semantic service it is not important where the relation info can be found: either the RR or the DCR</a:t>
            </a:r>
          </a:p>
          <a:p>
            <a:r>
              <a:rPr lang="en-US" baseline="0" dirty="0" smtClean="0"/>
              <a:t>Implicitly we use relations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5DB0F-DCDE-844A-85DD-88471D865E2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D5790-A3AA-A44E-829B-B93789824987}" type="datetimeFigureOut">
              <a:rPr lang="en-US" smtClean="0"/>
              <a:pPr/>
              <a:t>3/28/10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4165-DCF3-1849-A8B8-6EFC4E410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Software Components</a:t>
            </a:r>
            <a:endParaRPr lang="en-US" dirty="0"/>
          </a:p>
        </p:txBody>
      </p:sp>
      <p:pic>
        <p:nvPicPr>
          <p:cNvPr id="6" name="Content Placeholder 5" descr="responsibilities-small.png"/>
          <p:cNvPicPr>
            <a:picLocks noGrp="1" noChangeAspect="1"/>
          </p:cNvPicPr>
          <p:nvPr>
            <p:ph idx="1"/>
          </p:nvPr>
        </p:nvPicPr>
        <p:blipFill>
          <a:blip r:embed="rId3"/>
          <a:srcRect t="-1098" b="-109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&amp; Relations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 expansion. “Name” and “</a:t>
            </a:r>
            <a:r>
              <a:rPr lang="en-US" dirty="0" err="1" smtClean="0"/>
              <a:t>Fullname</a:t>
            </a:r>
            <a:r>
              <a:rPr lang="en-US" dirty="0" smtClean="0"/>
              <a:t>” are never mapped because they are different terms</a:t>
            </a:r>
          </a:p>
          <a:p>
            <a:r>
              <a:rPr lang="en-US" dirty="0" smtClean="0"/>
              <a:t>Use only DCR and other concept registries</a:t>
            </a:r>
          </a:p>
          <a:p>
            <a:pPr lvl="1"/>
            <a:r>
              <a:rPr lang="en-US" dirty="0" smtClean="0"/>
              <a:t>“Name” and “</a:t>
            </a:r>
            <a:r>
              <a:rPr lang="en-US" dirty="0" err="1" smtClean="0"/>
              <a:t>Fullname</a:t>
            </a:r>
            <a:r>
              <a:rPr lang="en-US" dirty="0" smtClean="0"/>
              <a:t>” are mapped if both refer to same concept “Identifier”</a:t>
            </a:r>
          </a:p>
          <a:p>
            <a:r>
              <a:rPr lang="en-US" dirty="0" smtClean="0"/>
              <a:t>Use also DCR and RR (equivalence only)</a:t>
            </a:r>
          </a:p>
          <a:p>
            <a:pPr lvl="1"/>
            <a:r>
              <a:rPr lang="en-US" dirty="0" smtClean="0"/>
              <a:t>“Name” and “</a:t>
            </a:r>
            <a:r>
              <a:rPr lang="en-US" dirty="0" err="1" smtClean="0"/>
              <a:t>Fullname</a:t>
            </a:r>
            <a:r>
              <a:rPr lang="en-US" dirty="0" smtClean="0"/>
              <a:t>” are mapped even when they refer to separated concepts but the RR knows: “</a:t>
            </a:r>
            <a:r>
              <a:rPr lang="en-US" dirty="0" err="1" smtClean="0"/>
              <a:t>Fullname</a:t>
            </a:r>
            <a:r>
              <a:rPr lang="en-US" dirty="0" smtClean="0"/>
              <a:t>” </a:t>
            </a:r>
            <a:r>
              <a:rPr lang="en-US" dirty="0" err="1" smtClean="0"/>
              <a:t>isA</a:t>
            </a:r>
            <a:r>
              <a:rPr lang="en-US" dirty="0" smtClean="0"/>
              <a:t> “Name”</a:t>
            </a:r>
          </a:p>
          <a:p>
            <a:r>
              <a:rPr lang="en-US" dirty="0" smtClean="0"/>
              <a:t>Use DCR and RR (including all relation types)</a:t>
            </a:r>
          </a:p>
          <a:p>
            <a:pPr lvl="1"/>
            <a:r>
              <a:rPr lang="en-US" dirty="0" smtClean="0"/>
              <a:t>“Name” and “</a:t>
            </a:r>
            <a:r>
              <a:rPr lang="en-US" dirty="0" err="1" smtClean="0"/>
              <a:t>Fullname</a:t>
            </a:r>
            <a:r>
              <a:rPr lang="en-US" dirty="0" smtClean="0"/>
              <a:t>” are mapped even if the RR only contains “</a:t>
            </a:r>
            <a:r>
              <a:rPr lang="en-US" dirty="0" err="1" smtClean="0"/>
              <a:t>Fullname</a:t>
            </a:r>
            <a:r>
              <a:rPr lang="en-US" dirty="0" smtClean="0"/>
              <a:t>” </a:t>
            </a:r>
            <a:r>
              <a:rPr lang="en-US" dirty="0" err="1" smtClean="0"/>
              <a:t>isKindOfA</a:t>
            </a:r>
            <a:r>
              <a:rPr lang="en-US" dirty="0" smtClean="0"/>
              <a:t> “Name”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&amp; Context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793067" y="3314700"/>
            <a:ext cx="914400" cy="990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00"/>
                </a:solidFill>
                <a:latin typeface="Arial" pitchFamily="-111" charset="0"/>
              </a:rPr>
              <a:t>Semantic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Mapping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00"/>
                </a:solidFill>
                <a:latin typeface="Arial" pitchFamily="-111" charset="0"/>
              </a:rPr>
              <a:t>Service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0661" y="2760702"/>
            <a:ext cx="1936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Family.Actor.Name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13648" y="4044419"/>
            <a:ext cx="32504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err="1" smtClean="0"/>
              <a:t>Family.Actor.Name</a:t>
            </a:r>
            <a:endParaRPr lang="en-US" dirty="0" smtClean="0"/>
          </a:p>
          <a:p>
            <a:pPr algn="r"/>
            <a:r>
              <a:rPr lang="en-US" dirty="0" err="1" smtClean="0"/>
              <a:t>Group.Actor.Name</a:t>
            </a:r>
            <a:endParaRPr lang="en-US" dirty="0" smtClean="0"/>
          </a:p>
          <a:p>
            <a:pPr algn="r"/>
            <a:r>
              <a:rPr lang="en-US" dirty="0" err="1" smtClean="0"/>
              <a:t>Household.Participant.Fullname</a:t>
            </a:r>
            <a:endParaRPr lang="en-US" dirty="0" smtClean="0"/>
          </a:p>
          <a:p>
            <a:pPr algn="r"/>
            <a:endParaRPr lang="en-US" dirty="0"/>
          </a:p>
        </p:txBody>
      </p:sp>
      <p:cxnSp>
        <p:nvCxnSpPr>
          <p:cNvPr id="8" name="Shape 7"/>
          <p:cNvCxnSpPr>
            <a:stCxn id="5" idx="3"/>
            <a:endCxn id="4" idx="0"/>
          </p:cNvCxnSpPr>
          <p:nvPr/>
        </p:nvCxnSpPr>
        <p:spPr>
          <a:xfrm>
            <a:off x="3037309" y="2945368"/>
            <a:ext cx="1212958" cy="36933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4" idx="2"/>
            <a:endCxn id="6" idx="3"/>
          </p:cNvCxnSpPr>
          <p:nvPr/>
        </p:nvCxnSpPr>
        <p:spPr>
          <a:xfrm rot="5400000">
            <a:off x="3523916" y="3918233"/>
            <a:ext cx="339284" cy="111341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 bwMode="auto">
          <a:xfrm>
            <a:off x="5359356" y="1295400"/>
            <a:ext cx="914400" cy="990600"/>
          </a:xfrm>
          <a:prstGeom prst="rect">
            <a:avLst/>
          </a:prstGeom>
          <a:solidFill>
            <a:srgbClr val="008000">
              <a:alpha val="5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00"/>
                </a:solidFill>
                <a:latin typeface="Arial" pitchFamily="-111" charset="0"/>
              </a:rPr>
              <a:t>Relation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Registry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359356" y="2819400"/>
            <a:ext cx="914400" cy="990600"/>
          </a:xfrm>
          <a:prstGeom prst="rect">
            <a:avLst/>
          </a:prstGeom>
          <a:solidFill>
            <a:srgbClr val="008000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00"/>
                </a:solidFill>
                <a:latin typeface="Arial" pitchFamily="-111" charset="0"/>
              </a:rPr>
              <a:t>DCR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cxnSp>
        <p:nvCxnSpPr>
          <p:cNvPr id="15" name="Elbow Connector 14"/>
          <p:cNvCxnSpPr>
            <a:stCxn id="12" idx="1"/>
            <a:endCxn id="4" idx="3"/>
          </p:cNvCxnSpPr>
          <p:nvPr/>
        </p:nvCxnSpPr>
        <p:spPr>
          <a:xfrm rot="10800000" flipV="1">
            <a:off x="4707468" y="1790700"/>
            <a:ext cx="651889" cy="2019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1"/>
            <a:endCxn id="4" idx="3"/>
          </p:cNvCxnSpPr>
          <p:nvPr/>
        </p:nvCxnSpPr>
        <p:spPr>
          <a:xfrm rot="10800000" flipV="1">
            <a:off x="4707468" y="3314700"/>
            <a:ext cx="651889" cy="495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8000" y="1790700"/>
            <a:ext cx="21665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Family </a:t>
            </a:r>
            <a:r>
              <a:rPr lang="en-US" dirty="0" err="1" smtClean="0"/>
              <a:t>isX</a:t>
            </a:r>
            <a:r>
              <a:rPr lang="en-US" dirty="0" smtClean="0"/>
              <a:t> Group</a:t>
            </a:r>
          </a:p>
          <a:p>
            <a:r>
              <a:rPr lang="en-US" dirty="0" smtClean="0"/>
              <a:t>Family </a:t>
            </a:r>
            <a:r>
              <a:rPr lang="en-US" dirty="0" err="1" smtClean="0"/>
              <a:t>isX</a:t>
            </a:r>
            <a:r>
              <a:rPr lang="en-US" dirty="0" smtClean="0"/>
              <a:t> Household</a:t>
            </a:r>
          </a:p>
          <a:p>
            <a:endParaRPr lang="en-US" dirty="0" smtClean="0"/>
          </a:p>
          <a:p>
            <a:r>
              <a:rPr lang="en-US" dirty="0" smtClean="0"/>
              <a:t>Actor </a:t>
            </a:r>
            <a:r>
              <a:rPr lang="en-US" dirty="0" err="1" smtClean="0"/>
              <a:t>isX</a:t>
            </a:r>
            <a:r>
              <a:rPr lang="en-US" dirty="0" smtClean="0"/>
              <a:t> Participant</a:t>
            </a:r>
          </a:p>
          <a:p>
            <a:r>
              <a:rPr lang="en-US" dirty="0" smtClean="0"/>
              <a:t>Name </a:t>
            </a:r>
            <a:r>
              <a:rPr lang="en-US" dirty="0" err="1" smtClean="0"/>
              <a:t>isX</a:t>
            </a:r>
            <a:r>
              <a:rPr lang="en-US" dirty="0" smtClean="0"/>
              <a:t> </a:t>
            </a:r>
            <a:r>
              <a:rPr lang="en-US" dirty="0" err="1" smtClean="0"/>
              <a:t>Fullname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0766" y="1559867"/>
            <a:ext cx="4126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Query: </a:t>
            </a:r>
            <a:r>
              <a:rPr lang="en-US" sz="2400" dirty="0" err="1" smtClean="0"/>
              <a:t>Family.Actor.Name</a:t>
            </a:r>
            <a:r>
              <a:rPr lang="en-US" sz="2400" dirty="0" smtClean="0"/>
              <a:t> = xyz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011034" y="5178933"/>
            <a:ext cx="11088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Name</a:t>
            </a:r>
          </a:p>
          <a:p>
            <a:pPr algn="r"/>
            <a:r>
              <a:rPr lang="en-US" dirty="0" err="1" smtClean="0"/>
              <a:t>Fullname</a:t>
            </a:r>
            <a:endParaRPr lang="en-US" dirty="0" smtClean="0"/>
          </a:p>
          <a:p>
            <a:pPr algn="r"/>
            <a:endParaRPr lang="en-US" dirty="0"/>
          </a:p>
        </p:txBody>
      </p:sp>
      <p:cxnSp>
        <p:nvCxnSpPr>
          <p:cNvPr id="22" name="Shape 21"/>
          <p:cNvCxnSpPr>
            <a:stCxn id="4" idx="2"/>
            <a:endCxn id="20" idx="3"/>
          </p:cNvCxnSpPr>
          <p:nvPr/>
        </p:nvCxnSpPr>
        <p:spPr>
          <a:xfrm rot="5400000">
            <a:off x="3017444" y="4407775"/>
            <a:ext cx="1335298" cy="113034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03608" y="466151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132680" y="562187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context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Mapping Service II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sz="half" idx="1"/>
          </p:nvPr>
        </p:nvSpPr>
        <p:spPr>
          <a:xfrm>
            <a:off x="4038600" y="1219200"/>
            <a:ext cx="5105400" cy="5410200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API: registering concept registries &amp; </a:t>
            </a:r>
            <a:r>
              <a:rPr lang="en-US" dirty="0" err="1" smtClean="0"/>
              <a:t>RRs</a:t>
            </a:r>
            <a:endParaRPr lang="en-US" dirty="0" smtClean="0"/>
          </a:p>
          <a:p>
            <a:pPr lvl="1"/>
            <a:r>
              <a:rPr lang="en-US" dirty="0" smtClean="0"/>
              <a:t>only the DCR has a standardized API for the others we need bridges (DC, TEI)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Now we think to put them in the DCR anyway</a:t>
            </a:r>
          </a:p>
          <a:p>
            <a:pPr lvl="1"/>
            <a:r>
              <a:rPr lang="en-US" dirty="0" smtClean="0"/>
              <a:t>API: expand query.</a:t>
            </a:r>
          </a:p>
          <a:p>
            <a:pPr lvl="1"/>
            <a:r>
              <a:rPr lang="en-US" dirty="0" smtClean="0"/>
              <a:t>API: return related concepts catalog GUI ( and debugging)</a:t>
            </a:r>
          </a:p>
          <a:p>
            <a:pPr lvl="1"/>
            <a:r>
              <a:rPr lang="en-US" dirty="0" smtClean="0"/>
              <a:t>API: ??? </a:t>
            </a:r>
          </a:p>
          <a:p>
            <a:pPr lvl="1"/>
            <a:endParaRPr lang="en-US" dirty="0" smtClean="0"/>
          </a:p>
        </p:txBody>
      </p:sp>
      <p:grpSp>
        <p:nvGrpSpPr>
          <p:cNvPr id="3" name="Group 15"/>
          <p:cNvGrpSpPr/>
          <p:nvPr/>
        </p:nvGrpSpPr>
        <p:grpSpPr>
          <a:xfrm>
            <a:off x="228600" y="1371600"/>
            <a:ext cx="4114800" cy="4876800"/>
            <a:chOff x="228600" y="1371600"/>
            <a:chExt cx="4114800" cy="48768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28600" y="2895600"/>
              <a:ext cx="914400" cy="990600"/>
            </a:xfrm>
            <a:prstGeom prst="rect">
              <a:avLst/>
            </a:prstGeom>
            <a:solidFill>
              <a:srgbClr val="3366FF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 MD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524000" y="2895600"/>
              <a:ext cx="914400" cy="990600"/>
            </a:xfrm>
            <a:prstGeom prst="rect">
              <a:avLst/>
            </a:prstGeom>
            <a:solidFill>
              <a:srgbClr val="33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Semantic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Mapping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24200" y="1371600"/>
              <a:ext cx="914400" cy="990600"/>
            </a:xfrm>
            <a:prstGeom prst="rect">
              <a:avLst/>
            </a:prstGeom>
            <a:solidFill>
              <a:srgbClr val="008000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Relation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Registry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28600" y="1371600"/>
              <a:ext cx="914400" cy="990600"/>
            </a:xfrm>
            <a:prstGeom prst="rect">
              <a:avLst/>
            </a:prstGeom>
            <a:solidFill>
              <a:srgbClr val="3366FF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Catalog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Search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GUI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32" name="Elbow Connector 31"/>
            <p:cNvCxnSpPr>
              <a:stCxn id="19" idx="1"/>
              <a:endCxn id="18" idx="3"/>
            </p:cNvCxnSpPr>
            <p:nvPr/>
          </p:nvCxnSpPr>
          <p:spPr bwMode="auto">
            <a:xfrm rot="10800000" flipV="1">
              <a:off x="2438400" y="1866900"/>
              <a:ext cx="685800" cy="15240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914400" y="5257800"/>
              <a:ext cx="914400" cy="990600"/>
            </a:xfrm>
            <a:prstGeom prst="rect">
              <a:avLst/>
            </a:prstGeom>
            <a:solidFill>
              <a:srgbClr val="3366FF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Joint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CLARINMD Repos.</a:t>
              </a:r>
            </a:p>
          </p:txBody>
        </p:sp>
        <p:cxnSp>
          <p:nvCxnSpPr>
            <p:cNvPr id="34" name="Elbow Connector 33"/>
            <p:cNvCxnSpPr>
              <a:stCxn id="33" idx="0"/>
              <a:endCxn id="17" idx="2"/>
            </p:cNvCxnSpPr>
            <p:nvPr/>
          </p:nvCxnSpPr>
          <p:spPr bwMode="auto">
            <a:xfrm rot="16200000" flipV="1">
              <a:off x="342900" y="4229100"/>
              <a:ext cx="1371600" cy="685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3124200" y="28956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DCR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36" name="Shape 51"/>
            <p:cNvCxnSpPr>
              <a:stCxn id="35" idx="1"/>
              <a:endCxn id="18" idx="3"/>
            </p:cNvCxnSpPr>
            <p:nvPr/>
          </p:nvCxnSpPr>
          <p:spPr bwMode="auto">
            <a:xfrm rot="10800000">
              <a:off x="2438400" y="3390900"/>
              <a:ext cx="6858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Elbow Connector 36"/>
            <p:cNvCxnSpPr>
              <a:stCxn id="42" idx="1"/>
              <a:endCxn id="18" idx="3"/>
            </p:cNvCxnSpPr>
            <p:nvPr/>
          </p:nvCxnSpPr>
          <p:spPr bwMode="auto">
            <a:xfrm rot="10800000">
              <a:off x="2438400" y="3390900"/>
              <a:ext cx="685800" cy="1447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Elbow Connector 37"/>
            <p:cNvCxnSpPr>
              <a:stCxn id="17" idx="0"/>
              <a:endCxn id="20" idx="2"/>
            </p:cNvCxnSpPr>
            <p:nvPr/>
          </p:nvCxnSpPr>
          <p:spPr bwMode="auto">
            <a:xfrm rot="5400000" flipH="1" flipV="1">
              <a:off x="419100" y="2628900"/>
              <a:ext cx="5334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Elbow Connector 38"/>
            <p:cNvCxnSpPr>
              <a:stCxn id="33" idx="0"/>
              <a:endCxn id="18" idx="2"/>
            </p:cNvCxnSpPr>
            <p:nvPr/>
          </p:nvCxnSpPr>
          <p:spPr bwMode="auto">
            <a:xfrm rot="5400000" flipH="1" flipV="1">
              <a:off x="990600" y="4267200"/>
              <a:ext cx="1371600" cy="6096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Rectangle 40"/>
            <p:cNvSpPr/>
            <p:nvPr/>
          </p:nvSpPr>
          <p:spPr bwMode="auto">
            <a:xfrm>
              <a:off x="3429000" y="45720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TEI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124200" y="43434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DCMI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43" name="Elbow Connector 42"/>
            <p:cNvCxnSpPr>
              <a:stCxn id="18" idx="1"/>
              <a:endCxn id="17" idx="3"/>
            </p:cNvCxnSpPr>
            <p:nvPr/>
          </p:nvCxnSpPr>
          <p:spPr bwMode="auto">
            <a:xfrm rot="10800000">
              <a:off x="1143000" y="3390900"/>
              <a:ext cx="3810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Mapping Service III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sz="half" idx="1"/>
          </p:nvPr>
        </p:nvSpPr>
        <p:spPr>
          <a:xfrm>
            <a:off x="4343400" y="1371600"/>
            <a:ext cx="4800600" cy="5181600"/>
          </a:xfrm>
        </p:spPr>
        <p:txBody>
          <a:bodyPr/>
          <a:lstStyle/>
          <a:p>
            <a:pPr lvl="1">
              <a:buNone/>
            </a:pPr>
            <a:r>
              <a:rPr lang="en-US" dirty="0" smtClean="0"/>
              <a:t>Normalized query specs:</a:t>
            </a:r>
          </a:p>
          <a:p>
            <a:pPr lvl="1"/>
            <a:r>
              <a:rPr lang="en-US" dirty="0" err="1" smtClean="0"/>
              <a:t>Fullname</a:t>
            </a:r>
            <a:r>
              <a:rPr lang="en-US" dirty="0" smtClean="0"/>
              <a:t> = “Jan van </a:t>
            </a:r>
            <a:r>
              <a:rPr lang="en-US" dirty="0" err="1" smtClean="0"/>
              <a:t>Dongen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Actor.language</a:t>
            </a:r>
            <a:r>
              <a:rPr lang="en-US" dirty="0" smtClean="0"/>
              <a:t> = “French”</a:t>
            </a:r>
          </a:p>
          <a:p>
            <a:pPr lvl="1"/>
            <a:r>
              <a:rPr lang="en-US" dirty="0" err="1" smtClean="0"/>
              <a:t>Family.Actor.Name</a:t>
            </a:r>
            <a:r>
              <a:rPr lang="en-US" dirty="0" smtClean="0"/>
              <a:t> = “xyz”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For speed:</a:t>
            </a:r>
          </a:p>
          <a:p>
            <a:pPr lvl="1"/>
            <a:r>
              <a:rPr lang="en-US" dirty="0" smtClean="0"/>
              <a:t>Semantic mapping service has to build up tables of all terms used in the descriptions and their related concepts</a:t>
            </a:r>
          </a:p>
          <a:p>
            <a:pPr lvl="1"/>
            <a:r>
              <a:rPr lang="en-US" dirty="0" smtClean="0"/>
              <a:t>Possibility renew cache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3" name="Group 18"/>
          <p:cNvGrpSpPr/>
          <p:nvPr/>
        </p:nvGrpSpPr>
        <p:grpSpPr>
          <a:xfrm>
            <a:off x="228600" y="1295400"/>
            <a:ext cx="4114800" cy="4876800"/>
            <a:chOff x="228600" y="1371600"/>
            <a:chExt cx="4114800" cy="48768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28600" y="2895600"/>
              <a:ext cx="914400" cy="990600"/>
            </a:xfrm>
            <a:prstGeom prst="rect">
              <a:avLst/>
            </a:prstGeom>
            <a:solidFill>
              <a:srgbClr val="3366FF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 MD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524000" y="2895600"/>
              <a:ext cx="914400" cy="990600"/>
            </a:xfrm>
            <a:prstGeom prst="rect">
              <a:avLst/>
            </a:prstGeom>
            <a:solidFill>
              <a:srgbClr val="33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Semantic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Mapping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24200" y="1371600"/>
              <a:ext cx="914400" cy="990600"/>
            </a:xfrm>
            <a:prstGeom prst="rect">
              <a:avLst/>
            </a:prstGeom>
            <a:solidFill>
              <a:srgbClr val="008000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Relation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Registry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28600" y="1371600"/>
              <a:ext cx="914400" cy="990600"/>
            </a:xfrm>
            <a:prstGeom prst="rect">
              <a:avLst/>
            </a:prstGeom>
            <a:solidFill>
              <a:srgbClr val="3366FF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Catalog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Search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GUI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27" name="Elbow Connector 26"/>
            <p:cNvCxnSpPr>
              <a:stCxn id="23" idx="1"/>
              <a:endCxn id="22" idx="3"/>
            </p:cNvCxnSpPr>
            <p:nvPr/>
          </p:nvCxnSpPr>
          <p:spPr bwMode="auto">
            <a:xfrm rot="10800000" flipV="1">
              <a:off x="2438400" y="1866900"/>
              <a:ext cx="685800" cy="15240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914400" y="5257800"/>
              <a:ext cx="914400" cy="990600"/>
            </a:xfrm>
            <a:prstGeom prst="rect">
              <a:avLst/>
            </a:prstGeom>
            <a:solidFill>
              <a:srgbClr val="3366FF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Joint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CLARINMD Repos.</a:t>
              </a:r>
            </a:p>
          </p:txBody>
        </p:sp>
        <p:cxnSp>
          <p:nvCxnSpPr>
            <p:cNvPr id="29" name="Elbow Connector 28"/>
            <p:cNvCxnSpPr>
              <a:stCxn id="28" idx="0"/>
              <a:endCxn id="21" idx="2"/>
            </p:cNvCxnSpPr>
            <p:nvPr/>
          </p:nvCxnSpPr>
          <p:spPr bwMode="auto">
            <a:xfrm rot="16200000" flipV="1">
              <a:off x="342900" y="4229100"/>
              <a:ext cx="1371600" cy="685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3124200" y="28956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DCR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31" name="Shape 51"/>
            <p:cNvCxnSpPr>
              <a:stCxn id="30" idx="1"/>
              <a:endCxn id="22" idx="3"/>
            </p:cNvCxnSpPr>
            <p:nvPr/>
          </p:nvCxnSpPr>
          <p:spPr bwMode="auto">
            <a:xfrm rot="10800000">
              <a:off x="2438400" y="3390900"/>
              <a:ext cx="6858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Elbow Connector 19"/>
            <p:cNvCxnSpPr>
              <a:stCxn id="18" idx="1"/>
              <a:endCxn id="22" idx="3"/>
            </p:cNvCxnSpPr>
            <p:nvPr/>
          </p:nvCxnSpPr>
          <p:spPr bwMode="auto">
            <a:xfrm rot="10800000">
              <a:off x="2438400" y="3390900"/>
              <a:ext cx="685800" cy="1447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Elbow Connector 32"/>
            <p:cNvCxnSpPr>
              <a:stCxn id="21" idx="0"/>
              <a:endCxn id="24" idx="2"/>
            </p:cNvCxnSpPr>
            <p:nvPr/>
          </p:nvCxnSpPr>
          <p:spPr bwMode="auto">
            <a:xfrm rot="5400000" flipH="1" flipV="1">
              <a:off x="419100" y="2628900"/>
              <a:ext cx="5334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Elbow Connector 34"/>
            <p:cNvCxnSpPr>
              <a:stCxn id="28" idx="0"/>
              <a:endCxn id="22" idx="2"/>
            </p:cNvCxnSpPr>
            <p:nvPr/>
          </p:nvCxnSpPr>
          <p:spPr bwMode="auto">
            <a:xfrm rot="5400000" flipH="1" flipV="1">
              <a:off x="990600" y="4267200"/>
              <a:ext cx="1371600" cy="6096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3429000" y="45720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TEI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124200" y="43434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DCMI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38" name="Elbow Connector 37"/>
            <p:cNvCxnSpPr>
              <a:stCxn id="22" idx="1"/>
              <a:endCxn id="21" idx="3"/>
            </p:cNvCxnSpPr>
            <p:nvPr/>
          </p:nvCxnSpPr>
          <p:spPr bwMode="auto">
            <a:xfrm rot="10800000">
              <a:off x="1143000" y="3390900"/>
              <a:ext cx="3810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1143000"/>
          </a:xfrm>
        </p:spPr>
        <p:txBody>
          <a:bodyPr/>
          <a:lstStyle/>
          <a:p>
            <a:r>
              <a:rPr lang="en-US" dirty="0" smtClean="0"/>
              <a:t>MD Service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sz="half" idx="1"/>
          </p:nvPr>
        </p:nvSpPr>
        <p:spPr>
          <a:xfrm>
            <a:off x="4565564" y="1143000"/>
            <a:ext cx="4273779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Delivers services for the Catalog &amp; Search GUI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Query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Populate UI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Acts as a WS and exposes the query and “</a:t>
            </a:r>
            <a:r>
              <a:rPr lang="en-US" sz="2000" dirty="0" err="1" smtClean="0"/>
              <a:t>queryModel</a:t>
            </a:r>
            <a:r>
              <a:rPr lang="en-US" sz="2000" dirty="0" smtClean="0"/>
              <a:t>()*” APIs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Uses </a:t>
            </a:r>
            <a:r>
              <a:rPr lang="en-US" sz="2000" dirty="0" err="1" smtClean="0"/>
              <a:t>expandQuery</a:t>
            </a:r>
            <a:r>
              <a:rPr lang="en-US" sz="2000" dirty="0" smtClean="0"/>
              <a:t>() from Semantic mapping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Uses Component Registry &amp; MD Repository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grpSp>
        <p:nvGrpSpPr>
          <p:cNvPr id="3" name="Group 18"/>
          <p:cNvGrpSpPr/>
          <p:nvPr/>
        </p:nvGrpSpPr>
        <p:grpSpPr>
          <a:xfrm>
            <a:off x="228600" y="1295400"/>
            <a:ext cx="4114800" cy="4876800"/>
            <a:chOff x="228600" y="1371600"/>
            <a:chExt cx="4114800" cy="48768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228600" y="2895600"/>
              <a:ext cx="914400" cy="990600"/>
            </a:xfrm>
            <a:prstGeom prst="rect">
              <a:avLst/>
            </a:prstGeom>
            <a:solidFill>
              <a:srgbClr val="33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 MD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524000" y="2895600"/>
              <a:ext cx="914400" cy="990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Semantic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Mapping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124200" y="1371600"/>
              <a:ext cx="914400" cy="990600"/>
            </a:xfrm>
            <a:prstGeom prst="rect">
              <a:avLst/>
            </a:prstGeom>
            <a:solidFill>
              <a:srgbClr val="008000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Relation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Registry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28600" y="1371600"/>
              <a:ext cx="914400" cy="990600"/>
            </a:xfrm>
            <a:prstGeom prst="rect">
              <a:avLst/>
            </a:prstGeom>
            <a:solidFill>
              <a:srgbClr val="3366FF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Catalog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Search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GUI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49" name="Elbow Connector 48"/>
            <p:cNvCxnSpPr>
              <a:stCxn id="47" idx="1"/>
              <a:endCxn id="46" idx="3"/>
            </p:cNvCxnSpPr>
            <p:nvPr/>
          </p:nvCxnSpPr>
          <p:spPr bwMode="auto">
            <a:xfrm rot="10800000" flipV="1">
              <a:off x="2438400" y="1866900"/>
              <a:ext cx="685800" cy="15240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Rectangle 49"/>
            <p:cNvSpPr/>
            <p:nvPr/>
          </p:nvSpPr>
          <p:spPr bwMode="auto">
            <a:xfrm>
              <a:off x="914400" y="5257800"/>
              <a:ext cx="914400" cy="990600"/>
            </a:xfrm>
            <a:prstGeom prst="rect">
              <a:avLst/>
            </a:prstGeom>
            <a:solidFill>
              <a:srgbClr val="3366FF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Joint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CLARINMD Repos.</a:t>
              </a:r>
            </a:p>
          </p:txBody>
        </p:sp>
        <p:cxnSp>
          <p:nvCxnSpPr>
            <p:cNvPr id="51" name="Elbow Connector 50"/>
            <p:cNvCxnSpPr>
              <a:stCxn id="50" idx="0"/>
              <a:endCxn id="45" idx="2"/>
            </p:cNvCxnSpPr>
            <p:nvPr/>
          </p:nvCxnSpPr>
          <p:spPr bwMode="auto">
            <a:xfrm rot="16200000" flipV="1">
              <a:off x="342900" y="4229100"/>
              <a:ext cx="1371600" cy="685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Rectangle 51"/>
            <p:cNvSpPr/>
            <p:nvPr/>
          </p:nvSpPr>
          <p:spPr bwMode="auto">
            <a:xfrm>
              <a:off x="3124200" y="28956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DCR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3" name="Shape 51"/>
            <p:cNvCxnSpPr>
              <a:stCxn id="52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Elbow Connector 53"/>
            <p:cNvCxnSpPr>
              <a:stCxn id="58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447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Elbow Connector 54"/>
            <p:cNvCxnSpPr>
              <a:stCxn id="45" idx="0"/>
              <a:endCxn id="48" idx="2"/>
            </p:cNvCxnSpPr>
            <p:nvPr/>
          </p:nvCxnSpPr>
          <p:spPr bwMode="auto">
            <a:xfrm rot="5400000" flipH="1" flipV="1">
              <a:off x="419100" y="2628900"/>
              <a:ext cx="5334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Elbow Connector 55"/>
            <p:cNvCxnSpPr>
              <a:stCxn id="50" idx="0"/>
              <a:endCxn id="46" idx="2"/>
            </p:cNvCxnSpPr>
            <p:nvPr/>
          </p:nvCxnSpPr>
          <p:spPr bwMode="auto">
            <a:xfrm rot="5400000" flipH="1" flipV="1">
              <a:off x="990600" y="4267200"/>
              <a:ext cx="1371600" cy="6096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3429000" y="45720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TEI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124200" y="43434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DCMI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9" name="Elbow Connector 58"/>
            <p:cNvCxnSpPr>
              <a:stCxn id="46" idx="1"/>
              <a:endCxn id="45" idx="3"/>
            </p:cNvCxnSpPr>
            <p:nvPr/>
          </p:nvCxnSpPr>
          <p:spPr bwMode="auto">
            <a:xfrm rot="10800000">
              <a:off x="1143000" y="3390900"/>
              <a:ext cx="3810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77575" cy="4525963"/>
          </a:xfrm>
        </p:spPr>
        <p:txBody>
          <a:bodyPr/>
          <a:lstStyle/>
          <a:p>
            <a:r>
              <a:rPr lang="en-US" dirty="0" smtClean="0"/>
              <a:t>What APIs are currently defined</a:t>
            </a:r>
            <a:r>
              <a:rPr lang="en-US" dirty="0" smtClean="0"/>
              <a:t>? 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APIs are</a:t>
            </a:r>
            <a:r>
              <a:rPr lang="en-US" dirty="0" smtClean="0"/>
              <a:t> being build?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1143000"/>
          </a:xfrm>
        </p:spPr>
        <p:txBody>
          <a:bodyPr/>
          <a:lstStyle/>
          <a:p>
            <a:r>
              <a:rPr lang="en-US" dirty="0" smtClean="0"/>
              <a:t>Relation Registry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sz="half" idx="1"/>
          </p:nvPr>
        </p:nvSpPr>
        <p:spPr>
          <a:xfrm>
            <a:off x="4565564" y="1143000"/>
            <a:ext cx="4273779" cy="541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Store triples of concepts/data categories identifiers and relation types</a:t>
            </a:r>
          </a:p>
          <a:p>
            <a:r>
              <a:rPr lang="en-US" sz="2000" dirty="0" smtClean="0"/>
              <a:t>Also support relation types already provided in the DCR</a:t>
            </a:r>
          </a:p>
          <a:p>
            <a:pPr lvl="1"/>
            <a:r>
              <a:rPr lang="en-US" sz="1600" dirty="0" err="1" smtClean="0"/>
              <a:t>IsValueOf</a:t>
            </a:r>
            <a:r>
              <a:rPr lang="en-US" sz="1600" dirty="0" smtClean="0"/>
              <a:t>, </a:t>
            </a:r>
            <a:r>
              <a:rPr lang="en-US" sz="1600" dirty="0" err="1" smtClean="0"/>
              <a:t>broaderConceptOf</a:t>
            </a:r>
            <a:endParaRPr lang="en-US" sz="1600" dirty="0" smtClean="0"/>
          </a:p>
          <a:p>
            <a:r>
              <a:rPr lang="en-US" sz="2000" dirty="0" smtClean="0"/>
              <a:t>Registration of recognized concept registries</a:t>
            </a:r>
          </a:p>
          <a:p>
            <a:r>
              <a:rPr lang="en-US" sz="2000" dirty="0" smtClean="0"/>
              <a:t>Support for sets of relations “owned” by persons or projects. Fallback to “default” bundle</a:t>
            </a:r>
          </a:p>
          <a:p>
            <a:r>
              <a:rPr lang="en-US" sz="2000" dirty="0" smtClean="0"/>
              <a:t>Set of APIs to support other SW components</a:t>
            </a:r>
          </a:p>
          <a:p>
            <a:r>
              <a:rPr lang="en-US" sz="2000" dirty="0" smtClean="0"/>
              <a:t>Simple GUI for management and debugging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grpSp>
        <p:nvGrpSpPr>
          <p:cNvPr id="3" name="Group 18"/>
          <p:cNvGrpSpPr/>
          <p:nvPr/>
        </p:nvGrpSpPr>
        <p:grpSpPr>
          <a:xfrm>
            <a:off x="228600" y="1295400"/>
            <a:ext cx="4114800" cy="4876800"/>
            <a:chOff x="228600" y="1371600"/>
            <a:chExt cx="4114800" cy="48768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228600" y="2895600"/>
              <a:ext cx="914400" cy="990600"/>
            </a:xfrm>
            <a:prstGeom prst="rect">
              <a:avLst/>
            </a:prstGeom>
            <a:solidFill>
              <a:srgbClr val="3366FF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 MD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524000" y="2895600"/>
              <a:ext cx="914400" cy="990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Semantic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Mapping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124200" y="1371600"/>
              <a:ext cx="914400" cy="990600"/>
            </a:xfrm>
            <a:prstGeom prst="rect">
              <a:avLst/>
            </a:prstGeom>
            <a:solidFill>
              <a:schemeClr val="accent3">
                <a:lumMod val="50000"/>
                <a:alpha val="5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Relation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Registry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28600" y="1371600"/>
              <a:ext cx="914400" cy="990600"/>
            </a:xfrm>
            <a:prstGeom prst="rect">
              <a:avLst/>
            </a:prstGeom>
            <a:solidFill>
              <a:srgbClr val="3366FF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Catalog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Search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GUI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49" name="Elbow Connector 48"/>
            <p:cNvCxnSpPr>
              <a:stCxn id="47" idx="1"/>
              <a:endCxn id="46" idx="3"/>
            </p:cNvCxnSpPr>
            <p:nvPr/>
          </p:nvCxnSpPr>
          <p:spPr bwMode="auto">
            <a:xfrm rot="10800000" flipV="1">
              <a:off x="2438400" y="1866900"/>
              <a:ext cx="685800" cy="15240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Rectangle 49"/>
            <p:cNvSpPr/>
            <p:nvPr/>
          </p:nvSpPr>
          <p:spPr bwMode="auto">
            <a:xfrm>
              <a:off x="914400" y="5257800"/>
              <a:ext cx="914400" cy="990600"/>
            </a:xfrm>
            <a:prstGeom prst="rect">
              <a:avLst/>
            </a:prstGeom>
            <a:solidFill>
              <a:srgbClr val="3366FF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Joint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CLARINMD Repos.</a:t>
              </a:r>
            </a:p>
          </p:txBody>
        </p:sp>
        <p:cxnSp>
          <p:nvCxnSpPr>
            <p:cNvPr id="51" name="Elbow Connector 50"/>
            <p:cNvCxnSpPr>
              <a:stCxn id="50" idx="0"/>
              <a:endCxn id="45" idx="2"/>
            </p:cNvCxnSpPr>
            <p:nvPr/>
          </p:nvCxnSpPr>
          <p:spPr bwMode="auto">
            <a:xfrm rot="16200000" flipV="1">
              <a:off x="342900" y="4229100"/>
              <a:ext cx="1371600" cy="685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Rectangle 51"/>
            <p:cNvSpPr/>
            <p:nvPr/>
          </p:nvSpPr>
          <p:spPr bwMode="auto">
            <a:xfrm>
              <a:off x="3124200" y="28956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DCR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3" name="Shape 51"/>
            <p:cNvCxnSpPr>
              <a:stCxn id="52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Elbow Connector 53"/>
            <p:cNvCxnSpPr>
              <a:stCxn id="58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447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Elbow Connector 54"/>
            <p:cNvCxnSpPr>
              <a:stCxn id="45" idx="0"/>
              <a:endCxn id="48" idx="2"/>
            </p:cNvCxnSpPr>
            <p:nvPr/>
          </p:nvCxnSpPr>
          <p:spPr bwMode="auto">
            <a:xfrm rot="5400000" flipH="1" flipV="1">
              <a:off x="419100" y="2628900"/>
              <a:ext cx="5334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Elbow Connector 55"/>
            <p:cNvCxnSpPr>
              <a:stCxn id="50" idx="0"/>
              <a:endCxn id="46" idx="2"/>
            </p:cNvCxnSpPr>
            <p:nvPr/>
          </p:nvCxnSpPr>
          <p:spPr bwMode="auto">
            <a:xfrm rot="5400000" flipH="1" flipV="1">
              <a:off x="990600" y="4267200"/>
              <a:ext cx="1371600" cy="6096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3429000" y="45720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TEI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124200" y="43434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DCMI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9" name="Elbow Connector 58"/>
            <p:cNvCxnSpPr>
              <a:stCxn id="46" idx="1"/>
              <a:endCxn id="45" idx="3"/>
            </p:cNvCxnSpPr>
            <p:nvPr/>
          </p:nvCxnSpPr>
          <p:spPr bwMode="auto">
            <a:xfrm rot="10800000">
              <a:off x="1143000" y="3390900"/>
              <a:ext cx="3810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Registry II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sz="half" idx="1"/>
          </p:nvPr>
        </p:nvSpPr>
        <p:spPr>
          <a:xfrm>
            <a:off x="4565564" y="1312330"/>
            <a:ext cx="4273779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Store triples of two concepts /data </a:t>
            </a:r>
          </a:p>
          <a:p>
            <a:pPr>
              <a:buNone/>
            </a:pPr>
            <a:r>
              <a:rPr lang="en-US" sz="2000" dirty="0" smtClean="0"/>
              <a:t>categories identifiers and a relation </a:t>
            </a:r>
          </a:p>
          <a:p>
            <a:pPr>
              <a:buNone/>
            </a:pPr>
            <a:r>
              <a:rPr lang="en-US" sz="2000" dirty="0" smtClean="0"/>
              <a:t>type</a:t>
            </a:r>
          </a:p>
          <a:p>
            <a:r>
              <a:rPr lang="en-US" sz="2000" dirty="0" smtClean="0"/>
              <a:t>Identifiers: </a:t>
            </a:r>
            <a:r>
              <a:rPr lang="en-US" sz="2000" dirty="0" err="1" smtClean="0"/>
              <a:t>PIDs</a:t>
            </a:r>
            <a:endParaRPr lang="en-US" sz="2000" dirty="0"/>
          </a:p>
          <a:p>
            <a:r>
              <a:rPr lang="en-US" sz="2000" dirty="0" smtClean="0"/>
              <a:t>Relation types: </a:t>
            </a:r>
            <a:r>
              <a:rPr lang="en-US" sz="2000" dirty="0" err="1" smtClean="0"/>
              <a:t>isA</a:t>
            </a:r>
            <a:r>
              <a:rPr lang="en-US" sz="2000" dirty="0" smtClean="0"/>
              <a:t>, </a:t>
            </a:r>
            <a:r>
              <a:rPr lang="en-US" sz="2000" dirty="0" err="1" smtClean="0"/>
              <a:t>broaderConcept</a:t>
            </a:r>
            <a:r>
              <a:rPr lang="en-US" sz="2000" dirty="0" smtClean="0"/>
              <a:t>, </a:t>
            </a:r>
            <a:r>
              <a:rPr lang="en-US" sz="2000" dirty="0" err="1" smtClean="0"/>
              <a:t>isKindOf</a:t>
            </a:r>
            <a:r>
              <a:rPr lang="en-US" sz="2000" dirty="0" smtClean="0"/>
              <a:t>, </a:t>
            </a:r>
            <a:r>
              <a:rPr lang="en-US" sz="2000" dirty="0" err="1" smtClean="0"/>
              <a:t>isValueOf</a:t>
            </a:r>
            <a:endParaRPr lang="en-US" sz="2000" dirty="0"/>
          </a:p>
          <a:p>
            <a:r>
              <a:rPr lang="en-US" sz="2000" i="1" dirty="0" smtClean="0"/>
              <a:t>May choose to delegate relation to the DCR???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grpSp>
        <p:nvGrpSpPr>
          <p:cNvPr id="3" name="Group 18"/>
          <p:cNvGrpSpPr/>
          <p:nvPr/>
        </p:nvGrpSpPr>
        <p:grpSpPr>
          <a:xfrm>
            <a:off x="228600" y="1295400"/>
            <a:ext cx="4114800" cy="4876800"/>
            <a:chOff x="228600" y="1371600"/>
            <a:chExt cx="4114800" cy="48768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228600" y="2895600"/>
              <a:ext cx="914400" cy="990600"/>
            </a:xfrm>
            <a:prstGeom prst="rect">
              <a:avLst/>
            </a:prstGeom>
            <a:solidFill>
              <a:srgbClr val="3366FF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 MD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524000" y="2895600"/>
              <a:ext cx="914400" cy="990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Semantic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Mapping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124200" y="1371600"/>
              <a:ext cx="914400" cy="990600"/>
            </a:xfrm>
            <a:prstGeom prst="rect">
              <a:avLst/>
            </a:prstGeom>
            <a:solidFill>
              <a:schemeClr val="accent3">
                <a:lumMod val="50000"/>
                <a:alpha val="5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Relation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Registry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28600" y="1371600"/>
              <a:ext cx="914400" cy="990600"/>
            </a:xfrm>
            <a:prstGeom prst="rect">
              <a:avLst/>
            </a:prstGeom>
            <a:solidFill>
              <a:srgbClr val="3366FF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Catalog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Search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GUI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49" name="Elbow Connector 48"/>
            <p:cNvCxnSpPr>
              <a:stCxn id="47" idx="1"/>
              <a:endCxn id="46" idx="3"/>
            </p:cNvCxnSpPr>
            <p:nvPr/>
          </p:nvCxnSpPr>
          <p:spPr bwMode="auto">
            <a:xfrm rot="10800000" flipV="1">
              <a:off x="2438400" y="1866900"/>
              <a:ext cx="685800" cy="15240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Rectangle 49"/>
            <p:cNvSpPr/>
            <p:nvPr/>
          </p:nvSpPr>
          <p:spPr bwMode="auto">
            <a:xfrm>
              <a:off x="914400" y="5257800"/>
              <a:ext cx="914400" cy="990600"/>
            </a:xfrm>
            <a:prstGeom prst="rect">
              <a:avLst/>
            </a:prstGeom>
            <a:solidFill>
              <a:srgbClr val="3366FF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Joint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CLARINMD Repos.</a:t>
              </a:r>
            </a:p>
          </p:txBody>
        </p:sp>
        <p:cxnSp>
          <p:nvCxnSpPr>
            <p:cNvPr id="51" name="Elbow Connector 50"/>
            <p:cNvCxnSpPr>
              <a:stCxn id="50" idx="0"/>
              <a:endCxn id="45" idx="2"/>
            </p:cNvCxnSpPr>
            <p:nvPr/>
          </p:nvCxnSpPr>
          <p:spPr bwMode="auto">
            <a:xfrm rot="16200000" flipV="1">
              <a:off x="342900" y="4229100"/>
              <a:ext cx="1371600" cy="685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Rectangle 51"/>
            <p:cNvSpPr/>
            <p:nvPr/>
          </p:nvSpPr>
          <p:spPr bwMode="auto">
            <a:xfrm>
              <a:off x="3124200" y="28956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DCR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3" name="Shape 51"/>
            <p:cNvCxnSpPr>
              <a:stCxn id="52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Elbow Connector 53"/>
            <p:cNvCxnSpPr>
              <a:stCxn id="58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447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Elbow Connector 54"/>
            <p:cNvCxnSpPr>
              <a:stCxn id="45" idx="0"/>
              <a:endCxn id="48" idx="2"/>
            </p:cNvCxnSpPr>
            <p:nvPr/>
          </p:nvCxnSpPr>
          <p:spPr bwMode="auto">
            <a:xfrm rot="5400000" flipH="1" flipV="1">
              <a:off x="419100" y="2628900"/>
              <a:ext cx="5334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Elbow Connector 55"/>
            <p:cNvCxnSpPr>
              <a:stCxn id="50" idx="0"/>
              <a:endCxn id="46" idx="2"/>
            </p:cNvCxnSpPr>
            <p:nvPr/>
          </p:nvCxnSpPr>
          <p:spPr bwMode="auto">
            <a:xfrm rot="5400000" flipH="1" flipV="1">
              <a:off x="990600" y="4267200"/>
              <a:ext cx="1371600" cy="6096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3429000" y="45720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TEI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124200" y="43434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DCMI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9" name="Elbow Connector 58"/>
            <p:cNvCxnSpPr>
              <a:stCxn id="46" idx="1"/>
              <a:endCxn id="45" idx="3"/>
            </p:cNvCxnSpPr>
            <p:nvPr/>
          </p:nvCxnSpPr>
          <p:spPr bwMode="auto">
            <a:xfrm rot="10800000">
              <a:off x="1143000" y="3390900"/>
              <a:ext cx="3810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1143000"/>
          </a:xfrm>
        </p:spPr>
        <p:txBody>
          <a:bodyPr/>
          <a:lstStyle/>
          <a:p>
            <a:r>
              <a:rPr lang="en-US" dirty="0" smtClean="0"/>
              <a:t>Relation Registry III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sz="half" idx="1"/>
          </p:nvPr>
        </p:nvSpPr>
        <p:spPr>
          <a:xfrm>
            <a:off x="4565564" y="1143000"/>
            <a:ext cx="4273779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Support for bundles of relations</a:t>
            </a:r>
          </a:p>
          <a:p>
            <a:pPr>
              <a:buNone/>
            </a:pPr>
            <a:r>
              <a:rPr lang="en-US" sz="2000" dirty="0" smtClean="0"/>
              <a:t>“owned” by persons or projects.</a:t>
            </a:r>
          </a:p>
          <a:p>
            <a:pPr>
              <a:buNone/>
            </a:pPr>
            <a:r>
              <a:rPr lang="en-US" sz="2000" dirty="0" smtClean="0"/>
              <a:t>Fallback to “default” bundle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Merge sets of relations?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Persistency of relation sets?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Persistency of relations?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grpSp>
        <p:nvGrpSpPr>
          <p:cNvPr id="3" name="Group 18"/>
          <p:cNvGrpSpPr/>
          <p:nvPr/>
        </p:nvGrpSpPr>
        <p:grpSpPr>
          <a:xfrm>
            <a:off x="228600" y="1295400"/>
            <a:ext cx="4114800" cy="4876800"/>
            <a:chOff x="228600" y="1371600"/>
            <a:chExt cx="4114800" cy="48768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228600" y="2895600"/>
              <a:ext cx="914400" cy="990600"/>
            </a:xfrm>
            <a:prstGeom prst="rect">
              <a:avLst/>
            </a:prstGeom>
            <a:solidFill>
              <a:srgbClr val="3366FF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 MD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524000" y="2895600"/>
              <a:ext cx="914400" cy="990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Semantic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Mapping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124200" y="1371600"/>
              <a:ext cx="914400" cy="990600"/>
            </a:xfrm>
            <a:prstGeom prst="rect">
              <a:avLst/>
            </a:prstGeom>
            <a:solidFill>
              <a:schemeClr val="accent3">
                <a:lumMod val="50000"/>
                <a:alpha val="5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Relation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Registry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28600" y="1371600"/>
              <a:ext cx="914400" cy="990600"/>
            </a:xfrm>
            <a:prstGeom prst="rect">
              <a:avLst/>
            </a:prstGeom>
            <a:solidFill>
              <a:srgbClr val="3366FF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Catalog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Search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GUI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49" name="Elbow Connector 48"/>
            <p:cNvCxnSpPr>
              <a:stCxn id="47" idx="1"/>
              <a:endCxn id="46" idx="3"/>
            </p:cNvCxnSpPr>
            <p:nvPr/>
          </p:nvCxnSpPr>
          <p:spPr bwMode="auto">
            <a:xfrm rot="10800000" flipV="1">
              <a:off x="2438400" y="1866900"/>
              <a:ext cx="685800" cy="15240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Rectangle 49"/>
            <p:cNvSpPr/>
            <p:nvPr/>
          </p:nvSpPr>
          <p:spPr bwMode="auto">
            <a:xfrm>
              <a:off x="914400" y="5257800"/>
              <a:ext cx="914400" cy="990600"/>
            </a:xfrm>
            <a:prstGeom prst="rect">
              <a:avLst/>
            </a:prstGeom>
            <a:solidFill>
              <a:srgbClr val="3366FF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Joint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CLARINMD Repos.</a:t>
              </a:r>
            </a:p>
          </p:txBody>
        </p:sp>
        <p:cxnSp>
          <p:nvCxnSpPr>
            <p:cNvPr id="51" name="Elbow Connector 50"/>
            <p:cNvCxnSpPr>
              <a:stCxn id="50" idx="0"/>
              <a:endCxn id="45" idx="2"/>
            </p:cNvCxnSpPr>
            <p:nvPr/>
          </p:nvCxnSpPr>
          <p:spPr bwMode="auto">
            <a:xfrm rot="16200000" flipV="1">
              <a:off x="342900" y="4229100"/>
              <a:ext cx="1371600" cy="685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Rectangle 51"/>
            <p:cNvSpPr/>
            <p:nvPr/>
          </p:nvSpPr>
          <p:spPr bwMode="auto">
            <a:xfrm>
              <a:off x="3124200" y="28956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DCR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3" name="Shape 51"/>
            <p:cNvCxnSpPr>
              <a:stCxn id="52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Elbow Connector 53"/>
            <p:cNvCxnSpPr>
              <a:stCxn id="58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447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Elbow Connector 54"/>
            <p:cNvCxnSpPr>
              <a:stCxn id="45" idx="0"/>
              <a:endCxn id="48" idx="2"/>
            </p:cNvCxnSpPr>
            <p:nvPr/>
          </p:nvCxnSpPr>
          <p:spPr bwMode="auto">
            <a:xfrm rot="5400000" flipH="1" flipV="1">
              <a:off x="419100" y="2628900"/>
              <a:ext cx="5334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Elbow Connector 55"/>
            <p:cNvCxnSpPr>
              <a:stCxn id="50" idx="0"/>
              <a:endCxn id="46" idx="2"/>
            </p:cNvCxnSpPr>
            <p:nvPr/>
          </p:nvCxnSpPr>
          <p:spPr bwMode="auto">
            <a:xfrm rot="5400000" flipH="1" flipV="1">
              <a:off x="990600" y="4267200"/>
              <a:ext cx="1371600" cy="6096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3429000" y="45720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TEI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124200" y="43434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DCMI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9" name="Elbow Connector 58"/>
            <p:cNvCxnSpPr>
              <a:stCxn id="46" idx="1"/>
              <a:endCxn id="45" idx="3"/>
            </p:cNvCxnSpPr>
            <p:nvPr/>
          </p:nvCxnSpPr>
          <p:spPr bwMode="auto">
            <a:xfrm rot="10800000">
              <a:off x="1143000" y="3390900"/>
              <a:ext cx="3810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1143000"/>
          </a:xfrm>
        </p:spPr>
        <p:txBody>
          <a:bodyPr/>
          <a:lstStyle/>
          <a:p>
            <a:r>
              <a:rPr lang="en-US" dirty="0" smtClean="0"/>
              <a:t>Relation Registry VI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sz="half" idx="1"/>
          </p:nvPr>
        </p:nvSpPr>
        <p:spPr>
          <a:xfrm>
            <a:off x="4565564" y="1143000"/>
            <a:ext cx="4273779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Set of APIs to support other SW </a:t>
            </a:r>
          </a:p>
          <a:p>
            <a:pPr>
              <a:buNone/>
            </a:pPr>
            <a:r>
              <a:rPr lang="en-US" sz="2000" dirty="0" smtClean="0"/>
              <a:t>Components</a:t>
            </a:r>
          </a:p>
          <a:p>
            <a:r>
              <a:rPr lang="en-US" sz="2000" dirty="0" smtClean="0"/>
              <a:t>API: set/get relations based on: “relation”, “set”, “Term”, …?</a:t>
            </a:r>
          </a:p>
          <a:p>
            <a:r>
              <a:rPr lang="en-US" sz="2000" dirty="0" smtClean="0"/>
              <a:t>API: import/export sets of relations</a:t>
            </a:r>
          </a:p>
          <a:p>
            <a:r>
              <a:rPr lang="en-US" sz="2000" dirty="0" smtClean="0"/>
              <a:t>API: register accepted concept registries.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Simple GUI for management and </a:t>
            </a:r>
          </a:p>
          <a:p>
            <a:pPr>
              <a:buNone/>
            </a:pPr>
            <a:r>
              <a:rPr lang="en-US" sz="2000" dirty="0"/>
              <a:t>d</a:t>
            </a:r>
            <a:r>
              <a:rPr lang="en-US" sz="2000" dirty="0" smtClean="0"/>
              <a:t>ebugging:</a:t>
            </a:r>
          </a:p>
          <a:p>
            <a:r>
              <a:rPr lang="en-US" sz="2000" dirty="0" smtClean="0"/>
              <a:t>Browse through the relations by set.</a:t>
            </a:r>
          </a:p>
          <a:p>
            <a:r>
              <a:rPr lang="en-US" sz="2000" dirty="0" smtClean="0"/>
              <a:t>Edit relations by hand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grpSp>
        <p:nvGrpSpPr>
          <p:cNvPr id="3" name="Group 18"/>
          <p:cNvGrpSpPr/>
          <p:nvPr/>
        </p:nvGrpSpPr>
        <p:grpSpPr>
          <a:xfrm>
            <a:off x="228600" y="1295400"/>
            <a:ext cx="4114800" cy="4876800"/>
            <a:chOff x="228600" y="1371600"/>
            <a:chExt cx="4114800" cy="48768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228600" y="2895600"/>
              <a:ext cx="914400" cy="990600"/>
            </a:xfrm>
            <a:prstGeom prst="rect">
              <a:avLst/>
            </a:prstGeom>
            <a:solidFill>
              <a:srgbClr val="3366FF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 MD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524000" y="2895600"/>
              <a:ext cx="914400" cy="9906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Semantic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Mapping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124200" y="1371600"/>
              <a:ext cx="914400" cy="990600"/>
            </a:xfrm>
            <a:prstGeom prst="rect">
              <a:avLst/>
            </a:prstGeom>
            <a:solidFill>
              <a:schemeClr val="accent3">
                <a:lumMod val="50000"/>
                <a:alpha val="5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Relation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Registry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28600" y="1371600"/>
              <a:ext cx="914400" cy="990600"/>
            </a:xfrm>
            <a:prstGeom prst="rect">
              <a:avLst/>
            </a:prstGeom>
            <a:solidFill>
              <a:srgbClr val="3366FF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Catalog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Search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GUI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49" name="Elbow Connector 48"/>
            <p:cNvCxnSpPr>
              <a:stCxn id="47" idx="1"/>
              <a:endCxn id="46" idx="3"/>
            </p:cNvCxnSpPr>
            <p:nvPr/>
          </p:nvCxnSpPr>
          <p:spPr bwMode="auto">
            <a:xfrm rot="10800000" flipV="1">
              <a:off x="2438400" y="1866900"/>
              <a:ext cx="685800" cy="15240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Rectangle 49"/>
            <p:cNvSpPr/>
            <p:nvPr/>
          </p:nvSpPr>
          <p:spPr bwMode="auto">
            <a:xfrm>
              <a:off x="914400" y="5257800"/>
              <a:ext cx="914400" cy="990600"/>
            </a:xfrm>
            <a:prstGeom prst="rect">
              <a:avLst/>
            </a:prstGeom>
            <a:solidFill>
              <a:srgbClr val="3366FF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Joint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CLARINMD Repos.</a:t>
              </a:r>
            </a:p>
          </p:txBody>
        </p:sp>
        <p:cxnSp>
          <p:nvCxnSpPr>
            <p:cNvPr id="51" name="Elbow Connector 50"/>
            <p:cNvCxnSpPr>
              <a:stCxn id="50" idx="0"/>
              <a:endCxn id="45" idx="2"/>
            </p:cNvCxnSpPr>
            <p:nvPr/>
          </p:nvCxnSpPr>
          <p:spPr bwMode="auto">
            <a:xfrm rot="16200000" flipV="1">
              <a:off x="342900" y="4229100"/>
              <a:ext cx="1371600" cy="685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Rectangle 51"/>
            <p:cNvSpPr/>
            <p:nvPr/>
          </p:nvSpPr>
          <p:spPr bwMode="auto">
            <a:xfrm>
              <a:off x="3124200" y="28956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DCR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3" name="Shape 51"/>
            <p:cNvCxnSpPr>
              <a:stCxn id="52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Elbow Connector 53"/>
            <p:cNvCxnSpPr>
              <a:stCxn id="58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447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Elbow Connector 54"/>
            <p:cNvCxnSpPr>
              <a:stCxn id="45" idx="0"/>
              <a:endCxn id="48" idx="2"/>
            </p:cNvCxnSpPr>
            <p:nvPr/>
          </p:nvCxnSpPr>
          <p:spPr bwMode="auto">
            <a:xfrm rot="5400000" flipH="1" flipV="1">
              <a:off x="419100" y="2628900"/>
              <a:ext cx="5334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Elbow Connector 55"/>
            <p:cNvCxnSpPr>
              <a:stCxn id="50" idx="0"/>
              <a:endCxn id="46" idx="2"/>
            </p:cNvCxnSpPr>
            <p:nvPr/>
          </p:nvCxnSpPr>
          <p:spPr bwMode="auto">
            <a:xfrm rot="5400000" flipH="1" flipV="1">
              <a:off x="990600" y="4267200"/>
              <a:ext cx="1371600" cy="6096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3429000" y="45720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TEI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124200" y="43434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DCMI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9" name="Elbow Connector 58"/>
            <p:cNvCxnSpPr>
              <a:stCxn id="46" idx="1"/>
              <a:endCxn id="45" idx="3"/>
            </p:cNvCxnSpPr>
            <p:nvPr/>
          </p:nvCxnSpPr>
          <p:spPr bwMode="auto">
            <a:xfrm rot="10800000">
              <a:off x="1143000" y="3390900"/>
              <a:ext cx="3810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571"/>
            <a:ext cx="8229600" cy="1143000"/>
          </a:xfrm>
        </p:spPr>
        <p:txBody>
          <a:bodyPr/>
          <a:lstStyle/>
          <a:p>
            <a:r>
              <a:rPr lang="en-US" dirty="0" smtClean="0"/>
              <a:t>Semantic Mapping Service I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sz="half" idx="1"/>
          </p:nvPr>
        </p:nvSpPr>
        <p:spPr>
          <a:xfrm>
            <a:off x="4565564" y="1278464"/>
            <a:ext cx="4273779" cy="541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Allow metadata queries to be mapped on MD components using different terminology.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Depends on: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 granularity of concepts in the DCR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Required return precision</a:t>
            </a:r>
          </a:p>
          <a:p>
            <a:endParaRPr lang="en-US" sz="2000" dirty="0" smtClean="0"/>
          </a:p>
          <a:p>
            <a:r>
              <a:rPr lang="en-US" sz="2000" dirty="0" smtClean="0"/>
              <a:t>Use expansion: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In: normalized query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Out: list of “equivalent” </a:t>
            </a:r>
            <a:r>
              <a:rPr lang="en-US" sz="2000" dirty="0" smtClean="0"/>
              <a:t>queries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Normalized query language concept seems to have faded since use of SRU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grpSp>
        <p:nvGrpSpPr>
          <p:cNvPr id="3" name="Group 18"/>
          <p:cNvGrpSpPr/>
          <p:nvPr/>
        </p:nvGrpSpPr>
        <p:grpSpPr>
          <a:xfrm>
            <a:off x="228600" y="1295400"/>
            <a:ext cx="4114800" cy="4876800"/>
            <a:chOff x="228600" y="1371600"/>
            <a:chExt cx="4114800" cy="48768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228600" y="2895600"/>
              <a:ext cx="914400" cy="990600"/>
            </a:xfrm>
            <a:prstGeom prst="rect">
              <a:avLst/>
            </a:prstGeom>
            <a:solidFill>
              <a:srgbClr val="3366FF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 MD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1524000" y="2895600"/>
              <a:ext cx="914400" cy="990600"/>
            </a:xfrm>
            <a:prstGeom prst="rect">
              <a:avLst/>
            </a:prstGeom>
            <a:solidFill>
              <a:srgbClr val="33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Semantic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Mapping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Service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124200" y="1371600"/>
              <a:ext cx="914400" cy="990600"/>
            </a:xfrm>
            <a:prstGeom prst="rect">
              <a:avLst/>
            </a:prstGeom>
            <a:solidFill>
              <a:srgbClr val="008000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Relation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Registry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28600" y="1371600"/>
              <a:ext cx="914400" cy="990600"/>
            </a:xfrm>
            <a:prstGeom prst="rect">
              <a:avLst/>
            </a:prstGeom>
            <a:solidFill>
              <a:srgbClr val="3366FF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Catalog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Search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GUI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49" name="Elbow Connector 48"/>
            <p:cNvCxnSpPr>
              <a:stCxn id="47" idx="1"/>
              <a:endCxn id="46" idx="3"/>
            </p:cNvCxnSpPr>
            <p:nvPr/>
          </p:nvCxnSpPr>
          <p:spPr bwMode="auto">
            <a:xfrm rot="10800000" flipV="1">
              <a:off x="2438400" y="1866900"/>
              <a:ext cx="685800" cy="15240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Rectangle 49"/>
            <p:cNvSpPr/>
            <p:nvPr/>
          </p:nvSpPr>
          <p:spPr bwMode="auto">
            <a:xfrm>
              <a:off x="914400" y="5257800"/>
              <a:ext cx="914400" cy="990600"/>
            </a:xfrm>
            <a:prstGeom prst="rect">
              <a:avLst/>
            </a:prstGeom>
            <a:solidFill>
              <a:srgbClr val="3366FF">
                <a:alpha val="51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Joint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CLARINMD Repos.</a:t>
              </a:r>
            </a:p>
          </p:txBody>
        </p:sp>
        <p:cxnSp>
          <p:nvCxnSpPr>
            <p:cNvPr id="51" name="Elbow Connector 50"/>
            <p:cNvCxnSpPr>
              <a:stCxn id="50" idx="0"/>
              <a:endCxn id="45" idx="2"/>
            </p:cNvCxnSpPr>
            <p:nvPr/>
          </p:nvCxnSpPr>
          <p:spPr bwMode="auto">
            <a:xfrm rot="16200000" flipV="1">
              <a:off x="342900" y="4229100"/>
              <a:ext cx="1371600" cy="685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Rectangle 51"/>
            <p:cNvSpPr/>
            <p:nvPr/>
          </p:nvSpPr>
          <p:spPr bwMode="auto">
            <a:xfrm>
              <a:off x="3124200" y="28956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DCR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3" name="Shape 51"/>
            <p:cNvCxnSpPr>
              <a:stCxn id="52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Elbow Connector 53"/>
            <p:cNvCxnSpPr>
              <a:stCxn id="58" idx="1"/>
              <a:endCxn id="46" idx="3"/>
            </p:cNvCxnSpPr>
            <p:nvPr/>
          </p:nvCxnSpPr>
          <p:spPr bwMode="auto">
            <a:xfrm rot="10800000">
              <a:off x="2438400" y="3390900"/>
              <a:ext cx="685800" cy="14478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Elbow Connector 54"/>
            <p:cNvCxnSpPr>
              <a:stCxn id="45" idx="0"/>
              <a:endCxn id="48" idx="2"/>
            </p:cNvCxnSpPr>
            <p:nvPr/>
          </p:nvCxnSpPr>
          <p:spPr bwMode="auto">
            <a:xfrm rot="5400000" flipH="1" flipV="1">
              <a:off x="419100" y="2628900"/>
              <a:ext cx="5334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Elbow Connector 55"/>
            <p:cNvCxnSpPr>
              <a:stCxn id="50" idx="0"/>
              <a:endCxn id="46" idx="2"/>
            </p:cNvCxnSpPr>
            <p:nvPr/>
          </p:nvCxnSpPr>
          <p:spPr bwMode="auto">
            <a:xfrm rot="5400000" flipH="1" flipV="1">
              <a:off x="990600" y="4267200"/>
              <a:ext cx="1371600" cy="609600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3429000" y="45720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TEI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124200" y="4343400"/>
              <a:ext cx="914400" cy="990600"/>
            </a:xfrm>
            <a:prstGeom prst="rect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solidFill>
                    <a:srgbClr val="000000"/>
                  </a:solidFill>
                  <a:latin typeface="Arial" pitchFamily="-111" charset="0"/>
                </a:rPr>
                <a:t>DCMI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9" name="Elbow Connector 58"/>
            <p:cNvCxnSpPr>
              <a:stCxn id="46" idx="1"/>
              <a:endCxn id="45" idx="3"/>
            </p:cNvCxnSpPr>
            <p:nvPr/>
          </p:nvCxnSpPr>
          <p:spPr bwMode="auto">
            <a:xfrm rot="10800000">
              <a:off x="1143000" y="3390900"/>
              <a:ext cx="381000" cy="1588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dimensions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of relations</a:t>
            </a:r>
          </a:p>
          <a:p>
            <a:pPr lvl="1"/>
            <a:r>
              <a:rPr lang="en-US" dirty="0" smtClean="0"/>
              <a:t>Not use DCR nor RR</a:t>
            </a:r>
          </a:p>
          <a:p>
            <a:pPr lvl="1"/>
            <a:r>
              <a:rPr lang="en-US" dirty="0" smtClean="0"/>
              <a:t>Use DCR</a:t>
            </a:r>
          </a:p>
          <a:p>
            <a:pPr lvl="1"/>
            <a:r>
              <a:rPr lang="en-US" dirty="0" smtClean="0"/>
              <a:t>Use DCR + RR</a:t>
            </a:r>
          </a:p>
          <a:p>
            <a:r>
              <a:rPr lang="en-US" dirty="0" smtClean="0"/>
              <a:t>Use of context</a:t>
            </a:r>
          </a:p>
          <a:p>
            <a:pPr lvl="1"/>
            <a:r>
              <a:rPr lang="en-US" dirty="0" smtClean="0"/>
              <a:t>Use no context</a:t>
            </a:r>
          </a:p>
          <a:p>
            <a:pPr lvl="2"/>
            <a:r>
              <a:rPr lang="en-US" dirty="0" err="1" smtClean="0"/>
              <a:t>Actor.name</a:t>
            </a:r>
            <a:r>
              <a:rPr lang="en-US" dirty="0" smtClean="0"/>
              <a:t> == xyz -&gt; name == xyz</a:t>
            </a:r>
          </a:p>
          <a:p>
            <a:pPr lvl="1"/>
            <a:r>
              <a:rPr lang="en-US" dirty="0" smtClean="0"/>
              <a:t>Use context</a:t>
            </a:r>
          </a:p>
          <a:p>
            <a:pPr lvl="2"/>
            <a:r>
              <a:rPr lang="en-US" dirty="0" err="1" smtClean="0"/>
              <a:t>Actor.name</a:t>
            </a:r>
            <a:r>
              <a:rPr lang="en-US" dirty="0" smtClean="0"/>
              <a:t> == xyz -&gt; </a:t>
            </a:r>
            <a:r>
              <a:rPr lang="en-US" dirty="0" err="1" smtClean="0"/>
              <a:t>Participant.fullname</a:t>
            </a:r>
            <a:r>
              <a:rPr lang="en-US" dirty="0" smtClean="0"/>
              <a:t> == xyz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2624667"/>
            <a:ext cx="914400" cy="115146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86400" y="2624667"/>
            <a:ext cx="914400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Actor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35601" y="3017338"/>
            <a:ext cx="743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10800000" flipH="1">
            <a:off x="5486400" y="2993999"/>
            <a:ext cx="914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942641" y="2912531"/>
            <a:ext cx="914400" cy="115146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942641" y="291253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Particip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 rot="10800000" flipH="1">
            <a:off x="6942641" y="3264930"/>
            <a:ext cx="914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74909" y="3237470"/>
            <a:ext cx="1049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Fullname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857976" y="3510438"/>
            <a:ext cx="6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Birth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34040" y="3242704"/>
            <a:ext cx="6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Birth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91842" y="3640669"/>
            <a:ext cx="518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50976" y="3369711"/>
            <a:ext cx="518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5135</TotalTime>
  <Words>986</Words>
  <Application>Microsoft Macintosh PowerPoint</Application>
  <PresentationFormat>On-screen Show (4:3)</PresentationFormat>
  <Paragraphs>269</Paragraphs>
  <Slides>13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CMDI Software Components</vt:lpstr>
      <vt:lpstr>MD Service</vt:lpstr>
      <vt:lpstr>MD Service</vt:lpstr>
      <vt:lpstr>Relation Registry I</vt:lpstr>
      <vt:lpstr>Relation Registry II</vt:lpstr>
      <vt:lpstr>Relation Registry III</vt:lpstr>
      <vt:lpstr>Relation Registry VI</vt:lpstr>
      <vt:lpstr>Semantic Mapping Service I</vt:lpstr>
      <vt:lpstr>Expansion dimensions</vt:lpstr>
      <vt:lpstr>Expansion &amp; Relations</vt:lpstr>
      <vt:lpstr>Expansion &amp; Context</vt:lpstr>
      <vt:lpstr>Semantic Mapping Service II</vt:lpstr>
      <vt:lpstr>Semantic Mapping Service III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Daan Broeder</dc:creator>
  <cp:lastModifiedBy>Daan Broeder</cp:lastModifiedBy>
  <cp:revision>16</cp:revision>
  <cp:lastPrinted>2009-10-27T14:39:11Z</cp:lastPrinted>
  <dcterms:created xsi:type="dcterms:W3CDTF">2010-03-28T11:08:45Z</dcterms:created>
  <dcterms:modified xsi:type="dcterms:W3CDTF">2010-03-30T07:37:08Z</dcterms:modified>
</cp:coreProperties>
</file>