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71" r:id="rId11"/>
    <p:sldId id="272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AE1E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92F34-8C73-46A8-A55A-C15CBEAF3E45}" type="datetimeFigureOut">
              <a:rPr lang="en-US" smtClean="0"/>
              <a:pPr/>
              <a:t>1/26/11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38955-07F9-4A86-97F0-79096E849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hyperlink" Target="http://www.isocat.org/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backgrou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bann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CCBEF-F770-4128-B54E-AD4FF7B1D7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768" y="381000"/>
            <a:ext cx="131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15"/>
              </a:rPr>
              <a:t>www.isocat.org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hyperlink" Target="mailto:menzo.windhouwer@mpi.nl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socat@mpi.nl" TargetMode="External"/><Relationship Id="rId4" Type="http://schemas.openxmlformats.org/officeDocument/2006/relationships/hyperlink" Target="http://trac.clarin.nl/" TargetMode="External"/><Relationship Id="rId5" Type="http://schemas.openxmlformats.org/officeDocument/2006/relationships/hyperlink" Target="mailto:helpdesk@clarin.n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ocat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ocat.org/datcat/DC-286" TargetMode="External"/><Relationship Id="rId4" Type="http://schemas.openxmlformats.org/officeDocument/2006/relationships/hyperlink" Target="http://www.isocat.org/datcat/DC-2948" TargetMode="External"/><Relationship Id="rId5" Type="http://schemas.openxmlformats.org/officeDocument/2006/relationships/hyperlink" Target="http://www.isocat.org/datcat/DC-350" TargetMode="External"/><Relationship Id="rId6" Type="http://schemas.openxmlformats.org/officeDocument/2006/relationships/hyperlink" Target="http://www.isocat.org/datcat/DC-1386" TargetMode="External"/><Relationship Id="rId7" Type="http://schemas.openxmlformats.org/officeDocument/2006/relationships/hyperlink" Target="http://www.isocat.org/datcat/DC-2599" TargetMode="External"/><Relationship Id="rId8" Type="http://schemas.openxmlformats.org/officeDocument/2006/relationships/hyperlink" Target="http://www.isocat.org/datcat/DC-2592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socat.org/datcat/DC-2486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hyperlink" Target="http://www.isocat.org/" TargetMode="External"/><Relationship Id="rId1" Type="http://schemas.openxmlformats.org/officeDocument/2006/relationships/video" Target="file:///D:\user\menwin\events\2010\2010-CMDI\poemadetail.wmv" TargetMode="Externa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ISO-DCR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pic>
        <p:nvPicPr>
          <p:cNvPr id="7" name="Picture 6" descr="logo_iso.gif"/>
          <p:cNvPicPr>
            <a:picLocks noChangeAspect="1"/>
          </p:cNvPicPr>
          <p:nvPr/>
        </p:nvPicPr>
        <p:blipFill>
          <a:blip r:embed="rId2" cstate="print"/>
          <a:srcRect r="67010"/>
          <a:stretch>
            <a:fillRect/>
          </a:stretch>
        </p:blipFill>
        <p:spPr>
          <a:xfrm>
            <a:off x="8458200" y="57150"/>
            <a:ext cx="634723" cy="552450"/>
          </a:xfrm>
          <a:prstGeom prst="rect">
            <a:avLst/>
          </a:prstGeom>
        </p:spPr>
      </p:pic>
      <p:pic>
        <p:nvPicPr>
          <p:cNvPr id="8" name="Picture 7" descr="logo_mpi.gif"/>
          <p:cNvPicPr>
            <a:picLocks noChangeAspect="1"/>
          </p:cNvPicPr>
          <p:nvPr/>
        </p:nvPicPr>
        <p:blipFill>
          <a:blip r:embed="rId3" cstate="print"/>
          <a:srcRect l="21422" r="21421" b="30462"/>
          <a:stretch>
            <a:fillRect/>
          </a:stretch>
        </p:blipFill>
        <p:spPr>
          <a:xfrm>
            <a:off x="7689356" y="-3048"/>
            <a:ext cx="658762" cy="688848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0" y="3886200"/>
            <a:ext cx="8915400" cy="1752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lvl="0" algn="r">
              <a:spcBef>
                <a:spcPct val="20000"/>
              </a:spcBef>
              <a:buClr>
                <a:srgbClr val="2D4E6F"/>
              </a:buClr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Marc Kemps-Snijders</a:t>
            </a:r>
            <a:r>
              <a:rPr lang="en-US" sz="2400" baseline="30000" dirty="0" smtClean="0"/>
              <a:t>a</a:t>
            </a:r>
            <a:r>
              <a:rPr lang="en-US" sz="2400" dirty="0" smtClean="0"/>
              <a:t>, </a:t>
            </a:r>
            <a:r>
              <a:rPr lang="en-US" sz="2400" u="sng" dirty="0" smtClean="0"/>
              <a:t>Menzo </a:t>
            </a:r>
            <a:r>
              <a:rPr lang="en-US" sz="2400" u="sng" dirty="0" err="1" smtClean="0"/>
              <a:t>Windhouwer</a:t>
            </a:r>
            <a:r>
              <a:rPr lang="en-US" sz="2400" baseline="30000" dirty="0" err="1" smtClean="0"/>
              <a:t>b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Sue Ellen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Wright</a:t>
            </a:r>
            <a:r>
              <a:rPr lang="en-US" sz="2400" baseline="30000" noProof="0" dirty="0" err="1" smtClean="0"/>
              <a:t>c</a:t>
            </a:r>
            <a:endParaRPr kumimoji="0" lang="hr-HR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  <a:buClr>
                <a:srgbClr val="2D4E6F"/>
              </a:buClr>
              <a:defRPr/>
            </a:pPr>
            <a:r>
              <a:rPr kumimoji="0" lang="en-US" sz="18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lang="en-US" dirty="0" err="1" smtClean="0"/>
              <a:t>Meertens</a:t>
            </a:r>
            <a:r>
              <a:rPr lang="en-US" dirty="0" smtClean="0"/>
              <a:t> Institute, </a:t>
            </a:r>
            <a:r>
              <a:rPr kumimoji="0" lang="en-US" sz="1800" b="0" i="0" u="none" strike="noStrike" kern="1200" cap="none" spc="0" normalizeH="0" baseline="3000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MPI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for Psycholinguistics, </a:t>
            </a:r>
            <a:r>
              <a:rPr kumimoji="0" lang="en-US" sz="1800" b="0" i="0" u="none" strike="noStrike" kern="1200" cap="none" spc="0" normalizeH="0" baseline="3000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Kent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State University</a:t>
            </a:r>
            <a:endParaRPr kumimoji="0" lang="hr-HR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algn="r">
              <a:spcBef>
                <a:spcPct val="20000"/>
              </a:spcBef>
              <a:buClr>
                <a:srgbClr val="2D4E6F"/>
              </a:buClr>
            </a:pPr>
            <a:r>
              <a:rPr lang="en-US" dirty="0" smtClean="0">
                <a:solidFill>
                  <a:schemeClr val="tx1">
                    <a:tint val="75000"/>
                  </a:schemeClr>
                </a:solidFill>
                <a:hlinkClick r:id="rId4"/>
              </a:rPr>
              <a:t>menzo.windhouwer@mpi.nl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Standardization</a:t>
            </a:r>
            <a:endParaRPr lang="en-US" dirty="0"/>
          </a:p>
        </p:txBody>
      </p:sp>
      <p:grpSp>
        <p:nvGrpSpPr>
          <p:cNvPr id="5" name="Groep 49"/>
          <p:cNvGrpSpPr>
            <a:grpSpLocks/>
          </p:cNvGrpSpPr>
          <p:nvPr/>
        </p:nvGrpSpPr>
        <p:grpSpPr bwMode="auto">
          <a:xfrm>
            <a:off x="381000" y="2286000"/>
            <a:ext cx="1294916" cy="1905000"/>
            <a:chOff x="381000" y="1828800"/>
            <a:chExt cx="1295400" cy="1905000"/>
          </a:xfrm>
        </p:grpSpPr>
        <p:grpSp>
          <p:nvGrpSpPr>
            <p:cNvPr id="6" name="Groep 17"/>
            <p:cNvGrpSpPr>
              <a:grpSpLocks/>
            </p:cNvGrpSpPr>
            <p:nvPr/>
          </p:nvGrpSpPr>
          <p:grpSpPr bwMode="auto">
            <a:xfrm>
              <a:off x="381000" y="2743200"/>
              <a:ext cx="1295400" cy="990600"/>
              <a:chOff x="228600" y="2133600"/>
              <a:chExt cx="1295400" cy="990600"/>
            </a:xfrm>
          </p:grpSpPr>
          <p:sp>
            <p:nvSpPr>
              <p:cNvPr id="8" name="Ovaal 6"/>
              <p:cNvSpPr>
                <a:spLocks noChangeArrowheads="1"/>
              </p:cNvSpPr>
              <p:nvPr/>
            </p:nvSpPr>
            <p:spPr bwMode="auto">
              <a:xfrm>
                <a:off x="685800" y="2133600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9" name="Ovaal 8"/>
              <p:cNvSpPr>
                <a:spLocks noChangeArrowheads="1"/>
              </p:cNvSpPr>
              <p:nvPr/>
            </p:nvSpPr>
            <p:spPr bwMode="auto">
              <a:xfrm>
                <a:off x="2286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Ovaal 9"/>
              <p:cNvSpPr>
                <a:spLocks noChangeArrowheads="1"/>
              </p:cNvSpPr>
              <p:nvPr/>
            </p:nvSpPr>
            <p:spPr bwMode="auto">
              <a:xfrm>
                <a:off x="6858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11" name="Ovaal 10"/>
              <p:cNvSpPr>
                <a:spLocks noChangeArrowheads="1"/>
              </p:cNvSpPr>
              <p:nvPr/>
            </p:nvSpPr>
            <p:spPr bwMode="auto">
              <a:xfrm>
                <a:off x="11430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12" name="Rechte verbindingslijn 12"/>
              <p:cNvCxnSpPr>
                <a:cxnSpLocks noChangeShapeType="1"/>
                <a:stCxn id="8" idx="4"/>
                <a:endCxn id="9" idx="0"/>
              </p:cNvCxnSpPr>
              <p:nvPr/>
            </p:nvCxnSpPr>
            <p:spPr bwMode="auto">
              <a:xfrm rot="5400000">
                <a:off x="5334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3" name="Rechte verbindingslijn 14"/>
              <p:cNvCxnSpPr>
                <a:cxnSpLocks noChangeShapeType="1"/>
                <a:stCxn id="8" idx="4"/>
                <a:endCxn id="10" idx="0"/>
              </p:cNvCxnSpPr>
              <p:nvPr/>
            </p:nvCxnSpPr>
            <p:spPr bwMode="auto">
              <a:xfrm rot="5400000">
                <a:off x="762000" y="2628900"/>
                <a:ext cx="2286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14" name="Rechte verbindingslijn 16"/>
              <p:cNvCxnSpPr>
                <a:cxnSpLocks noChangeShapeType="1"/>
                <a:stCxn id="8" idx="4"/>
                <a:endCxn id="11" idx="0"/>
              </p:cNvCxnSpPr>
              <p:nvPr/>
            </p:nvCxnSpPr>
            <p:spPr bwMode="auto">
              <a:xfrm rot="16200000" flipH="1">
                <a:off x="9906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7" name="Tekstvak 18"/>
            <p:cNvSpPr txBox="1">
              <a:spLocks noChangeArrowheads="1"/>
            </p:cNvSpPr>
            <p:nvPr/>
          </p:nvSpPr>
          <p:spPr bwMode="auto">
            <a:xfrm>
              <a:off x="549407" y="1828800"/>
              <a:ext cx="10586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Submission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</p:grpSp>
      <p:grpSp>
        <p:nvGrpSpPr>
          <p:cNvPr id="15" name="Groep 45"/>
          <p:cNvGrpSpPr>
            <a:grpSpLocks/>
          </p:cNvGrpSpPr>
          <p:nvPr/>
        </p:nvGrpSpPr>
        <p:grpSpPr bwMode="auto">
          <a:xfrm>
            <a:off x="4550834" y="2286000"/>
            <a:ext cx="1882247" cy="1600200"/>
            <a:chOff x="4551145" y="1828800"/>
            <a:chExt cx="1882170" cy="1600200"/>
          </a:xfrm>
        </p:grpSpPr>
        <p:sp>
          <p:nvSpPr>
            <p:cNvPr id="16" name="Tekstvak 21"/>
            <p:cNvSpPr txBox="1">
              <a:spLocks noChangeArrowheads="1"/>
            </p:cNvSpPr>
            <p:nvPr/>
          </p:nvSpPr>
          <p:spPr bwMode="auto">
            <a:xfrm>
              <a:off x="4551145" y="1828800"/>
              <a:ext cx="188217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Data Category Registry</a:t>
              </a:r>
            </a:p>
            <a:p>
              <a:pPr algn="ctr"/>
              <a:r>
                <a:rPr lang="en-US" sz="1200" dirty="0"/>
                <a:t>Board</a:t>
              </a:r>
            </a:p>
          </p:txBody>
        </p:sp>
        <p:sp>
          <p:nvSpPr>
            <p:cNvPr id="17" name="Rechthoek 23"/>
            <p:cNvSpPr>
              <a:spLocks noChangeArrowheads="1"/>
            </p:cNvSpPr>
            <p:nvPr/>
          </p:nvSpPr>
          <p:spPr bwMode="auto">
            <a:xfrm>
              <a:off x="4955973" y="2667000"/>
              <a:ext cx="1371600" cy="76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Validation</a:t>
              </a:r>
            </a:p>
          </p:txBody>
        </p:sp>
      </p:grpSp>
      <p:grpSp>
        <p:nvGrpSpPr>
          <p:cNvPr id="18" name="Groep 51"/>
          <p:cNvGrpSpPr>
            <a:grpSpLocks/>
          </p:cNvGrpSpPr>
          <p:nvPr/>
        </p:nvGrpSpPr>
        <p:grpSpPr bwMode="auto">
          <a:xfrm>
            <a:off x="2472421" y="2286000"/>
            <a:ext cx="1492475" cy="1600200"/>
            <a:chOff x="2472493" y="1828800"/>
            <a:chExt cx="1492880" cy="1600200"/>
          </a:xfrm>
        </p:grpSpPr>
        <p:sp>
          <p:nvSpPr>
            <p:cNvPr id="19" name="Tekstvak 20"/>
            <p:cNvSpPr txBox="1">
              <a:spLocks noChangeArrowheads="1"/>
            </p:cNvSpPr>
            <p:nvPr/>
          </p:nvSpPr>
          <p:spPr bwMode="auto">
            <a:xfrm>
              <a:off x="2472493" y="1828800"/>
              <a:ext cx="146746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Thematic Domain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  <p:sp>
          <p:nvSpPr>
            <p:cNvPr id="20" name="Rechthoek 22"/>
            <p:cNvSpPr>
              <a:spLocks noChangeArrowheads="1"/>
            </p:cNvSpPr>
            <p:nvPr/>
          </p:nvSpPr>
          <p:spPr bwMode="auto">
            <a:xfrm>
              <a:off x="2593773" y="2667000"/>
              <a:ext cx="1371600" cy="7620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Evaluation</a:t>
              </a:r>
            </a:p>
          </p:txBody>
        </p:sp>
      </p:grpSp>
      <p:sp>
        <p:nvSpPr>
          <p:cNvPr id="21" name="PIJL-RECHTS 27"/>
          <p:cNvSpPr>
            <a:spLocks noChangeArrowheads="1"/>
          </p:cNvSpPr>
          <p:nvPr/>
        </p:nvSpPr>
        <p:spPr bwMode="auto">
          <a:xfrm>
            <a:off x="1752600" y="3200400"/>
            <a:ext cx="685800" cy="4572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grpSp>
        <p:nvGrpSpPr>
          <p:cNvPr id="22" name="Groep 47"/>
          <p:cNvGrpSpPr>
            <a:grpSpLocks/>
          </p:cNvGrpSpPr>
          <p:nvPr/>
        </p:nvGrpSpPr>
        <p:grpSpPr bwMode="auto">
          <a:xfrm>
            <a:off x="7376312" y="2286000"/>
            <a:ext cx="1295316" cy="1905000"/>
            <a:chOff x="7376594" y="1828800"/>
            <a:chExt cx="1295400" cy="1905000"/>
          </a:xfrm>
        </p:grpSpPr>
        <p:grpSp>
          <p:nvGrpSpPr>
            <p:cNvPr id="23" name="Groep 30"/>
            <p:cNvGrpSpPr>
              <a:grpSpLocks/>
            </p:cNvGrpSpPr>
            <p:nvPr/>
          </p:nvGrpSpPr>
          <p:grpSpPr bwMode="auto">
            <a:xfrm>
              <a:off x="7376594" y="2743200"/>
              <a:ext cx="1295400" cy="990600"/>
              <a:chOff x="228600" y="2133600"/>
              <a:chExt cx="1295400" cy="990600"/>
            </a:xfrm>
          </p:grpSpPr>
          <p:sp>
            <p:nvSpPr>
              <p:cNvPr id="25" name="Ovaal 31"/>
              <p:cNvSpPr>
                <a:spLocks noChangeArrowheads="1"/>
              </p:cNvSpPr>
              <p:nvPr/>
            </p:nvSpPr>
            <p:spPr bwMode="auto">
              <a:xfrm>
                <a:off x="685800" y="2133600"/>
                <a:ext cx="381000" cy="381000"/>
              </a:xfrm>
              <a:prstGeom prst="ellipse">
                <a:avLst/>
              </a:prstGeom>
              <a:solidFill>
                <a:srgbClr val="92D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6" name="Ovaal 32"/>
              <p:cNvSpPr>
                <a:spLocks noChangeArrowheads="1"/>
              </p:cNvSpPr>
              <p:nvPr/>
            </p:nvSpPr>
            <p:spPr bwMode="auto">
              <a:xfrm>
                <a:off x="2286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7" name="Ovaal 33"/>
              <p:cNvSpPr>
                <a:spLocks noChangeArrowheads="1"/>
              </p:cNvSpPr>
              <p:nvPr/>
            </p:nvSpPr>
            <p:spPr bwMode="auto">
              <a:xfrm>
                <a:off x="6858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28" name="Ovaal 34"/>
              <p:cNvSpPr>
                <a:spLocks noChangeArrowheads="1"/>
              </p:cNvSpPr>
              <p:nvPr/>
            </p:nvSpPr>
            <p:spPr bwMode="auto">
              <a:xfrm>
                <a:off x="1143000" y="2743200"/>
                <a:ext cx="381000" cy="3810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29" name="Rechte verbindingslijn 35"/>
              <p:cNvCxnSpPr>
                <a:cxnSpLocks noChangeShapeType="1"/>
                <a:stCxn id="25" idx="4"/>
                <a:endCxn id="26" idx="0"/>
              </p:cNvCxnSpPr>
              <p:nvPr/>
            </p:nvCxnSpPr>
            <p:spPr bwMode="auto">
              <a:xfrm rot="5400000">
                <a:off x="5334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0" name="Rechte verbindingslijn 36"/>
              <p:cNvCxnSpPr>
                <a:cxnSpLocks noChangeShapeType="1"/>
                <a:stCxn id="25" idx="4"/>
                <a:endCxn id="27" idx="0"/>
              </p:cNvCxnSpPr>
              <p:nvPr/>
            </p:nvCxnSpPr>
            <p:spPr bwMode="auto">
              <a:xfrm rot="5400000">
                <a:off x="762000" y="2628900"/>
                <a:ext cx="2286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  <p:cxnSp>
            <p:nvCxnSpPr>
              <p:cNvPr id="31" name="Rechte verbindingslijn 37"/>
              <p:cNvCxnSpPr>
                <a:cxnSpLocks noChangeShapeType="1"/>
                <a:stCxn id="25" idx="4"/>
                <a:endCxn id="28" idx="0"/>
              </p:cNvCxnSpPr>
              <p:nvPr/>
            </p:nvCxnSpPr>
            <p:spPr bwMode="auto">
              <a:xfrm rot="16200000" flipH="1">
                <a:off x="990600" y="2400300"/>
                <a:ext cx="228600" cy="45720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</p:cxnSp>
        </p:grpSp>
        <p:sp>
          <p:nvSpPr>
            <p:cNvPr id="24" name="Tekstvak 38"/>
            <p:cNvSpPr txBox="1">
              <a:spLocks noChangeArrowheads="1"/>
            </p:cNvSpPr>
            <p:nvPr/>
          </p:nvSpPr>
          <p:spPr bwMode="auto">
            <a:xfrm>
              <a:off x="7524324" y="1828800"/>
              <a:ext cx="11000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Stewardship</a:t>
              </a:r>
            </a:p>
            <a:p>
              <a:pPr algn="ctr"/>
              <a:r>
                <a:rPr lang="en-US" sz="1200" dirty="0"/>
                <a:t>group</a:t>
              </a:r>
            </a:p>
          </p:txBody>
        </p:sp>
      </p:grpSp>
      <p:sp>
        <p:nvSpPr>
          <p:cNvPr id="32" name="PIJL-OMLAAG 40"/>
          <p:cNvSpPr>
            <a:spLocks noChangeArrowheads="1"/>
          </p:cNvSpPr>
          <p:nvPr/>
        </p:nvSpPr>
        <p:spPr bwMode="auto">
          <a:xfrm>
            <a:off x="6477000" y="4038600"/>
            <a:ext cx="457200" cy="6096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nl-NL"/>
          </a:p>
        </p:txBody>
      </p:sp>
      <p:grpSp>
        <p:nvGrpSpPr>
          <p:cNvPr id="33" name="Group 32"/>
          <p:cNvGrpSpPr/>
          <p:nvPr/>
        </p:nvGrpSpPr>
        <p:grpSpPr>
          <a:xfrm>
            <a:off x="2438400" y="1676400"/>
            <a:ext cx="3962400" cy="1219200"/>
            <a:chOff x="2590800" y="1219200"/>
            <a:chExt cx="3810000" cy="1219200"/>
          </a:xfrm>
        </p:grpSpPr>
        <p:sp>
          <p:nvSpPr>
            <p:cNvPr id="34" name="Oval 33"/>
            <p:cNvSpPr/>
            <p:nvPr/>
          </p:nvSpPr>
          <p:spPr bwMode="auto">
            <a:xfrm>
              <a:off x="2590800" y="1524000"/>
              <a:ext cx="3810000" cy="914400"/>
            </a:xfrm>
            <a:prstGeom prst="ellipse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941885" y="1219200"/>
              <a:ext cx="1066800" cy="3810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Decision</a:t>
              </a:r>
              <a:r>
                <a:rPr kumimoji="0" lang="en-US" sz="120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 Group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514600" y="3276600"/>
            <a:ext cx="2362200" cy="1678632"/>
            <a:chOff x="2514600" y="2819400"/>
            <a:chExt cx="2362200" cy="1678632"/>
          </a:xfrm>
        </p:grpSpPr>
        <p:grpSp>
          <p:nvGrpSpPr>
            <p:cNvPr id="37" name="Groep 44"/>
            <p:cNvGrpSpPr>
              <a:grpSpLocks/>
            </p:cNvGrpSpPr>
            <p:nvPr/>
          </p:nvGrpSpPr>
          <p:grpSpPr bwMode="auto">
            <a:xfrm>
              <a:off x="2514600" y="2819400"/>
              <a:ext cx="2362200" cy="1447800"/>
              <a:chOff x="2514600" y="2819400"/>
              <a:chExt cx="2362200" cy="1447800"/>
            </a:xfrm>
          </p:grpSpPr>
          <p:sp>
            <p:nvSpPr>
              <p:cNvPr id="39" name="PIJL-RECHTS 28"/>
              <p:cNvSpPr>
                <a:spLocks noChangeArrowheads="1"/>
              </p:cNvSpPr>
              <p:nvPr/>
            </p:nvSpPr>
            <p:spPr bwMode="auto">
              <a:xfrm>
                <a:off x="4191000" y="2819400"/>
                <a:ext cx="685800" cy="4572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40" name="Gebogen PIJL-OMHOOG 41"/>
              <p:cNvSpPr/>
              <p:nvPr/>
            </p:nvSpPr>
            <p:spPr bwMode="auto">
              <a:xfrm rot="16200000" flipH="1">
                <a:off x="2590800" y="3505200"/>
                <a:ext cx="685800" cy="838200"/>
              </a:xfrm>
              <a:prstGeom prst="bentUpArrow">
                <a:avLst>
                  <a:gd name="adj1" fmla="val 34804"/>
                  <a:gd name="adj2" fmla="val 25000"/>
                  <a:gd name="adj3" fmla="val 2500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590800" y="4267200"/>
              <a:ext cx="5950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/>
                <a:t>rejected</a:t>
              </a:r>
              <a:endParaRPr lang="en-US" b="0" i="1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953000" y="3276600"/>
            <a:ext cx="2286000" cy="1678632"/>
            <a:chOff x="4953000" y="2819400"/>
            <a:chExt cx="2286000" cy="1678632"/>
          </a:xfrm>
        </p:grpSpPr>
        <p:grpSp>
          <p:nvGrpSpPr>
            <p:cNvPr id="42" name="Groep 46"/>
            <p:cNvGrpSpPr>
              <a:grpSpLocks/>
            </p:cNvGrpSpPr>
            <p:nvPr/>
          </p:nvGrpSpPr>
          <p:grpSpPr bwMode="auto">
            <a:xfrm>
              <a:off x="4953000" y="2819400"/>
              <a:ext cx="2286000" cy="1447800"/>
              <a:chOff x="4953000" y="2819400"/>
              <a:chExt cx="2286000" cy="1447800"/>
            </a:xfrm>
          </p:grpSpPr>
          <p:sp>
            <p:nvSpPr>
              <p:cNvPr id="44" name="PIJL-RECHTS 29"/>
              <p:cNvSpPr>
                <a:spLocks noChangeArrowheads="1"/>
              </p:cNvSpPr>
              <p:nvPr/>
            </p:nvSpPr>
            <p:spPr bwMode="auto">
              <a:xfrm>
                <a:off x="6553200" y="2819400"/>
                <a:ext cx="685800" cy="457200"/>
              </a:xfrm>
              <a:prstGeom prst="rightArrow">
                <a:avLst>
                  <a:gd name="adj1" fmla="val 50000"/>
                  <a:gd name="adj2" fmla="val 50000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NL"/>
              </a:p>
            </p:txBody>
          </p:sp>
          <p:sp>
            <p:nvSpPr>
              <p:cNvPr id="45" name="Gebogen PIJL-OMHOOG 42"/>
              <p:cNvSpPr/>
              <p:nvPr/>
            </p:nvSpPr>
            <p:spPr bwMode="auto">
              <a:xfrm rot="16200000" flipH="1">
                <a:off x="5029200" y="3505200"/>
                <a:ext cx="685800" cy="838200"/>
              </a:xfrm>
              <a:prstGeom prst="bentUpArrow">
                <a:avLst>
                  <a:gd name="adj1" fmla="val 34804"/>
                  <a:gd name="adj2" fmla="val 25000"/>
                  <a:gd name="adj3" fmla="val 25000"/>
                </a:avLst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5029200" y="4267200"/>
              <a:ext cx="59503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i="1" dirty="0" smtClean="0"/>
                <a:t>rejected</a:t>
              </a:r>
              <a:endParaRPr lang="en-US" b="0" i="1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943600" y="4887913"/>
            <a:ext cx="1592317" cy="1284287"/>
            <a:chOff x="5943600" y="4430713"/>
            <a:chExt cx="1592317" cy="1284287"/>
          </a:xfrm>
        </p:grpSpPr>
        <p:sp>
          <p:nvSpPr>
            <p:cNvPr id="47" name="Rechthoek 26"/>
            <p:cNvSpPr>
              <a:spLocks noChangeArrowheads="1"/>
            </p:cNvSpPr>
            <p:nvPr/>
          </p:nvSpPr>
          <p:spPr bwMode="auto">
            <a:xfrm>
              <a:off x="6019800" y="4430713"/>
              <a:ext cx="1371600" cy="762329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Publication</a:t>
              </a:r>
            </a:p>
          </p:txBody>
        </p:sp>
        <p:pic>
          <p:nvPicPr>
            <p:cNvPr id="48" name="Picture 47" descr="logo_iso.gif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43600" y="5257800"/>
              <a:ext cx="1592317" cy="457200"/>
            </a:xfrm>
            <a:prstGeom prst="rect">
              <a:avLst/>
            </a:prstGeom>
          </p:spPr>
        </p:pic>
      </p:grpSp>
      <p:sp>
        <p:nvSpPr>
          <p:cNvPr id="49" name="Date Placeholder 4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Interacts with </a:t>
            </a:r>
            <a:r>
              <a:rPr lang="en-US" dirty="0" err="1" smtClean="0"/>
              <a:t>ISOcat</a:t>
            </a:r>
            <a:endParaRPr lang="en-US" dirty="0" smtClean="0"/>
          </a:p>
          <a:p>
            <a:pPr lvl="1"/>
            <a:r>
              <a:rPr lang="en-US" dirty="0" smtClean="0"/>
              <a:t>Access to </a:t>
            </a:r>
            <a:r>
              <a:rPr lang="en-US" i="1" dirty="0" smtClean="0"/>
              <a:t>public</a:t>
            </a:r>
            <a:r>
              <a:rPr lang="en-US" dirty="0" smtClean="0"/>
              <a:t> DCs in the metadata profile</a:t>
            </a:r>
          </a:p>
          <a:p>
            <a:pPr lvl="1"/>
            <a:r>
              <a:rPr lang="en-US" dirty="0" smtClean="0"/>
              <a:t>So to currently access your private DCs you’ll have to make them public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Working towards:</a:t>
            </a:r>
          </a:p>
          <a:p>
            <a:pPr lvl="1"/>
            <a:r>
              <a:rPr lang="en-US" dirty="0" smtClean="0"/>
              <a:t>The ability to access your private workspace from the Component Registry</a:t>
            </a:r>
          </a:p>
          <a:p>
            <a:pPr lvl="1"/>
            <a:r>
              <a:rPr lang="en-US" dirty="0" smtClean="0"/>
              <a:t>Still will have to make your DCs public if you make your component/profile public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ChangeArrowheads="1"/>
          </p:cNvSpPr>
          <p:nvPr/>
        </p:nvSpPr>
        <p:spPr bwMode="auto">
          <a:xfrm>
            <a:off x="609600" y="11049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/>
            <a:r>
              <a:rPr lang="en-US" sz="3600" b="0" dirty="0"/>
              <a:t>Thank you for your </a:t>
            </a:r>
            <a:r>
              <a:rPr lang="en-US" sz="3600" b="0" dirty="0" smtClean="0"/>
              <a:t>attention!</a:t>
            </a:r>
          </a:p>
          <a:p>
            <a:pPr algn="ctr"/>
            <a:endParaRPr lang="en-US" sz="3400" dirty="0" smtClean="0"/>
          </a:p>
          <a:p>
            <a:pPr algn="ctr"/>
            <a:r>
              <a:rPr lang="en-US" sz="2800" b="0" dirty="0" smtClean="0"/>
              <a:t>Visit</a:t>
            </a:r>
          </a:p>
          <a:p>
            <a:pPr algn="ctr"/>
            <a:r>
              <a:rPr lang="en-US" sz="2800" dirty="0" smtClean="0">
                <a:hlinkClick r:id="rId2"/>
              </a:rPr>
              <a:t>www.isocat.org</a:t>
            </a:r>
            <a:endParaRPr lang="en-US" sz="2800" dirty="0" smtClean="0"/>
          </a:p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Questions?</a:t>
            </a:r>
          </a:p>
          <a:p>
            <a:pPr algn="ctr"/>
            <a:r>
              <a:rPr lang="en-US" sz="2800" b="0" dirty="0" smtClean="0">
                <a:hlinkClick r:id="rId3"/>
              </a:rPr>
              <a:t>isocat@mpi.nl</a:t>
            </a:r>
            <a:endParaRPr lang="en-US" sz="2800" b="0" dirty="0" smtClean="0"/>
          </a:p>
          <a:p>
            <a:pPr algn="ctr"/>
            <a:r>
              <a:rPr lang="en-US" sz="2800" dirty="0" smtClean="0"/>
              <a:t>or</a:t>
            </a:r>
          </a:p>
          <a:p>
            <a:pPr algn="ctr"/>
            <a:r>
              <a:rPr lang="en-US" sz="2800" dirty="0" smtClean="0">
                <a:hlinkClick r:id="rId4"/>
              </a:rPr>
              <a:t>http://trac.clarin.nl/</a:t>
            </a:r>
            <a:r>
              <a:rPr lang="en-US" sz="2800" dirty="0" smtClean="0"/>
              <a:t> / </a:t>
            </a:r>
            <a:r>
              <a:rPr lang="en-US" sz="2800" dirty="0" smtClean="0">
                <a:hlinkClick r:id="rId5"/>
              </a:rPr>
              <a:t>helpdesk@clarin.nl</a:t>
            </a:r>
            <a:endParaRPr lang="en-US" sz="2800" dirty="0" smtClean="0"/>
          </a:p>
          <a:p>
            <a:pPr algn="ctr"/>
            <a:r>
              <a:rPr lang="en-US" sz="2800" dirty="0" smtClean="0"/>
              <a:t>or</a:t>
            </a:r>
          </a:p>
          <a:p>
            <a:pPr algn="ctr"/>
            <a:r>
              <a:rPr lang="en-US" sz="2800" dirty="0" smtClean="0"/>
              <a:t>The CLARIN-NL </a:t>
            </a:r>
            <a:r>
              <a:rPr lang="en-US" sz="2800" dirty="0" err="1" smtClean="0"/>
              <a:t>ISOcat</a:t>
            </a:r>
            <a:r>
              <a:rPr lang="en-US" sz="2800" dirty="0" smtClean="0"/>
              <a:t> tutorial 2011</a:t>
            </a:r>
            <a:endParaRPr lang="en-GB" sz="2800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ISOcat</a:t>
            </a:r>
            <a:r>
              <a:rPr lang="en-US" dirty="0" smtClean="0"/>
              <a:t>: a Data Category Registry</a:t>
            </a:r>
          </a:p>
          <a:p>
            <a:r>
              <a:rPr lang="en-US" dirty="0" smtClean="0"/>
              <a:t>The role of data categories in CMDI</a:t>
            </a:r>
          </a:p>
          <a:p>
            <a:r>
              <a:rPr lang="en-US" dirty="0" smtClean="0"/>
              <a:t>A glimpse of </a:t>
            </a:r>
            <a:r>
              <a:rPr lang="en-US" dirty="0" err="1" smtClean="0"/>
              <a:t>ISOcat</a:t>
            </a:r>
            <a:endParaRPr lang="en-US" dirty="0" smtClean="0"/>
          </a:p>
          <a:p>
            <a:r>
              <a:rPr lang="en-US" dirty="0" smtClean="0"/>
              <a:t>Status of the metadata profile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ISOcat</a:t>
            </a:r>
            <a:r>
              <a:rPr lang="en-US" dirty="0" smtClean="0"/>
              <a:t>: a Data Category Registry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The reference implementation of ISO 12620:2009</a:t>
            </a:r>
          </a:p>
          <a:p>
            <a:pPr lvl="1"/>
            <a:r>
              <a:rPr lang="en-US" sz="2400" dirty="0" smtClean="0"/>
              <a:t>Terminology and other content and language resources — Specification of data categories and management of a Data Category Registry for language resources</a:t>
            </a:r>
          </a:p>
          <a:p>
            <a:r>
              <a:rPr lang="en-US" sz="2800" dirty="0" smtClean="0"/>
              <a:t>A data category</a:t>
            </a:r>
          </a:p>
          <a:p>
            <a:pPr lvl="1"/>
            <a:r>
              <a:rPr lang="en-US" sz="2400" dirty="0" smtClean="0"/>
              <a:t>is the result of the specification of a given data field</a:t>
            </a:r>
          </a:p>
          <a:p>
            <a:pPr lvl="1"/>
            <a:r>
              <a:rPr lang="en-US" sz="2400" dirty="0" smtClean="0"/>
              <a:t>an elementary descriptor in a linguistic structure or an annotation scheme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Data categories and linguistic resources</a:t>
            </a:r>
            <a:endParaRPr lang="en-US" sz="3600" dirty="0"/>
          </a:p>
        </p:txBody>
      </p:sp>
      <p:sp>
        <p:nvSpPr>
          <p:cNvPr id="49" name="Rechthoek 5"/>
          <p:cNvSpPr>
            <a:spLocks noChangeArrowheads="1"/>
          </p:cNvSpPr>
          <p:nvPr/>
        </p:nvSpPr>
        <p:spPr bwMode="auto">
          <a:xfrm>
            <a:off x="5267325" y="2145268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Lexicon</a:t>
            </a:r>
          </a:p>
        </p:txBody>
      </p:sp>
      <p:sp>
        <p:nvSpPr>
          <p:cNvPr id="50" name="Rechthoek 6"/>
          <p:cNvSpPr>
            <a:spLocks noChangeArrowheads="1"/>
          </p:cNvSpPr>
          <p:nvPr/>
        </p:nvSpPr>
        <p:spPr bwMode="auto">
          <a:xfrm>
            <a:off x="5267325" y="33470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Lexical Entry</a:t>
            </a:r>
          </a:p>
        </p:txBody>
      </p:sp>
      <p:sp>
        <p:nvSpPr>
          <p:cNvPr id="51" name="Rechthoek 7"/>
          <p:cNvSpPr>
            <a:spLocks noChangeArrowheads="1"/>
          </p:cNvSpPr>
          <p:nvPr/>
        </p:nvSpPr>
        <p:spPr bwMode="auto">
          <a:xfrm>
            <a:off x="4419600" y="47186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i="1"/>
              <a:t>Form</a:t>
            </a:r>
          </a:p>
        </p:txBody>
      </p:sp>
      <p:sp>
        <p:nvSpPr>
          <p:cNvPr id="52" name="Rechthoek 8"/>
          <p:cNvSpPr>
            <a:spLocks noChangeArrowheads="1"/>
          </p:cNvSpPr>
          <p:nvPr/>
        </p:nvSpPr>
        <p:spPr bwMode="auto">
          <a:xfrm>
            <a:off x="6096000" y="4718606"/>
            <a:ext cx="13716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Sense</a:t>
            </a:r>
          </a:p>
        </p:txBody>
      </p:sp>
      <p:cxnSp>
        <p:nvCxnSpPr>
          <p:cNvPr id="53" name="Rechte verbindingslijn 10"/>
          <p:cNvCxnSpPr>
            <a:cxnSpLocks noChangeShapeType="1"/>
            <a:stCxn id="49" idx="2"/>
            <a:endCxn id="50" idx="0"/>
          </p:cNvCxnSpPr>
          <p:nvPr/>
        </p:nvCxnSpPr>
        <p:spPr bwMode="auto">
          <a:xfrm>
            <a:off x="5953125" y="2831068"/>
            <a:ext cx="0" cy="515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4" name="Vorm 65"/>
          <p:cNvCxnSpPr>
            <a:cxnSpLocks noChangeShapeType="1"/>
            <a:stCxn id="52" idx="2"/>
            <a:endCxn id="52" idx="3"/>
          </p:cNvCxnSpPr>
          <p:nvPr/>
        </p:nvCxnSpPr>
        <p:spPr bwMode="auto">
          <a:xfrm rot="5400000" flipH="1" flipV="1">
            <a:off x="6953250" y="4890056"/>
            <a:ext cx="342900" cy="685800"/>
          </a:xfrm>
          <a:prstGeom prst="bentConnector4">
            <a:avLst>
              <a:gd name="adj1" fmla="val -112500"/>
              <a:gd name="adj2" fmla="val 133333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5" name="Gebogen verbindingslijn 68"/>
          <p:cNvCxnSpPr>
            <a:cxnSpLocks noChangeShapeType="1"/>
            <a:stCxn id="50" idx="2"/>
            <a:endCxn id="51" idx="0"/>
          </p:cNvCxnSpPr>
          <p:nvPr/>
        </p:nvCxnSpPr>
        <p:spPr bwMode="auto">
          <a:xfrm rot="5400000">
            <a:off x="5186363" y="3951843"/>
            <a:ext cx="685800" cy="84772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6" name="Gebogen verbindingslijn 70"/>
          <p:cNvCxnSpPr>
            <a:cxnSpLocks noChangeShapeType="1"/>
            <a:stCxn id="50" idx="2"/>
            <a:endCxn id="52" idx="0"/>
          </p:cNvCxnSpPr>
          <p:nvPr/>
        </p:nvCxnSpPr>
        <p:spPr bwMode="auto">
          <a:xfrm rot="16200000" flipH="1">
            <a:off x="6024563" y="3961368"/>
            <a:ext cx="685800" cy="82867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7" name="Tekstvak 84"/>
          <p:cNvSpPr txBox="1">
            <a:spLocks noChangeArrowheads="1"/>
          </p:cNvSpPr>
          <p:nvPr/>
        </p:nvSpPr>
        <p:spPr bwMode="auto">
          <a:xfrm>
            <a:off x="6781800" y="5556806"/>
            <a:ext cx="374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0..*</a:t>
            </a:r>
          </a:p>
        </p:txBody>
      </p:sp>
      <p:sp>
        <p:nvSpPr>
          <p:cNvPr id="58" name="Tekstvak 85"/>
          <p:cNvSpPr txBox="1">
            <a:spLocks noChangeArrowheads="1"/>
          </p:cNvSpPr>
          <p:nvPr/>
        </p:nvSpPr>
        <p:spPr bwMode="auto">
          <a:xfrm>
            <a:off x="6781800" y="4472543"/>
            <a:ext cx="374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0..*</a:t>
            </a:r>
          </a:p>
        </p:txBody>
      </p:sp>
      <p:sp>
        <p:nvSpPr>
          <p:cNvPr id="59" name="Tekstvak 86"/>
          <p:cNvSpPr txBox="1">
            <a:spLocks noChangeArrowheads="1"/>
          </p:cNvSpPr>
          <p:nvPr/>
        </p:nvSpPr>
        <p:spPr bwMode="auto">
          <a:xfrm>
            <a:off x="4724400" y="4472543"/>
            <a:ext cx="37465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1..*</a:t>
            </a:r>
          </a:p>
        </p:txBody>
      </p:sp>
      <p:sp>
        <p:nvSpPr>
          <p:cNvPr id="60" name="Tekstvak 87"/>
          <p:cNvSpPr txBox="1">
            <a:spLocks noChangeArrowheads="1"/>
          </p:cNvSpPr>
          <p:nvPr/>
        </p:nvSpPr>
        <p:spPr bwMode="auto">
          <a:xfrm>
            <a:off x="5578475" y="3118406"/>
            <a:ext cx="3746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1000"/>
              <a:t>1..*</a:t>
            </a:r>
          </a:p>
        </p:txBody>
      </p:sp>
      <p:grpSp>
        <p:nvGrpSpPr>
          <p:cNvPr id="61" name="Group 41"/>
          <p:cNvGrpSpPr>
            <a:grpSpLocks/>
          </p:cNvGrpSpPr>
          <p:nvPr/>
        </p:nvGrpSpPr>
        <p:grpSpPr bwMode="auto">
          <a:xfrm>
            <a:off x="254002" y="3521631"/>
            <a:ext cx="8737602" cy="2814637"/>
            <a:chOff x="160" y="2163"/>
            <a:chExt cx="5504" cy="1773"/>
          </a:xfrm>
        </p:grpSpPr>
        <p:sp>
          <p:nvSpPr>
            <p:cNvPr id="62" name="Ovaal 91"/>
            <p:cNvSpPr>
              <a:spLocks noChangeArrowheads="1"/>
            </p:cNvSpPr>
            <p:nvPr/>
          </p:nvSpPr>
          <p:spPr bwMode="auto">
            <a:xfrm>
              <a:off x="4614" y="2197"/>
              <a:ext cx="144" cy="144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63" name="Tekstvak 92"/>
            <p:cNvSpPr txBox="1">
              <a:spLocks noChangeArrowheads="1"/>
            </p:cNvSpPr>
            <p:nvPr/>
          </p:nvSpPr>
          <p:spPr bwMode="auto">
            <a:xfrm>
              <a:off x="4758" y="2163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1600"/>
                <a:t>partOfSpeech</a:t>
              </a:r>
            </a:p>
          </p:txBody>
        </p:sp>
        <p:cxnSp>
          <p:nvCxnSpPr>
            <p:cNvPr id="64" name="Rechte verbindingslijn 94"/>
            <p:cNvCxnSpPr>
              <a:cxnSpLocks noChangeShapeType="1"/>
            </p:cNvCxnSpPr>
            <p:nvPr/>
          </p:nvCxnSpPr>
          <p:spPr bwMode="auto">
            <a:xfrm rot="10800000" flipV="1">
              <a:off x="4182" y="2263"/>
              <a:ext cx="426" cy="13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5" name="Ovaal 95"/>
            <p:cNvSpPr>
              <a:spLocks noChangeArrowheads="1"/>
            </p:cNvSpPr>
            <p:nvPr/>
          </p:nvSpPr>
          <p:spPr bwMode="auto">
            <a:xfrm>
              <a:off x="1385" y="2619"/>
              <a:ext cx="144" cy="144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66" name="Tekstvak 96"/>
            <p:cNvSpPr txBox="1">
              <a:spLocks noChangeArrowheads="1"/>
            </p:cNvSpPr>
            <p:nvPr/>
          </p:nvSpPr>
          <p:spPr bwMode="auto">
            <a:xfrm>
              <a:off x="565" y="2571"/>
              <a:ext cx="7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/>
                <a:t>writtenForm</a:t>
              </a:r>
            </a:p>
          </p:txBody>
        </p:sp>
        <p:cxnSp>
          <p:nvCxnSpPr>
            <p:cNvPr id="67" name="Rechte verbindingslijn 98"/>
            <p:cNvCxnSpPr>
              <a:cxnSpLocks noChangeShapeType="1"/>
              <a:stCxn id="65" idx="6"/>
              <a:endCxn id="79" idx="1"/>
            </p:cNvCxnSpPr>
            <p:nvPr/>
          </p:nvCxnSpPr>
          <p:spPr bwMode="auto">
            <a:xfrm>
              <a:off x="1529" y="2691"/>
              <a:ext cx="9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68" name="Ovaal 100"/>
            <p:cNvSpPr>
              <a:spLocks noChangeArrowheads="1"/>
            </p:cNvSpPr>
            <p:nvPr/>
          </p:nvSpPr>
          <p:spPr bwMode="auto">
            <a:xfrm>
              <a:off x="1344" y="3291"/>
              <a:ext cx="144" cy="144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69" name="Tekstvak 101"/>
            <p:cNvSpPr txBox="1">
              <a:spLocks noChangeArrowheads="1"/>
            </p:cNvSpPr>
            <p:nvPr/>
          </p:nvSpPr>
          <p:spPr bwMode="auto">
            <a:xfrm>
              <a:off x="524" y="3243"/>
              <a:ext cx="79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/>
                <a:t>writtenForm</a:t>
              </a:r>
            </a:p>
          </p:txBody>
        </p:sp>
        <p:sp>
          <p:nvSpPr>
            <p:cNvPr id="70" name="Ovaal 102"/>
            <p:cNvSpPr>
              <a:spLocks noChangeArrowheads="1"/>
            </p:cNvSpPr>
            <p:nvPr/>
          </p:nvSpPr>
          <p:spPr bwMode="auto">
            <a:xfrm>
              <a:off x="1344" y="3531"/>
              <a:ext cx="144" cy="144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71" name="Tekstvak 103"/>
            <p:cNvSpPr txBox="1">
              <a:spLocks noChangeArrowheads="1"/>
            </p:cNvSpPr>
            <p:nvPr/>
          </p:nvSpPr>
          <p:spPr bwMode="auto">
            <a:xfrm>
              <a:off x="160" y="3483"/>
              <a:ext cx="115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 dirty="0" err="1" smtClean="0"/>
                <a:t>grammaticalGender</a:t>
              </a:r>
              <a:endParaRPr lang="en-GB" sz="1600" dirty="0"/>
            </a:p>
          </p:txBody>
        </p:sp>
        <p:sp>
          <p:nvSpPr>
            <p:cNvPr id="72" name="Ovaal 108"/>
            <p:cNvSpPr>
              <a:spLocks noChangeArrowheads="1"/>
            </p:cNvSpPr>
            <p:nvPr/>
          </p:nvSpPr>
          <p:spPr bwMode="auto">
            <a:xfrm>
              <a:off x="1344" y="3771"/>
              <a:ext cx="144" cy="144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sp>
          <p:nvSpPr>
            <p:cNvPr id="73" name="Tekstvak 109"/>
            <p:cNvSpPr txBox="1">
              <a:spLocks noChangeArrowheads="1"/>
            </p:cNvSpPr>
            <p:nvPr/>
          </p:nvSpPr>
          <p:spPr bwMode="auto">
            <a:xfrm>
              <a:off x="562" y="3723"/>
              <a:ext cx="754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GB" sz="1600"/>
                <a:t>lexicalType</a:t>
              </a:r>
            </a:p>
          </p:txBody>
        </p:sp>
        <p:cxnSp>
          <p:nvCxnSpPr>
            <p:cNvPr id="74" name="Rechte verbindingslijn 111"/>
            <p:cNvCxnSpPr>
              <a:cxnSpLocks noChangeShapeType="1"/>
              <a:stCxn id="68" idx="6"/>
            </p:cNvCxnSpPr>
            <p:nvPr/>
          </p:nvCxnSpPr>
          <p:spPr bwMode="auto">
            <a:xfrm>
              <a:off x="1488" y="3363"/>
              <a:ext cx="144" cy="19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5" name="Rechte verbindingslijn 113"/>
            <p:cNvCxnSpPr>
              <a:cxnSpLocks noChangeShapeType="1"/>
              <a:stCxn id="70" idx="6"/>
            </p:cNvCxnSpPr>
            <p:nvPr/>
          </p:nvCxnSpPr>
          <p:spPr bwMode="auto">
            <a:xfrm flipV="1">
              <a:off x="1488" y="3555"/>
              <a:ext cx="144" cy="4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76" name="Rechte verbindingslijn 115"/>
            <p:cNvCxnSpPr>
              <a:cxnSpLocks noChangeShapeType="1"/>
              <a:stCxn id="72" idx="6"/>
              <a:endCxn id="78" idx="1"/>
            </p:cNvCxnSpPr>
            <p:nvPr/>
          </p:nvCxnSpPr>
          <p:spPr bwMode="auto">
            <a:xfrm flipV="1">
              <a:off x="1488" y="3555"/>
              <a:ext cx="144" cy="2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77" name="Group 40"/>
          <p:cNvGrpSpPr>
            <a:grpSpLocks/>
          </p:cNvGrpSpPr>
          <p:nvPr/>
        </p:nvGrpSpPr>
        <p:grpSpPr bwMode="auto">
          <a:xfrm>
            <a:off x="2579688" y="4016931"/>
            <a:ext cx="1839912" cy="2057400"/>
            <a:chOff x="1625" y="2475"/>
            <a:chExt cx="1159" cy="1296"/>
          </a:xfrm>
        </p:grpSpPr>
        <p:sp>
          <p:nvSpPr>
            <p:cNvPr id="78" name="Rechthoek 79"/>
            <p:cNvSpPr>
              <a:spLocks noChangeArrowheads="1"/>
            </p:cNvSpPr>
            <p:nvPr/>
          </p:nvSpPr>
          <p:spPr bwMode="auto">
            <a:xfrm>
              <a:off x="1632" y="3339"/>
              <a:ext cx="864" cy="43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/>
                <a:t>Word Form</a:t>
              </a:r>
            </a:p>
          </p:txBody>
        </p:sp>
        <p:sp>
          <p:nvSpPr>
            <p:cNvPr id="79" name="Rechthoek 80"/>
            <p:cNvSpPr>
              <a:spLocks noChangeArrowheads="1"/>
            </p:cNvSpPr>
            <p:nvPr/>
          </p:nvSpPr>
          <p:spPr bwMode="auto">
            <a:xfrm>
              <a:off x="1625" y="2475"/>
              <a:ext cx="864" cy="43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GB"/>
                <a:t>Lemma</a:t>
              </a:r>
            </a:p>
          </p:txBody>
        </p:sp>
        <p:cxnSp>
          <p:nvCxnSpPr>
            <p:cNvPr id="80" name="AutoShape 38"/>
            <p:cNvCxnSpPr>
              <a:cxnSpLocks noChangeShapeType="1"/>
              <a:stCxn id="79" idx="3"/>
              <a:endCxn id="51" idx="1"/>
            </p:cNvCxnSpPr>
            <p:nvPr/>
          </p:nvCxnSpPr>
          <p:spPr bwMode="auto">
            <a:xfrm>
              <a:off x="2489" y="2691"/>
              <a:ext cx="295" cy="4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81" name="AutoShape 39"/>
            <p:cNvCxnSpPr>
              <a:cxnSpLocks noChangeShapeType="1"/>
              <a:stCxn id="78" idx="3"/>
              <a:endCxn id="51" idx="1"/>
            </p:cNvCxnSpPr>
            <p:nvPr/>
          </p:nvCxnSpPr>
          <p:spPr bwMode="auto">
            <a:xfrm flipV="1">
              <a:off x="2496" y="3181"/>
              <a:ext cx="288" cy="37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lg" len="lg"/>
            </a:ln>
          </p:spPr>
        </p:cxnSp>
      </p:grpSp>
      <p:graphicFrame>
        <p:nvGraphicFramePr>
          <p:cNvPr id="82" name="Table 81"/>
          <p:cNvGraphicFramePr>
            <a:graphicFrameLocks noGrp="1"/>
          </p:cNvGraphicFramePr>
          <p:nvPr/>
        </p:nvGraphicFramePr>
        <p:xfrm>
          <a:off x="381000" y="2145268"/>
          <a:ext cx="38862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</a:tblGrid>
              <a:tr h="245533"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BWO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genders</a:t>
                      </a:r>
                      <a:endParaRPr lang="en-US" dirty="0"/>
                    </a:p>
                  </a:txBody>
                  <a:tcPr/>
                </a:tc>
              </a:tr>
              <a:tr h="2455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55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3" name="Group 82"/>
          <p:cNvGrpSpPr/>
          <p:nvPr/>
        </p:nvGrpSpPr>
        <p:grpSpPr>
          <a:xfrm>
            <a:off x="3429000" y="1611868"/>
            <a:ext cx="2351386" cy="533400"/>
            <a:chOff x="3429000" y="1219200"/>
            <a:chExt cx="2351386" cy="533400"/>
          </a:xfrm>
        </p:grpSpPr>
        <p:sp>
          <p:nvSpPr>
            <p:cNvPr id="84" name="Ovaal 102"/>
            <p:cNvSpPr>
              <a:spLocks noChangeArrowheads="1"/>
            </p:cNvSpPr>
            <p:nvPr/>
          </p:nvSpPr>
          <p:spPr bwMode="auto">
            <a:xfrm>
              <a:off x="3429000" y="1295400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cxnSp>
          <p:nvCxnSpPr>
            <p:cNvPr id="85" name="Rechte verbindingslijn 113"/>
            <p:cNvCxnSpPr>
              <a:cxnSpLocks noChangeShapeType="1"/>
              <a:stCxn id="84" idx="4"/>
            </p:cNvCxnSpPr>
            <p:nvPr/>
          </p:nvCxnSpPr>
          <p:spPr bwMode="auto">
            <a:xfrm rot="5400000">
              <a:off x="3409950" y="1619250"/>
              <a:ext cx="228600" cy="38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86" name="TextBox 85"/>
            <p:cNvSpPr txBox="1"/>
            <p:nvPr/>
          </p:nvSpPr>
          <p:spPr>
            <a:xfrm>
              <a:off x="3733800" y="1219200"/>
              <a:ext cx="20465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grammaticalGender</a:t>
              </a:r>
              <a:endParaRPr lang="en-US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1147187" y="1611868"/>
            <a:ext cx="1443613" cy="533400"/>
            <a:chOff x="1147187" y="1219200"/>
            <a:chExt cx="1443613" cy="533400"/>
          </a:xfrm>
        </p:grpSpPr>
        <p:sp>
          <p:nvSpPr>
            <p:cNvPr id="88" name="Ovaal 102"/>
            <p:cNvSpPr>
              <a:spLocks noChangeArrowheads="1"/>
            </p:cNvSpPr>
            <p:nvPr/>
          </p:nvSpPr>
          <p:spPr bwMode="auto">
            <a:xfrm>
              <a:off x="2362200" y="1295400"/>
              <a:ext cx="228600" cy="228600"/>
            </a:xfrm>
            <a:prstGeom prst="ellipse">
              <a:avLst/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GB"/>
            </a:p>
          </p:txBody>
        </p:sp>
        <p:cxnSp>
          <p:nvCxnSpPr>
            <p:cNvPr id="89" name="Rechte verbindingslijn 113"/>
            <p:cNvCxnSpPr>
              <a:cxnSpLocks noChangeShapeType="1"/>
              <a:stCxn id="88" idx="4"/>
            </p:cNvCxnSpPr>
            <p:nvPr/>
          </p:nvCxnSpPr>
          <p:spPr bwMode="auto">
            <a:xfrm rot="5400000">
              <a:off x="2343150" y="1619250"/>
              <a:ext cx="228600" cy="381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90" name="TextBox 89"/>
            <p:cNvSpPr txBox="1"/>
            <p:nvPr/>
          </p:nvSpPr>
          <p:spPr>
            <a:xfrm>
              <a:off x="1147187" y="1219200"/>
              <a:ext cx="12150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wordOrder</a:t>
              </a:r>
              <a:endParaRPr lang="en-US" dirty="0"/>
            </a:p>
          </p:txBody>
        </p:sp>
      </p:grpSp>
      <p:sp>
        <p:nvSpPr>
          <p:cNvPr id="91" name="TextBox 90"/>
          <p:cNvSpPr txBox="1"/>
          <p:nvPr/>
        </p:nvSpPr>
        <p:spPr>
          <a:xfrm>
            <a:off x="6400800" y="6183868"/>
            <a:ext cx="2425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(schema for a) lexicon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81000" y="3288268"/>
            <a:ext cx="3694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(schema for a) typological database</a:t>
            </a:r>
            <a:endParaRPr lang="en-US" dirty="0"/>
          </a:p>
        </p:txBody>
      </p:sp>
      <p:sp>
        <p:nvSpPr>
          <p:cNvPr id="93" name="Left-Right Arrow 92"/>
          <p:cNvSpPr/>
          <p:nvPr/>
        </p:nvSpPr>
        <p:spPr>
          <a:xfrm rot="17325769">
            <a:off x="1017644" y="3400870"/>
            <a:ext cx="3786207" cy="83820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Shared semantics!</a:t>
            </a:r>
            <a:endParaRPr lang="en-US" b="1" dirty="0"/>
          </a:p>
        </p:txBody>
      </p:sp>
      <p:sp>
        <p:nvSpPr>
          <p:cNvPr id="48" name="Date Placeholder 4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94" name="Slide Number Placeholder 9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5" name="Footer Placeholder 9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Administrative information</a:t>
            </a:r>
          </a:p>
          <a:p>
            <a:pPr lvl="1"/>
            <a:r>
              <a:rPr lang="en-US" dirty="0" smtClean="0"/>
              <a:t>Identifier</a:t>
            </a:r>
          </a:p>
          <a:p>
            <a:pPr lvl="1"/>
            <a:r>
              <a:rPr lang="en-US" dirty="0" smtClean="0"/>
              <a:t>Version</a:t>
            </a:r>
          </a:p>
          <a:p>
            <a:pPr lvl="1"/>
            <a:r>
              <a:rPr lang="en-US" dirty="0" smtClean="0"/>
              <a:t>Origin</a:t>
            </a:r>
          </a:p>
          <a:p>
            <a:pPr lvl="1"/>
            <a:r>
              <a:rPr lang="en-US" dirty="0" smtClean="0"/>
              <a:t>Justification</a:t>
            </a:r>
          </a:p>
          <a:p>
            <a:pPr lvl="1"/>
            <a:r>
              <a:rPr lang="en-US" dirty="0" smtClean="0"/>
              <a:t>Status</a:t>
            </a:r>
          </a:p>
          <a:p>
            <a:r>
              <a:rPr lang="en-US" dirty="0" smtClean="0"/>
              <a:t>Descriptive information</a:t>
            </a:r>
          </a:p>
          <a:p>
            <a:pPr lvl="1"/>
            <a:r>
              <a:rPr lang="en-US" dirty="0" smtClean="0"/>
              <a:t>Names, definitions, examples and explanations in various languages (English is mandatory)</a:t>
            </a:r>
          </a:p>
          <a:p>
            <a:pPr lvl="1"/>
            <a:r>
              <a:rPr lang="en-US" dirty="0" smtClean="0"/>
              <a:t>Application (domain) specific names</a:t>
            </a:r>
          </a:p>
          <a:p>
            <a:r>
              <a:rPr lang="en-US" dirty="0" smtClean="0"/>
              <a:t>Conceptual domain</a:t>
            </a:r>
          </a:p>
          <a:p>
            <a:pPr lvl="1"/>
            <a:r>
              <a:rPr lang="en-US" dirty="0" smtClean="0"/>
              <a:t>Possible values (per profile)</a:t>
            </a:r>
          </a:p>
          <a:p>
            <a:r>
              <a:rPr lang="en-US" dirty="0" smtClean="0"/>
              <a:t>Linguistic information</a:t>
            </a:r>
          </a:p>
          <a:p>
            <a:pPr lvl="1"/>
            <a:r>
              <a:rPr lang="en-US" dirty="0" smtClean="0"/>
              <a:t>Examples and explanations for various languages</a:t>
            </a:r>
          </a:p>
          <a:p>
            <a:pPr lvl="1"/>
            <a:r>
              <a:rPr lang="en-US" dirty="0" smtClean="0"/>
              <a:t>Possible values for various languages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role of data categories in CMDI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CMD components, elements and items can have links to </a:t>
            </a:r>
            <a:r>
              <a:rPr lang="en-US" i="1" dirty="0" smtClean="0"/>
              <a:t>concepts</a:t>
            </a:r>
            <a:endParaRPr lang="en-US" i="1" dirty="0"/>
          </a:p>
          <a:p>
            <a:r>
              <a:rPr lang="en-US" dirty="0" smtClean="0"/>
              <a:t>These links should be </a:t>
            </a:r>
            <a:r>
              <a:rPr lang="en-US" i="1" dirty="0" smtClean="0"/>
              <a:t>resolvable</a:t>
            </a:r>
            <a:r>
              <a:rPr lang="en-US" dirty="0" smtClean="0"/>
              <a:t> to a concept description</a:t>
            </a:r>
          </a:p>
          <a:p>
            <a:r>
              <a:rPr lang="en-US" dirty="0" smtClean="0"/>
              <a:t>This concept description gives </a:t>
            </a:r>
            <a:r>
              <a:rPr lang="en-US" i="1" dirty="0" smtClean="0"/>
              <a:t>explicit</a:t>
            </a:r>
            <a:r>
              <a:rPr lang="en-US" dirty="0" smtClean="0"/>
              <a:t> </a:t>
            </a:r>
            <a:r>
              <a:rPr lang="en-US" i="1" dirty="0" smtClean="0"/>
              <a:t>semantics</a:t>
            </a:r>
          </a:p>
          <a:p>
            <a:r>
              <a:rPr lang="en-US" dirty="0" smtClean="0"/>
              <a:t>Elements and components can use different terminology but still have </a:t>
            </a:r>
            <a:r>
              <a:rPr lang="en-US" i="1" dirty="0" smtClean="0"/>
              <a:t>common semantics</a:t>
            </a:r>
          </a:p>
          <a:p>
            <a:endParaRPr lang="en-US" i="1" dirty="0" smtClean="0"/>
          </a:p>
          <a:p>
            <a:r>
              <a:rPr lang="en-US" dirty="0" err="1" smtClean="0"/>
              <a:t>ISOcat</a:t>
            </a:r>
            <a:r>
              <a:rPr lang="en-US" dirty="0" smtClean="0"/>
              <a:t> provides resolvable links to the semantic description of data categories (DCs)</a:t>
            </a:r>
          </a:p>
          <a:p>
            <a:pPr lvl="1"/>
            <a:r>
              <a:rPr lang="en-US" dirty="0" smtClean="0"/>
              <a:t>CMD items: simple DCs</a:t>
            </a:r>
          </a:p>
          <a:p>
            <a:pPr lvl="1"/>
            <a:r>
              <a:rPr lang="en-US" dirty="0" smtClean="0"/>
              <a:t>CMD elements: complex DCs</a:t>
            </a:r>
          </a:p>
          <a:p>
            <a:pPr lvl="1"/>
            <a:r>
              <a:rPr lang="en-US" dirty="0" smtClean="0"/>
              <a:t>CMD components: container DCs (upcoming)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category references in CMDI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CMD_Component</a:t>
            </a:r>
            <a:r>
              <a:rPr lang="en-US" dirty="0" smtClean="0"/>
              <a:t> name="</a:t>
            </a:r>
            <a:r>
              <a:rPr lang="en-US" dirty="0" err="1" smtClean="0"/>
              <a:t>HeadWordType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  &lt;</a:t>
            </a:r>
            <a:r>
              <a:rPr lang="en-US" dirty="0" err="1" smtClean="0"/>
              <a:t>CMD_Element</a:t>
            </a:r>
            <a:r>
              <a:rPr lang="en-US" dirty="0" smtClean="0"/>
              <a:t> name="</a:t>
            </a:r>
            <a:r>
              <a:rPr lang="en-US" dirty="0" err="1" smtClean="0"/>
              <a:t>HeadWordType</a:t>
            </a:r>
            <a:r>
              <a:rPr lang="en-US" dirty="0" smtClean="0"/>
              <a:t>"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2"/>
              </a:rPr>
              <a:t>http://www.isocat.org/datcat/DC-2486</a:t>
            </a:r>
            <a:r>
              <a:rPr lang="en-US" dirty="0" smtClean="0"/>
              <a:t>"&gt;</a:t>
            </a:r>
          </a:p>
          <a:p>
            <a:pPr>
              <a:buNone/>
            </a:pPr>
            <a:r>
              <a:rPr lang="en-US" dirty="0" smtClean="0"/>
              <a:t>    &lt;</a:t>
            </a:r>
            <a:r>
              <a:rPr lang="en-US" dirty="0" err="1" smtClean="0"/>
              <a:t>ValueScheme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    &lt;enumeration&gt;</a:t>
            </a:r>
          </a:p>
          <a:p>
            <a:pPr>
              <a:buNone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3"/>
              </a:rPr>
              <a:t>http://www.isocat.org/datcat/DC-286</a:t>
            </a:r>
            <a:r>
              <a:rPr lang="en-US" dirty="0" smtClean="0"/>
              <a:t>"&gt;Lemma&lt;/item&gt;</a:t>
            </a:r>
          </a:p>
          <a:p>
            <a:pPr>
              <a:buNone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4"/>
              </a:rPr>
              <a:t>http://www.isocat.org/datcat/DC-2948</a:t>
            </a:r>
            <a:r>
              <a:rPr lang="en-US" dirty="0" smtClean="0"/>
              <a:t>"&gt;Word form&lt;/item&gt;</a:t>
            </a:r>
          </a:p>
          <a:p>
            <a:pPr>
              <a:buNone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5"/>
              </a:rPr>
              <a:t>http://www.isocat.org/datcat/DC-350</a:t>
            </a:r>
            <a:r>
              <a:rPr lang="en-US" dirty="0" smtClean="0"/>
              <a:t>"&gt;Phrase&lt;/item&gt;</a:t>
            </a:r>
          </a:p>
          <a:p>
            <a:pPr>
              <a:buNone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6"/>
              </a:rPr>
              <a:t>http://www.isocat.org/datcat/DC-1386</a:t>
            </a:r>
            <a:r>
              <a:rPr lang="en-US" dirty="0" smtClean="0"/>
              <a:t>"&gt;Sentence&lt;/item&gt;</a:t>
            </a:r>
          </a:p>
          <a:p>
            <a:pPr>
              <a:buNone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7"/>
              </a:rPr>
              <a:t>http://www.isocat.org/datcat/DC-2599</a:t>
            </a:r>
            <a:r>
              <a:rPr lang="en-US" dirty="0" smtClean="0"/>
              <a:t>"&gt;Other&lt;/item&gt;</a:t>
            </a:r>
          </a:p>
          <a:p>
            <a:pPr>
              <a:buNone/>
            </a:pPr>
            <a:r>
              <a:rPr lang="en-US" dirty="0" smtClean="0"/>
              <a:t>        &lt;item </a:t>
            </a:r>
            <a:r>
              <a:rPr lang="en-US" dirty="0" err="1" smtClean="0"/>
              <a:t>ConceptLink</a:t>
            </a:r>
            <a:r>
              <a:rPr lang="en-US" dirty="0" smtClean="0"/>
              <a:t>="</a:t>
            </a:r>
            <a:r>
              <a:rPr lang="en-US" dirty="0" smtClean="0">
                <a:hlinkClick r:id="rId8"/>
              </a:rPr>
              <a:t>http://www.isocat.org/datcat/DC-2592</a:t>
            </a:r>
            <a:r>
              <a:rPr lang="en-US" dirty="0" smtClean="0"/>
              <a:t>"&gt;Unspecified&lt;/item&gt;</a:t>
            </a:r>
          </a:p>
          <a:p>
            <a:pPr>
              <a:buNone/>
            </a:pPr>
            <a:r>
              <a:rPr lang="en-US" dirty="0" smtClean="0"/>
              <a:t>      &lt;/enumeration&gt;</a:t>
            </a:r>
          </a:p>
          <a:p>
            <a:pPr>
              <a:buNone/>
            </a:pPr>
            <a:r>
              <a:rPr lang="en-US" dirty="0" smtClean="0"/>
              <a:t>    &lt;/</a:t>
            </a:r>
            <a:r>
              <a:rPr lang="en-US" dirty="0" err="1" smtClean="0"/>
              <a:t>ValueScheme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 &lt;/</a:t>
            </a:r>
            <a:r>
              <a:rPr lang="en-US" dirty="0" err="1" smtClean="0"/>
              <a:t>CMD_Element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CMD_Component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glimpse of </a:t>
            </a:r>
            <a:r>
              <a:rPr lang="en-US" dirty="0" err="1" smtClean="0"/>
              <a:t>ISOcat</a:t>
            </a:r>
            <a:endParaRPr lang="en-US" dirty="0"/>
          </a:p>
        </p:txBody>
      </p:sp>
      <p:pic>
        <p:nvPicPr>
          <p:cNvPr id="6" name="poemadetail.wmv">
            <a:hlinkClick r:id="" action="ppaction://media"/>
          </p:cNvPr>
          <p:cNvPicPr/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2209800" y="1600200"/>
            <a:ext cx="4724400" cy="377952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87862" y="5715000"/>
            <a:ext cx="2368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http://www.isocat.org/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24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the metadata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Initial set of data categories has been created (to never disappear) by the Athens Core group</a:t>
            </a:r>
          </a:p>
          <a:p>
            <a:pPr lvl="1"/>
            <a:r>
              <a:rPr lang="en-US" dirty="0" smtClean="0"/>
              <a:t>But your own components might need your own specific DCs</a:t>
            </a:r>
          </a:p>
          <a:p>
            <a:r>
              <a:rPr lang="en-US" dirty="0" smtClean="0"/>
              <a:t>Translations for many EU languages have been added</a:t>
            </a:r>
          </a:p>
          <a:p>
            <a:r>
              <a:rPr lang="en-US" dirty="0" smtClean="0"/>
              <a:t>No ISO Standardization yet</a:t>
            </a:r>
          </a:p>
          <a:p>
            <a:pPr lvl="1"/>
            <a:r>
              <a:rPr lang="en-US" dirty="0" smtClean="0"/>
              <a:t>TDG is working towards starting up the process</a:t>
            </a:r>
          </a:p>
          <a:p>
            <a:pPr lvl="1"/>
            <a:r>
              <a:rPr lang="en-US" dirty="0" smtClean="0"/>
              <a:t>Athens Core group will become more prominent</a:t>
            </a:r>
          </a:p>
          <a:p>
            <a:r>
              <a:rPr lang="en-US" dirty="0" smtClean="0"/>
              <a:t>The addition of container DCs to be linked to CMD components is planned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17 January 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CBEF-F770-4128-B54E-AD4FF7B1D7B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CMDI tutorial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1355</TotalTime>
  <Words>783</Words>
  <Application>Microsoft Macintosh PowerPoint</Application>
  <PresentationFormat>On-screen Show (4:3)</PresentationFormat>
  <Paragraphs>159</Paragraphs>
  <Slides>12</Slides>
  <Notes>0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ISOcat</vt:lpstr>
      <vt:lpstr>The ISO-DCR</vt:lpstr>
      <vt:lpstr>Outline</vt:lpstr>
      <vt:lpstr>ISOcat: a Data Category Registry</vt:lpstr>
      <vt:lpstr>Data categories and linguistic resources</vt:lpstr>
      <vt:lpstr>Data category specification</vt:lpstr>
      <vt:lpstr>The role of data categories in CMDI</vt:lpstr>
      <vt:lpstr>Data category references in CMDI</vt:lpstr>
      <vt:lpstr>A glimpse of ISOcat</vt:lpstr>
      <vt:lpstr>Status of the metadata profile</vt:lpstr>
      <vt:lpstr>Standardization</vt:lpstr>
      <vt:lpstr>Component Registry</vt:lpstr>
      <vt:lpstr>Slide 12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Daan Broeder</cp:lastModifiedBy>
  <cp:revision>64</cp:revision>
  <dcterms:created xsi:type="dcterms:W3CDTF">2011-01-26T14:01:40Z</dcterms:created>
  <dcterms:modified xsi:type="dcterms:W3CDTF">2011-01-26T14:01:56Z</dcterms:modified>
</cp:coreProperties>
</file>