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</p:sldIdLst>
  <p:sldSz cx="9144000" cy="6858000" type="screen4x3"/>
  <p:notesSz cx="9232900" cy="6934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B590"/>
    <a:srgbClr val="FFB3B5"/>
    <a:srgbClr val="FF97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97" autoAdjust="0"/>
    <p:restoredTop sz="87458" autoAdjust="0"/>
  </p:normalViewPr>
  <p:slideViewPr>
    <p:cSldViewPr snapToGrid="0">
      <p:cViewPr varScale="1">
        <p:scale>
          <a:sx n="82" d="100"/>
          <a:sy n="82" d="100"/>
        </p:scale>
        <p:origin x="-1266" y="-84"/>
      </p:cViewPr>
      <p:guideLst>
        <p:guide orient="horz" pos="2160"/>
        <p:guide orient="horz" pos="3190"/>
        <p:guide pos="389"/>
        <p:guide pos="2880"/>
        <p:guide pos="5381"/>
        <p:guide pos="82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450"/>
    </p:cViewPr>
  </p:sorterViewPr>
  <p:notesViewPr>
    <p:cSldViewPr snapToGrid="0">
      <p:cViewPr varScale="1">
        <p:scale>
          <a:sx n="76" d="100"/>
          <a:sy n="76" d="100"/>
        </p:scale>
        <p:origin x="-798" y="-108"/>
      </p:cViewPr>
      <p:guideLst>
        <p:guide orient="horz" pos="2184"/>
        <p:guide pos="290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0500" cy="346075"/>
          </a:xfrm>
          <a:prstGeom prst="rect">
            <a:avLst/>
          </a:prstGeom>
        </p:spPr>
        <p:txBody>
          <a:bodyPr vert="horz" lIns="92372" tIns="46186" rIns="92372" bIns="4618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29225" y="0"/>
            <a:ext cx="4002088" cy="346075"/>
          </a:xfrm>
          <a:prstGeom prst="rect">
            <a:avLst/>
          </a:prstGeom>
        </p:spPr>
        <p:txBody>
          <a:bodyPr vert="horz" lIns="92372" tIns="46186" rIns="92372" bIns="4618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5A84C0A-7828-42CF-8247-76ECB57960FD}" type="datetimeFigureOut">
              <a:rPr lang="en-US"/>
              <a:pPr>
                <a:defRPr/>
              </a:pPr>
              <a:t>4/18/2012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86538"/>
            <a:ext cx="4000500" cy="346075"/>
          </a:xfrm>
          <a:prstGeom prst="rect">
            <a:avLst/>
          </a:prstGeom>
        </p:spPr>
        <p:txBody>
          <a:bodyPr vert="horz" lIns="92372" tIns="46186" rIns="92372" bIns="4618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29225" y="6586538"/>
            <a:ext cx="4002088" cy="346075"/>
          </a:xfrm>
          <a:prstGeom prst="rect">
            <a:avLst/>
          </a:prstGeom>
        </p:spPr>
        <p:txBody>
          <a:bodyPr vert="horz" lIns="92372" tIns="46186" rIns="92372" bIns="4618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154A701-9611-4BEE-B384-134A515495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0500" cy="346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29225" y="0"/>
            <a:ext cx="4002088" cy="346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2E020BA-B24C-434D-B90F-AA2973CF9053}" type="datetimeFigureOut">
              <a:rPr lang="en-US"/>
              <a:pPr>
                <a:defRPr/>
              </a:pPr>
              <a:t>4/18/2012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82900" y="520700"/>
            <a:ext cx="3467100" cy="2600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925" y="3294063"/>
            <a:ext cx="7385050" cy="3119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86538"/>
            <a:ext cx="4000500" cy="346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29225" y="6586538"/>
            <a:ext cx="4002088" cy="346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A67C9CE-BDF4-4F4E-95D5-5FB4CB30A6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 userDrawn="1"/>
        </p:nvSpPr>
        <p:spPr>
          <a:xfrm flipV="1">
            <a:off x="0" y="0"/>
            <a:ext cx="9144000" cy="3429000"/>
          </a:xfrm>
          <a:prstGeom prst="rect">
            <a:avLst/>
          </a:prstGeom>
          <a:solidFill>
            <a:schemeClr val="accent1">
              <a:lumMod val="50000"/>
              <a:alpha val="4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5" name="Bild 12" descr="LOG2_4C.EPS"/>
          <p:cNvPicPr>
            <a:picLocks noChangeAspect="1"/>
          </p:cNvPicPr>
          <p:nvPr userDrawn="1"/>
        </p:nvPicPr>
        <p:blipFill>
          <a:blip r:embed="rId2">
            <a:lum bright="100000" contrast="-100000"/>
          </a:blip>
          <a:srcRect/>
          <a:stretch>
            <a:fillRect/>
          </a:stretch>
        </p:blipFill>
        <p:spPr bwMode="auto">
          <a:xfrm>
            <a:off x="7115175" y="355600"/>
            <a:ext cx="1595438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Bild 8" descr="TLA02.png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81350" y="469900"/>
            <a:ext cx="2614613" cy="256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7"/>
          <p:cNvSpPr/>
          <p:nvPr userDrawn="1"/>
        </p:nvSpPr>
        <p:spPr>
          <a:xfrm flipV="1">
            <a:off x="117475" y="0"/>
            <a:ext cx="71438" cy="6858000"/>
          </a:xfrm>
          <a:prstGeom prst="rect">
            <a:avLst/>
          </a:prstGeom>
          <a:solidFill>
            <a:schemeClr val="accent1">
              <a:lumMod val="50000"/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8" name="TextBox 14"/>
          <p:cNvSpPr txBox="1"/>
          <p:nvPr userDrawn="1"/>
        </p:nvSpPr>
        <p:spPr>
          <a:xfrm>
            <a:off x="1165225" y="5834063"/>
            <a:ext cx="6929438" cy="652462"/>
          </a:xfrm>
          <a:custGeom>
            <a:avLst/>
            <a:gdLst>
              <a:gd name="connsiteX0" fmla="*/ 0 w 6929526"/>
              <a:gd name="connsiteY0" fmla="*/ 0 h 584776"/>
              <a:gd name="connsiteX1" fmla="*/ 6929526 w 6929526"/>
              <a:gd name="connsiteY1" fmla="*/ 0 h 584776"/>
              <a:gd name="connsiteX2" fmla="*/ 6929526 w 6929526"/>
              <a:gd name="connsiteY2" fmla="*/ 584776 h 584776"/>
              <a:gd name="connsiteX3" fmla="*/ 0 w 6929526"/>
              <a:gd name="connsiteY3" fmla="*/ 584776 h 584776"/>
              <a:gd name="connsiteX4" fmla="*/ 0 w 6929526"/>
              <a:gd name="connsiteY4" fmla="*/ 0 h 584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9526" h="584776">
                <a:moveTo>
                  <a:pt x="0" y="0"/>
                </a:moveTo>
                <a:lnTo>
                  <a:pt x="6929526" y="0"/>
                </a:lnTo>
                <a:lnTo>
                  <a:pt x="6929526" y="584776"/>
                </a:lnTo>
                <a:lnTo>
                  <a:pt x="0" y="584776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rebuchet MS"/>
                <a:cs typeface="Trebuchet MS"/>
              </a:rPr>
              <a:t>The Language Archive – Max Planck Institute for Psycholinguistics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rebuchet MS"/>
                <a:cs typeface="Trebuchet MS"/>
              </a:rPr>
              <a:t>Nijmegen, The Netherlands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53600"/>
            <a:ext cx="7772400" cy="645475"/>
          </a:xfrm>
        </p:spPr>
        <p:txBody>
          <a:bodyPr>
            <a:normAutofit/>
          </a:bodyPr>
          <a:lstStyle>
            <a:lvl1pPr algn="ctr">
              <a:defRPr sz="3600">
                <a:latin typeface="Trebuchet MS"/>
                <a:cs typeface="Trebuchet MS"/>
              </a:defRPr>
            </a:lvl1pPr>
          </a:lstStyle>
          <a:p>
            <a:r>
              <a:rPr lang="nl-NL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528988"/>
            <a:ext cx="6400800" cy="40307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Click to edit Master subtitle style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B9B9A-843A-449A-B12A-B6440F6693F9}" type="datetimeFigureOut">
              <a:rPr lang="en-US"/>
              <a:pPr>
                <a:defRPr/>
              </a:pPr>
              <a:t>4/18/2012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45764-FFB3-422D-BAEA-45C81222AE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E3342-E62D-41CD-BC80-59DCA17963F6}" type="datetimeFigureOut">
              <a:rPr lang="en-US"/>
              <a:pPr>
                <a:defRPr/>
              </a:pPr>
              <a:t>4/18/2012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44DED-0059-4905-B8EE-0754F811E4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96394-8842-41E8-9A9D-18D0A599B436}" type="datetimeFigureOut">
              <a:rPr lang="en-US"/>
              <a:pPr>
                <a:defRPr/>
              </a:pPr>
              <a:t>4/18/2012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C1216-2E11-4931-B9E6-0DF95D1B62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47997-296C-4095-AE86-953E3AF39B65}" type="datetimeFigureOut">
              <a:rPr lang="en-US"/>
              <a:pPr>
                <a:defRPr/>
              </a:pPr>
              <a:t>4/18/2012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0F3C0-35FC-4DCC-8791-51E75AF9C3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73C4D-8480-4377-A394-EA28E4AE2B25}" type="datetimeFigureOut">
              <a:rPr lang="en-US"/>
              <a:pPr>
                <a:defRPr/>
              </a:pPr>
              <a:t>4/18/2012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E2621-2789-4243-B87C-242117F283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CBD34-279B-4C4C-91D0-96E9F1613A71}" type="datetimeFigureOut">
              <a:rPr lang="en-US"/>
              <a:pPr>
                <a:defRPr/>
              </a:pPr>
              <a:t>4/18/2012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761A5-786E-4D77-A93A-D7AE981F0B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54D46-721E-4631-B0DA-3AC8CAE44A8B}" type="datetimeFigureOut">
              <a:rPr lang="en-US"/>
              <a:pPr>
                <a:defRPr/>
              </a:pPr>
              <a:t>4/18/2012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2AC86-58DE-4118-8CE5-FDEC3A4E25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36E50-343F-4DCC-B827-AD3E36D7A2B5}" type="datetimeFigureOut">
              <a:rPr lang="en-US"/>
              <a:pPr>
                <a:defRPr/>
              </a:pPr>
              <a:t>4/18/2012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A2EC9-8D98-4B01-91C1-C70E7510D5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EA0FA-4B1D-41E1-92B7-08D64AD367A3}" type="datetimeFigureOut">
              <a:rPr lang="en-US"/>
              <a:pPr>
                <a:defRPr/>
              </a:pPr>
              <a:t>4/18/2012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C0E6A-EDED-4478-8524-970B30EC51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Drag picture to placeholder or click icon to add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78FC6-1925-4158-AACF-5BEE78EEAE5E}" type="datetimeFigureOut">
              <a:rPr lang="en-US"/>
              <a:pPr>
                <a:defRPr/>
              </a:pPr>
              <a:t>4/18/2012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C9AC4-9D38-46E4-BDCB-E11BB7F96F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/>
        </p:nvSpPr>
        <p:spPr>
          <a:xfrm flipV="1">
            <a:off x="0" y="0"/>
            <a:ext cx="9144000" cy="1071563"/>
          </a:xfrm>
          <a:prstGeom prst="rect">
            <a:avLst/>
          </a:prstGeom>
          <a:solidFill>
            <a:schemeClr val="accent1">
              <a:lumMod val="50000"/>
              <a:alpha val="4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306513" y="274638"/>
            <a:ext cx="64119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title style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DC2AB15-9CA7-42BF-9176-CFA28DD1A766}" type="datetimeFigureOut">
              <a:rPr lang="en-US"/>
              <a:pPr>
                <a:defRPr/>
              </a:pPr>
              <a:t>4/18/2012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FC1EF2-47AD-491C-9168-96E7734FD6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32" name="Bild 12" descr="LOG2_4C.EPS"/>
          <p:cNvPicPr>
            <a:picLocks noChangeAspect="1"/>
          </p:cNvPicPr>
          <p:nvPr/>
        </p:nvPicPr>
        <p:blipFill>
          <a:blip r:embed="rId13">
            <a:lum bright="100000" contrast="-100000"/>
          </a:blip>
          <a:srcRect/>
          <a:stretch>
            <a:fillRect/>
          </a:stretch>
        </p:blipFill>
        <p:spPr bwMode="auto">
          <a:xfrm>
            <a:off x="7607300" y="242888"/>
            <a:ext cx="11557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7"/>
          <p:cNvSpPr/>
          <p:nvPr/>
        </p:nvSpPr>
        <p:spPr>
          <a:xfrm flipV="1">
            <a:off x="117475" y="0"/>
            <a:ext cx="71438" cy="6858000"/>
          </a:xfrm>
          <a:prstGeom prst="rect">
            <a:avLst/>
          </a:prstGeom>
          <a:solidFill>
            <a:schemeClr val="accent1">
              <a:lumMod val="50000"/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1034" name="Bild 1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17538" y="268288"/>
            <a:ext cx="522287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Trebuchet MS"/>
          <a:ea typeface="+mj-ea"/>
          <a:cs typeface="Trebuchet M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Trebuchet MS"/>
          <a:ea typeface="+mn-ea"/>
          <a:cs typeface="Trebuchet M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Trebuchet MS"/>
          <a:ea typeface="+mn-ea"/>
          <a:cs typeface="Trebuchet M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Trebuchet MS"/>
          <a:ea typeface="+mn-ea"/>
          <a:cs typeface="Trebuchet M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Trebuchet MS"/>
          <a:ea typeface="+mn-ea"/>
          <a:cs typeface="Trebuchet M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Trebuchet MS"/>
          <a:ea typeface="+mn-ea"/>
          <a:cs typeface="Trebuchet M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685800" y="4052888"/>
            <a:ext cx="7772400" cy="646112"/>
          </a:xfrm>
        </p:spPr>
        <p:txBody>
          <a:bodyPr/>
          <a:lstStyle/>
          <a:p>
            <a:r>
              <a:rPr lang="en-US" smtClean="0">
                <a:latin typeface="Trebuchet MS" pitchFamily="34" charset="0"/>
              </a:rPr>
              <a:t>Implementing SRU/CQL on Trova</a:t>
            </a:r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1381125" y="4819650"/>
            <a:ext cx="6400800" cy="4032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mtClean="0">
                <a:latin typeface="Trebuchet MS" pitchFamily="34" charset="0"/>
              </a:rPr>
              <a:t>Herman Stehouwer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Intoduction</a:t>
            </a:r>
            <a:endParaRPr lang="en-US" dirty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rebuchet MS" pitchFamily="34" charset="0"/>
              </a:rPr>
              <a:t>SRU and CQL</a:t>
            </a:r>
          </a:p>
          <a:p>
            <a:r>
              <a:rPr lang="en-US" smtClean="0">
                <a:latin typeface="Trebuchet MS" pitchFamily="34" charset="0"/>
              </a:rPr>
              <a:t>Trova</a:t>
            </a:r>
          </a:p>
          <a:p>
            <a:r>
              <a:rPr lang="en-US" smtClean="0">
                <a:latin typeface="Trebuchet MS" pitchFamily="34" charset="0"/>
              </a:rPr>
              <a:t>Clarin Proposal</a:t>
            </a:r>
          </a:p>
          <a:p>
            <a:r>
              <a:rPr lang="en-US" smtClean="0">
                <a:latin typeface="Trebuchet MS" pitchFamily="34" charset="0"/>
              </a:rPr>
              <a:t>Implementation</a:t>
            </a:r>
          </a:p>
          <a:p>
            <a:r>
              <a:rPr lang="en-US" smtClean="0">
                <a:latin typeface="Trebuchet MS" pitchFamily="34" charset="0"/>
              </a:rPr>
              <a:t>Issues</a:t>
            </a:r>
          </a:p>
          <a:p>
            <a:r>
              <a:rPr lang="en-US" smtClean="0">
                <a:latin typeface="Trebuchet MS" pitchFamily="34" charset="0"/>
              </a:rPr>
              <a:t>Conclusion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SRU/CQL in Brief</a:t>
            </a:r>
            <a:endParaRPr lang="en-US" dirty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rebuchet MS" pitchFamily="34" charset="0"/>
              </a:rPr>
              <a:t>SRU is the protocol</a:t>
            </a:r>
          </a:p>
          <a:p>
            <a:r>
              <a:rPr lang="en-US" smtClean="0">
                <a:latin typeface="Trebuchet MS" pitchFamily="34" charset="0"/>
              </a:rPr>
              <a:t>CQL is the query language</a:t>
            </a:r>
          </a:p>
          <a:p>
            <a:r>
              <a:rPr lang="en-US" smtClean="0">
                <a:latin typeface="Trebuchet MS" pitchFamily="34" charset="0"/>
              </a:rPr>
              <a:t>SRU defines three main operations</a:t>
            </a:r>
          </a:p>
          <a:p>
            <a:pPr lvl="1"/>
            <a:r>
              <a:rPr lang="en-US" smtClean="0">
                <a:latin typeface="Trebuchet MS" pitchFamily="34" charset="0"/>
              </a:rPr>
              <a:t>Explain</a:t>
            </a:r>
          </a:p>
          <a:p>
            <a:pPr lvl="1"/>
            <a:r>
              <a:rPr lang="en-US" smtClean="0">
                <a:latin typeface="Trebuchet MS" pitchFamily="34" charset="0"/>
              </a:rPr>
              <a:t>Scan</a:t>
            </a:r>
          </a:p>
          <a:p>
            <a:pPr lvl="1"/>
            <a:r>
              <a:rPr lang="en-US" smtClean="0">
                <a:latin typeface="Trebuchet MS" pitchFamily="34" charset="0"/>
              </a:rPr>
              <a:t>SearchRetrieve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Trova</a:t>
            </a:r>
            <a:r>
              <a:rPr lang="en-US" dirty="0" smtClean="0"/>
              <a:t> in Brief</a:t>
            </a:r>
            <a:endParaRPr lang="en-US" dirty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rebuchet MS" pitchFamily="34" charset="0"/>
              </a:rPr>
              <a:t>Content search over EAF files</a:t>
            </a:r>
          </a:p>
          <a:p>
            <a:r>
              <a:rPr lang="en-US" smtClean="0">
                <a:latin typeface="Trebuchet MS" pitchFamily="34" charset="0"/>
              </a:rPr>
              <a:t>Used as a back-end in our implementation</a:t>
            </a:r>
          </a:p>
          <a:p>
            <a:r>
              <a:rPr lang="en-US" smtClean="0">
                <a:latin typeface="Trebuchet MS" pitchFamily="34" charset="0"/>
              </a:rPr>
              <a:t>Open source, available to all</a:t>
            </a:r>
          </a:p>
          <a:p>
            <a:r>
              <a:rPr lang="en-US" smtClean="0">
                <a:latin typeface="Trebuchet MS" pitchFamily="34" charset="0"/>
              </a:rPr>
              <a:t>Includes our SRU/CQL implementation</a:t>
            </a:r>
          </a:p>
        </p:txBody>
      </p:sp>
      <p:pic>
        <p:nvPicPr>
          <p:cNvPr id="1843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0225" y="3683000"/>
            <a:ext cx="5483225" cy="287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Clarin</a:t>
            </a:r>
            <a:r>
              <a:rPr lang="en-US" dirty="0" smtClean="0"/>
              <a:t> Federated Search Proposal</a:t>
            </a:r>
            <a:endParaRPr lang="en-US" dirty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rebuchet MS" pitchFamily="34" charset="0"/>
              </a:rPr>
              <a:t> Announcement of resources using scan</a:t>
            </a:r>
          </a:p>
          <a:p>
            <a:r>
              <a:rPr lang="en-US" smtClean="0">
                <a:latin typeface="Trebuchet MS" pitchFamily="34" charset="0"/>
              </a:rPr>
              <a:t>X-cmd-collections on searchRetrieve</a:t>
            </a:r>
          </a:p>
          <a:p>
            <a:r>
              <a:rPr lang="en-US" smtClean="0">
                <a:latin typeface="Trebuchet MS" pitchFamily="34" charset="0"/>
              </a:rPr>
              <a:t>In response per SRU record</a:t>
            </a:r>
          </a:p>
          <a:p>
            <a:pPr lvl="1"/>
            <a:r>
              <a:rPr lang="en-US" b="1" smtClean="0">
                <a:latin typeface="Trebuchet MS" pitchFamily="34" charset="0"/>
              </a:rPr>
              <a:t>Resource</a:t>
            </a:r>
            <a:r>
              <a:rPr lang="en-US" smtClean="0">
                <a:latin typeface="Trebuchet MS" pitchFamily="34" charset="0"/>
              </a:rPr>
              <a:t> are directly addressable</a:t>
            </a:r>
          </a:p>
          <a:p>
            <a:pPr lvl="1"/>
            <a:r>
              <a:rPr lang="en-US" b="1" smtClean="0">
                <a:latin typeface="Trebuchet MS" pitchFamily="34" charset="0"/>
              </a:rPr>
              <a:t>ResourceFragment</a:t>
            </a:r>
            <a:r>
              <a:rPr lang="en-US" smtClean="0">
                <a:latin typeface="Trebuchet MS" pitchFamily="34" charset="0"/>
              </a:rPr>
              <a:t> indirectly </a:t>
            </a:r>
          </a:p>
          <a:p>
            <a:pPr lvl="1"/>
            <a:r>
              <a:rPr lang="en-US" b="1" smtClean="0">
                <a:latin typeface="Trebuchet MS" pitchFamily="34" charset="0"/>
              </a:rPr>
              <a:t>DataView</a:t>
            </a:r>
            <a:r>
              <a:rPr lang="en-US" smtClean="0">
                <a:latin typeface="Trebuchet MS" pitchFamily="34" charset="0"/>
              </a:rPr>
              <a:t> provides a view on the hit</a:t>
            </a:r>
          </a:p>
          <a:p>
            <a:r>
              <a:rPr lang="en-US" b="1" smtClean="0">
                <a:latin typeface="Trebuchet MS" pitchFamily="34" charset="0"/>
              </a:rPr>
              <a:t>DataView</a:t>
            </a:r>
            <a:r>
              <a:rPr lang="en-US" smtClean="0">
                <a:latin typeface="Trebuchet MS" pitchFamily="34" charset="0"/>
              </a:rPr>
              <a:t> is flexible</a:t>
            </a:r>
          </a:p>
          <a:p>
            <a:endParaRPr lang="en-US" smtClean="0"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rebuchet MS" pitchFamily="34" charset="0"/>
              </a:rPr>
              <a:t>explain, diag, and basic searchRetrieve</a:t>
            </a:r>
          </a:p>
          <a:p>
            <a:r>
              <a:rPr lang="en-US" smtClean="0">
                <a:latin typeface="Trebuchet MS" pitchFamily="34" charset="0"/>
              </a:rPr>
              <a:t>scan on cmd.collections </a:t>
            </a:r>
          </a:p>
          <a:p>
            <a:r>
              <a:rPr lang="en-US" smtClean="0">
                <a:latin typeface="Trebuchet MS" pitchFamily="34" charset="0"/>
              </a:rPr>
              <a:t>x-cmd-collections in searchRetrieve</a:t>
            </a:r>
          </a:p>
          <a:p>
            <a:r>
              <a:rPr lang="en-US" smtClean="0">
                <a:latin typeface="Trebuchet MS" pitchFamily="34" charset="0"/>
              </a:rPr>
              <a:t>full CQL parse</a:t>
            </a:r>
          </a:p>
          <a:p>
            <a:r>
              <a:rPr lang="en-US" smtClean="0">
                <a:latin typeface="Trebuchet MS" pitchFamily="34" charset="0"/>
              </a:rPr>
              <a:t>templates for xml output</a:t>
            </a:r>
          </a:p>
          <a:p>
            <a:r>
              <a:rPr lang="en-US" smtClean="0">
                <a:latin typeface="Trebuchet MS" pitchFamily="34" charset="0"/>
              </a:rPr>
              <a:t>Trova internally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Implementation Issues</a:t>
            </a:r>
            <a:endParaRPr lang="en-US" dirty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rebuchet MS" pitchFamily="34" charset="0"/>
              </a:rPr>
              <a:t>All our implementations have issues</a:t>
            </a:r>
          </a:p>
          <a:p>
            <a:pPr lvl="1"/>
            <a:r>
              <a:rPr lang="en-US" smtClean="0">
                <a:latin typeface="Trebuchet MS" pitchFamily="34" charset="0"/>
              </a:rPr>
              <a:t>Most issues simple to solve</a:t>
            </a:r>
          </a:p>
          <a:p>
            <a:r>
              <a:rPr lang="en-US" smtClean="0">
                <a:latin typeface="Trebuchet MS" pitchFamily="34" charset="0"/>
              </a:rPr>
              <a:t>Need to agree</a:t>
            </a:r>
          </a:p>
          <a:p>
            <a:pPr lvl="1"/>
            <a:r>
              <a:rPr lang="en-US" smtClean="0">
                <a:latin typeface="Trebuchet MS" pitchFamily="34" charset="0"/>
              </a:rPr>
              <a:t>Need to agree on the exact response</a:t>
            </a:r>
          </a:p>
          <a:p>
            <a:pPr lvl="1"/>
            <a:r>
              <a:rPr lang="en-US" smtClean="0">
                <a:latin typeface="Trebuchet MS" pitchFamily="34" charset="0"/>
              </a:rPr>
              <a:t>Need to agree on result encodings (DataView)</a:t>
            </a:r>
          </a:p>
          <a:p>
            <a:pPr lvl="1"/>
            <a:r>
              <a:rPr lang="en-US" smtClean="0">
                <a:latin typeface="Trebuchet MS" pitchFamily="34" charset="0"/>
              </a:rPr>
              <a:t>Clarify Resource/ResourceFragment/DataView</a:t>
            </a:r>
          </a:p>
          <a:p>
            <a:pPr lvl="1"/>
            <a:r>
              <a:rPr lang="en-US" smtClean="0">
                <a:latin typeface="Trebuchet MS" pitchFamily="34" charset="0"/>
              </a:rPr>
              <a:t>More information in the scan response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Moving Forward</a:t>
            </a:r>
            <a:endParaRPr lang="en-US" dirty="0"/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rebuchet MS" pitchFamily="34" charset="0"/>
              </a:rPr>
              <a:t>conform to SRU/CQL and proposal</a:t>
            </a:r>
          </a:p>
          <a:p>
            <a:pPr lvl="1"/>
            <a:r>
              <a:rPr lang="en-US" smtClean="0">
                <a:latin typeface="Trebuchet MS" pitchFamily="34" charset="0"/>
              </a:rPr>
              <a:t>We need to do this</a:t>
            </a:r>
          </a:p>
          <a:p>
            <a:r>
              <a:rPr lang="en-US" smtClean="0">
                <a:latin typeface="Trebuchet MS" pitchFamily="34" charset="0"/>
              </a:rPr>
              <a:t>Demo federation servlet</a:t>
            </a:r>
          </a:p>
          <a:p>
            <a:r>
              <a:rPr lang="en-US" smtClean="0">
                <a:latin typeface="Trebuchet MS" pitchFamily="34" charset="0"/>
              </a:rPr>
              <a:t>Not production code</a:t>
            </a:r>
          </a:p>
          <a:p>
            <a:r>
              <a:rPr lang="en-US" smtClean="0">
                <a:latin typeface="Trebuchet MS" pitchFamily="34" charset="0"/>
              </a:rPr>
              <a:t>Pazpar2 or writing our own federator?</a:t>
            </a:r>
          </a:p>
          <a:p>
            <a:r>
              <a:rPr lang="en-US" smtClean="0">
                <a:latin typeface="Trebuchet MS" pitchFamily="34" charset="0"/>
              </a:rPr>
              <a:t>Consensus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LA201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 algn="ctr">
          <a:defRPr sz="1600" dirty="0" smtClean="0">
            <a:latin typeface="Trebuchet MS"/>
            <a:cs typeface="Trebuchet M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TLA2010.potx</Template>
  <TotalTime>512</TotalTime>
  <Words>176</Words>
  <Application>Microsoft Macintosh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Arial</vt:lpstr>
      <vt:lpstr>Trebuchet MS</vt:lpstr>
      <vt:lpstr>TLA2010</vt:lpstr>
      <vt:lpstr>TLA2010</vt:lpstr>
      <vt:lpstr>Implementing SRU/CQL on Trova</vt:lpstr>
      <vt:lpstr>Intoduction</vt:lpstr>
      <vt:lpstr>SRU/CQL in Brief</vt:lpstr>
      <vt:lpstr>Trova in Brief</vt:lpstr>
      <vt:lpstr>Clarin Federated Search Proposal</vt:lpstr>
      <vt:lpstr>Implementation</vt:lpstr>
      <vt:lpstr>Implementation Issues</vt:lpstr>
      <vt:lpstr>Moving Forward</vt:lpstr>
    </vt:vector>
  </TitlesOfParts>
  <Company>MPI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pewi</dc:creator>
  <cp:lastModifiedBy>Schol137</cp:lastModifiedBy>
  <cp:revision>95</cp:revision>
  <dcterms:created xsi:type="dcterms:W3CDTF">2010-10-12T06:58:30Z</dcterms:created>
  <dcterms:modified xsi:type="dcterms:W3CDTF">2012-04-18T12:24:33Z</dcterms:modified>
</cp:coreProperties>
</file>