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9" r:id="rId4"/>
    <p:sldId id="270" r:id="rId5"/>
    <p:sldId id="271" r:id="rId6"/>
    <p:sldId id="258" r:id="rId7"/>
    <p:sldId id="259" r:id="rId8"/>
    <p:sldId id="260" r:id="rId9"/>
    <p:sldId id="263" r:id="rId10"/>
    <p:sldId id="264" r:id="rId11"/>
    <p:sldId id="265" r:id="rId12"/>
    <p:sldId id="267" r:id="rId13"/>
    <p:sldId id="266" r:id="rId14"/>
    <p:sldId id="268" r:id="rId15"/>
    <p:sldId id="261" r:id="rId16"/>
    <p:sldId id="262" r:id="rId17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 varScale="1">
        <p:scale>
          <a:sx n="75" d="100"/>
          <a:sy n="75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15-5-2012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aalunieversum.org/taal/technologie/stevin/" TargetMode="External"/><Relationship Id="rId2" Type="http://schemas.openxmlformats.org/officeDocument/2006/relationships/hyperlink" Target="http://www.clarin.nl/group/76#TTNW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rpora.ids-mannheim.de/cmlc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7" TargetMode="External"/><Relationship Id="rId2" Type="http://schemas.openxmlformats.org/officeDocument/2006/relationships/hyperlink" Target="http://www.clarin.n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infrastructures/index_en.cfm?pg=eric" TargetMode="External"/><Relationship Id="rId2" Type="http://schemas.openxmlformats.org/officeDocument/2006/relationships/hyperlink" Target="http://www.clarin.eu/externa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76#S_D" TargetMode="External"/><Relationship Id="rId2" Type="http://schemas.openxmlformats.org/officeDocument/2006/relationships/hyperlink" Target="http://www.clarin.nl/node/76#inf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Recent Developments in CLARIN-NL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 Odijk</a:t>
            </a:r>
          </a:p>
          <a:p>
            <a:r>
              <a:rPr lang="en-US" dirty="0" smtClean="0"/>
              <a:t>P11</a:t>
            </a:r>
          </a:p>
          <a:p>
            <a:r>
              <a:rPr lang="en-US" dirty="0" smtClean="0"/>
              <a:t>LREC, Istanbul, May 23,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4252076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GB" sz="2400" dirty="0" smtClean="0"/>
              <a:t>Integration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Integrate all isolated pieces and resources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Make them accessible through a single portal</a:t>
            </a:r>
          </a:p>
          <a:p>
            <a:pPr>
              <a:lnSpc>
                <a:spcPct val="80000"/>
              </a:lnSpc>
              <a:defRPr/>
            </a:pPr>
            <a:r>
              <a:rPr lang="en-GB" sz="2400" dirty="0" smtClean="0">
                <a:hlinkClick r:id="rId2"/>
              </a:rPr>
              <a:t>Using Web services in Workflow systems</a:t>
            </a:r>
            <a:endParaRPr lang="en-GB" sz="24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Cooperation with Flanders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Based on work done in the </a:t>
            </a:r>
            <a:r>
              <a:rPr lang="en-GB" sz="2000" dirty="0" smtClean="0">
                <a:hlinkClick r:id="rId3"/>
              </a:rPr>
              <a:t>STEVIN-programme</a:t>
            </a:r>
            <a:endParaRPr lang="en-GB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(as a severe test for interoperability)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Resource curation projects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Curate an existing resource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Demonstrator projects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Curate an existing tool and supply a demonstration scenario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 both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Apply standards and best practices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Use the suggested CLARIN architecture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In order to understand their limitations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#subprojects: 30, 9 just started in 2012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Resource Curation and Demonstrator projects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Awarded after open calls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Evaluated for quality and in competition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Or selected via closed calls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On invitation only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Evaluated for quality but not in competition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Three Calls have been issued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Fourth Call (2012) is being prepared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Call mechanism is an excellent way to involve new players from the targeted users (humanities researchers)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Data Curation Service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Offers the service of curating existing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Where </a:t>
            </a:r>
            <a:r>
              <a:rPr lang="en-US" b="1" i="1" dirty="0" smtClean="0"/>
              <a:t>curation</a:t>
            </a:r>
            <a:r>
              <a:rPr lang="en-US" b="1" dirty="0" smtClean="0"/>
              <a:t> </a:t>
            </a:r>
            <a:r>
              <a:rPr lang="en-US" dirty="0" smtClean="0"/>
              <a:t>includes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Documentation, Visibility, Referability, Accessibility, Long Term Preservation, Interoperability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See dedicated presentation in Workshop </a:t>
            </a:r>
            <a:r>
              <a:rPr lang="en-US" dirty="0" smtClean="0">
                <a:hlinkClick r:id="rId2"/>
              </a:rPr>
              <a:t>W121 Challenges in the Management of Large Corpora</a:t>
            </a:r>
            <a:r>
              <a:rPr lang="en-US" dirty="0" smtClean="0"/>
              <a:t> (Tuesday, May 22)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 Data Providers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Existing centres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Make data available as part of their core mission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Of great importance to humanities researchers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Examples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Royal Library, Institute for Sound and Vision, National Archive, Digital Library for the Dutch Literature, university libraries, etc.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Are now working to make part of their collection available in the CLARIN infrastructure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CLARIN-NL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National project in the Netherlands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2009-2015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Budget: 9.01 m euro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Funding by NWO (National Roadmap Large Scale Infrastructures)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3"/>
              </a:rPr>
              <a:t>26 partners </a:t>
            </a:r>
            <a:r>
              <a:rPr lang="en-US" dirty="0" smtClean="0"/>
              <a:t>(universities, royal academy institutes, independent institutes, libraries, etc.)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CLARIN-NL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Dutch National contribution to the Europe-wide CLARIN infrastructure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Prepared by </a:t>
            </a:r>
            <a:r>
              <a:rPr lang="en-US" sz="2800" dirty="0" smtClean="0">
                <a:hlinkClick r:id="rId2"/>
              </a:rPr>
              <a:t>CLARIN preparatory project </a:t>
            </a:r>
            <a:r>
              <a:rPr lang="en-US" sz="2800" dirty="0" smtClean="0"/>
              <a:t>(2008-2011)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Also 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From Dec 2011 to be coordinated by the CLARIN-ERIC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ERIC</a:t>
            </a:r>
            <a:r>
              <a:rPr lang="en-US" dirty="0" smtClean="0"/>
              <a:t>: a legal entity at the European level specifically for research infrastructures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Recommendations [3-5]</a:t>
            </a:r>
            <a:endParaRPr lang="en-US" dirty="0" smtClean="0"/>
          </a:p>
          <a:p>
            <a:r>
              <a:rPr lang="en-US" dirty="0" smtClean="0"/>
              <a:t>CLARIN </a:t>
            </a:r>
            <a:r>
              <a:rPr lang="en-US" dirty="0" smtClean="0"/>
              <a:t>Infrastructure [6-8]</a:t>
            </a:r>
            <a:endParaRPr lang="en-US" dirty="0" smtClean="0"/>
          </a:p>
          <a:p>
            <a:r>
              <a:rPr lang="en-US" dirty="0" smtClean="0"/>
              <a:t>Recent Developments in </a:t>
            </a:r>
            <a:r>
              <a:rPr lang="en-US" dirty="0" smtClean="0"/>
              <a:t>CLARIN-NL [9-14]</a:t>
            </a:r>
            <a:endParaRPr lang="en-US" dirty="0" smtClean="0"/>
          </a:p>
          <a:p>
            <a:r>
              <a:rPr lang="en-US" dirty="0" smtClean="0"/>
              <a:t>About </a:t>
            </a:r>
            <a:r>
              <a:rPr lang="en-US" dirty="0" smtClean="0"/>
              <a:t>CLARIN-NL [15-16]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Organize national CLARIN activities as mix between project and programme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Implementation technical infrastructure as a tightly structured project with selected </a:t>
            </a:r>
            <a:r>
              <a:rPr lang="en-US" dirty="0" smtClean="0"/>
              <a:t>experts [9, 10]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Resource curation and demonstrator projects via </a:t>
            </a:r>
            <a:r>
              <a:rPr lang="en-US" dirty="0" smtClean="0"/>
              <a:t>calls [11, 12]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Best way to ensure realization of the infrastructure and involvement of the targeted users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Require that the targeted users be a partner or even coordinator of data curation / demonstrator projects </a:t>
            </a:r>
            <a:r>
              <a:rPr lang="en-US" dirty="0" smtClean="0"/>
              <a:t>[11, 12]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Organize open calls but  also </a:t>
            </a:r>
            <a:r>
              <a:rPr lang="en-US" b="1" dirty="0" smtClean="0"/>
              <a:t>closed</a:t>
            </a:r>
            <a:r>
              <a:rPr lang="en-US" dirty="0" smtClean="0"/>
              <a:t> calls to ensure a proper distribution over various disciplines </a:t>
            </a:r>
            <a:r>
              <a:rPr lang="en-US" dirty="0" smtClean="0"/>
              <a:t>[12]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Set up dedicated virtual centres / teams for specific topics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Semantic </a:t>
            </a:r>
            <a:r>
              <a:rPr lang="en-US" dirty="0" smtClean="0"/>
              <a:t>interoperability [see paper]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Metadata [see paper]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Data </a:t>
            </a:r>
            <a:r>
              <a:rPr lang="en-US" dirty="0" smtClean="0"/>
              <a:t>curation [13]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Reserve funds for cooperation with other national CLARIN </a:t>
            </a:r>
            <a:r>
              <a:rPr lang="en-US" dirty="0" smtClean="0"/>
              <a:t>projects [see paper]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Increase access to relevant data and sustainability by involving existing libraries, archives, data </a:t>
            </a:r>
            <a:r>
              <a:rPr lang="en-US" dirty="0" smtClean="0"/>
              <a:t>centres [14]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Initiate a project to integrate all individual pieces of the </a:t>
            </a:r>
            <a:r>
              <a:rPr lang="en-US" dirty="0" smtClean="0"/>
              <a:t>infrastructure [10]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To test their compatibility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To identify gaps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To create visibility to the user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An technical research infrastructure in which a </a:t>
            </a:r>
            <a:r>
              <a:rPr lang="en-US" b="1" dirty="0" smtClean="0"/>
              <a:t>humanities</a:t>
            </a:r>
            <a:r>
              <a:rPr lang="en-US" dirty="0" smtClean="0"/>
              <a:t> researcher who works with </a:t>
            </a:r>
            <a:r>
              <a:rPr lang="en-US" b="1" dirty="0" smtClean="0"/>
              <a:t>language-related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data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tools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apply the tools to the data without any technical background or ad-hoc adaptations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data resulting from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tools resulting from the research</a:t>
            </a:r>
          </a:p>
          <a:p>
            <a:pPr lvl="1" algn="ctr">
              <a:lnSpc>
                <a:spcPct val="80000"/>
              </a:lnSpc>
              <a:buNone/>
            </a:pPr>
            <a:r>
              <a:rPr lang="en-US" dirty="0" smtClean="0"/>
              <a:t>via one portal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An technical research infrastructure in which a </a:t>
            </a:r>
            <a:r>
              <a:rPr lang="en-US" b="1" dirty="0" smtClean="0"/>
              <a:t>humanities</a:t>
            </a:r>
            <a:r>
              <a:rPr lang="en-US" dirty="0" smtClean="0"/>
              <a:t> researcher who works with </a:t>
            </a:r>
            <a:r>
              <a:rPr lang="en-US" b="1" dirty="0" smtClean="0"/>
              <a:t>language-related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data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tools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apply the tools to the data without any technical background or ad-hoc adaptations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data resulting from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tools resulting from the research</a:t>
            </a:r>
          </a:p>
          <a:p>
            <a:pPr lvl="1" algn="ctr">
              <a:lnSpc>
                <a:spcPct val="80000"/>
              </a:lnSpc>
              <a:buNone/>
            </a:pPr>
            <a:r>
              <a:rPr lang="en-US" dirty="0" smtClean="0"/>
              <a:t>via one portal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Visibility of Resources through metadata in metadata registries that offer browsing, searching and selection functionality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Accessibility </a:t>
            </a:r>
            <a:r>
              <a:rPr lang="en-US" dirty="0" smtClean="0"/>
              <a:t>of Resources through CLARIN </a:t>
            </a:r>
            <a:r>
              <a:rPr lang="en-US" dirty="0" smtClean="0"/>
              <a:t>Centres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Reliably referable through persistent identifiers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Interoperability of Resources by using standard formats and explicit semantics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Processing via web services in a work flow running on dedicated centres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 smtClean="0">
                <a:hlinkClick r:id="rId2"/>
              </a:rPr>
              <a:t>Implementation of basic infrastructure functionality</a:t>
            </a:r>
            <a:endParaRPr lang="en-US" sz="24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setting up authentication and authorizations systems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several registries (e.g. ISOCAT, RELCAT, Metadata Registry)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various other infrastructure services</a:t>
            </a:r>
          </a:p>
          <a:p>
            <a:pPr>
              <a:lnSpc>
                <a:spcPct val="80000"/>
              </a:lnSpc>
              <a:defRPr/>
            </a:pPr>
            <a:r>
              <a:rPr lang="en-GB" sz="2400" dirty="0" smtClean="0">
                <a:hlinkClick r:id="rId3"/>
              </a:rPr>
              <a:t>Search Facilities</a:t>
            </a:r>
            <a:endParaRPr lang="en-GB" sz="24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In resource descriptions (`metadata’) </a:t>
            </a:r>
          </a:p>
          <a:p>
            <a:pPr lvl="2">
              <a:lnSpc>
                <a:spcPct val="80000"/>
              </a:lnSpc>
              <a:defRPr/>
            </a:pPr>
            <a:r>
              <a:rPr lang="en-GB" sz="1600" dirty="0" smtClean="0"/>
              <a:t>Centralized after metadata harvesting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In the data themselves </a:t>
            </a:r>
          </a:p>
          <a:p>
            <a:pPr lvl="2">
              <a:lnSpc>
                <a:spcPct val="80000"/>
              </a:lnSpc>
              <a:defRPr/>
            </a:pPr>
            <a:r>
              <a:rPr lang="en-GB" sz="1600" dirty="0" smtClean="0"/>
              <a:t>Via federated search</a:t>
            </a:r>
          </a:p>
          <a:p>
            <a:pPr>
              <a:lnSpc>
                <a:spcPct val="80000"/>
              </a:lnSpc>
              <a:defRPr/>
            </a:pPr>
            <a:r>
              <a:rPr lang="en-GB" sz="2400" dirty="0" smtClean="0"/>
              <a:t>Vocabulary Service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Use multiple vocabulary services (next to ISOCAT) through one interface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Facilitate fuzzy matching</a:t>
            </a:r>
          </a:p>
          <a:p>
            <a:pPr lvl="1">
              <a:lnSpc>
                <a:spcPct val="80000"/>
              </a:lnSpc>
              <a:defRPr/>
            </a:pPr>
            <a:endParaRPr lang="en-GB" sz="2000" dirty="0" smtClean="0"/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26902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1023</TotalTime>
  <Words>828</Words>
  <Application>Microsoft Office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Odijk LREC  2012</vt:lpstr>
      <vt:lpstr>Recent Developments in CLARIN-NL</vt:lpstr>
      <vt:lpstr>Overview</vt:lpstr>
      <vt:lpstr>Recommendations</vt:lpstr>
      <vt:lpstr>Recommendations</vt:lpstr>
      <vt:lpstr>Recommendations</vt:lpstr>
      <vt:lpstr>CLARIN Infrastructure</vt:lpstr>
      <vt:lpstr>CLARIN Infrastructure</vt:lpstr>
      <vt:lpstr>CLARIN Infrastructure</vt:lpstr>
      <vt:lpstr>Recent Developments</vt:lpstr>
      <vt:lpstr>Recent Developments</vt:lpstr>
      <vt:lpstr>Recent Developments</vt:lpstr>
      <vt:lpstr>Recent Developments</vt:lpstr>
      <vt:lpstr>Recent Developments</vt:lpstr>
      <vt:lpstr>Recent Developments</vt:lpstr>
      <vt:lpstr>CLARIN-NL (1)</vt:lpstr>
      <vt:lpstr>CLARIN-NL (2)</vt:lpstr>
    </vt:vector>
  </TitlesOfParts>
  <Company>Universiteits Utrecht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 (Jan)</cp:lastModifiedBy>
  <cp:revision>113</cp:revision>
  <dcterms:created xsi:type="dcterms:W3CDTF">2012-05-14T07:52:03Z</dcterms:created>
  <dcterms:modified xsi:type="dcterms:W3CDTF">2012-05-15T17:06:49Z</dcterms:modified>
</cp:coreProperties>
</file>