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93" r:id="rId9"/>
    <p:sldId id="276" r:id="rId10"/>
    <p:sldId id="277" r:id="rId11"/>
    <p:sldId id="292" r:id="rId12"/>
    <p:sldId id="275" r:id="rId13"/>
    <p:sldId id="278" r:id="rId14"/>
    <p:sldId id="281" r:id="rId15"/>
    <p:sldId id="282" r:id="rId16"/>
    <p:sldId id="283" r:id="rId17"/>
    <p:sldId id="279" r:id="rId18"/>
    <p:sldId id="280" r:id="rId19"/>
    <p:sldId id="284" r:id="rId20"/>
    <p:sldId id="286" r:id="rId21"/>
    <p:sldId id="288" r:id="rId22"/>
    <p:sldId id="287" r:id="rId23"/>
    <p:sldId id="289" r:id="rId24"/>
    <p:sldId id="290" r:id="rId25"/>
    <p:sldId id="291" r:id="rId26"/>
    <p:sldId id="285" r:id="rId2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90000"/>
    <a:srgbClr val="216D6D"/>
    <a:srgbClr val="3C4585"/>
    <a:srgbClr val="FF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75585" autoAdjust="0"/>
  </p:normalViewPr>
  <p:slideViewPr>
    <p:cSldViewPr>
      <p:cViewPr>
        <p:scale>
          <a:sx n="72" d="100"/>
          <a:sy n="72" d="100"/>
        </p:scale>
        <p:origin x="-928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9AF8F-58E7-E640-A8CB-2B2503F13525}" type="datetimeFigureOut">
              <a:rPr lang="de-DE" smtClean="0"/>
              <a:pPr/>
              <a:t>1/26/11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B502-079D-0D48-B745-BF6E17DBB40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2105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fld id="{999FB07A-B247-E046-86F2-E309940A18A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5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28DE81-2515-F143-B7FF-16A92D831C0C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dirty="0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manuscript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. </a:t>
            </a:r>
          </a:p>
          <a:p>
            <a:endParaRPr lang="de-DE" baseline="0" smtClean="0"/>
          </a:p>
          <a:p>
            <a:r>
              <a:rPr lang="de-DE" baseline="0" smtClean="0"/>
              <a:t>The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manuscript</a:t>
            </a:r>
            <a:r>
              <a:rPr lang="de-DE" baseline="0" dirty="0" smtClean="0"/>
              <a:t>, not </a:t>
            </a:r>
            <a:r>
              <a:rPr lang="de-DE" baseline="0" dirty="0" err="1" smtClean="0"/>
              <a:t>replace</a:t>
            </a:r>
            <a:r>
              <a:rPr lang="de-DE" baseline="0" dirty="0" smtClean="0"/>
              <a:t> it. 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lexical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selected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two</a:t>
            </a:r>
            <a:r>
              <a:rPr lang="de-DE" dirty="0" smtClean="0">
                <a:effectLst/>
              </a:rPr>
              <a:t> different </a:t>
            </a:r>
            <a:r>
              <a:rPr lang="de-DE" dirty="0" err="1" smtClean="0">
                <a:effectLst/>
              </a:rPr>
              <a:t>kinds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namely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wordnet</a:t>
            </a:r>
            <a:r>
              <a:rPr lang="de-DE" dirty="0" smtClean="0">
                <a:effectLst/>
              </a:rPr>
              <a:t> type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was </a:t>
            </a:r>
            <a:r>
              <a:rPr lang="de-DE" dirty="0" err="1" smtClean="0">
                <a:effectLst/>
              </a:rPr>
              <a:t>available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inhouse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an </a:t>
            </a:r>
            <a:r>
              <a:rPr lang="de-DE" dirty="0" err="1" smtClean="0">
                <a:effectLst/>
              </a:rPr>
              <a:t>etymological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dictionary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German. These </a:t>
            </a:r>
            <a:r>
              <a:rPr lang="de-DE" dirty="0" err="1" smtClean="0">
                <a:effectLst/>
              </a:rPr>
              <a:t>cover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both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semasiological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onomasiological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dictionaries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pose</a:t>
            </a:r>
            <a:r>
              <a:rPr lang="de-DE" dirty="0" smtClean="0">
                <a:effectLst/>
              </a:rPr>
              <a:t> additional </a:t>
            </a:r>
            <a:r>
              <a:rPr lang="de-DE" dirty="0" err="1" smtClean="0">
                <a:effectLst/>
              </a:rPr>
              <a:t>challenges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wordnet</a:t>
            </a:r>
            <a:r>
              <a:rPr lang="de-DE" dirty="0" smtClean="0">
                <a:effectLst/>
              </a:rPr>
              <a:t> type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hardly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described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adequately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traditional </a:t>
            </a:r>
            <a:r>
              <a:rPr lang="de-DE" dirty="0" err="1" smtClean="0">
                <a:effectLst/>
              </a:rPr>
              <a:t>lexicographers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microstructure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table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tested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has</a:t>
            </a:r>
            <a:r>
              <a:rPr lang="de-DE" dirty="0" smtClean="0">
                <a:effectLst/>
              </a:rPr>
              <a:t> an </a:t>
            </a:r>
            <a:r>
              <a:rPr lang="de-DE" dirty="0" err="1" smtClean="0">
                <a:effectLst/>
              </a:rPr>
              <a:t>effect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095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baseline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somebody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community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does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person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get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clear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idea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relevant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recognizes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not relevant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870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lexical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lexicographers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know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something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types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going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find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hint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certain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structures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68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Etymological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dictionaries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contain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pointing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origin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though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primary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was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partners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represent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languages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9052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easy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find a </a:t>
            </a:r>
            <a:r>
              <a:rPr lang="de-DE" dirty="0" err="1" smtClean="0">
                <a:effectLst/>
              </a:rPr>
              <a:t>suitable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scenario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information</a:t>
            </a:r>
            <a:r>
              <a:rPr lang="de-DE" dirty="0" smtClean="0">
                <a:effectLst/>
              </a:rPr>
              <a:t>: an </a:t>
            </a:r>
            <a:r>
              <a:rPr lang="de-DE" dirty="0" err="1" smtClean="0">
                <a:effectLst/>
              </a:rPr>
              <a:t>old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such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middle</a:t>
            </a:r>
            <a:r>
              <a:rPr lang="de-DE" dirty="0" smtClean="0">
                <a:effectLst/>
              </a:rPr>
              <a:t> high German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Norse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may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attested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hence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relevant, </a:t>
            </a:r>
            <a:r>
              <a:rPr lang="de-DE" dirty="0" err="1" smtClean="0">
                <a:effectLst/>
              </a:rPr>
              <a:t>even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couple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words</a:t>
            </a:r>
            <a:r>
              <a:rPr lang="de-DE" dirty="0" smtClean="0">
                <a:effectLst/>
              </a:rPr>
              <a:t> in a </a:t>
            </a:r>
            <a:r>
              <a:rPr lang="de-DE" dirty="0" err="1" smtClean="0">
                <a:effectLst/>
              </a:rPr>
              <a:t>dictionary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628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analyzed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requirements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syntactically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annotate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corpus</a:t>
            </a:r>
            <a:r>
              <a:rPr lang="de-DE" dirty="0" smtClean="0">
                <a:effectLst/>
              </a:rPr>
              <a:t>, a </a:t>
            </a:r>
            <a:r>
              <a:rPr lang="de-DE" dirty="0" err="1" smtClean="0">
                <a:effectLst/>
              </a:rPr>
              <a:t>treebank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spoken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treebank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poses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challenge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annotation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levels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produced</a:t>
            </a:r>
            <a:r>
              <a:rPr lang="de-DE" dirty="0" smtClean="0">
                <a:effectLst/>
              </a:rPr>
              <a:t> in different </a:t>
            </a:r>
            <a:r>
              <a:rPr lang="de-DE" dirty="0" err="1" smtClean="0">
                <a:effectLst/>
              </a:rPr>
              <a:t>processes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while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spoken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 multi-tier </a:t>
            </a:r>
            <a:r>
              <a:rPr lang="de-DE" dirty="0" err="1" smtClean="0">
                <a:effectLst/>
              </a:rPr>
              <a:t>annotation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separated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signal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file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61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Both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rather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typical</a:t>
            </a:r>
            <a:r>
              <a:rPr lang="de-DE" dirty="0" smtClean="0">
                <a:effectLst/>
              </a:rPr>
              <a:t>, but not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easy </a:t>
            </a:r>
            <a:r>
              <a:rPr lang="de-DE" dirty="0" err="1" smtClean="0">
                <a:effectLst/>
              </a:rPr>
              <a:t>cases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available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block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annotation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follows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type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institution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principal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involved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corpus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allows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serve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an </a:t>
            </a:r>
            <a:r>
              <a:rPr lang="de-DE" dirty="0" err="1" smtClean="0">
                <a:effectLst/>
              </a:rPr>
              <a:t>example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handling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subcorpora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collections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217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Software </a:t>
            </a:r>
            <a:r>
              <a:rPr lang="de-DE" dirty="0" err="1" smtClean="0">
                <a:effectLst/>
              </a:rPr>
              <a:t>tools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cases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frequently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occur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discussion</a:t>
            </a:r>
            <a:r>
              <a:rPr lang="de-DE" dirty="0" smtClean="0">
                <a:effectLst/>
              </a:rPr>
              <a:t> but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few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described</a:t>
            </a:r>
            <a:r>
              <a:rPr lang="de-DE" dirty="0" smtClean="0">
                <a:effectLst/>
              </a:rPr>
              <a:t> in a </a:t>
            </a:r>
            <a:r>
              <a:rPr lang="de-DE" dirty="0" err="1" smtClean="0">
                <a:effectLst/>
              </a:rPr>
              <a:t>meta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fashion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reason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seems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obvious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releases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life-cycle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specialized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those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know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looking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course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necessarily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true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that's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interpreted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TreeTagger</a:t>
            </a:r>
            <a:r>
              <a:rPr lang="de-DE" dirty="0" smtClean="0">
                <a:effectLst/>
              </a:rPr>
              <a:t>, a </a:t>
            </a:r>
            <a:r>
              <a:rPr lang="de-DE" dirty="0" err="1" smtClean="0">
                <a:effectLst/>
              </a:rPr>
              <a:t>morphological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analyser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couple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case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TreeTagger's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challenge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support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platforms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different </a:t>
            </a:r>
            <a:r>
              <a:rPr lang="de-DE" dirty="0" err="1" smtClean="0">
                <a:effectLst/>
              </a:rPr>
              <a:t>restrictions</a:t>
            </a:r>
            <a:r>
              <a:rPr lang="de-DE" dirty="0" smtClean="0">
                <a:effectLst/>
              </a:rPr>
              <a:t>, multiple </a:t>
            </a:r>
            <a:r>
              <a:rPr lang="de-DE" dirty="0" err="1" smtClean="0">
                <a:effectLst/>
              </a:rPr>
              <a:t>languages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morphological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analyser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annotation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levels</a:t>
            </a:r>
            <a:r>
              <a:rPr lang="de-DE" dirty="0" smtClean="0">
                <a:effectLst/>
              </a:rPr>
              <a:t>. Different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standalone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programs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actually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integrated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toolchains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services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642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usable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toolchains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requirements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input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output</a:t>
            </a:r>
            <a:r>
              <a:rPr lang="de-DE" dirty="0" smtClean="0">
                <a:effectLst/>
              </a:rPr>
              <a:t> plus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address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paramaters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service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known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Up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here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independent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SOAP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REST </a:t>
            </a:r>
            <a:r>
              <a:rPr lang="de-DE" dirty="0" err="1" smtClean="0">
                <a:effectLst/>
              </a:rPr>
              <a:t>architectures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However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context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think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course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similar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those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bits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information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would</a:t>
            </a:r>
            <a:r>
              <a:rPr lang="de-DE" dirty="0" smtClean="0">
                <a:effectLst/>
              </a:rPr>
              <a:t> find in a </a:t>
            </a:r>
            <a:r>
              <a:rPr lang="de-DE" dirty="0" err="1" smtClean="0">
                <a:effectLst/>
              </a:rPr>
              <a:t>library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catalogue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Neither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REST </a:t>
            </a:r>
            <a:r>
              <a:rPr lang="de-DE" dirty="0" err="1" smtClean="0">
                <a:effectLst/>
              </a:rPr>
              <a:t>nor</a:t>
            </a:r>
            <a:r>
              <a:rPr lang="de-DE" dirty="0" smtClean="0">
                <a:effectLst/>
              </a:rPr>
              <a:t> SOAP </a:t>
            </a:r>
            <a:r>
              <a:rPr lang="de-DE" dirty="0" err="1" smtClean="0">
                <a:effectLst/>
              </a:rPr>
              <a:t>technical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sometimes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referred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orchestration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sufficient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provide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copyrights</a:t>
            </a:r>
            <a:r>
              <a:rPr lang="de-DE" dirty="0" smtClean="0">
                <a:effectLst/>
              </a:rPr>
              <a:t>, etc. </a:t>
            </a:r>
            <a:r>
              <a:rPr lang="de-DE" dirty="0" err="1" smtClean="0">
                <a:effectLst/>
              </a:rPr>
              <a:t>Nevertheless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bits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information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essential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those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creating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toolchain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, not </a:t>
            </a:r>
            <a:r>
              <a:rPr lang="de-DE" dirty="0" err="1" smtClean="0">
                <a:effectLst/>
              </a:rPr>
              <a:t>technically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actually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without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knowing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services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same time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floating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don't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strict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versioning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tools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same time,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correspond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standalone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programms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maybe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an API </a:t>
            </a:r>
            <a:r>
              <a:rPr lang="de-DE" dirty="0" err="1" smtClean="0">
                <a:effectLst/>
              </a:rPr>
              <a:t>addon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However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starting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existing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created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than</a:t>
            </a:r>
            <a:r>
              <a:rPr lang="de-DE" dirty="0" smtClean="0">
                <a:effectLst/>
              </a:rPr>
              <a:t> 120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linguistic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field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50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Rather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kind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created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psycholinguistics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dialect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, etc. Data </a:t>
            </a:r>
            <a:r>
              <a:rPr lang="de-DE" dirty="0" err="1" smtClean="0">
                <a:effectLst/>
              </a:rPr>
              <a:t>sets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basically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numeric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questionnaire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answers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Without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experiment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almost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impossible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guess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primary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same time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researchers</a:t>
            </a:r>
            <a:r>
              <a:rPr lang="de-DE" dirty="0" smtClean="0">
                <a:effectLst/>
              </a:rPr>
              <a:t> do not </a:t>
            </a:r>
            <a:r>
              <a:rPr lang="de-DE" dirty="0" err="1" smtClean="0">
                <a:effectLst/>
              </a:rPr>
              <a:t>want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experiment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before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paper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experiment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appears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Nevertheless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very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ideas</a:t>
            </a:r>
            <a:r>
              <a:rPr lang="de-DE" dirty="0" smtClean="0">
                <a:effectLst/>
              </a:rPr>
              <a:t> on a </a:t>
            </a:r>
            <a:r>
              <a:rPr lang="de-DE" dirty="0" err="1" smtClean="0">
                <a:effectLst/>
              </a:rPr>
              <a:t>theoretical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background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classification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system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kind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a must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0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I </a:t>
            </a:r>
            <a:r>
              <a:rPr lang="de-DE" dirty="0" err="1" smtClean="0">
                <a:effectLst/>
              </a:rPr>
              <a:t>represent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called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NaLiDa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stands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sustainability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linguistic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kinds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linguists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, such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lexical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experimental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sets</a:t>
            </a:r>
            <a:r>
              <a:rPr lang="de-DE" dirty="0" smtClean="0">
                <a:effectLst/>
              </a:rPr>
              <a:t>, but also </a:t>
            </a:r>
            <a:r>
              <a:rPr lang="de-DE" dirty="0" err="1" smtClean="0">
                <a:effectLst/>
              </a:rPr>
              <a:t>software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tools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NaLiDa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aims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sustainability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long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term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Sustainability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infrastructure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community</a:t>
            </a:r>
            <a:r>
              <a:rPr lang="de-DE" dirty="0" smtClean="0">
                <a:effectLst/>
              </a:rPr>
              <a:t>, just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libraries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83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each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procedures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a simple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 bootstrapping </a:t>
            </a:r>
            <a:r>
              <a:rPr lang="de-DE" dirty="0" err="1" smtClean="0">
                <a:effectLst/>
              </a:rPr>
              <a:t>technique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contact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producers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Very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often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answered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websites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published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articles</a:t>
            </a:r>
            <a:r>
              <a:rPr lang="de-DE" dirty="0" smtClean="0">
                <a:effectLst/>
              </a:rPr>
              <a:t> plus </a:t>
            </a:r>
            <a:r>
              <a:rPr lang="de-DE" dirty="0" err="1" smtClean="0">
                <a:effectLst/>
              </a:rPr>
              <a:t>some</a:t>
            </a:r>
            <a:r>
              <a:rPr lang="de-DE" dirty="0" smtClean="0">
                <a:effectLst/>
              </a:rPr>
              <a:t> additional verbal </a:t>
            </a:r>
            <a:r>
              <a:rPr lang="de-DE" dirty="0" err="1" smtClean="0">
                <a:effectLst/>
              </a:rPr>
              <a:t>explanation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draft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file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trying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possible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feeling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modify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introduce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categories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needed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returned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files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authors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proofread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instances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currated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sometimes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asked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additions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changes</a:t>
            </a:r>
            <a:r>
              <a:rPr lang="de-DE" dirty="0" smtClean="0">
                <a:effectLst/>
              </a:rPr>
              <a:t>. After </a:t>
            </a:r>
            <a:r>
              <a:rPr lang="de-DE" dirty="0" err="1" smtClean="0">
                <a:effectLst/>
              </a:rPr>
              <a:t>incorporating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changes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returned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files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providers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approval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approved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integrated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repository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result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 large </a:t>
            </a:r>
            <a:r>
              <a:rPr lang="de-DE" dirty="0" err="1" smtClean="0">
                <a:effectLst/>
              </a:rPr>
              <a:t>set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modified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improved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currently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71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three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profiles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registry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speech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profile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currently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using</a:t>
            </a:r>
            <a:r>
              <a:rPr lang="de-DE" dirty="0" smtClean="0">
                <a:effectLst/>
              </a:rPr>
              <a:t> a non-</a:t>
            </a:r>
            <a:r>
              <a:rPr lang="de-DE" dirty="0" err="1" smtClean="0">
                <a:effectLst/>
              </a:rPr>
              <a:t>improved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recycled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profile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experimental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still in a </a:t>
            </a:r>
            <a:r>
              <a:rPr lang="de-DE" dirty="0" err="1" smtClean="0">
                <a:effectLst/>
              </a:rPr>
              <a:t>pre-component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registry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phase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Additionally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couple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publicly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available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registry</a:t>
            </a:r>
            <a:r>
              <a:rPr lang="de-DE" dirty="0" smtClean="0">
                <a:effectLst/>
              </a:rPr>
              <a:t>. As a </a:t>
            </a:r>
            <a:r>
              <a:rPr lang="de-DE" dirty="0" err="1" smtClean="0">
                <a:effectLst/>
              </a:rPr>
              <a:t>rule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thumb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standalone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scenario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reused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contexts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71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actually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derivations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existing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authors</a:t>
            </a:r>
            <a:r>
              <a:rPr lang="de-DE" dirty="0" smtClean="0">
                <a:effectLst/>
              </a:rPr>
              <a:t> but </a:t>
            </a:r>
            <a:r>
              <a:rPr lang="de-DE" dirty="0" err="1" smtClean="0">
                <a:effectLst/>
              </a:rPr>
              <a:t>where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saw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include</a:t>
            </a:r>
            <a:r>
              <a:rPr lang="de-DE" dirty="0" smtClean="0">
                <a:effectLst/>
              </a:rPr>
              <a:t> additional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categories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where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context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saw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cardinalities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adjusted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low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level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changed</a:t>
            </a:r>
            <a:r>
              <a:rPr lang="de-DE" dirty="0" smtClean="0">
                <a:effectLst/>
              </a:rPr>
              <a:t>, so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top-level-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included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546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In </a:t>
            </a:r>
            <a:r>
              <a:rPr lang="de-DE" dirty="0" err="1" smtClean="0">
                <a:effectLst/>
              </a:rPr>
              <a:t>addition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practice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worked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transformation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additional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previous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possible</a:t>
            </a:r>
            <a:r>
              <a:rPr lang="de-DE" dirty="0" smtClean="0">
                <a:effectLst/>
              </a:rPr>
              <a:t>. As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previously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schemas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were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adapted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type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much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restricted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descriptions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resulted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change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more</a:t>
            </a:r>
            <a:r>
              <a:rPr lang="de-DE" dirty="0" smtClean="0">
                <a:effectLst/>
              </a:rPr>
              <a:t> optional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categories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would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liked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Using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procedure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created</a:t>
            </a:r>
            <a:r>
              <a:rPr lang="de-DE" dirty="0" smtClean="0">
                <a:effectLst/>
              </a:rPr>
              <a:t> additional 61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records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121 </a:t>
            </a:r>
            <a:r>
              <a:rPr lang="de-DE" dirty="0" err="1" smtClean="0">
                <a:effectLst/>
              </a:rPr>
              <a:t>records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webservices</a:t>
            </a:r>
            <a:r>
              <a:rPr lang="de-DE" dirty="0" smtClean="0">
                <a:effectLst/>
              </a:rPr>
              <a:t>. Additional </a:t>
            </a:r>
            <a:r>
              <a:rPr lang="de-DE" dirty="0" err="1" smtClean="0">
                <a:effectLst/>
              </a:rPr>
              <a:t>transformations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lexical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still in an </a:t>
            </a:r>
            <a:r>
              <a:rPr lang="de-DE" dirty="0" err="1" smtClean="0">
                <a:effectLst/>
              </a:rPr>
              <a:t>earlier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development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phase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17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set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components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called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general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documentation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access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technical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information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types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extensions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some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extensions</a:t>
            </a:r>
            <a:r>
              <a:rPr lang="de-DE" dirty="0" smtClean="0">
                <a:effectLst/>
              </a:rPr>
              <a:t> such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size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information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reoccurring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searching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going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hear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searching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later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scenarios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easily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operate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closed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categories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extension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leading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additional </a:t>
            </a:r>
            <a:r>
              <a:rPr lang="de-DE" dirty="0" err="1" smtClean="0">
                <a:effectLst/>
              </a:rPr>
              <a:t>facets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search</a:t>
            </a:r>
            <a:r>
              <a:rPr lang="de-DE" dirty="0" smtClean="0">
                <a:effectLst/>
              </a:rPr>
              <a:t> after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selection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document</a:t>
            </a:r>
            <a:r>
              <a:rPr lang="de-DE" dirty="0" smtClean="0">
                <a:effectLst/>
              </a:rPr>
              <a:t> type. </a:t>
            </a:r>
          </a:p>
          <a:p>
            <a:pPr rtl="0"/>
            <a:endParaRPr lang="de-DE" dirty="0" smtClean="0">
              <a:effectLst/>
            </a:endParaRPr>
          </a:p>
          <a:p>
            <a:pPr rtl="0"/>
            <a:endParaRPr lang="de-DE" dirty="0" smtClean="0">
              <a:effectLst/>
            </a:endParaRPr>
          </a:p>
          <a:p>
            <a:pPr rtl="0"/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consequence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profiles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implicitly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classification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system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different </a:t>
            </a:r>
            <a:r>
              <a:rPr lang="de-DE" dirty="0" err="1" smtClean="0">
                <a:effectLst/>
              </a:rPr>
              <a:t>classes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number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consequences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, not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process</a:t>
            </a:r>
            <a:r>
              <a:rPr lang="de-DE" dirty="0" smtClean="0">
                <a:effectLst/>
              </a:rPr>
              <a:t> but also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interpretation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factors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covered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schemas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38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dirty="0" err="1" smtClean="0">
                <a:effectLst/>
              </a:rPr>
              <a:t>Another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addition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necessary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indication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life-cycle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hope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creators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actually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own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recommend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planning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whenever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possible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could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lead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different </a:t>
            </a:r>
            <a:r>
              <a:rPr lang="de-DE" dirty="0" err="1" smtClean="0">
                <a:effectLst/>
              </a:rPr>
              <a:t>stages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planning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under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development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released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evaluated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reviewed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course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superseded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retired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withdrawn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legacy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even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necessary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classify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"</a:t>
            </a:r>
            <a:r>
              <a:rPr lang="de-DE" dirty="0" err="1" smtClean="0">
                <a:effectLst/>
              </a:rPr>
              <a:t>archived</a:t>
            </a:r>
            <a:r>
              <a:rPr lang="de-DE" dirty="0" smtClean="0">
                <a:effectLst/>
              </a:rPr>
              <a:t>" not </a:t>
            </a:r>
            <a:r>
              <a:rPr lang="de-DE" dirty="0" err="1" smtClean="0">
                <a:effectLst/>
              </a:rPr>
              <a:t>saying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anything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life-cycle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because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unknown</a:t>
            </a:r>
            <a:r>
              <a:rPr lang="de-DE" dirty="0" smtClean="0">
                <a:effectLst/>
              </a:rPr>
              <a:t>. 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Another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typical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classification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linguistic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procedures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related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spoken</a:t>
            </a:r>
            <a:r>
              <a:rPr lang="de-DE" dirty="0" smtClean="0">
                <a:effectLst/>
              </a:rPr>
              <a:t> vs. </a:t>
            </a:r>
            <a:r>
              <a:rPr lang="de-DE" dirty="0" err="1" smtClean="0">
                <a:effectLst/>
              </a:rPr>
              <a:t>written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modality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something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covered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schemas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operate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written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alone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necessity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distinguishing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least </a:t>
            </a:r>
            <a:r>
              <a:rPr lang="de-DE" dirty="0" err="1" smtClean="0">
                <a:effectLst/>
              </a:rPr>
              <a:t>spoken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written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language</a:t>
            </a:r>
            <a:r>
              <a:rPr lang="de-DE" dirty="0" smtClean="0">
                <a:effectLst/>
              </a:rPr>
              <a:t>, but also </a:t>
            </a:r>
            <a:r>
              <a:rPr lang="de-DE" dirty="0" err="1" smtClean="0">
                <a:effectLst/>
              </a:rPr>
              <a:t>signs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non-verbal </a:t>
            </a:r>
            <a:r>
              <a:rPr lang="de-DE" dirty="0" err="1" smtClean="0">
                <a:effectLst/>
              </a:rPr>
              <a:t>communications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relevant. As </a:t>
            </a:r>
            <a:r>
              <a:rPr lang="de-DE" dirty="0" err="1" smtClean="0">
                <a:effectLst/>
              </a:rPr>
              <a:t>some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especially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tools</a:t>
            </a:r>
            <a:r>
              <a:rPr lang="de-DE" dirty="0" smtClean="0">
                <a:effectLst/>
              </a:rPr>
              <a:t>, do not </a:t>
            </a:r>
            <a:r>
              <a:rPr lang="de-DE" dirty="0" err="1" smtClean="0">
                <a:effectLst/>
              </a:rPr>
              <a:t>correspond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specific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modality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optional. 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Hence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included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categories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life-cycle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status</a:t>
            </a:r>
            <a:r>
              <a:rPr lang="de-DE" dirty="0" smtClean="0">
                <a:effectLst/>
              </a:rPr>
              <a:t>, a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class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involved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modalities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19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partners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out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establishment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CMDI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couple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points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crucial</a:t>
            </a:r>
            <a:r>
              <a:rPr lang="de-DE" dirty="0" smtClean="0">
                <a:effectLst/>
              </a:rPr>
              <a:t>.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Added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value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researcher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a personal </a:t>
            </a:r>
            <a:r>
              <a:rPr lang="de-DE" dirty="0" err="1" smtClean="0">
                <a:effectLst/>
              </a:rPr>
              <a:t>value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creating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strongly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connected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Findability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good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finding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full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text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just not </a:t>
            </a:r>
            <a:r>
              <a:rPr lang="de-DE" dirty="0" err="1" smtClean="0">
                <a:effectLst/>
              </a:rPr>
              <a:t>sufficient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looking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material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specific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linguistic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attributes</a:t>
            </a:r>
            <a:r>
              <a:rPr lang="de-DE" dirty="0" smtClean="0">
                <a:effectLst/>
              </a:rPr>
              <a:t>. </a:t>
            </a:r>
          </a:p>
          <a:p>
            <a:pPr rtl="0"/>
            <a:r>
              <a:rPr lang="de-DE" dirty="0" smtClean="0">
                <a:effectLst/>
              </a:rPr>
              <a:t>Structured </a:t>
            </a:r>
            <a:r>
              <a:rPr lang="de-DE" dirty="0" err="1" smtClean="0">
                <a:effectLst/>
              </a:rPr>
              <a:t>description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description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get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good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idea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good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. The </a:t>
            </a:r>
            <a:r>
              <a:rPr lang="de-DE" dirty="0" err="1" smtClean="0">
                <a:effectLst/>
              </a:rPr>
              <a:t>overview</a:t>
            </a:r>
            <a:r>
              <a:rPr lang="de-DE" dirty="0" smtClean="0">
                <a:effectLst/>
              </a:rPr>
              <a:t>, a </a:t>
            </a:r>
            <a:r>
              <a:rPr lang="de-DE" dirty="0" err="1" smtClean="0">
                <a:effectLst/>
              </a:rPr>
              <a:t>kind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technical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fact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sheet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essential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Quality Assurance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means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further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overviews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statistics</a:t>
            </a:r>
            <a:r>
              <a:rPr lang="de-DE" dirty="0" smtClean="0">
                <a:effectLst/>
              </a:rPr>
              <a:t>.</a:t>
            </a:r>
          </a:p>
          <a:p>
            <a:pPr rtl="0"/>
            <a:r>
              <a:rPr lang="de-DE" dirty="0" smtClean="0">
                <a:effectLst/>
              </a:rPr>
              <a:t>Long </a:t>
            </a:r>
            <a:r>
              <a:rPr lang="de-DE" dirty="0" err="1" smtClean="0">
                <a:effectLst/>
              </a:rPr>
              <a:t>term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in a </a:t>
            </a:r>
            <a:r>
              <a:rPr lang="de-DE" dirty="0" err="1" smtClean="0">
                <a:effectLst/>
              </a:rPr>
              <a:t>central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infrastructure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trust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repositories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especially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restrictions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applied</a:t>
            </a:r>
            <a:r>
              <a:rPr lang="de-DE" dirty="0" smtClean="0">
                <a:effectLst/>
              </a:rPr>
              <a:t>.</a:t>
            </a:r>
          </a:p>
          <a:p>
            <a:pPr rtl="0"/>
            <a:r>
              <a:rPr lang="de-DE" dirty="0" err="1" smtClean="0">
                <a:effectLst/>
              </a:rPr>
              <a:t>Prototypical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examples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essential not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describe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but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examples</a:t>
            </a:r>
            <a:r>
              <a:rPr lang="de-DE" dirty="0" smtClean="0">
                <a:effectLst/>
              </a:rPr>
              <a:t>.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 smtClean="0">
              <a:effectLst/>
            </a:endParaRPr>
          </a:p>
          <a:p>
            <a:pPr rtl="0"/>
            <a:r>
              <a:rPr lang="de-DE" dirty="0" smtClean="0">
                <a:effectLst/>
              </a:rPr>
              <a:t>In Germany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NaLiDa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exactly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areas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assisting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researchers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material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findable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472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Thank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210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long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term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necessarily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same </a:t>
            </a:r>
            <a:r>
              <a:rPr lang="de-DE" dirty="0" err="1" smtClean="0">
                <a:effectLst/>
              </a:rPr>
              <a:t>timespan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libraries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initially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time </a:t>
            </a:r>
            <a:r>
              <a:rPr lang="de-DE" dirty="0" err="1" smtClean="0">
                <a:effectLst/>
              </a:rPr>
              <a:t>spans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three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years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standard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funding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period</a:t>
            </a:r>
            <a:r>
              <a:rPr lang="de-DE" dirty="0" smtClean="0">
                <a:effectLst/>
              </a:rPr>
              <a:t>. In </a:t>
            </a:r>
            <a:r>
              <a:rPr lang="de-DE" dirty="0" err="1" smtClean="0">
                <a:effectLst/>
              </a:rPr>
              <a:t>fact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least in Germany </a:t>
            </a:r>
            <a:r>
              <a:rPr lang="de-DE" dirty="0" err="1" smtClean="0">
                <a:effectLst/>
              </a:rPr>
              <a:t>funding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agencies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availability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primary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least 10 </a:t>
            </a:r>
            <a:r>
              <a:rPr lang="de-DE" dirty="0" err="1" smtClean="0">
                <a:effectLst/>
              </a:rPr>
              <a:t>years</a:t>
            </a:r>
            <a:r>
              <a:rPr lang="de-DE" dirty="0" smtClean="0">
                <a:effectLst/>
              </a:rPr>
              <a:t>. 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However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floating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short</a:t>
            </a:r>
            <a:r>
              <a:rPr lang="de-DE" dirty="0" smtClean="0">
                <a:effectLst/>
              </a:rPr>
              <a:t> time </a:t>
            </a:r>
            <a:r>
              <a:rPr lang="de-DE" dirty="0" err="1" smtClean="0">
                <a:effectLst/>
              </a:rPr>
              <a:t>contracts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short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durations</a:t>
            </a:r>
            <a:r>
              <a:rPr lang="de-DE" dirty="0" smtClean="0">
                <a:effectLst/>
              </a:rPr>
              <a:t> do not </a:t>
            </a:r>
            <a:r>
              <a:rPr lang="de-DE" dirty="0" err="1" smtClean="0">
                <a:effectLst/>
              </a:rPr>
              <a:t>foster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climate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supposed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cater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often</a:t>
            </a:r>
            <a:r>
              <a:rPr lang="de-DE" dirty="0" smtClean="0">
                <a:effectLst/>
              </a:rPr>
              <a:t> expensive, a </a:t>
            </a:r>
            <a:r>
              <a:rPr lang="de-DE" dirty="0" err="1" smtClean="0">
                <a:effectLst/>
              </a:rPr>
              <a:t>way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citing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referring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within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publications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bona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fide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fraud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prevention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community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513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situation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however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difficult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you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hear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statements</a:t>
            </a:r>
            <a:r>
              <a:rPr lang="de-DE" dirty="0" smtClean="0">
                <a:effectLst/>
              </a:rPr>
              <a:t> such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"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? </a:t>
            </a:r>
            <a:r>
              <a:rPr lang="de-DE" dirty="0" err="1" smtClean="0">
                <a:effectLst/>
              </a:rPr>
              <a:t>Someday</a:t>
            </a:r>
            <a:r>
              <a:rPr lang="de-DE" dirty="0" smtClean="0">
                <a:effectLst/>
              </a:rPr>
              <a:t>, but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present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only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beginning</a:t>
            </a:r>
            <a:r>
              <a:rPr lang="de-DE" dirty="0" smtClean="0">
                <a:effectLst/>
              </a:rPr>
              <a:t>."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"</a:t>
            </a:r>
            <a:r>
              <a:rPr lang="de-DE" dirty="0" err="1" smtClean="0">
                <a:effectLst/>
              </a:rPr>
              <a:t>Someone</a:t>
            </a:r>
            <a:r>
              <a:rPr lang="de-DE" dirty="0" smtClean="0">
                <a:effectLst/>
              </a:rPr>
              <a:t> will </a:t>
            </a:r>
            <a:r>
              <a:rPr lang="de-DE" dirty="0" err="1" smtClean="0">
                <a:effectLst/>
              </a:rPr>
              <a:t>always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here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somebody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asks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it."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"Nobody </a:t>
            </a:r>
            <a:r>
              <a:rPr lang="de-DE" dirty="0" err="1" smtClean="0">
                <a:effectLst/>
              </a:rPr>
              <a:t>could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specialized</a:t>
            </a:r>
            <a:r>
              <a:rPr lang="de-DE" dirty="0" smtClean="0">
                <a:effectLst/>
              </a:rPr>
              <a:t>."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"</a:t>
            </a:r>
            <a:r>
              <a:rPr lang="de-DE" dirty="0" err="1" smtClean="0">
                <a:effectLst/>
              </a:rPr>
              <a:t>I'll</a:t>
            </a:r>
            <a:r>
              <a:rPr lang="de-DE" dirty="0" smtClean="0">
                <a:effectLst/>
              </a:rPr>
              <a:t> save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3.5'' </a:t>
            </a:r>
            <a:r>
              <a:rPr lang="de-DE" dirty="0" err="1" smtClean="0">
                <a:effectLst/>
              </a:rPr>
              <a:t>floppy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discs</a:t>
            </a:r>
            <a:r>
              <a:rPr lang="de-DE" dirty="0" smtClean="0">
                <a:effectLst/>
              </a:rPr>
              <a:t>/</a:t>
            </a:r>
            <a:r>
              <a:rPr lang="de-DE" dirty="0" err="1" smtClean="0">
                <a:effectLst/>
              </a:rPr>
              <a:t>CD-Roms</a:t>
            </a:r>
            <a:r>
              <a:rPr lang="de-DE" dirty="0" smtClean="0">
                <a:effectLst/>
              </a:rPr>
              <a:t>/</a:t>
            </a:r>
            <a:r>
              <a:rPr lang="de-DE" dirty="0" err="1" smtClean="0">
                <a:effectLst/>
              </a:rPr>
              <a:t>Exabytes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that's</a:t>
            </a:r>
            <a:r>
              <a:rPr lang="de-DE" dirty="0" smtClean="0">
                <a:effectLst/>
              </a:rPr>
              <a:t> persistent".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808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Some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worry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saying</a:t>
            </a:r>
            <a:r>
              <a:rPr lang="de-DE" dirty="0" smtClean="0">
                <a:effectLst/>
              </a:rPr>
              <a:t> "</a:t>
            </a:r>
            <a:r>
              <a:rPr lang="de-DE" dirty="0" err="1" smtClean="0">
                <a:effectLst/>
              </a:rPr>
              <a:t>How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should</a:t>
            </a:r>
            <a:r>
              <a:rPr lang="de-DE" dirty="0" smtClean="0">
                <a:effectLst/>
              </a:rPr>
              <a:t> I do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" </a:t>
            </a:r>
            <a:r>
              <a:rPr lang="de-DE" dirty="0" err="1" smtClean="0">
                <a:effectLst/>
              </a:rPr>
              <a:t>or</a:t>
            </a:r>
            <a:r>
              <a:rPr lang="de-DE" dirty="0" smtClean="0">
                <a:effectLst/>
              </a:rPr>
              <a:t> "I </a:t>
            </a:r>
            <a:r>
              <a:rPr lang="de-DE" dirty="0" err="1" smtClean="0">
                <a:effectLst/>
              </a:rPr>
              <a:t>don't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hardly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sufficient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such."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43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NaLiDa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takes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slightly</a:t>
            </a:r>
            <a:r>
              <a:rPr lang="de-DE" dirty="0" smtClean="0">
                <a:effectLst/>
              </a:rPr>
              <a:t> different </a:t>
            </a:r>
            <a:r>
              <a:rPr lang="de-DE" dirty="0" err="1" smtClean="0">
                <a:effectLst/>
              </a:rPr>
              <a:t>approach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project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funded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infrastructure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Hence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want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support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researchers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groups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while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actively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participating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development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standards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technologies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sustainability</a:t>
            </a:r>
            <a:r>
              <a:rPr lang="de-DE" dirty="0" smtClean="0">
                <a:effectLst/>
              </a:rPr>
              <a:t>. A </a:t>
            </a:r>
            <a:r>
              <a:rPr lang="de-DE" dirty="0" err="1" smtClean="0">
                <a:effectLst/>
              </a:rPr>
              <a:t>major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issue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I am </a:t>
            </a:r>
            <a:r>
              <a:rPr lang="de-DE" dirty="0" err="1" smtClean="0">
                <a:effectLst/>
              </a:rPr>
              <a:t>going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talk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about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later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state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examples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others</a:t>
            </a:r>
            <a:r>
              <a:rPr lang="de-DE" dirty="0" smtClean="0">
                <a:effectLst/>
              </a:rPr>
              <a:t>, a </a:t>
            </a:r>
            <a:r>
              <a:rPr lang="de-DE" dirty="0" err="1" smtClean="0">
                <a:effectLst/>
              </a:rPr>
              <a:t>kind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a prototype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types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serving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points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reference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those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new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30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This </a:t>
            </a:r>
            <a:r>
              <a:rPr lang="de-DE" dirty="0" err="1" smtClean="0">
                <a:effectLst/>
              </a:rPr>
              <a:t>involves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very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detailed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documentation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containing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tutorial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like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How-Tos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blog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entries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workshops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simple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on </a:t>
            </a:r>
            <a:r>
              <a:rPr lang="de-DE" dirty="0" err="1" smtClean="0">
                <a:effectLst/>
              </a:rPr>
              <a:t>one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hands</a:t>
            </a:r>
            <a:r>
              <a:rPr lang="de-DE" dirty="0" smtClean="0">
                <a:effectLst/>
              </a:rPr>
              <a:t>-on </a:t>
            </a:r>
            <a:r>
              <a:rPr lang="de-DE" dirty="0" err="1" smtClean="0">
                <a:effectLst/>
              </a:rPr>
              <a:t>training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colleagues</a:t>
            </a:r>
            <a:r>
              <a:rPr lang="de-DE" dirty="0" smtClean="0">
                <a:effectLst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83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smtClean="0">
                <a:effectLst/>
              </a:rPr>
              <a:t>A </a:t>
            </a:r>
            <a:r>
              <a:rPr lang="de-DE" dirty="0" err="1" smtClean="0">
                <a:effectLst/>
              </a:rPr>
              <a:t>major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requirement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show</a:t>
            </a:r>
            <a:r>
              <a:rPr lang="de-DE" dirty="0" smtClean="0">
                <a:effectLst/>
              </a:rPr>
              <a:t> potential </a:t>
            </a:r>
            <a:r>
              <a:rPr lang="de-DE" dirty="0" err="1" smtClean="0">
                <a:effectLst/>
              </a:rPr>
              <a:t>users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added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value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Let's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face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archiving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metadata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take</a:t>
            </a:r>
            <a:r>
              <a:rPr lang="de-DE" dirty="0" smtClean="0">
                <a:effectLst/>
              </a:rPr>
              <a:t> additional time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costs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if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do not </a:t>
            </a:r>
            <a:r>
              <a:rPr lang="de-DE" dirty="0" err="1" smtClean="0">
                <a:effectLst/>
              </a:rPr>
              <a:t>see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usefulness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they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ain't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gonna</a:t>
            </a:r>
            <a:r>
              <a:rPr lang="de-DE" dirty="0" smtClean="0">
                <a:effectLst/>
              </a:rPr>
              <a:t> do it. The </a:t>
            </a:r>
            <a:r>
              <a:rPr lang="de-DE" dirty="0" err="1" smtClean="0">
                <a:effectLst/>
              </a:rPr>
              <a:t>added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value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individual </a:t>
            </a:r>
            <a:r>
              <a:rPr lang="de-DE" dirty="0" err="1" smtClean="0">
                <a:effectLst/>
              </a:rPr>
              <a:t>reseacher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our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perspective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which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have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been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tested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against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living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researchers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findability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collaboration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fame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good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overview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over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own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60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de-DE" dirty="0" err="1" smtClean="0">
                <a:effectLst/>
              </a:rPr>
              <a:t>Findability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here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means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first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easier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find </a:t>
            </a:r>
            <a:r>
              <a:rPr lang="de-DE" dirty="0" err="1" smtClean="0">
                <a:effectLst/>
              </a:rPr>
              <a:t>their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within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couple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months</a:t>
            </a:r>
            <a:r>
              <a:rPr lang="de-DE" dirty="0" smtClean="0">
                <a:effectLst/>
              </a:rPr>
              <a:t>. But </a:t>
            </a:r>
            <a:r>
              <a:rPr lang="de-DE" dirty="0" err="1" smtClean="0">
                <a:effectLst/>
              </a:rPr>
              <a:t>it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refers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process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finding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person's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related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found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others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well</a:t>
            </a:r>
            <a:r>
              <a:rPr lang="de-DE" dirty="0" smtClean="0">
                <a:effectLst/>
              </a:rPr>
              <a:t>. This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course</a:t>
            </a:r>
            <a:r>
              <a:rPr lang="de-DE" dirty="0" smtClean="0">
                <a:effectLst/>
              </a:rPr>
              <a:t> also </a:t>
            </a:r>
            <a:r>
              <a:rPr lang="de-DE" dirty="0" err="1" smtClean="0">
                <a:effectLst/>
              </a:rPr>
              <a:t>means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collaboration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increased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can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extended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those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who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create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similar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. </a:t>
            </a:r>
            <a:r>
              <a:rPr lang="de-DE" dirty="0" err="1" smtClean="0">
                <a:effectLst/>
              </a:rPr>
              <a:t>Fame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personal </a:t>
            </a:r>
            <a:r>
              <a:rPr lang="de-DE" dirty="0" err="1" smtClean="0">
                <a:effectLst/>
              </a:rPr>
              <a:t>relation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a </a:t>
            </a:r>
            <a:r>
              <a:rPr lang="de-DE" dirty="0" err="1" smtClean="0">
                <a:effectLst/>
              </a:rPr>
              <a:t>resource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did</a:t>
            </a:r>
            <a:r>
              <a:rPr lang="de-DE" dirty="0" smtClean="0">
                <a:effectLst/>
              </a:rPr>
              <a:t> not </a:t>
            </a:r>
            <a:r>
              <a:rPr lang="de-DE" dirty="0" err="1" smtClean="0">
                <a:effectLst/>
              </a:rPr>
              <a:t>trigger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much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interest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though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referencing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papers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seems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</a:t>
            </a:r>
            <a:r>
              <a:rPr lang="de-DE" dirty="0" smtClean="0">
                <a:effectLst/>
              </a:rPr>
              <a:t> relevant.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de-DE" dirty="0" smtClean="0">
              <a:effectLst/>
            </a:endParaRPr>
          </a:p>
          <a:p>
            <a:pPr rtl="0"/>
            <a:r>
              <a:rPr lang="de-DE" dirty="0" err="1" smtClean="0">
                <a:effectLst/>
              </a:rPr>
              <a:t>Right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this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sounds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extremely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programmatic</a:t>
            </a:r>
            <a:r>
              <a:rPr lang="de-DE" dirty="0" smtClean="0">
                <a:effectLst/>
              </a:rPr>
              <a:t> so </a:t>
            </a:r>
            <a:r>
              <a:rPr lang="de-DE" dirty="0" err="1" smtClean="0">
                <a:effectLst/>
              </a:rPr>
              <a:t>far</a:t>
            </a:r>
            <a:r>
              <a:rPr lang="de-DE" dirty="0" smtClean="0">
                <a:effectLst/>
              </a:rPr>
              <a:t>, so </a:t>
            </a:r>
            <a:r>
              <a:rPr lang="de-DE" dirty="0" err="1" smtClean="0">
                <a:effectLst/>
              </a:rPr>
              <a:t>what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did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do? First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all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tried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identify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prototypical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from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various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fields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course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selecting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colleagues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knew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were</a:t>
            </a:r>
            <a:r>
              <a:rPr lang="de-DE" dirty="0" smtClean="0">
                <a:effectLst/>
              </a:rPr>
              <a:t> in </a:t>
            </a:r>
            <a:r>
              <a:rPr lang="de-DE" dirty="0" err="1" smtClean="0">
                <a:effectLst/>
              </a:rPr>
              <a:t>contact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that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makes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life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much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easier</a:t>
            </a:r>
            <a:r>
              <a:rPr lang="de-DE" dirty="0" smtClean="0">
                <a:effectLst/>
              </a:rPr>
              <a:t>. </a:t>
            </a:r>
          </a:p>
          <a:p>
            <a:pPr rtl="0"/>
            <a:r>
              <a:rPr lang="de-DE" dirty="0" smtClean="0">
                <a:effectLst/>
              </a:rPr>
              <a:t/>
            </a:r>
            <a:br>
              <a:rPr lang="de-DE" dirty="0" smtClean="0">
                <a:effectLst/>
              </a:rPr>
            </a:br>
            <a:r>
              <a:rPr lang="de-DE" dirty="0" smtClean="0">
                <a:effectLst/>
              </a:rPr>
              <a:t>The </a:t>
            </a:r>
            <a:r>
              <a:rPr lang="de-DE" dirty="0" err="1" smtClean="0">
                <a:effectLst/>
              </a:rPr>
              <a:t>prototypical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looked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at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are</a:t>
            </a:r>
            <a:r>
              <a:rPr lang="de-DE" dirty="0" smtClean="0">
                <a:effectLst/>
              </a:rPr>
              <a:t>: </a:t>
            </a:r>
            <a:r>
              <a:rPr lang="de-DE" dirty="0" err="1" smtClean="0">
                <a:effectLst/>
              </a:rPr>
              <a:t>lexical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resources</a:t>
            </a:r>
            <a:r>
              <a:rPr lang="de-DE" dirty="0" smtClean="0">
                <a:effectLst/>
              </a:rPr>
              <a:t>, </a:t>
            </a:r>
            <a:r>
              <a:rPr lang="de-DE" dirty="0" err="1" smtClean="0">
                <a:effectLst/>
              </a:rPr>
              <a:t>corpora</a:t>
            </a:r>
            <a:r>
              <a:rPr lang="de-DE" dirty="0" smtClean="0">
                <a:effectLst/>
              </a:rPr>
              <a:t>, experimental </a:t>
            </a:r>
            <a:r>
              <a:rPr lang="de-DE" dirty="0" err="1" smtClean="0">
                <a:effectLst/>
              </a:rPr>
              <a:t>data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and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software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tools</a:t>
            </a:r>
            <a:r>
              <a:rPr lang="de-DE" dirty="0" smtClean="0">
                <a:effectLst/>
              </a:rPr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de-DE" dirty="0" smtClean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9FB07A-B247-E046-86F2-E309940A18A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37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513" y="1722438"/>
            <a:ext cx="6248400" cy="12192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5356224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2D7C29-E72C-8845-8304-55028FC24EF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47EC5-686A-934F-9618-14D92220287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68913" y="1381125"/>
            <a:ext cx="1587500" cy="382746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381125"/>
            <a:ext cx="4613275" cy="382746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313BA3-560D-8747-8EB5-19EF4BFCBB3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381125"/>
            <a:ext cx="6353175" cy="16605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 smtClean="0"/>
            </a:lvl1pPr>
          </a:lstStyle>
          <a:p>
            <a:fld id="{B82B8B12-311C-6541-B41A-75268EA47B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7F55C5-3B8B-4343-BEFB-F05597FC95E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061275-8241-ED4A-A8A9-F172F09E018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F4EE97-AAAC-9141-917F-FE33F95CBD5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443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925" y="1768475"/>
            <a:ext cx="3443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41A30D-CDB7-9646-8CDF-141B5C8CD77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24FE7D-9EF6-8148-966D-E15FB4D2374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347B33-E15B-3045-80BE-30A7F859825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BB7688-A639-2D40-A190-7C9CF553147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198437"/>
            <a:ext cx="6353175" cy="16605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3481387"/>
            <a:ext cx="6326188" cy="3270249"/>
          </a:xfrm>
        </p:spPr>
        <p:txBody>
          <a:bodyPr/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62719B-BB1A-8245-98AC-A8B687D5D6F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8B7582-5A2C-B141-B44E-CD2E6E2BCF3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1B2213-2D47-8848-96F1-B6F4C6D1B3D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BA554F-3D73-104B-B91E-4AC2A5DEAFA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83263" y="301625"/>
            <a:ext cx="1758950" cy="645477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5127625" cy="645477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236EC7-034F-CB4E-9044-39F6181426C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02892-29C0-5848-854C-14376FFD7BB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225" y="3481388"/>
            <a:ext cx="3086100" cy="172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8725" y="3481388"/>
            <a:ext cx="3087688" cy="172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A1A037-9070-9B48-AEC7-8E91A2CBA6E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21681F-3EA6-DB4E-AEF3-DCA6FA7AEAB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42006A-FE71-1D47-A36C-444D1408CB6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0D8265-9FF5-5C4B-B693-40AA9371CDE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327E14-5521-B44C-971A-6B14A2353A2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DAB9E5-00F0-E94A-8D9A-F758BDBE829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381125"/>
            <a:ext cx="6353175" cy="166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0225" y="3481388"/>
            <a:ext cx="6326188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274CFE0D-C370-E048-8D9F-348A1D584D91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78675" y="841375"/>
            <a:ext cx="2806700" cy="130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8150225" y="6200775"/>
            <a:ext cx="1828800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57200" y="3132138"/>
            <a:ext cx="9144000" cy="46037"/>
          </a:xfrm>
          <a:prstGeom prst="roundRect">
            <a:avLst>
              <a:gd name="adj" fmla="val 3569"/>
            </a:avLst>
          </a:prstGeom>
          <a:gradFill rotWithShape="0">
            <a:gsLst>
              <a:gs pos="0">
                <a:srgbClr val="49539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6929438" y="1600200"/>
            <a:ext cx="46037" cy="3657600"/>
          </a:xfrm>
          <a:prstGeom prst="roundRect">
            <a:avLst>
              <a:gd name="adj" fmla="val 3569"/>
            </a:avLst>
          </a:prstGeom>
          <a:gradFill rotWithShape="0">
            <a:gsLst>
              <a:gs pos="0">
                <a:srgbClr val="49539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50225" y="6200775"/>
            <a:ext cx="1828800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42188" y="5362575"/>
            <a:ext cx="1828800" cy="96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49539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49539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49539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70389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703897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Gliederungstextes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Sechste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Siebente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Achte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  <a:p>
            <a:pPr lvl="4"/>
            <a:r>
              <a:rPr lang="en-GB" dirty="0" err="1"/>
              <a:t>Neunte</a:t>
            </a:r>
            <a:r>
              <a:rPr lang="en-GB" dirty="0"/>
              <a:t> </a:t>
            </a:r>
            <a:r>
              <a:rPr lang="en-GB" dirty="0" err="1"/>
              <a:t>Gliederungsebene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39075" y="6886575"/>
            <a:ext cx="2097088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BA382A8B-8A78-B743-94E9-26252E4E681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57200" y="1655763"/>
            <a:ext cx="9144000" cy="46037"/>
          </a:xfrm>
          <a:prstGeom prst="roundRect">
            <a:avLst>
              <a:gd name="adj" fmla="val 3569"/>
            </a:avLst>
          </a:prstGeom>
          <a:gradFill rotWithShape="0">
            <a:gsLst>
              <a:gs pos="0">
                <a:srgbClr val="49539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721600" y="123825"/>
            <a:ext cx="46038" cy="7315200"/>
          </a:xfrm>
          <a:prstGeom prst="roundRect">
            <a:avLst>
              <a:gd name="adj" fmla="val 3569"/>
            </a:avLst>
          </a:prstGeom>
          <a:gradFill rotWithShape="0">
            <a:gsLst>
              <a:gs pos="0">
                <a:srgbClr val="49539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3838" y="381000"/>
            <a:ext cx="2193925" cy="101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49539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49539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49539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49539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49539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990600"/>
            <a:ext cx="6518274" cy="1874837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993366"/>
                </a:solidFill>
              </a:rPr>
              <a:t>C</a:t>
            </a:r>
            <a:r>
              <a:rPr lang="en-US" dirty="0" smtClean="0"/>
              <a:t>MDI </a:t>
            </a:r>
            <a:br>
              <a:rPr lang="en-US" dirty="0" smtClean="0"/>
            </a:br>
            <a:r>
              <a:rPr lang="en-US" dirty="0" smtClean="0">
                <a:solidFill>
                  <a:srgbClr val="993366"/>
                </a:solidFill>
              </a:rPr>
              <a:t>u</a:t>
            </a:r>
            <a:r>
              <a:rPr lang="en-US" dirty="0" smtClean="0"/>
              <a:t>se in the</a:t>
            </a:r>
            <a:br>
              <a:rPr lang="en-US" dirty="0" smtClean="0"/>
            </a:br>
            <a:r>
              <a:rPr lang="en-US" dirty="0" err="1" smtClean="0">
                <a:solidFill>
                  <a:srgbClr val="993366"/>
                </a:solidFill>
              </a:rPr>
              <a:t>N</a:t>
            </a:r>
            <a:r>
              <a:rPr lang="en-US" dirty="0" err="1" smtClean="0"/>
              <a:t>aLiDa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0225" y="3525838"/>
            <a:ext cx="6327775" cy="1638300"/>
          </a:xfrm>
          <a:ln/>
        </p:spPr>
        <p:txBody>
          <a:bodyPr anchor="ctr"/>
          <a:lstStyle/>
          <a:p>
            <a:pPr marL="0" indent="0"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dirty="0" smtClean="0"/>
              <a:t>Thorsten Trippel</a:t>
            </a:r>
          </a:p>
          <a:p>
            <a:pPr marL="0" indent="0" algn="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de-DE" dirty="0" err="1"/>
              <a:t>t</a:t>
            </a:r>
            <a:r>
              <a:rPr lang="de-DE" dirty="0" err="1" smtClean="0"/>
              <a:t>horsten.trippel@uni-tuebingen.de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503808" y="323453"/>
            <a:ext cx="3168352" cy="2016224"/>
          </a:xfrm>
          <a:prstGeom prst="rect">
            <a:avLst/>
          </a:prstGeom>
          <a:solidFill>
            <a:srgbClr val="3C45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727944" y="1835621"/>
            <a:ext cx="2664296" cy="266429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960192" y="539477"/>
            <a:ext cx="4248472" cy="1944216"/>
          </a:xfrm>
          <a:prstGeom prst="rect">
            <a:avLst/>
          </a:prstGeom>
          <a:solidFill>
            <a:srgbClr val="6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688384" y="2267669"/>
            <a:ext cx="3168352" cy="2664296"/>
          </a:xfrm>
          <a:prstGeom prst="rect">
            <a:avLst/>
          </a:prstGeom>
          <a:solidFill>
            <a:srgbClr val="3C45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608264" y="4643933"/>
            <a:ext cx="3960440" cy="1944216"/>
          </a:xfrm>
          <a:prstGeom prst="rect">
            <a:avLst/>
          </a:prstGeom>
          <a:solidFill>
            <a:srgbClr val="6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079872" y="5292005"/>
            <a:ext cx="3816424" cy="1584176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87784" y="4211885"/>
            <a:ext cx="2664296" cy="1296144"/>
          </a:xfrm>
          <a:prstGeom prst="rect">
            <a:avLst/>
          </a:prstGeom>
          <a:solidFill>
            <a:srgbClr val="6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3808" y="539477"/>
            <a:ext cx="2592288" cy="1014021"/>
          </a:xfrm>
          <a:prstGeom prst="rect">
            <a:avLst/>
          </a:prstGeom>
          <a:solidFill>
            <a:srgbClr val="69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Lexical</a:t>
            </a:r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Resources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08464" y="899517"/>
            <a:ext cx="1780656" cy="1014021"/>
          </a:xfrm>
          <a:prstGeom prst="rect">
            <a:avLst/>
          </a:prstGeom>
          <a:solidFill>
            <a:srgbClr val="216D6D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 </a:t>
            </a:r>
          </a:p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92040" y="2771725"/>
            <a:ext cx="1780656" cy="1014021"/>
          </a:xfrm>
          <a:prstGeom prst="rect">
            <a:avLst/>
          </a:prstGeom>
          <a:solidFill>
            <a:srgbClr val="3C4585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WL </a:t>
            </a:r>
          </a:p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88384" y="2555701"/>
            <a:ext cx="2761894" cy="1014021"/>
          </a:xfrm>
          <a:prstGeom prst="rect">
            <a:avLst/>
          </a:prstGeom>
          <a:solidFill>
            <a:srgbClr val="6900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Experimental </a:t>
            </a:r>
          </a:p>
          <a:p>
            <a:r>
              <a:rPr lang="de-DE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ata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5816" y="4211885"/>
            <a:ext cx="2018501" cy="556050"/>
          </a:xfrm>
          <a:prstGeom prst="rect">
            <a:avLst/>
          </a:prstGeom>
          <a:solidFill>
            <a:srgbClr val="216D6D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Grammar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92440" y="5147989"/>
            <a:ext cx="2350323" cy="1014021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Multimodal</a:t>
            </a:r>
          </a:p>
          <a:p>
            <a:r>
              <a:rPr lang="de-DE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83928" y="6300117"/>
            <a:ext cx="2214869" cy="556050"/>
          </a:xfrm>
          <a:prstGeom prst="rect">
            <a:avLst/>
          </a:prstGeom>
          <a:solidFill>
            <a:srgbClr val="6900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Treebank</a:t>
            </a:r>
            <a:r>
              <a:rPr lang="de-DE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2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oxygen_germanetcmd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57651" y="3491805"/>
            <a:ext cx="4386646" cy="3923853"/>
          </a:xfrm>
          <a:prstGeom prst="rect">
            <a:avLst/>
          </a:prstGeom>
        </p:spPr>
      </p:pic>
      <p:pic>
        <p:nvPicPr>
          <p:cNvPr id="4" name="Bild 3" descr="germanetdocumentviewsho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5776" y="179437"/>
            <a:ext cx="7142669" cy="59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7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xygen_germanetcmdi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5816" y="107428"/>
            <a:ext cx="8352928" cy="74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oxygen_lexicon_profile_schema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48190" y="3563813"/>
            <a:ext cx="5332435" cy="3717072"/>
          </a:xfrm>
          <a:prstGeom prst="rect">
            <a:avLst/>
          </a:prstGeom>
        </p:spPr>
      </p:pic>
      <p:pic>
        <p:nvPicPr>
          <p:cNvPr id="4" name="Bild 3" descr="etymwb_documentviewsho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9792" y="107430"/>
            <a:ext cx="7056784" cy="58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7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xygen_lexicon_profile_schema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666" y="251445"/>
            <a:ext cx="10084292" cy="70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5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oxygen_tuebadz_snip_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48224" y="3786035"/>
            <a:ext cx="5859971" cy="3773639"/>
          </a:xfrm>
          <a:prstGeom prst="rect">
            <a:avLst/>
          </a:prstGeom>
        </p:spPr>
      </p:pic>
      <p:pic>
        <p:nvPicPr>
          <p:cNvPr id="6" name="Bild 5" descr="tuebadz_documentviewsho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768" y="20696"/>
            <a:ext cx="714884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xygen_tuebadz_snip_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97" y="539477"/>
            <a:ext cx="9951895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5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oxygen_treetagger_snip_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06312" y="2771725"/>
            <a:ext cx="6085884" cy="4643933"/>
          </a:xfrm>
          <a:prstGeom prst="rect">
            <a:avLst/>
          </a:prstGeom>
        </p:spPr>
      </p:pic>
      <p:pic>
        <p:nvPicPr>
          <p:cNvPr id="4" name="Bild 3" descr="treetaggerdocumentviewsho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2100" y="0"/>
            <a:ext cx="7187024" cy="57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xygen_treetagger_snip_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760" y="208041"/>
            <a:ext cx="9256867" cy="70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2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2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ipespetroleum_photo_2129_200811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28344" y="1691605"/>
            <a:ext cx="2487133" cy="1224136"/>
          </a:xfrm>
          <a:prstGeom prst="rect">
            <a:avLst/>
          </a:prstGeom>
        </p:spPr>
      </p:pic>
      <p:pic>
        <p:nvPicPr>
          <p:cNvPr id="5" name="Inhaltsplatzhalter 4" descr="dam_wales_photo_1668_2008110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759" b="2759"/>
          <a:stretch>
            <a:fillRect/>
          </a:stretch>
        </p:blipFill>
        <p:spPr>
          <a:xfrm>
            <a:off x="1301304" y="3995861"/>
            <a:ext cx="2946920" cy="2088232"/>
          </a:xfrm>
        </p:spPr>
      </p:pic>
      <p:pic>
        <p:nvPicPr>
          <p:cNvPr id="7" name="Bild 6" descr="railway_photo_24213_201012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44368" y="4499917"/>
            <a:ext cx="206027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03808" y="3203773"/>
            <a:ext cx="1967205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Interview</a:t>
            </a:r>
            <a:endParaRPr lang="de-DE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36056" y="3203773"/>
            <a:ext cx="2304838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CMDI </a:t>
            </a:r>
            <a:r>
              <a:rPr lang="de-DE" sz="32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Draft</a:t>
            </a:r>
            <a:endParaRPr lang="de-DE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608146" y="3203773"/>
            <a:ext cx="2672526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Draft</a:t>
            </a:r>
            <a:r>
              <a:rPr lang="de-DE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Review</a:t>
            </a:r>
            <a:endParaRPr lang="de-DE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60392" y="5364013"/>
            <a:ext cx="2328081" cy="5560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Repository</a:t>
            </a:r>
            <a:endParaRPr lang="de-DE" sz="3200" b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Nach unten gekrümmter Pfeil 14"/>
          <p:cNvSpPr/>
          <p:nvPr/>
        </p:nvSpPr>
        <p:spPr bwMode="auto">
          <a:xfrm>
            <a:off x="1439912" y="2483693"/>
            <a:ext cx="1800200" cy="648072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Nach unten gekrümmter Pfeil 15"/>
          <p:cNvSpPr/>
          <p:nvPr/>
        </p:nvSpPr>
        <p:spPr bwMode="auto">
          <a:xfrm>
            <a:off x="4608264" y="2555701"/>
            <a:ext cx="1584176" cy="648072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Nach oben gekrümmter Pfeil 17"/>
          <p:cNvSpPr/>
          <p:nvPr/>
        </p:nvSpPr>
        <p:spPr bwMode="auto">
          <a:xfrm flipH="1">
            <a:off x="4536256" y="3707829"/>
            <a:ext cx="1584176" cy="576064"/>
          </a:xfrm>
          <a:prstGeom prst="curved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Nach links gekrümmter Pfeil 19"/>
          <p:cNvSpPr/>
          <p:nvPr/>
        </p:nvSpPr>
        <p:spPr bwMode="auto">
          <a:xfrm>
            <a:off x="8280672" y="3491805"/>
            <a:ext cx="792088" cy="2304256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64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CMDI Data in </a:t>
            </a:r>
            <a:r>
              <a:rPr lang="de-DE" dirty="0" err="1" smtClean="0"/>
              <a:t>NaLiDa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945419"/>
              </p:ext>
            </p:extLst>
          </p:nvPr>
        </p:nvGraphicFramePr>
        <p:xfrm>
          <a:off x="359220" y="1403575"/>
          <a:ext cx="8713540" cy="5400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78385"/>
                <a:gridCol w="2178385"/>
                <a:gridCol w="2178385"/>
                <a:gridCol w="2178385"/>
              </a:tblGrid>
              <a:tr h="771514"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Manual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Transformed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Harvested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Lexical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resources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0**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Corpora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~2800*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de-DE" dirty="0" smtClean="0"/>
                        <a:t>Tools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0*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145*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de-DE" dirty="0" smtClean="0"/>
                        <a:t>Webservices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0*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de-DE" dirty="0" smtClean="0"/>
                        <a:t>Experimental 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0*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&gt;10000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15776" y="6948189"/>
            <a:ext cx="8088750" cy="43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*: not </a:t>
            </a:r>
            <a:r>
              <a:rPr lang="de-DE" sz="1200" dirty="0" err="1" smtClean="0">
                <a:solidFill>
                  <a:schemeClr val="tx2"/>
                </a:solidFill>
              </a:rPr>
              <a:t>originally</a:t>
            </a:r>
            <a:r>
              <a:rPr lang="de-DE" sz="1200" dirty="0" smtClean="0">
                <a:solidFill>
                  <a:schemeClr val="tx2"/>
                </a:solidFill>
              </a:rPr>
              <a:t> in CMDI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**: </a:t>
            </a:r>
            <a:r>
              <a:rPr lang="de-DE" sz="1200" dirty="0" err="1" smtClean="0">
                <a:solidFill>
                  <a:schemeClr val="tx2"/>
                </a:solidFill>
              </a:rPr>
              <a:t>classification</a:t>
            </a:r>
            <a:r>
              <a:rPr lang="de-DE" sz="1200" dirty="0" smtClean="0">
                <a:solidFill>
                  <a:schemeClr val="tx2"/>
                </a:solidFill>
              </a:rPr>
              <a:t> in </a:t>
            </a:r>
            <a:r>
              <a:rPr lang="de-DE" sz="1200" dirty="0" err="1" smtClean="0">
                <a:solidFill>
                  <a:schemeClr val="tx2"/>
                </a:solidFill>
              </a:rPr>
              <a:t>harvested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data</a:t>
            </a:r>
            <a:r>
              <a:rPr lang="de-DE" sz="1200" dirty="0" smtClean="0">
                <a:solidFill>
                  <a:schemeClr val="tx2"/>
                </a:solidFill>
              </a:rPr>
              <a:t> not </a:t>
            </a:r>
            <a:r>
              <a:rPr lang="de-DE" sz="1200" dirty="0" err="1" smtClean="0">
                <a:solidFill>
                  <a:schemeClr val="tx2"/>
                </a:solidFill>
              </a:rPr>
              <a:t>available</a:t>
            </a:r>
            <a:r>
              <a:rPr lang="de-DE" sz="1200" dirty="0" smtClean="0">
                <a:solidFill>
                  <a:schemeClr val="tx2"/>
                </a:solidFill>
              </a:rPr>
              <a:t>, </a:t>
            </a:r>
            <a:r>
              <a:rPr lang="de-DE" sz="1200" dirty="0" err="1" smtClean="0">
                <a:solidFill>
                  <a:schemeClr val="tx2"/>
                </a:solidFill>
              </a:rPr>
              <a:t>often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counted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among</a:t>
            </a:r>
            <a:r>
              <a:rPr lang="de-DE" sz="1200" dirty="0" smtClean="0">
                <a:solidFill>
                  <a:schemeClr val="tx2"/>
                </a:solidFill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</a:rPr>
              <a:t>corpora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2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431800" y="2411685"/>
            <a:ext cx="2160240" cy="2808312"/>
          </a:xfrm>
          <a:prstGeom prst="ellipse">
            <a:avLst/>
          </a:prstGeom>
          <a:solidFill>
            <a:srgbClr val="216D6D"/>
          </a:solidFill>
          <a:ln w="9525" cap="flat" cmpd="sng" algn="ctr">
            <a:solidFill>
              <a:srgbClr val="216D6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48024" y="755501"/>
            <a:ext cx="5040560" cy="5328592"/>
          </a:xfrm>
          <a:prstGeom prst="ellipse">
            <a:avLst/>
          </a:prstGeom>
          <a:solidFill>
            <a:srgbClr val="3C45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3C4585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12120" y="2771725"/>
            <a:ext cx="3024336" cy="720080"/>
          </a:xfrm>
          <a:prstGeom prst="ellipse">
            <a:avLst/>
          </a:prstGeom>
          <a:solidFill>
            <a:srgbClr val="6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384128" y="2843733"/>
            <a:ext cx="2578951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Info</a:t>
            </a:r>
            <a:endParaRPr lang="de-DE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64048" y="2267669"/>
            <a:ext cx="1622159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Access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952080" y="3635821"/>
            <a:ext cx="1575872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12320" y="1979637"/>
            <a:ext cx="1849184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24288" y="3635821"/>
            <a:ext cx="2715006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Modality</a:t>
            </a:r>
            <a:r>
              <a:rPr lang="de-DE" sz="32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Info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40112" y="1331565"/>
            <a:ext cx="2997135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Text-Technical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96096" y="4355901"/>
            <a:ext cx="3171261" cy="10140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Documentation</a:t>
            </a:r>
            <a:endParaRPr lang="de-DE" sz="3200" b="1" dirty="0" smtClean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de-DE" sz="32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Languages</a:t>
            </a:r>
            <a:endParaRPr lang="de-DE" sz="32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03808" y="1187549"/>
            <a:ext cx="1644000" cy="1014021"/>
          </a:xfrm>
          <a:prstGeom prst="rect">
            <a:avLst/>
          </a:prstGeom>
          <a:noFill/>
          <a:ln>
            <a:solidFill>
              <a:srgbClr val="3C458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Corpus </a:t>
            </a:r>
          </a:p>
          <a:p>
            <a:pPr algn="ctr"/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context</a:t>
            </a:r>
            <a:endParaRPr lang="de-DE" sz="3200" b="1" dirty="0">
              <a:ln w="1905"/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3096" y="6156101"/>
            <a:ext cx="3423934" cy="556050"/>
          </a:xfrm>
          <a:prstGeom prst="rect">
            <a:avLst/>
          </a:prstGeom>
          <a:noFill/>
          <a:ln>
            <a:solidFill>
              <a:srgbClr val="3C458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Lexical</a:t>
            </a:r>
            <a:r>
              <a:rPr lang="de-DE" sz="3200" b="1" dirty="0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resource</a:t>
            </a:r>
            <a:endParaRPr lang="de-DE" sz="3200" b="1" dirty="0">
              <a:ln w="1905"/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80472" y="395461"/>
            <a:ext cx="2593578" cy="556050"/>
          </a:xfrm>
          <a:prstGeom prst="rect">
            <a:avLst/>
          </a:prstGeom>
          <a:noFill/>
          <a:ln>
            <a:solidFill>
              <a:srgbClr val="3C458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Tool </a:t>
            </a:r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context</a:t>
            </a:r>
            <a:endParaRPr lang="de-DE" sz="3200" b="1" dirty="0">
              <a:ln w="1905"/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84328" y="6156101"/>
            <a:ext cx="4335241" cy="556050"/>
          </a:xfrm>
          <a:prstGeom prst="rect">
            <a:avLst/>
          </a:prstGeom>
          <a:noFill/>
          <a:ln>
            <a:solidFill>
              <a:srgbClr val="3C458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Experimental </a:t>
            </a:r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context</a:t>
            </a:r>
            <a:endParaRPr lang="de-DE" sz="3200" b="1" dirty="0">
              <a:ln w="1905"/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35856" y="2699717"/>
            <a:ext cx="1005804" cy="10140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Size </a:t>
            </a:r>
          </a:p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67081" y="343467"/>
            <a:ext cx="1476887" cy="556050"/>
          </a:xfrm>
          <a:prstGeom prst="rect">
            <a:avLst/>
          </a:prstGeom>
          <a:noFill/>
          <a:ln>
            <a:solidFill>
              <a:srgbClr val="3C4585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err="1" smtClean="0">
                <a:ln w="1905"/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Tagset</a:t>
            </a:r>
            <a:endParaRPr lang="de-DE" sz="3200" b="1" dirty="0">
              <a:ln w="1905"/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03808" y="3707829"/>
            <a:ext cx="1986040" cy="10140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Subject</a:t>
            </a:r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language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Gerade Verbindung 21"/>
          <p:cNvCxnSpPr>
            <a:endCxn id="13" idx="3"/>
          </p:cNvCxnSpPr>
          <p:nvPr/>
        </p:nvCxnSpPr>
        <p:spPr bwMode="auto">
          <a:xfrm flipH="1" flipV="1">
            <a:off x="2147808" y="1694560"/>
            <a:ext cx="1020296" cy="42909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>
            <a:stCxn id="12" idx="7"/>
            <a:endCxn id="15" idx="2"/>
          </p:cNvCxnSpPr>
          <p:nvPr/>
        </p:nvCxnSpPr>
        <p:spPr bwMode="auto">
          <a:xfrm flipV="1">
            <a:off x="6750411" y="951511"/>
            <a:ext cx="1026850" cy="5843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>
            <a:stCxn id="13" idx="0"/>
            <a:endCxn id="19" idx="2"/>
          </p:cNvCxnSpPr>
          <p:nvPr/>
        </p:nvCxnSpPr>
        <p:spPr bwMode="auto">
          <a:xfrm flipH="1" flipV="1">
            <a:off x="1205525" y="899517"/>
            <a:ext cx="120283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32"/>
          <p:cNvCxnSpPr>
            <a:stCxn id="12" idx="5"/>
            <a:endCxn id="16" idx="0"/>
          </p:cNvCxnSpPr>
          <p:nvPr/>
        </p:nvCxnSpPr>
        <p:spPr bwMode="auto">
          <a:xfrm>
            <a:off x="6750411" y="5303739"/>
            <a:ext cx="601538" cy="8523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>
            <a:endCxn id="14" idx="0"/>
          </p:cNvCxnSpPr>
          <p:nvPr/>
        </p:nvCxnSpPr>
        <p:spPr bwMode="auto">
          <a:xfrm flipH="1">
            <a:off x="2105063" y="5436021"/>
            <a:ext cx="1135049" cy="7200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06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177346" y="3342410"/>
            <a:ext cx="3725937" cy="8748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Resources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79872" y="5292005"/>
            <a:ext cx="1590500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Written</a:t>
            </a:r>
            <a:endParaRPr lang="de-DE" sz="3200" b="1" cap="none" spc="0" dirty="0">
              <a:ln w="12700">
                <a:solidFill>
                  <a:srgbClr val="3C4585"/>
                </a:solidFill>
                <a:prstDash val="solid"/>
              </a:ln>
              <a:solidFill>
                <a:srgbClr val="3C45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55936" y="6012085"/>
            <a:ext cx="166684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Spoken</a:t>
            </a:r>
            <a:endParaRPr lang="de-DE" sz="3200" b="1" cap="none" spc="0" dirty="0">
              <a:ln w="12700">
                <a:solidFill>
                  <a:srgbClr val="3C4585"/>
                </a:solidFill>
                <a:prstDash val="solid"/>
              </a:ln>
              <a:solidFill>
                <a:srgbClr val="3C45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96096" y="6444133"/>
            <a:ext cx="1552628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 smtClean="0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Signed</a:t>
            </a:r>
            <a:endParaRPr lang="de-DE" sz="3200" b="1" cap="none" spc="0" dirty="0">
              <a:ln w="12700">
                <a:solidFill>
                  <a:srgbClr val="3C4585"/>
                </a:solidFill>
                <a:prstDash val="solid"/>
              </a:ln>
              <a:solidFill>
                <a:srgbClr val="3C45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176216" y="5796061"/>
            <a:ext cx="235032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Multimodal</a:t>
            </a:r>
            <a:endParaRPr lang="de-DE" sz="3200" b="1" cap="none" spc="0" dirty="0">
              <a:ln w="12700">
                <a:solidFill>
                  <a:srgbClr val="3C4585"/>
                </a:solidFill>
                <a:prstDash val="solid"/>
              </a:ln>
              <a:solidFill>
                <a:srgbClr val="3C45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9832" y="4643933"/>
            <a:ext cx="166724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de-DE" sz="3200" b="1" cap="none" spc="0" dirty="0" err="1" smtClean="0">
                <a:ln w="12700">
                  <a:solidFill>
                    <a:srgbClr val="3C4585"/>
                  </a:solidFill>
                  <a:prstDash val="solid"/>
                </a:ln>
                <a:solidFill>
                  <a:srgbClr val="3C458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arious</a:t>
            </a:r>
            <a:endParaRPr lang="de-DE" sz="3200" b="1" cap="none" spc="0" dirty="0">
              <a:ln w="12700">
                <a:solidFill>
                  <a:srgbClr val="3C4585"/>
                </a:solidFill>
                <a:prstDash val="solid"/>
              </a:ln>
              <a:solidFill>
                <a:srgbClr val="3C458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59842" y="625590"/>
            <a:ext cx="3560590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Lexical</a:t>
            </a:r>
            <a:r>
              <a:rPr lang="de-DE" sz="3200" b="1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3200" b="1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Resource</a:t>
            </a:r>
            <a:endParaRPr lang="de-DE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536256" y="1181640"/>
            <a:ext cx="2183811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 </a:t>
            </a:r>
            <a:r>
              <a:rPr lang="de-DE" sz="3200" b="1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corpus</a:t>
            </a:r>
            <a:endParaRPr lang="de-DE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662768" y="1253648"/>
            <a:ext cx="2297424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WL </a:t>
            </a:r>
            <a:r>
              <a:rPr lang="de-DE" sz="3200" b="1" cap="none" spc="0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corpus</a:t>
            </a:r>
            <a:endParaRPr lang="de-DE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47824" y="1757704"/>
            <a:ext cx="2761894" cy="10140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Experimental </a:t>
            </a:r>
          </a:p>
          <a:p>
            <a:r>
              <a:rPr lang="de-DE" sz="3200" b="1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</a:t>
            </a:r>
            <a:endParaRPr lang="de-DE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48424" y="1757704"/>
            <a:ext cx="1248459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Tools</a:t>
            </a:r>
            <a:endParaRPr lang="de-DE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9" name="Gerade Verbindung 18"/>
          <p:cNvCxnSpPr>
            <a:stCxn id="4" idx="2"/>
            <a:endCxn id="12" idx="3"/>
          </p:cNvCxnSpPr>
          <p:nvPr/>
        </p:nvCxnSpPr>
        <p:spPr bwMode="auto">
          <a:xfrm flipH="1">
            <a:off x="2387075" y="4217265"/>
            <a:ext cx="2653240" cy="70469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>
            <a:stCxn id="4" idx="2"/>
            <a:endCxn id="8" idx="0"/>
          </p:cNvCxnSpPr>
          <p:nvPr/>
        </p:nvCxnSpPr>
        <p:spPr bwMode="auto">
          <a:xfrm flipH="1">
            <a:off x="1875122" y="4217265"/>
            <a:ext cx="3165193" cy="10747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>
            <a:stCxn id="4" idx="2"/>
            <a:endCxn id="9" idx="0"/>
          </p:cNvCxnSpPr>
          <p:nvPr/>
        </p:nvCxnSpPr>
        <p:spPr bwMode="auto">
          <a:xfrm flipH="1">
            <a:off x="2489358" y="4217265"/>
            <a:ext cx="2550957" cy="17948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>
            <a:stCxn id="4" idx="2"/>
            <a:endCxn id="10" idx="0"/>
          </p:cNvCxnSpPr>
          <p:nvPr/>
        </p:nvCxnSpPr>
        <p:spPr bwMode="auto">
          <a:xfrm flipH="1">
            <a:off x="3872410" y="4217265"/>
            <a:ext cx="1167905" cy="22268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>
            <a:stCxn id="4" idx="2"/>
            <a:endCxn id="11" idx="0"/>
          </p:cNvCxnSpPr>
          <p:nvPr/>
        </p:nvCxnSpPr>
        <p:spPr bwMode="auto">
          <a:xfrm>
            <a:off x="5040315" y="4217265"/>
            <a:ext cx="311063" cy="15787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/>
          <p:cNvCxnSpPr>
            <a:stCxn id="4" idx="0"/>
            <a:endCxn id="17" idx="1"/>
          </p:cNvCxnSpPr>
          <p:nvPr/>
        </p:nvCxnSpPr>
        <p:spPr bwMode="auto">
          <a:xfrm flipV="1">
            <a:off x="5040315" y="2035729"/>
            <a:ext cx="1008109" cy="130668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>
            <a:stCxn id="4" idx="0"/>
            <a:endCxn id="15" idx="3"/>
          </p:cNvCxnSpPr>
          <p:nvPr/>
        </p:nvCxnSpPr>
        <p:spPr bwMode="auto">
          <a:xfrm flipH="1" flipV="1">
            <a:off x="3960192" y="1531673"/>
            <a:ext cx="1080123" cy="18107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32"/>
          <p:cNvCxnSpPr>
            <a:stCxn id="4" idx="0"/>
            <a:endCxn id="16" idx="3"/>
          </p:cNvCxnSpPr>
          <p:nvPr/>
        </p:nvCxnSpPr>
        <p:spPr bwMode="auto">
          <a:xfrm flipH="1" flipV="1">
            <a:off x="3409718" y="2264715"/>
            <a:ext cx="1630597" cy="10776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>
            <a:stCxn id="4" idx="0"/>
            <a:endCxn id="14" idx="2"/>
          </p:cNvCxnSpPr>
          <p:nvPr/>
        </p:nvCxnSpPr>
        <p:spPr bwMode="auto">
          <a:xfrm flipV="1">
            <a:off x="5040315" y="1737690"/>
            <a:ext cx="587847" cy="16047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>
            <a:stCxn id="4" idx="0"/>
            <a:endCxn id="13" idx="2"/>
          </p:cNvCxnSpPr>
          <p:nvPr/>
        </p:nvCxnSpPr>
        <p:spPr bwMode="auto">
          <a:xfrm flipH="1" flipV="1">
            <a:off x="4340137" y="1181640"/>
            <a:ext cx="700178" cy="21607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/>
          <p:cNvSpPr/>
          <p:nvPr/>
        </p:nvSpPr>
        <p:spPr>
          <a:xfrm>
            <a:off x="7704608" y="1855635"/>
            <a:ext cx="91423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8352680" y="2359691"/>
            <a:ext cx="91423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deu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8784728" y="3007763"/>
            <a:ext cx="800019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nld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8640712" y="3799851"/>
            <a:ext cx="891791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ega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8208664" y="4447923"/>
            <a:ext cx="936675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7848624" y="4951979"/>
            <a:ext cx="686005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rgbClr val="216D6D"/>
                  </a:solidFill>
                  <a:prstDash val="solid"/>
                </a:ln>
                <a:solidFill>
                  <a:srgbClr val="216D6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tlh</a:t>
            </a:r>
            <a:endParaRPr lang="de-DE" sz="3200" b="1" cap="none" spc="0" dirty="0">
              <a:ln w="12700">
                <a:solidFill>
                  <a:srgbClr val="216D6D"/>
                </a:solidFill>
                <a:prstDash val="solid"/>
              </a:ln>
              <a:solidFill>
                <a:srgbClr val="216D6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8" name="Gerade Verbindung 47"/>
          <p:cNvCxnSpPr>
            <a:stCxn id="4" idx="3"/>
            <a:endCxn id="38" idx="2"/>
          </p:cNvCxnSpPr>
          <p:nvPr/>
        </p:nvCxnSpPr>
        <p:spPr bwMode="auto">
          <a:xfrm flipV="1">
            <a:off x="6903283" y="2411685"/>
            <a:ext cx="1258442" cy="136815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>
            <a:stCxn id="4" idx="3"/>
            <a:endCxn id="39" idx="1"/>
          </p:cNvCxnSpPr>
          <p:nvPr/>
        </p:nvCxnSpPr>
        <p:spPr bwMode="auto">
          <a:xfrm flipV="1">
            <a:off x="6903283" y="2637716"/>
            <a:ext cx="1449397" cy="11421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1"/>
          <p:cNvCxnSpPr>
            <a:stCxn id="4" idx="3"/>
            <a:endCxn id="40" idx="1"/>
          </p:cNvCxnSpPr>
          <p:nvPr/>
        </p:nvCxnSpPr>
        <p:spPr bwMode="auto">
          <a:xfrm flipV="1">
            <a:off x="6903283" y="3285788"/>
            <a:ext cx="1881445" cy="494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53"/>
          <p:cNvCxnSpPr>
            <a:stCxn id="4" idx="3"/>
            <a:endCxn id="41" idx="1"/>
          </p:cNvCxnSpPr>
          <p:nvPr/>
        </p:nvCxnSpPr>
        <p:spPr bwMode="auto">
          <a:xfrm>
            <a:off x="6903283" y="3779838"/>
            <a:ext cx="1737429" cy="298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>
            <a:stCxn id="4" idx="3"/>
            <a:endCxn id="42" idx="1"/>
          </p:cNvCxnSpPr>
          <p:nvPr/>
        </p:nvCxnSpPr>
        <p:spPr bwMode="auto">
          <a:xfrm>
            <a:off x="6903283" y="3779838"/>
            <a:ext cx="1305381" cy="9461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>
            <a:stCxn id="4" idx="3"/>
            <a:endCxn id="43" idx="1"/>
          </p:cNvCxnSpPr>
          <p:nvPr/>
        </p:nvCxnSpPr>
        <p:spPr bwMode="auto">
          <a:xfrm>
            <a:off x="6903283" y="3779838"/>
            <a:ext cx="945341" cy="145016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hteck 4"/>
          <p:cNvSpPr/>
          <p:nvPr/>
        </p:nvSpPr>
        <p:spPr>
          <a:xfrm>
            <a:off x="4392240" y="2483693"/>
            <a:ext cx="1112003" cy="556050"/>
          </a:xfrm>
          <a:prstGeom prst="rect">
            <a:avLst/>
          </a:prstGeom>
          <a:solidFill>
            <a:srgbClr val="690000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 rot="1268230">
            <a:off x="3888184" y="4427909"/>
            <a:ext cx="1848984" cy="556050"/>
          </a:xfrm>
          <a:prstGeom prst="rect">
            <a:avLst/>
          </a:prstGeom>
          <a:solidFill>
            <a:srgbClr val="3C4585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Modality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 rot="17001826">
            <a:off x="6366981" y="3518561"/>
            <a:ext cx="2122696" cy="556050"/>
          </a:xfrm>
          <a:prstGeom prst="rect">
            <a:avLst/>
          </a:prstGeom>
          <a:solidFill>
            <a:srgbClr val="216D6D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Language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NaLiDa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 smtClean="0"/>
          </a:p>
          <a:p>
            <a:pPr marL="457200" indent="-457200">
              <a:buFont typeface="Arial"/>
              <a:buChar char="•"/>
            </a:pPr>
            <a:r>
              <a:rPr lang="de-DE" dirty="0" err="1" smtClean="0"/>
              <a:t>Findability</a:t>
            </a:r>
            <a:endParaRPr lang="de-DE" dirty="0" smtClean="0"/>
          </a:p>
          <a:p>
            <a:pPr marL="457200" indent="-457200">
              <a:buFont typeface="Arial"/>
              <a:buChar char="•"/>
            </a:pPr>
            <a:r>
              <a:rPr lang="de-DE" dirty="0" smtClean="0"/>
              <a:t>Structured </a:t>
            </a:r>
            <a:r>
              <a:rPr lang="de-DE" dirty="0" err="1" smtClean="0"/>
              <a:t>description</a:t>
            </a:r>
            <a:endParaRPr lang="de-DE" dirty="0" smtClean="0"/>
          </a:p>
          <a:p>
            <a:pPr marL="457200" indent="-457200">
              <a:buFont typeface="Arial"/>
              <a:buChar char="•"/>
            </a:pPr>
            <a:r>
              <a:rPr lang="de-DE" dirty="0" smtClean="0"/>
              <a:t>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archiving</a:t>
            </a:r>
            <a:endParaRPr lang="de-DE" dirty="0" smtClean="0"/>
          </a:p>
          <a:p>
            <a:pPr marL="457200" indent="-457200">
              <a:buFont typeface="Arial"/>
              <a:buChar char="•"/>
            </a:pPr>
            <a:r>
              <a:rPr lang="de-DE" dirty="0" err="1" smtClean="0"/>
              <a:t>Prototypical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7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Credits</a:t>
            </a:r>
            <a:r>
              <a:rPr lang="de-DE" dirty="0" smtClean="0"/>
              <a:t>/</a:t>
            </a:r>
            <a:r>
              <a:rPr lang="de-DE" dirty="0" err="1" smtClean="0"/>
              <a:t>Photos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Petroleum </a:t>
            </a:r>
            <a:r>
              <a:rPr lang="de-DE" sz="2000" dirty="0" smtClean="0"/>
              <a:t>Pipes Image</a:t>
            </a:r>
            <a:r>
              <a:rPr lang="de-DE" sz="2000" dirty="0"/>
              <a:t>: Suat Eman / </a:t>
            </a:r>
            <a:r>
              <a:rPr lang="de-DE" sz="2000" dirty="0" err="1" smtClean="0"/>
              <a:t>FreeDigitalPhotos.net</a:t>
            </a:r>
            <a:endParaRPr lang="de-DE" sz="2000" dirty="0"/>
          </a:p>
          <a:p>
            <a:r>
              <a:rPr lang="de-DE" sz="2000" dirty="0" err="1" smtClean="0"/>
              <a:t>Railway</a:t>
            </a:r>
            <a:r>
              <a:rPr lang="de-DE" sz="2000" dirty="0" smtClean="0"/>
              <a:t> Image</a:t>
            </a:r>
            <a:r>
              <a:rPr lang="de-DE" sz="2000" dirty="0"/>
              <a:t>: </a:t>
            </a:r>
            <a:r>
              <a:rPr lang="de-DE" sz="2000" dirty="0" err="1"/>
              <a:t>samurai</a:t>
            </a:r>
            <a:r>
              <a:rPr lang="de-DE" sz="2000" dirty="0"/>
              <a:t> / </a:t>
            </a:r>
            <a:r>
              <a:rPr lang="de-DE" sz="2000" dirty="0" err="1" smtClean="0"/>
              <a:t>FreeDigitalPhotos.net</a:t>
            </a:r>
            <a:endParaRPr lang="de-DE" sz="2000" dirty="0"/>
          </a:p>
          <a:p>
            <a:r>
              <a:rPr lang="de-DE" sz="2000" dirty="0"/>
              <a:t>Lake </a:t>
            </a:r>
            <a:r>
              <a:rPr lang="de-DE" sz="2000" dirty="0" err="1"/>
              <a:t>Vyrnwy</a:t>
            </a:r>
            <a:r>
              <a:rPr lang="de-DE" sz="2000" dirty="0"/>
              <a:t> </a:t>
            </a:r>
            <a:r>
              <a:rPr lang="de-DE" sz="2000" dirty="0" smtClean="0"/>
              <a:t>Dam Image</a:t>
            </a:r>
            <a:r>
              <a:rPr lang="de-DE" sz="2000" dirty="0"/>
              <a:t>: Matt Banks / </a:t>
            </a:r>
            <a:r>
              <a:rPr lang="de-DE" sz="2000" dirty="0" err="1" smtClean="0"/>
              <a:t>FreeDigitalPhotos.net</a:t>
            </a:r>
            <a:endParaRPr lang="de-DE" sz="2000" dirty="0"/>
          </a:p>
          <a:p>
            <a:r>
              <a:rPr lang="de-DE" sz="2000" dirty="0"/>
              <a:t>Man </a:t>
            </a:r>
            <a:r>
              <a:rPr lang="de-DE" sz="2000" dirty="0" err="1" smtClean="0"/>
              <a:t>reading</a:t>
            </a:r>
            <a:r>
              <a:rPr lang="de-DE" sz="2000" dirty="0" smtClean="0"/>
              <a:t> Image</a:t>
            </a:r>
            <a:r>
              <a:rPr lang="de-DE" sz="2000" dirty="0"/>
              <a:t>: </a:t>
            </a:r>
            <a:r>
              <a:rPr lang="de-DE" sz="2000" dirty="0" err="1"/>
              <a:t>Arvind</a:t>
            </a:r>
            <a:r>
              <a:rPr lang="de-DE" sz="2000" dirty="0"/>
              <a:t> </a:t>
            </a:r>
            <a:r>
              <a:rPr lang="de-DE" sz="2000" dirty="0" err="1"/>
              <a:t>Balaraman</a:t>
            </a:r>
            <a:r>
              <a:rPr lang="de-DE" sz="2000" dirty="0"/>
              <a:t> / </a:t>
            </a:r>
            <a:r>
              <a:rPr lang="de-DE" sz="2000" dirty="0" err="1" smtClean="0"/>
              <a:t>FreeDigitalPhotos.net</a:t>
            </a:r>
            <a:endParaRPr lang="de-DE" sz="2000" dirty="0"/>
          </a:p>
          <a:p>
            <a:r>
              <a:rPr lang="de-DE" sz="2000" dirty="0"/>
              <a:t>Business </a:t>
            </a:r>
            <a:r>
              <a:rPr lang="de-DE" sz="2000" dirty="0" err="1"/>
              <a:t>Woman</a:t>
            </a:r>
            <a:r>
              <a:rPr lang="de-DE" sz="2000" dirty="0"/>
              <a:t> </a:t>
            </a:r>
            <a:r>
              <a:rPr lang="de-DE" sz="2000" dirty="0" err="1"/>
              <a:t>Taking</a:t>
            </a:r>
            <a:r>
              <a:rPr lang="de-DE" sz="2000" dirty="0"/>
              <a:t> </a:t>
            </a:r>
            <a:r>
              <a:rPr lang="de-DE" sz="2000" dirty="0" smtClean="0"/>
              <a:t>Notes Image</a:t>
            </a:r>
            <a:r>
              <a:rPr lang="de-DE" sz="2000" dirty="0"/>
              <a:t>: Michal Marcol / </a:t>
            </a:r>
            <a:r>
              <a:rPr lang="de-DE" sz="2000" dirty="0" err="1" smtClean="0"/>
              <a:t>FreeDigitalPhotos.net</a:t>
            </a:r>
            <a:endParaRPr lang="de-DE" sz="2000" dirty="0"/>
          </a:p>
          <a:p>
            <a:r>
              <a:rPr lang="de-DE" sz="2000" dirty="0"/>
              <a:t>Euro In </a:t>
            </a:r>
            <a:r>
              <a:rPr lang="de-DE" sz="2000" dirty="0" err="1" smtClean="0"/>
              <a:t>Pila</a:t>
            </a:r>
            <a:r>
              <a:rPr lang="de-DE" sz="2000" dirty="0" smtClean="0"/>
              <a:t> Image</a:t>
            </a:r>
            <a:r>
              <a:rPr lang="de-DE" sz="2000" dirty="0"/>
              <a:t>: </a:t>
            </a:r>
            <a:r>
              <a:rPr lang="de-DE" sz="2000" dirty="0" err="1"/>
              <a:t>Idea</a:t>
            </a:r>
            <a:r>
              <a:rPr lang="de-DE" sz="2000" dirty="0"/>
              <a:t> </a:t>
            </a:r>
            <a:r>
              <a:rPr lang="de-DE" sz="2000" dirty="0" err="1"/>
              <a:t>go</a:t>
            </a:r>
            <a:r>
              <a:rPr lang="de-DE" sz="2000" dirty="0"/>
              <a:t> / </a:t>
            </a:r>
            <a:r>
              <a:rPr lang="de-DE" sz="2000" dirty="0" err="1"/>
              <a:t>FreeDigitalPhotos.net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78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ibrary-ais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9871" y="971525"/>
            <a:ext cx="8122662" cy="54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n_reading_photo_19221_20100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2440" y="2771725"/>
            <a:ext cx="2534344" cy="3816424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 bwMode="auto">
          <a:xfrm>
            <a:off x="2015976" y="1115541"/>
            <a:ext cx="3744416" cy="1440160"/>
          </a:xfrm>
          <a:prstGeom prst="wedgeEllipseCallout">
            <a:avLst>
              <a:gd name="adj1" fmla="val 75912"/>
              <a:gd name="adj2" fmla="val 13141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Archiving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?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Someday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, but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we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are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only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at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the</a:t>
            </a:r>
            <a:r>
              <a:rPr kumimoji="0" lang="de-DE" sz="1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de-DE" sz="1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beginning</a:t>
            </a:r>
            <a:endParaRPr kumimoji="0" lang="de-DE" sz="18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Ovale Legende 3"/>
          <p:cNvSpPr/>
          <p:nvPr/>
        </p:nvSpPr>
        <p:spPr bwMode="auto">
          <a:xfrm>
            <a:off x="575816" y="2915741"/>
            <a:ext cx="4248472" cy="864096"/>
          </a:xfrm>
          <a:prstGeom prst="wedgeEllipseCallout">
            <a:avLst>
              <a:gd name="adj1" fmla="val 92891"/>
              <a:gd name="adj2" fmla="val 7302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Nobody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could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use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data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is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too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specialized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.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e Legende 4"/>
          <p:cNvSpPr/>
          <p:nvPr/>
        </p:nvSpPr>
        <p:spPr bwMode="auto">
          <a:xfrm>
            <a:off x="1295896" y="4715941"/>
            <a:ext cx="4320480" cy="864096"/>
          </a:xfrm>
          <a:prstGeom prst="wedgeEllipseCallout">
            <a:avLst>
              <a:gd name="adj1" fmla="val 69819"/>
              <a:gd name="adj2" fmla="val -95301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I‘ll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save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to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3.5‘‘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floppy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discs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/CD-ROM/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Exabyte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...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6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woman_writing_photo_22248_201011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9912" y="3203773"/>
            <a:ext cx="2844428" cy="3816424"/>
          </a:xfrm>
          <a:prstGeom prst="rect">
            <a:avLst/>
          </a:prstGeom>
        </p:spPr>
      </p:pic>
      <p:sp>
        <p:nvSpPr>
          <p:cNvPr id="7" name="Ovale Legende 6"/>
          <p:cNvSpPr/>
          <p:nvPr/>
        </p:nvSpPr>
        <p:spPr bwMode="auto">
          <a:xfrm>
            <a:off x="3600152" y="1259557"/>
            <a:ext cx="3024336" cy="936104"/>
          </a:xfrm>
          <a:prstGeom prst="wedgeEllipseCallout">
            <a:avLst>
              <a:gd name="adj1" fmla="val -64091"/>
              <a:gd name="adj2" fmla="val 218992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should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I do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it</a:t>
            </a:r>
            <a:r>
              <a:rPr lang="de-DE" dirty="0"/>
              <a:t>?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5112320" y="2267669"/>
            <a:ext cx="4536504" cy="1152128"/>
          </a:xfrm>
          <a:prstGeom prst="wedgeEllipseCallout">
            <a:avLst>
              <a:gd name="adj1" fmla="val -89195"/>
              <a:gd name="adj2" fmla="val 93829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hardly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have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means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our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core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project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?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Ovale Legende 8"/>
          <p:cNvSpPr/>
          <p:nvPr/>
        </p:nvSpPr>
        <p:spPr bwMode="auto">
          <a:xfrm>
            <a:off x="6480472" y="4499917"/>
            <a:ext cx="2160240" cy="1368152"/>
          </a:xfrm>
          <a:prstGeom prst="wedgeEllipseCallout">
            <a:avLst>
              <a:gd name="adj1" fmla="val -198012"/>
              <a:gd name="adj2" fmla="val -75856"/>
            </a:avLst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Help!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0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ntro_page_logo_map_e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38429" y="2195661"/>
            <a:ext cx="3514051" cy="338437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087984" y="5940077"/>
            <a:ext cx="2304257" cy="1014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>
                  <a:solidFill>
                    <a:srgbClr val="3C4585"/>
                  </a:solidFill>
                </a:ln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Hands on </a:t>
            </a:r>
          </a:p>
          <a:p>
            <a:pPr algn="ctr"/>
            <a:r>
              <a:rPr lang="de-DE" sz="3200" b="1" dirty="0" smtClean="0">
                <a:ln w="1905">
                  <a:solidFill>
                    <a:srgbClr val="3C4585"/>
                  </a:solidFill>
                </a:ln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Training</a:t>
            </a:r>
            <a:endParaRPr lang="de-DE" sz="3200" b="1" dirty="0">
              <a:ln w="1905">
                <a:solidFill>
                  <a:srgbClr val="3C4585"/>
                </a:solidFill>
              </a:ln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 rot="18008092">
            <a:off x="889886" y="1490571"/>
            <a:ext cx="2314419" cy="1014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 err="1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Worked</a:t>
            </a:r>
            <a:endParaRPr lang="de-DE" sz="3200" b="1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rgbClr val="690000"/>
                  </a:solidFill>
                  <a:prstDash val="solid"/>
                </a:ln>
                <a:solidFill>
                  <a:srgbClr val="69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examples</a:t>
            </a:r>
            <a:endParaRPr lang="en-US" sz="3200" b="1" cap="none" spc="0" dirty="0">
              <a:ln w="12700">
                <a:solidFill>
                  <a:srgbClr val="690000"/>
                </a:solidFill>
                <a:prstDash val="solid"/>
              </a:ln>
              <a:solidFill>
                <a:srgbClr val="69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 rot="3395427">
            <a:off x="6607810" y="3979054"/>
            <a:ext cx="2411638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>
                  <a:solidFill>
                    <a:srgbClr val="216D6D"/>
                  </a:solidFill>
                </a:ln>
                <a:solidFill>
                  <a:srgbClr val="216D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Workshops</a:t>
            </a:r>
            <a:endParaRPr lang="de-DE" sz="3200" b="1" dirty="0">
              <a:ln w="1905">
                <a:solidFill>
                  <a:srgbClr val="216D6D"/>
                </a:solidFill>
              </a:ln>
              <a:solidFill>
                <a:srgbClr val="216D6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hteck 9"/>
          <p:cNvSpPr/>
          <p:nvPr/>
        </p:nvSpPr>
        <p:spPr>
          <a:xfrm rot="3393286">
            <a:off x="6257793" y="1549685"/>
            <a:ext cx="2442095" cy="10140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>
                  <a:solidFill>
                    <a:srgbClr val="216D6D"/>
                  </a:solidFill>
                </a:ln>
                <a:solidFill>
                  <a:srgbClr val="216D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Consulting</a:t>
            </a:r>
          </a:p>
          <a:p>
            <a:pPr algn="ctr"/>
            <a:r>
              <a:rPr lang="de-DE" sz="3200" b="1" dirty="0" err="1" smtClean="0">
                <a:ln w="1905">
                  <a:solidFill>
                    <a:srgbClr val="216D6D"/>
                  </a:solidFill>
                </a:ln>
                <a:solidFill>
                  <a:srgbClr val="216D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de-DE" sz="3200" b="1" dirty="0" smtClean="0">
                <a:ln w="1905">
                  <a:solidFill>
                    <a:srgbClr val="216D6D"/>
                  </a:solidFill>
                </a:ln>
                <a:solidFill>
                  <a:srgbClr val="216D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e-DE" sz="3200" b="1" dirty="0" err="1" smtClean="0">
                <a:ln w="1905">
                  <a:solidFill>
                    <a:srgbClr val="216D6D"/>
                  </a:solidFill>
                </a:ln>
                <a:solidFill>
                  <a:srgbClr val="216D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projects</a:t>
            </a:r>
            <a:endParaRPr lang="de-DE" sz="3200" b="1" dirty="0">
              <a:ln w="1905">
                <a:solidFill>
                  <a:srgbClr val="216D6D"/>
                </a:solidFill>
              </a:ln>
              <a:solidFill>
                <a:srgbClr val="216D6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 rot="18019833">
            <a:off x="182001" y="4134264"/>
            <a:ext cx="2737649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err="1" smtClean="0">
                <a:ln w="1905">
                  <a:solidFill>
                    <a:srgbClr val="690000"/>
                  </a:solidFill>
                </a:ln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Coordination</a:t>
            </a:r>
            <a:endParaRPr lang="de-DE" sz="3200" b="1" dirty="0">
              <a:ln w="1905">
                <a:solidFill>
                  <a:srgbClr val="690000"/>
                </a:solidFill>
              </a:ln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040312" y="6084093"/>
            <a:ext cx="2259753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1" dirty="0" smtClean="0">
                <a:ln w="1905">
                  <a:solidFill>
                    <a:srgbClr val="3C4585"/>
                  </a:solidFill>
                </a:ln>
                <a:solidFill>
                  <a:srgbClr val="3C458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  <a:endParaRPr lang="de-DE" sz="3200" b="1" dirty="0">
              <a:ln w="1905">
                <a:solidFill>
                  <a:srgbClr val="3C4585"/>
                </a:solidFill>
              </a:ln>
              <a:solidFill>
                <a:srgbClr val="3C458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utorial_screensh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73100"/>
            <a:ext cx="10080625" cy="61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3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urocoins_stagged_photo_13896_2010031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069" b="9069"/>
          <a:stretch>
            <a:fillRect/>
          </a:stretch>
        </p:blipFill>
        <p:spPr>
          <a:xfrm>
            <a:off x="0" y="0"/>
            <a:ext cx="10132868" cy="755967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6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googlesearchresul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9753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6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37407B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2848</Words>
  <Application>Microsoft Macintosh PowerPoint</Application>
  <PresentationFormat>Custom</PresentationFormat>
  <Paragraphs>189</Paragraphs>
  <Slides>25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Office Theme</vt:lpstr>
      <vt:lpstr>CMDI  use in the NaLiDa project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CMDI Data in NaLiDa</vt:lpstr>
      <vt:lpstr>Slide 22</vt:lpstr>
      <vt:lpstr>Slide 23</vt:lpstr>
      <vt:lpstr>The NaLiDa contribution</vt:lpstr>
      <vt:lpstr>Credits/Photos</vt:lpstr>
    </vt:vector>
  </TitlesOfParts>
  <Manager/>
  <Company>SfS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Field-Work NLP Lexicon: 5 Thesis on lexical resources</dc:title>
  <dc:subject>Leixcal Resources, sustainability</dc:subject>
  <dc:creator>Thorsten Trippel</dc:creator>
  <cp:keywords>Lexical Resources, standardization</cp:keywords>
  <dc:description/>
  <cp:lastModifiedBy>Daan Broeder</cp:lastModifiedBy>
  <cp:revision>51</cp:revision>
  <cp:lastPrinted>2011-01-26T14:44:57Z</cp:lastPrinted>
  <dcterms:created xsi:type="dcterms:W3CDTF">2011-01-26T15:02:33Z</dcterms:created>
  <dcterms:modified xsi:type="dcterms:W3CDTF">2011-01-26T15:02:51Z</dcterms:modified>
  <cp:category/>
</cp:coreProperties>
</file>