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Default Extension="pdf" ContentType="application/pdf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1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30"/>
  </p:notesMasterIdLst>
  <p:sldIdLst>
    <p:sldId id="294" r:id="rId2"/>
    <p:sldId id="256" r:id="rId3"/>
    <p:sldId id="257" r:id="rId4"/>
    <p:sldId id="290" r:id="rId5"/>
    <p:sldId id="296" r:id="rId6"/>
    <p:sldId id="297" r:id="rId7"/>
    <p:sldId id="291" r:id="rId8"/>
    <p:sldId id="292" r:id="rId9"/>
    <p:sldId id="270" r:id="rId10"/>
    <p:sldId id="258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88" r:id="rId20"/>
    <p:sldId id="273" r:id="rId21"/>
    <p:sldId id="271" r:id="rId22"/>
    <p:sldId id="285" r:id="rId23"/>
    <p:sldId id="274" r:id="rId24"/>
    <p:sldId id="283" r:id="rId25"/>
    <p:sldId id="280" r:id="rId26"/>
    <p:sldId id="276" r:id="rId27"/>
    <p:sldId id="289" r:id="rId28"/>
    <p:sldId id="275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6BF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3630" autoAdjust="0"/>
  </p:normalViewPr>
  <p:slideViewPr>
    <p:cSldViewPr snapToGrid="0" snapToObjects="1">
      <p:cViewPr varScale="1">
        <p:scale>
          <a:sx n="70" d="100"/>
          <a:sy n="70" d="100"/>
        </p:scale>
        <p:origin x="-1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79194-82EA-BB48-9654-F5715BFA95CA}" type="datetimeFigureOut">
              <a:rPr lang="en-US" smtClean="0"/>
              <a:pPr/>
              <a:t>5/27/10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779F-A8DA-2345-B586-EFCBD52412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on the progress of the CLARIN metadata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 component is defined</a:t>
            </a:r>
            <a:r>
              <a:rPr lang="en-US" baseline="0" dirty="0" smtClean="0"/>
              <a:t> by a component definition (XML) file</a:t>
            </a:r>
          </a:p>
          <a:p>
            <a:r>
              <a:rPr lang="en-US" baseline="0" dirty="0" smtClean="0"/>
              <a:t>that specifies the metadata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complete set of components used to describe a resource type we</a:t>
            </a:r>
            <a:r>
              <a:rPr lang="en-US" baseline="0" dirty="0" smtClean="0"/>
              <a:t> call a profile and such a profile can be transformed into for instance an XML schema that can be used to create metadata descriptions.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</a:t>
            </a:r>
            <a:r>
              <a:rPr lang="en-US" baseline="0" dirty="0" smtClean="0"/>
              <a:t> should be clear of course that the metadata schema created is a general schema to describe sound recordings.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</a:t>
            </a:r>
            <a:r>
              <a:rPr lang="en-US" baseline="0" dirty="0" smtClean="0"/>
              <a:t> should be clear of course that the metadata schema created is a general schema to describe sound recordings.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20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</a:t>
            </a:r>
            <a:r>
              <a:rPr lang="en-US" baseline="0" dirty="0" smtClean="0"/>
              <a:t> to metadata components</a:t>
            </a:r>
          </a:p>
          <a:p>
            <a:r>
              <a:rPr lang="en-US" baseline="0" dirty="0" smtClean="0"/>
              <a:t>(1) User selects appropriate components from a component registry (store) to form a profile</a:t>
            </a:r>
          </a:p>
          <a:p>
            <a:r>
              <a:rPr lang="en-US" baseline="0" dirty="0" smtClean="0"/>
              <a:t>Different components are bound to have often semantic overlap.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to show how this</a:t>
            </a:r>
            <a:r>
              <a:rPr lang="en-US" baseline="0" dirty="0" smtClean="0"/>
              <a:t> all functions within a metadata infrastructure: that is the totality of software tools &amp; services that allow users to create and use metadata, two types of registries.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“concept” is the wrong term to use and should speak about “data categories”</a:t>
            </a:r>
          </a:p>
          <a:p>
            <a:endParaRPr lang="en-US" dirty="0" smtClean="0"/>
          </a:p>
          <a:p>
            <a:r>
              <a:rPr lang="en-US" dirty="0" err="1" smtClean="0"/>
              <a:t>ISOCat</a:t>
            </a:r>
            <a:r>
              <a:rPr lang="en-US" dirty="0" smtClean="0"/>
              <a:t> is an attempt to gather all relevant linguistic</a:t>
            </a:r>
            <a:r>
              <a:rPr lang="en-US" baseline="0" dirty="0" smtClean="0"/>
              <a:t> concepts resolve terminology issues. It is partitioned into thematic domains with each its own committee of managers.</a:t>
            </a:r>
          </a:p>
          <a:p>
            <a:endParaRPr lang="en-US" dirty="0" smtClean="0"/>
          </a:p>
          <a:p>
            <a:r>
              <a:rPr lang="en-US" dirty="0" smtClean="0"/>
              <a:t>DCTERMS the</a:t>
            </a:r>
            <a:r>
              <a:rPr lang="en-US" baseline="0" dirty="0" smtClean="0"/>
              <a:t> Dublin Core metadata set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Metadata is supposed to be free, although one could imagine a second layer of “protected” information that becomes</a:t>
            </a:r>
            <a:r>
              <a:rPr lang="en-US" baseline="0" dirty="0" smtClean="0"/>
              <a:t> available to an authenticated user once the resource has been identified.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22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</a:t>
            </a:r>
            <a:r>
              <a:rPr lang="en-US" baseline="0" dirty="0" smtClean="0"/>
              <a:t> to metadata components</a:t>
            </a:r>
          </a:p>
          <a:p>
            <a:r>
              <a:rPr lang="en-US" baseline="0" dirty="0" smtClean="0"/>
              <a:t>(2) To be able to solve that later when we will be using metadata, we require that every metadata element in a metadata component has a reference to a concept in a concept registry.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the metadata</a:t>
            </a:r>
            <a:r>
              <a:rPr lang="en-US" baseline="0" dirty="0" smtClean="0"/>
              <a:t> life-cycle look like in the CLARIN infrastructure: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Metadata descriptions are created on the basis of components and profiles in a component registry.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These metadata descriptions then stored in “local” metadata repositories. Every archive with resources &amp; metadata is such a LMR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These metadata descriptions are then harvested using a widely used protocol OAI-PMH and stored in a central joint metadata repository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A user that wants to search through metadata will make use of a “semantic mapping” software component that is able using the available “concept” and “relation” registries to search in the central metadata storage taking terminology differences into account.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 </a:t>
            </a:r>
            <a:r>
              <a:rPr lang="en-US" dirty="0" err="1" smtClean="0"/>
              <a:t>weg</a:t>
            </a:r>
            <a:r>
              <a:rPr lang="en-US" dirty="0" smtClean="0"/>
              <a:t>!!!</a:t>
            </a:r>
          </a:p>
          <a:p>
            <a:endParaRPr lang="en-US" dirty="0" smtClean="0"/>
          </a:p>
          <a:p>
            <a:r>
              <a:rPr lang="en-US" dirty="0" smtClean="0"/>
              <a:t>It is true that this does not immediately</a:t>
            </a:r>
            <a:r>
              <a:rPr lang="en-US" baseline="0" dirty="0" smtClean="0"/>
              <a:t> produces advantages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. visibility and finding resources. But there, other CLARIN activities such as the VLW just demonstrated may show what will become possible.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</a:t>
            </a:r>
            <a:r>
              <a:rPr lang="en-US" baseline="0" dirty="0" smtClean="0"/>
              <a:t> schematic diagram also showing the different role users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Later</a:t>
            </a:r>
            <a:r>
              <a:rPr lang="en-US" baseline="0" dirty="0" smtClean="0"/>
              <a:t> presentation will elaborate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Original DC set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15 DC descriptor elements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Thought up by library community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Orig. meant for documents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Claim is that can be used for anything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Although not in any great detail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Also in the original</a:t>
            </a:r>
            <a:r>
              <a:rPr lang="en-US" sz="1200" baseline="0" dirty="0" smtClean="0">
                <a:solidFill>
                  <a:srgbClr val="000000"/>
                </a:solidFill>
                <a:latin typeface="Arial" charset="0"/>
              </a:rPr>
              <a:t> DC some flexibility by using qualifiers</a:t>
            </a:r>
            <a:endParaRPr lang="en-US" sz="1200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Encoding scheme: how the value of an element should be interpreted</a:t>
            </a: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Refinement: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to realize</a:t>
            </a:r>
            <a:r>
              <a:rPr lang="en-US" baseline="0" dirty="0" smtClean="0"/>
              <a:t> is that the resources are usually organized in corpora or collections that call for descriptions at different levels</a:t>
            </a:r>
            <a:endParaRPr lang="en-US" dirty="0" smtClean="0"/>
          </a:p>
          <a:p>
            <a:r>
              <a:rPr lang="en-US" dirty="0" smtClean="0"/>
              <a:t>Bundles of tightly related resources</a:t>
            </a:r>
            <a:r>
              <a:rPr lang="en-US" baseline="0" dirty="0" smtClean="0"/>
              <a:t> a a media file with associated transcriptions and annotations.</a:t>
            </a:r>
            <a:endParaRPr lang="en-US" dirty="0" smtClean="0"/>
          </a:p>
          <a:p>
            <a:r>
              <a:rPr lang="en-US" dirty="0" smtClean="0"/>
              <a:t>These different levels have their own requirements:</a:t>
            </a:r>
            <a:r>
              <a:rPr lang="en-US" baseline="0" dirty="0" smtClean="0"/>
              <a:t> pricing information …  character encoding &amp; font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WEG? Sets, Schema, Infrastructure</a:t>
            </a:r>
          </a:p>
          <a:p>
            <a:endParaRPr lang="en-US" dirty="0" smtClean="0"/>
          </a:p>
          <a:p>
            <a:r>
              <a:rPr lang="en-US" dirty="0" smtClean="0"/>
              <a:t>To create metadata we use a metadata set.</a:t>
            </a:r>
          </a:p>
          <a:p>
            <a:r>
              <a:rPr lang="en-US" dirty="0" smtClean="0"/>
              <a:t>The metadata set is the set of elements that can be used in a metadata description. Think</a:t>
            </a:r>
            <a:r>
              <a:rPr lang="en-US" baseline="0" dirty="0" smtClean="0"/>
              <a:t> of “title”, publication date, author when describing a book</a:t>
            </a:r>
            <a:endParaRPr lang="en-US" dirty="0" smtClean="0"/>
          </a:p>
          <a:p>
            <a:r>
              <a:rPr lang="en-US" dirty="0" smtClean="0"/>
              <a:t>- Usually a</a:t>
            </a:r>
            <a:r>
              <a:rPr lang="en-US" baseline="0" dirty="0" smtClean="0"/>
              <a:t> metadata set is defined as an XML Schema </a:t>
            </a:r>
            <a:endParaRPr lang="en-US" dirty="0" smtClean="0"/>
          </a:p>
          <a:p>
            <a:r>
              <a:rPr lang="en-US" dirty="0" smtClean="0"/>
              <a:t>- a metadata description is created</a:t>
            </a:r>
            <a:r>
              <a:rPr lang="en-US" baseline="0" dirty="0" smtClean="0"/>
              <a:t> on the basis of the XML schema that then not only defines the set but also the format of the metadata description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Usually some flexibility or extensibility is build in allowing the use of project or sub community specific elements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Distinction between metadata set or schema  and infrastructure. DCMI set/schema,</a:t>
            </a:r>
            <a:r>
              <a:rPr lang="en-US" baseline="0" dirty="0" smtClean="0"/>
              <a:t> IMDI (ARBIL) and TEI (Roma) </a:t>
            </a:r>
            <a:endParaRPr lang="en-US" dirty="0" smtClean="0"/>
          </a:p>
          <a:p>
            <a:r>
              <a:rPr lang="en-US" dirty="0" smtClean="0"/>
              <a:t>Limited interoperability because of imprecise and difficult to maintain mappings</a:t>
            </a:r>
            <a:r>
              <a:rPr lang="en-US" baseline="0" dirty="0" smtClean="0"/>
              <a:t> or crosswalks as they are called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CLARIN wants a common metadata domain</a:t>
            </a:r>
          </a:p>
          <a:p>
            <a:endParaRPr lang="en-US" smtClean="0"/>
          </a:p>
          <a:p>
            <a:r>
              <a:rPr lang="en-US" smtClean="0"/>
              <a:t>Doing </a:t>
            </a:r>
            <a:r>
              <a:rPr lang="en-US" dirty="0" smtClean="0"/>
              <a:t>cross corpora research</a:t>
            </a:r>
          </a:p>
          <a:p>
            <a:r>
              <a:rPr lang="en-US" dirty="0" smtClean="0"/>
              <a:t>Necessary but not sufficient condition, you need also for instance the single AAI and format standardization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CMDI,</a:t>
            </a:r>
            <a:r>
              <a:rPr lang="en-US" baseline="0" dirty="0" smtClean="0"/>
              <a:t> CLARIN Metadata Infrastructure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A194BA3-2959-864A-84F6-F03AA37503CC}" type="datetimeFigureOut">
              <a:rPr lang="en-US" smtClean="0"/>
              <a:pPr/>
              <a:t>5/27/10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201A9F7-A1A9-6749-95F3-60EEB71153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5882D076-DF8B-CF4E-9F9C-726C9A4320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CMDI Workshop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9.15 	Welcome</a:t>
            </a:r>
          </a:p>
          <a:p>
            <a:pPr>
              <a:buNone/>
            </a:pPr>
            <a:r>
              <a:rPr lang="en-US" sz="1800" dirty="0" smtClean="0"/>
              <a:t>9.30 	Introduction to metadata and </a:t>
            </a:r>
          </a:p>
          <a:p>
            <a:pPr>
              <a:buNone/>
            </a:pPr>
            <a:r>
              <a:rPr lang="en-US" sz="1800" dirty="0" smtClean="0"/>
              <a:t>		the  CLARIN Metadata </a:t>
            </a:r>
          </a:p>
          <a:p>
            <a:pPr>
              <a:buNone/>
            </a:pPr>
            <a:r>
              <a:rPr lang="en-US" sz="1800" dirty="0" smtClean="0"/>
              <a:t>		Infrastructure (CMDI)</a:t>
            </a:r>
          </a:p>
          <a:p>
            <a:pPr>
              <a:buNone/>
            </a:pPr>
            <a:r>
              <a:rPr lang="en-US" sz="1800" dirty="0" smtClean="0"/>
              <a:t>10.15	Coffee </a:t>
            </a:r>
          </a:p>
          <a:p>
            <a:pPr>
              <a:buNone/>
            </a:pPr>
            <a:r>
              <a:rPr lang="en-US" sz="1800" dirty="0" smtClean="0"/>
              <a:t>10.30	Use of </a:t>
            </a:r>
            <a:r>
              <a:rPr lang="en-US" sz="1800" dirty="0" err="1" smtClean="0"/>
              <a:t>ISOCat</a:t>
            </a:r>
            <a:r>
              <a:rPr lang="en-US" sz="1800" dirty="0" smtClean="0"/>
              <a:t> within CMDI</a:t>
            </a:r>
          </a:p>
          <a:p>
            <a:pPr>
              <a:buNone/>
            </a:pPr>
            <a:r>
              <a:rPr lang="en-US" sz="1800" dirty="0" smtClean="0"/>
              <a:t>11.00	The CMDI Component Registry </a:t>
            </a:r>
          </a:p>
          <a:p>
            <a:pPr>
              <a:buNone/>
            </a:pPr>
            <a:r>
              <a:rPr lang="en-US" sz="1800" dirty="0" smtClean="0"/>
              <a:t>		and CMDI Component Editor</a:t>
            </a:r>
          </a:p>
          <a:p>
            <a:pPr>
              <a:buNone/>
            </a:pPr>
            <a:r>
              <a:rPr lang="en-US" sz="1800" dirty="0" smtClean="0"/>
              <a:t>11.45 	ARBIL, the CMDI metadata </a:t>
            </a:r>
          </a:p>
          <a:p>
            <a:pPr>
              <a:buNone/>
            </a:pPr>
            <a:r>
              <a:rPr lang="en-US" sz="1800" dirty="0" smtClean="0"/>
              <a:t>		editor</a:t>
            </a:r>
          </a:p>
          <a:p>
            <a:pPr>
              <a:buNone/>
            </a:pPr>
            <a:r>
              <a:rPr lang="en-US" sz="1800" dirty="0" smtClean="0"/>
              <a:t>12.30	Lunch</a:t>
            </a:r>
          </a:p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13.00     Standard Metadata </a:t>
            </a:r>
          </a:p>
          <a:p>
            <a:pPr>
              <a:buNone/>
            </a:pPr>
            <a:r>
              <a:rPr lang="en-US" sz="1800" dirty="0" smtClean="0"/>
              <a:t>		Components and Profiles </a:t>
            </a:r>
          </a:p>
          <a:p>
            <a:pPr>
              <a:buNone/>
            </a:pPr>
            <a:r>
              <a:rPr lang="en-US" sz="1800" dirty="0" smtClean="0"/>
              <a:t>		available from the registry</a:t>
            </a:r>
          </a:p>
          <a:p>
            <a:pPr>
              <a:buNone/>
            </a:pPr>
            <a:r>
              <a:rPr lang="en-US" sz="1800" dirty="0" smtClean="0"/>
              <a:t>13.30     Metadata creation scenarios </a:t>
            </a:r>
          </a:p>
          <a:p>
            <a:pPr>
              <a:buNone/>
            </a:pPr>
            <a:r>
              <a:rPr lang="en-US" sz="1800" dirty="0" smtClean="0"/>
              <a:t>              and try it your self opportunity</a:t>
            </a:r>
          </a:p>
          <a:p>
            <a:pPr>
              <a:buNone/>
            </a:pPr>
            <a:r>
              <a:rPr lang="en-US" sz="1800" dirty="0" smtClean="0"/>
              <a:t>15.00	Coffee </a:t>
            </a:r>
          </a:p>
          <a:p>
            <a:pPr>
              <a:buNone/>
            </a:pPr>
            <a:r>
              <a:rPr lang="en-US" sz="1800" dirty="0" smtClean="0"/>
              <a:t>15.15	Metadata creation scenario’s     </a:t>
            </a:r>
          </a:p>
          <a:p>
            <a:pPr>
              <a:buNone/>
            </a:pPr>
            <a:r>
              <a:rPr lang="en-US" sz="1800" dirty="0" smtClean="0"/>
              <a:t> 		and try it your self opportunity, </a:t>
            </a:r>
          </a:p>
          <a:p>
            <a:pPr>
              <a:buNone/>
            </a:pPr>
            <a:r>
              <a:rPr lang="en-US" sz="1800" dirty="0" smtClean="0"/>
              <a:t>		continued</a:t>
            </a:r>
          </a:p>
          <a:p>
            <a:pPr>
              <a:buNone/>
            </a:pPr>
            <a:r>
              <a:rPr lang="en-US" sz="1800" dirty="0" smtClean="0"/>
              <a:t>16.00	Further hands on practice with 	guidance</a:t>
            </a:r>
          </a:p>
          <a:p>
            <a:pPr>
              <a:buNone/>
            </a:pPr>
            <a:r>
              <a:rPr lang="en-US" sz="1800" dirty="0" smtClean="0"/>
              <a:t>17.00	End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metadata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Why a common metadata domain:</a:t>
            </a:r>
          </a:p>
          <a:p>
            <a:r>
              <a:rPr lang="en-US" dirty="0" smtClean="0"/>
              <a:t>Finding and sharing resources housed at all archives &amp; repositories participating in CLARIN</a:t>
            </a:r>
          </a:p>
          <a:p>
            <a:r>
              <a:rPr lang="en-US" dirty="0" smtClean="0"/>
              <a:t>Specify distributed heterogeneous collections of </a:t>
            </a:r>
            <a:r>
              <a:rPr lang="en-US" dirty="0" err="1" smtClean="0"/>
              <a:t>LRs</a:t>
            </a:r>
            <a:r>
              <a:rPr lang="en-US" dirty="0" smtClean="0"/>
              <a:t> and processing  these collections</a:t>
            </a:r>
          </a:p>
          <a:p>
            <a:r>
              <a:rPr lang="en-US" dirty="0" smtClean="0"/>
              <a:t>In general, a common metadata domain helps bringing along a single domain of </a:t>
            </a:r>
            <a:r>
              <a:rPr lang="en-US" dirty="0" err="1" smtClean="0"/>
              <a:t>LRs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Metadata Components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CLARIN chose for a component approach: CMDI </a:t>
            </a:r>
          </a:p>
          <a:p>
            <a:pPr lvl="1"/>
            <a:r>
              <a:rPr lang="en-US" dirty="0" smtClean="0"/>
              <a:t>NOT a single new metadata schema</a:t>
            </a:r>
          </a:p>
          <a:p>
            <a:pPr lvl="1"/>
            <a:r>
              <a:rPr lang="en-US" dirty="0" smtClean="0"/>
              <a:t>but rather allow coexistence of many (community/researcher) defined schemas</a:t>
            </a:r>
          </a:p>
          <a:p>
            <a:pPr lvl="1"/>
            <a:r>
              <a:rPr lang="en-US" dirty="0" smtClean="0"/>
              <a:t>with explicit semantics for interoperability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this work?</a:t>
            </a:r>
          </a:p>
          <a:p>
            <a:r>
              <a:rPr lang="en-US" dirty="0" smtClean="0"/>
              <a:t>Components are bundles of related metadata elements that describe an aspect of the resource</a:t>
            </a:r>
          </a:p>
          <a:p>
            <a:r>
              <a:rPr lang="en-US" dirty="0" smtClean="0"/>
              <a:t>A complete description of a resource may require several components.</a:t>
            </a:r>
          </a:p>
          <a:p>
            <a:r>
              <a:rPr lang="en-US" dirty="0" smtClean="0"/>
              <a:t>Components may use and contain other components</a:t>
            </a:r>
          </a:p>
          <a:p>
            <a:r>
              <a:rPr lang="en-US" dirty="0" smtClean="0"/>
              <a:t>Components should be designed for reusability 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67200"/>
            <a:ext cx="204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frequency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915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5040868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00" y="53340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6" name="Elbow Connector 15"/>
          <p:cNvCxnSpPr>
            <a:stCxn id="8" idx="3"/>
            <a:endCxn id="11" idx="1"/>
          </p:cNvCxnSpPr>
          <p:nvPr/>
        </p:nvCxnSpPr>
        <p:spPr bwMode="auto">
          <a:xfrm flipV="1">
            <a:off x="3429000" y="4451866"/>
            <a:ext cx="1295400" cy="11869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Elbow Connector 18"/>
          <p:cNvCxnSpPr>
            <a:stCxn id="8" idx="3"/>
            <a:endCxn id="12" idx="1"/>
          </p:cNvCxnSpPr>
          <p:nvPr/>
        </p:nvCxnSpPr>
        <p:spPr bwMode="auto">
          <a:xfrm flipV="1">
            <a:off x="3429000" y="4844534"/>
            <a:ext cx="1295400" cy="7942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Elbow Connector 20"/>
          <p:cNvCxnSpPr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672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377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0" y="50408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0" name="Elbow Connector 19"/>
          <p:cNvCxnSpPr>
            <a:stCxn id="6" idx="3"/>
            <a:endCxn id="11" idx="1"/>
          </p:cNvCxnSpPr>
          <p:nvPr/>
        </p:nvCxnSpPr>
        <p:spPr bwMode="auto">
          <a:xfrm flipV="1">
            <a:off x="3429000" y="4451866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Elbow Connector 23"/>
          <p:cNvCxnSpPr>
            <a:stCxn id="6" idx="3"/>
            <a:endCxn id="12" idx="1"/>
          </p:cNvCxnSpPr>
          <p:nvPr/>
        </p:nvCxnSpPr>
        <p:spPr bwMode="auto">
          <a:xfrm>
            <a:off x="3429000" y="4724400"/>
            <a:ext cx="1295400" cy="120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Elbow Connector 25"/>
          <p:cNvCxnSpPr>
            <a:stCxn id="6" idx="3"/>
            <a:endCxn id="13" idx="1"/>
          </p:cNvCxnSpPr>
          <p:nvPr/>
        </p:nvCxnSpPr>
        <p:spPr bwMode="auto">
          <a:xfrm>
            <a:off x="3429000" y="4724400"/>
            <a:ext cx="1295400" cy="501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278868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Sex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24400" y="4659868"/>
            <a:ext cx="12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Language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0" y="3886200"/>
            <a:ext cx="608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24400" y="35052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cxnSp>
        <p:nvCxnSpPr>
          <p:cNvPr id="19" name="Elbow Connector 18"/>
          <p:cNvCxnSpPr>
            <a:stCxn id="9" idx="3"/>
            <a:endCxn id="16" idx="1"/>
          </p:cNvCxnSpPr>
          <p:nvPr/>
        </p:nvCxnSpPr>
        <p:spPr bwMode="auto">
          <a:xfrm flipV="1">
            <a:off x="3429000" y="3689866"/>
            <a:ext cx="1295400" cy="1201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Elbow Connector 21"/>
          <p:cNvCxnSpPr>
            <a:stCxn id="9" idx="3"/>
            <a:endCxn id="15" idx="1"/>
          </p:cNvCxnSpPr>
          <p:nvPr/>
        </p:nvCxnSpPr>
        <p:spPr bwMode="auto">
          <a:xfrm>
            <a:off x="3429000" y="3810000"/>
            <a:ext cx="1295400" cy="2608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Elbow Connector 26"/>
          <p:cNvCxnSpPr>
            <a:stCxn id="9" idx="3"/>
            <a:endCxn id="11" idx="1"/>
          </p:cNvCxnSpPr>
          <p:nvPr/>
        </p:nvCxnSpPr>
        <p:spPr bwMode="auto">
          <a:xfrm>
            <a:off x="3429000" y="3810000"/>
            <a:ext cx="1295400" cy="653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Elbow Connector 28"/>
          <p:cNvCxnSpPr>
            <a:stCxn id="9" idx="3"/>
            <a:endCxn id="12" idx="1"/>
          </p:cNvCxnSpPr>
          <p:nvPr/>
        </p:nvCxnSpPr>
        <p:spPr bwMode="auto">
          <a:xfrm>
            <a:off x="3429000" y="3810000"/>
            <a:ext cx="1295400" cy="1034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724400" y="50408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3" name="Elbow Connector 32"/>
          <p:cNvCxnSpPr>
            <a:stCxn id="9" idx="3"/>
            <a:endCxn id="31" idx="1"/>
          </p:cNvCxnSpPr>
          <p:nvPr/>
        </p:nvCxnSpPr>
        <p:spPr bwMode="auto">
          <a:xfrm>
            <a:off x="3429000" y="3810000"/>
            <a:ext cx="1295400" cy="1415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4400" y="3352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24400" y="2362200"/>
            <a:ext cx="117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2678668"/>
            <a:ext cx="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Country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2983468"/>
            <a:ext cx="1044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</a:t>
            </a:r>
            <a:endParaRPr lang="en-US" dirty="0"/>
          </a:p>
        </p:txBody>
      </p:sp>
      <p:cxnSp>
        <p:nvCxnSpPr>
          <p:cNvPr id="24" name="Elbow Connector 23"/>
          <p:cNvCxnSpPr>
            <a:stCxn id="10" idx="3"/>
            <a:endCxn id="17" idx="1"/>
          </p:cNvCxnSpPr>
          <p:nvPr/>
        </p:nvCxnSpPr>
        <p:spPr bwMode="auto">
          <a:xfrm flipV="1">
            <a:off x="3429000" y="2546866"/>
            <a:ext cx="1295400" cy="3487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Elbow Connector 25"/>
          <p:cNvCxnSpPr>
            <a:stCxn id="10" idx="3"/>
            <a:endCxn id="18" idx="1"/>
          </p:cNvCxnSpPr>
          <p:nvPr/>
        </p:nvCxnSpPr>
        <p:spPr bwMode="auto">
          <a:xfrm flipV="1">
            <a:off x="3429000" y="2863334"/>
            <a:ext cx="1295400" cy="322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Elbow Connector 29"/>
          <p:cNvCxnSpPr>
            <a:stCxn id="10" idx="3"/>
            <a:endCxn id="20" idx="1"/>
          </p:cNvCxnSpPr>
          <p:nvPr/>
        </p:nvCxnSpPr>
        <p:spPr bwMode="auto">
          <a:xfrm>
            <a:off x="3429000" y="2895600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Elbow Connector 31"/>
          <p:cNvCxnSpPr>
            <a:stCxn id="10" idx="3"/>
            <a:endCxn id="16" idx="1"/>
          </p:cNvCxnSpPr>
          <p:nvPr/>
        </p:nvCxnSpPr>
        <p:spPr bwMode="auto">
          <a:xfrm>
            <a:off x="3429000" y="2895600"/>
            <a:ext cx="1295400" cy="6418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4400" y="2209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1524000"/>
            <a:ext cx="8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724400" y="1905000"/>
            <a:ext cx="98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cxnSp>
        <p:nvCxnSpPr>
          <p:cNvPr id="28" name="Elbow Connector 27"/>
          <p:cNvCxnSpPr>
            <a:stCxn id="23" idx="3"/>
            <a:endCxn id="22" idx="1"/>
          </p:cNvCxnSpPr>
          <p:nvPr/>
        </p:nvCxnSpPr>
        <p:spPr bwMode="auto">
          <a:xfrm flipV="1">
            <a:off x="3429000" y="1708666"/>
            <a:ext cx="1295400" cy="272534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Elbow Connector 30"/>
          <p:cNvCxnSpPr>
            <a:stCxn id="23" idx="3"/>
            <a:endCxn id="25" idx="1"/>
          </p:cNvCxnSpPr>
          <p:nvPr/>
        </p:nvCxnSpPr>
        <p:spPr bwMode="auto">
          <a:xfrm>
            <a:off x="3429000" y="1981200"/>
            <a:ext cx="1295400" cy="108466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Elbow Connector 33"/>
          <p:cNvCxnSpPr>
            <a:stCxn id="23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schema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schema</a:t>
            </a:r>
          </a:p>
          <a:p>
            <a:pPr algn="ctr"/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7162800" y="4562704"/>
            <a:ext cx="1143000" cy="1066800"/>
          </a:xfrm>
          <a:prstGeom prst="downArrow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5786735"/>
            <a:ext cx="3041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description</a:t>
            </a:r>
          </a:p>
          <a:p>
            <a:pPr algn="ctr"/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Language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Metadata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Actor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3429000"/>
            <a:ext cx="1659885" cy="914400"/>
          </a:xfrm>
          <a:prstGeom prst="rightArrow">
            <a:avLst/>
          </a:prstGeom>
          <a:solidFill>
            <a:schemeClr val="bg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1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schema</a:t>
            </a:r>
          </a:p>
          <a:p>
            <a:pPr algn="ctr"/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7162800" y="4562704"/>
            <a:ext cx="1143000" cy="1066800"/>
          </a:xfrm>
          <a:prstGeom prst="downArrow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2200" y="5786735"/>
            <a:ext cx="3041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Metadata description</a:t>
            </a:r>
          </a:p>
          <a:p>
            <a:pPr algn="ctr"/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231885" y="1752600"/>
            <a:ext cx="293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Lets describe a 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peech recording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742254" y="5302536"/>
            <a:ext cx="242059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Component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525932" y="4104484"/>
            <a:ext cx="21975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W3C XML Schema</a:t>
            </a:r>
            <a:endParaRPr lang="en-US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7203326" y="6252328"/>
            <a:ext cx="11475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XML File</a:t>
            </a:r>
            <a:endParaRPr lang="en-US" i="1" dirty="0"/>
          </a:p>
        </p:txBody>
      </p:sp>
      <p:cxnSp>
        <p:nvCxnSpPr>
          <p:cNvPr id="26" name="Straight Connector 25"/>
          <p:cNvCxnSpPr>
            <a:stCxn id="8" idx="3"/>
            <a:endCxn id="15" idx="1"/>
          </p:cNvCxnSpPr>
          <p:nvPr/>
        </p:nvCxnSpPr>
        <p:spPr bwMode="auto">
          <a:xfrm flipV="1">
            <a:off x="3429000" y="5625702"/>
            <a:ext cx="313254" cy="1309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890856" y="2927084"/>
            <a:ext cx="18814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Profile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30" name="Straight Connector 29"/>
          <p:cNvCxnSpPr>
            <a:stCxn id="28" idx="3"/>
            <a:endCxn id="27" idx="1"/>
          </p:cNvCxnSpPr>
          <p:nvPr/>
        </p:nvCxnSpPr>
        <p:spPr bwMode="auto">
          <a:xfrm flipV="1">
            <a:off x="3429000" y="3250250"/>
            <a:ext cx="461856" cy="5597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219200" y="6243935"/>
            <a:ext cx="2391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Metadata profile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CMDI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CLARIN Component Metadata Infrastructure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Daan Broeder et al.</a:t>
            </a:r>
          </a:p>
          <a:p>
            <a:r>
              <a:rPr lang="en-US" dirty="0" smtClean="0"/>
              <a:t>Max-Planck Institute for Psycholinguistics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92279"/>
            <a:ext cx="626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CLARIN NL CMDI Metadata Workshop May 27’th Nijmegen</a:t>
            </a:r>
            <a:endParaRPr lang="en-US" dirty="0">
              <a:solidFill>
                <a:srgbClr val="BFBFBF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Location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Actor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Recording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CreationDate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Dance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stCxn id="0" idx="3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stCxn id="0" idx="3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5791200" cy="800100"/>
          </a:xfrm>
        </p:spPr>
        <p:txBody>
          <a:bodyPr/>
          <a:lstStyle/>
          <a:p>
            <a:r>
              <a:rPr lang="en-US" dirty="0" smtClean="0"/>
              <a:t>CMDI Component Reuse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registries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Basically a list with concepts and their descriptions where every concept has a unique identifier.</a:t>
            </a:r>
          </a:p>
          <a:p>
            <a:r>
              <a:rPr lang="en-US" dirty="0" smtClean="0"/>
              <a:t>Some have a complicated structure and are associated with elaborate (administrative) processes to determine the status and acceptation of concepts  in the registry. e.g. ISO-DCR. </a:t>
            </a:r>
          </a:p>
          <a:p>
            <a:r>
              <a:rPr lang="en-US" dirty="0" smtClean="0"/>
              <a:t>others are static and simple lists of concepts and descriptions e.g.  DCTERMS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4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Country      dcr:1001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Language   dcr:1002</a:t>
            </a:r>
            <a:endParaRPr lang="en-US" sz="1600">
              <a:latin typeface="Arial Unicode MS" pitchFamily="-111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Location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8972" name="AutoShape 12"/>
          <p:cNvCxnSpPr>
            <a:cxnSpLocks noChangeShapeType="1"/>
            <a:stCxn id="168970" idx="1"/>
            <a:endCxn id="168965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Actor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cxnSp>
        <p:nvCxnSpPr>
          <p:cNvPr id="168978" name="AutoShape 18"/>
          <p:cNvCxnSpPr>
            <a:cxnSpLocks noChangeShapeType="1"/>
            <a:stCxn id="168977" idx="1"/>
            <a:endCxn id="168966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Recording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CreationDate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sp>
        <p:nvSpPr>
          <p:cNvPr id="168990" name="Text Box 30"/>
          <p:cNvSpPr txBox="1">
            <a:spLocks noChangeArrowheads="1"/>
          </p:cNvSpPr>
          <p:nvPr/>
        </p:nvSpPr>
        <p:spPr bwMode="auto">
          <a:xfrm>
            <a:off x="1447800" y="52578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BirthDate   dcr:1000</a:t>
            </a:r>
            <a:endParaRPr lang="en-US" sz="1600">
              <a:latin typeface="Arial Unicode MS" pitchFamily="-111" charset="0"/>
            </a:endParaRPr>
          </a:p>
        </p:txBody>
      </p:sp>
      <p:cxnSp>
        <p:nvCxnSpPr>
          <p:cNvPr id="168991" name="AutoShape 31"/>
          <p:cNvCxnSpPr>
            <a:cxnSpLocks noChangeShapeType="1"/>
            <a:stCxn id="168976" idx="1"/>
            <a:endCxn id="168990" idx="3"/>
          </p:cNvCxnSpPr>
          <p:nvPr/>
        </p:nvCxnSpPr>
        <p:spPr bwMode="auto">
          <a:xfrm rot="10800000" flipV="1">
            <a:off x="3271838" y="3656013"/>
            <a:ext cx="2038350" cy="17287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68992" name="AutoShape 32"/>
          <p:cNvCxnSpPr>
            <a:cxnSpLocks noChangeShapeType="1"/>
            <a:stCxn id="168987" idx="1"/>
            <a:endCxn id="168990" idx="3"/>
          </p:cNvCxnSpPr>
          <p:nvPr/>
        </p:nvCxnSpPr>
        <p:spPr bwMode="auto">
          <a:xfrm rot="10800000" flipV="1">
            <a:off x="3271838" y="4537075"/>
            <a:ext cx="2938462" cy="847725"/>
          </a:xfrm>
          <a:prstGeom prst="bentConnector3">
            <a:avLst>
              <a:gd name="adj1" fmla="val 5002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68993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ISOcat concept registry</a:t>
            </a:r>
            <a:endParaRPr lang="en-US" sz="1600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Dance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stCxn id="0" idx="3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stCxn id="0" idx="3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4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Semantic interoperability </a:t>
            </a:r>
            <a:r>
              <a:rPr lang="en-US" sz="1600" b="1" dirty="0">
                <a:latin typeface="Times New Roman" pitchFamily="-111" charset="0"/>
              </a:rPr>
              <a:t>partly</a:t>
            </a:r>
            <a:r>
              <a:rPr lang="en-US" sz="1600" dirty="0">
                <a:latin typeface="Times New Roman" pitchFamily="-111" charset="0"/>
              </a:rPr>
              <a:t> solved via references to </a:t>
            </a:r>
            <a:r>
              <a:rPr lang="en-US" sz="1600" dirty="0" smtClean="0">
                <a:latin typeface="Times New Roman" pitchFamily="-111" charset="0"/>
              </a:rPr>
              <a:t>ISO DCR or other registry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169006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7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Title:          dc:title</a:t>
            </a:r>
            <a:endParaRPr lang="en-US" sz="1600">
              <a:latin typeface="Arial Unicode MS" pitchFamily="-111" charset="0"/>
            </a:endParaRPr>
          </a:p>
        </p:txBody>
      </p:sp>
      <p:cxnSp>
        <p:nvCxnSpPr>
          <p:cNvPr id="169008" name="AutoShape 48"/>
          <p:cNvCxnSpPr>
            <a:cxnSpLocks noChangeShapeType="1"/>
            <a:stCxn id="168983" idx="1"/>
            <a:endCxn id="169007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9009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DCMI concept registry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5791200" cy="800100"/>
          </a:xfrm>
        </p:spPr>
        <p:txBody>
          <a:bodyPr/>
          <a:lstStyle/>
          <a:p>
            <a:r>
              <a:rPr lang="en-US" dirty="0" smtClean="0"/>
              <a:t>CMDI Explicit Semantics</a:t>
            </a:r>
            <a:endParaRPr lang="en-US" dirty="0"/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smtClean="0"/>
              <a:t>CMDI Metadata </a:t>
            </a:r>
            <a:r>
              <a:rPr lang="en-US" dirty="0"/>
              <a:t>Live-cycle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84213" y="2060575"/>
            <a:ext cx="7343775" cy="4017963"/>
            <a:chOff x="3187" y="7922"/>
            <a:chExt cx="7200" cy="4059"/>
          </a:xfrm>
        </p:grpSpPr>
        <p:sp>
          <p:nvSpPr>
            <p:cNvPr id="147461" name="AutoShape 5"/>
            <p:cNvSpPr>
              <a:spLocks noChangeAspect="1" noChangeArrowheads="1"/>
            </p:cNvSpPr>
            <p:nvPr/>
          </p:nvSpPr>
          <p:spPr bwMode="auto">
            <a:xfrm>
              <a:off x="3187" y="7922"/>
              <a:ext cx="7200" cy="4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241" y="7968"/>
              <a:ext cx="7091" cy="3936"/>
              <a:chOff x="1635" y="6899"/>
              <a:chExt cx="8509" cy="4723"/>
            </a:xfrm>
          </p:grpSpPr>
          <p:pic>
            <p:nvPicPr>
              <p:cNvPr id="147463" name="Picture 7" descr="subject copy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42" y="6899"/>
                <a:ext cx="530" cy="835"/>
              </a:xfrm>
              <a:prstGeom prst="rect">
                <a:avLst/>
              </a:prstGeom>
              <a:solidFill>
                <a:srgbClr val="FF5050"/>
              </a:solidFill>
              <a:ln w="3175">
                <a:noFill/>
                <a:miter lim="800000"/>
                <a:headEnd/>
                <a:tailEnd/>
              </a:ln>
            </p:spPr>
          </p:pic>
          <p:sp>
            <p:nvSpPr>
              <p:cNvPr id="147464" name="AutoShape 8"/>
              <p:cNvSpPr>
                <a:spLocks noChangeArrowheads="1"/>
              </p:cNvSpPr>
              <p:nvPr/>
            </p:nvSpPr>
            <p:spPr bwMode="auto">
              <a:xfrm>
                <a:off x="2671" y="6982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5" name="Text Box 9"/>
              <p:cNvSpPr txBox="1">
                <a:spLocks noChangeArrowheads="1"/>
              </p:cNvSpPr>
              <p:nvPr/>
            </p:nvSpPr>
            <p:spPr bwMode="auto">
              <a:xfrm>
                <a:off x="2696" y="7038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Search</a:t>
                </a:r>
              </a:p>
              <a:p>
                <a:pPr algn="ctr"/>
                <a:r>
                  <a:rPr lang="en-US" sz="1200" b="1"/>
                  <a:t>Service</a:t>
                </a:r>
              </a:p>
            </p:txBody>
          </p:sp>
          <p:sp>
            <p:nvSpPr>
              <p:cNvPr id="147466" name="AutoShape 10"/>
              <p:cNvSpPr>
                <a:spLocks noChangeArrowheads="1"/>
              </p:cNvSpPr>
              <p:nvPr/>
            </p:nvSpPr>
            <p:spPr bwMode="auto">
              <a:xfrm>
                <a:off x="2432" y="9060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7" name="Text Box 11"/>
              <p:cNvSpPr txBox="1">
                <a:spLocks noChangeArrowheads="1"/>
              </p:cNvSpPr>
              <p:nvPr/>
            </p:nvSpPr>
            <p:spPr bwMode="auto">
              <a:xfrm>
                <a:off x="2499" y="9259"/>
                <a:ext cx="159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Joint 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68" name="AutoShape 12"/>
              <p:cNvSpPr>
                <a:spLocks noChangeArrowheads="1"/>
              </p:cNvSpPr>
              <p:nvPr/>
            </p:nvSpPr>
            <p:spPr bwMode="auto">
              <a:xfrm>
                <a:off x="1796" y="10791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69" name="Text Box 13"/>
              <p:cNvSpPr txBox="1">
                <a:spLocks noChangeArrowheads="1"/>
              </p:cNvSpPr>
              <p:nvPr/>
            </p:nvSpPr>
            <p:spPr bwMode="auto">
              <a:xfrm>
                <a:off x="178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70" name="AutoShape 14"/>
              <p:cNvSpPr>
                <a:spLocks noChangeArrowheads="1"/>
              </p:cNvSpPr>
              <p:nvPr/>
            </p:nvSpPr>
            <p:spPr bwMode="auto">
              <a:xfrm>
                <a:off x="3476" y="10792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1" name="Text Box 15"/>
              <p:cNvSpPr txBox="1">
                <a:spLocks noChangeArrowheads="1"/>
              </p:cNvSpPr>
              <p:nvPr/>
            </p:nvSpPr>
            <p:spPr bwMode="auto">
              <a:xfrm>
                <a:off x="346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147472" name="AutoShape 16"/>
              <p:cNvSpPr>
                <a:spLocks noChangeArrowheads="1"/>
              </p:cNvSpPr>
              <p:nvPr/>
            </p:nvSpPr>
            <p:spPr bwMode="auto">
              <a:xfrm>
                <a:off x="4263" y="7901"/>
                <a:ext cx="1290" cy="830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3" name="Text Box 17"/>
              <p:cNvSpPr txBox="1">
                <a:spLocks noChangeArrowheads="1"/>
              </p:cNvSpPr>
              <p:nvPr/>
            </p:nvSpPr>
            <p:spPr bwMode="auto">
              <a:xfrm>
                <a:off x="4330" y="8100"/>
                <a:ext cx="114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Relation Registry</a:t>
                </a:r>
              </a:p>
            </p:txBody>
          </p:sp>
          <p:sp>
            <p:nvSpPr>
              <p:cNvPr id="147474" name="AutoShape 18"/>
              <p:cNvSpPr>
                <a:spLocks noChangeArrowheads="1"/>
              </p:cNvSpPr>
              <p:nvPr/>
            </p:nvSpPr>
            <p:spPr bwMode="auto">
              <a:xfrm>
                <a:off x="6142" y="7434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5" name="Text Box 19"/>
              <p:cNvSpPr txBox="1">
                <a:spLocks noChangeArrowheads="1"/>
              </p:cNvSpPr>
              <p:nvPr/>
            </p:nvSpPr>
            <p:spPr bwMode="auto">
              <a:xfrm>
                <a:off x="6073" y="7633"/>
                <a:ext cx="1727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ISOcat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76" name="AutoShape 20"/>
              <p:cNvSpPr>
                <a:spLocks noChangeArrowheads="1"/>
              </p:cNvSpPr>
              <p:nvPr/>
            </p:nvSpPr>
            <p:spPr bwMode="auto">
              <a:xfrm>
                <a:off x="6142" y="8371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7" name="Text Box 21"/>
              <p:cNvSpPr txBox="1">
                <a:spLocks noChangeArrowheads="1"/>
              </p:cNvSpPr>
              <p:nvPr/>
            </p:nvSpPr>
            <p:spPr bwMode="auto">
              <a:xfrm>
                <a:off x="6087" y="8570"/>
                <a:ext cx="171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DCMI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78" name="AutoShape 22"/>
              <p:cNvSpPr>
                <a:spLocks noChangeArrowheads="1"/>
              </p:cNvSpPr>
              <p:nvPr/>
            </p:nvSpPr>
            <p:spPr bwMode="auto">
              <a:xfrm>
                <a:off x="6142" y="9319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79" name="Text Box 23"/>
              <p:cNvSpPr txBox="1">
                <a:spLocks noChangeArrowheads="1"/>
              </p:cNvSpPr>
              <p:nvPr/>
            </p:nvSpPr>
            <p:spPr bwMode="auto">
              <a:xfrm>
                <a:off x="6060" y="9518"/>
                <a:ext cx="174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other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147480" name="AutoShape 24"/>
              <p:cNvSpPr>
                <a:spLocks noChangeArrowheads="1"/>
              </p:cNvSpPr>
              <p:nvPr/>
            </p:nvSpPr>
            <p:spPr bwMode="auto">
              <a:xfrm>
                <a:off x="8419" y="8269"/>
                <a:ext cx="1725" cy="1034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81" name="Text Box 25"/>
              <p:cNvSpPr txBox="1">
                <a:spLocks noChangeArrowheads="1"/>
              </p:cNvSpPr>
              <p:nvPr/>
            </p:nvSpPr>
            <p:spPr bwMode="auto">
              <a:xfrm>
                <a:off x="8486" y="8524"/>
                <a:ext cx="1591" cy="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CLARIN</a:t>
                </a:r>
              </a:p>
              <a:p>
                <a:pPr algn="ctr"/>
                <a:r>
                  <a:rPr lang="en-US" sz="1200" b="1"/>
                  <a:t>Component Registry</a:t>
                </a:r>
              </a:p>
            </p:txBody>
          </p:sp>
          <p:cxnSp>
            <p:nvCxnSpPr>
              <p:cNvPr id="147482" name="AutoShape 26"/>
              <p:cNvCxnSpPr>
                <a:cxnSpLocks noChangeShapeType="1"/>
                <a:stCxn id="147474" idx="4"/>
                <a:endCxn id="147480" idx="2"/>
              </p:cNvCxnSpPr>
              <p:nvPr/>
            </p:nvCxnSpPr>
            <p:spPr bwMode="auto">
              <a:xfrm>
                <a:off x="7867" y="7849"/>
                <a:ext cx="552" cy="9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3" name="AutoShape 27"/>
              <p:cNvCxnSpPr>
                <a:cxnSpLocks noChangeShapeType="1"/>
                <a:stCxn id="147476" idx="4"/>
                <a:endCxn id="147480" idx="2"/>
              </p:cNvCxnSpPr>
              <p:nvPr/>
            </p:nvCxnSpPr>
            <p:spPr bwMode="auto">
              <a:xfrm>
                <a:off x="7867" y="8786"/>
                <a:ext cx="552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4" name="AutoShape 28"/>
              <p:cNvCxnSpPr>
                <a:cxnSpLocks noChangeShapeType="1"/>
                <a:stCxn id="147478" idx="4"/>
                <a:endCxn id="147480" idx="2"/>
              </p:cNvCxnSpPr>
              <p:nvPr/>
            </p:nvCxnSpPr>
            <p:spPr bwMode="auto">
              <a:xfrm flipV="1">
                <a:off x="7867" y="8786"/>
                <a:ext cx="552" cy="9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5" name="AutoShape 29"/>
              <p:cNvCxnSpPr>
                <a:cxnSpLocks noChangeShapeType="1"/>
                <a:stCxn id="147470" idx="1"/>
                <a:endCxn id="147466" idx="3"/>
              </p:cNvCxnSpPr>
              <p:nvPr/>
            </p:nvCxnSpPr>
            <p:spPr bwMode="auto">
              <a:xfrm flipH="1" flipV="1">
                <a:off x="3295" y="9890"/>
                <a:ext cx="792" cy="90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6" name="AutoShape 30"/>
              <p:cNvCxnSpPr>
                <a:cxnSpLocks noChangeShapeType="1"/>
                <a:stCxn id="147468" idx="1"/>
                <a:endCxn id="147466" idx="3"/>
              </p:cNvCxnSpPr>
              <p:nvPr/>
            </p:nvCxnSpPr>
            <p:spPr bwMode="auto">
              <a:xfrm flipV="1">
                <a:off x="2407" y="9890"/>
                <a:ext cx="888" cy="9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87" name="AutoShape 31"/>
              <p:cNvCxnSpPr>
                <a:cxnSpLocks noChangeShapeType="1"/>
                <a:stCxn id="147489" idx="3"/>
                <a:endCxn id="147472" idx="2"/>
              </p:cNvCxnSpPr>
              <p:nvPr/>
            </p:nvCxnSpPr>
            <p:spPr bwMode="auto">
              <a:xfrm flipV="1">
                <a:off x="3879" y="8316"/>
                <a:ext cx="384" cy="1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7488" name="AutoShape 32"/>
              <p:cNvSpPr>
                <a:spLocks noChangeArrowheads="1"/>
              </p:cNvSpPr>
              <p:nvPr/>
            </p:nvSpPr>
            <p:spPr bwMode="auto">
              <a:xfrm>
                <a:off x="2670" y="7985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89" name="Text Box 33"/>
              <p:cNvSpPr txBox="1">
                <a:spLocks noChangeArrowheads="1"/>
              </p:cNvSpPr>
              <p:nvPr/>
            </p:nvSpPr>
            <p:spPr bwMode="auto">
              <a:xfrm>
                <a:off x="2709" y="8041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200" b="1"/>
                  <a:t>Semantic</a:t>
                </a:r>
              </a:p>
              <a:p>
                <a:pPr algn="ctr"/>
                <a:r>
                  <a:rPr lang="en-US" sz="1200" b="1"/>
                  <a:t>Mapping</a:t>
                </a:r>
              </a:p>
            </p:txBody>
          </p:sp>
          <p:cxnSp>
            <p:nvCxnSpPr>
              <p:cNvPr id="147490" name="AutoShape 34"/>
              <p:cNvCxnSpPr>
                <a:cxnSpLocks noChangeShapeType="1"/>
                <a:stCxn id="0" idx="3"/>
                <a:endCxn id="147465" idx="1"/>
              </p:cNvCxnSpPr>
              <p:nvPr/>
            </p:nvCxnSpPr>
            <p:spPr bwMode="auto">
              <a:xfrm>
                <a:off x="2172" y="7317"/>
                <a:ext cx="524" cy="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1" name="AutoShape 35"/>
              <p:cNvCxnSpPr>
                <a:cxnSpLocks noChangeShapeType="1"/>
                <a:stCxn id="147464" idx="2"/>
                <a:endCxn id="147488" idx="0"/>
              </p:cNvCxnSpPr>
              <p:nvPr/>
            </p:nvCxnSpPr>
            <p:spPr bwMode="auto">
              <a:xfrm flipH="1">
                <a:off x="3294" y="7662"/>
                <a:ext cx="1" cy="3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2" name="AutoShape 36"/>
              <p:cNvCxnSpPr>
                <a:cxnSpLocks noChangeShapeType="1"/>
                <a:stCxn id="147488" idx="2"/>
                <a:endCxn id="147466" idx="1"/>
              </p:cNvCxnSpPr>
              <p:nvPr/>
            </p:nvCxnSpPr>
            <p:spPr bwMode="auto">
              <a:xfrm>
                <a:off x="3294" y="8665"/>
                <a:ext cx="1" cy="3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3" name="AutoShape 37"/>
              <p:cNvCxnSpPr>
                <a:cxnSpLocks noChangeShapeType="1"/>
                <a:stCxn id="147472" idx="4"/>
                <a:endCxn id="147478" idx="2"/>
              </p:cNvCxnSpPr>
              <p:nvPr/>
            </p:nvCxnSpPr>
            <p:spPr bwMode="auto">
              <a:xfrm>
                <a:off x="5553" y="8316"/>
                <a:ext cx="589" cy="14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4" name="AutoShape 38"/>
              <p:cNvCxnSpPr>
                <a:cxnSpLocks noChangeShapeType="1"/>
                <a:stCxn id="147472" idx="4"/>
                <a:endCxn id="147476" idx="2"/>
              </p:cNvCxnSpPr>
              <p:nvPr/>
            </p:nvCxnSpPr>
            <p:spPr bwMode="auto">
              <a:xfrm>
                <a:off x="5553" y="8316"/>
                <a:ext cx="589" cy="4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47495" name="AutoShape 39"/>
              <p:cNvCxnSpPr>
                <a:cxnSpLocks noChangeShapeType="1"/>
                <a:stCxn id="147472" idx="4"/>
                <a:endCxn id="147474" idx="2"/>
              </p:cNvCxnSpPr>
              <p:nvPr/>
            </p:nvCxnSpPr>
            <p:spPr bwMode="auto">
              <a:xfrm flipV="1">
                <a:off x="5553" y="7849"/>
                <a:ext cx="589" cy="4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47496" name="Freeform 40"/>
              <p:cNvSpPr>
                <a:spLocks/>
              </p:cNvSpPr>
              <p:nvPr/>
            </p:nvSpPr>
            <p:spPr bwMode="auto">
              <a:xfrm>
                <a:off x="4687" y="9320"/>
                <a:ext cx="4645" cy="1915"/>
              </a:xfrm>
              <a:custGeom>
                <a:avLst/>
                <a:gdLst/>
                <a:ahLst/>
                <a:cxnLst>
                  <a:cxn ang="0">
                    <a:pos x="4646" y="0"/>
                  </a:cxn>
                  <a:cxn ang="0">
                    <a:pos x="4659" y="1073"/>
                  </a:cxn>
                  <a:cxn ang="0">
                    <a:pos x="0" y="1073"/>
                  </a:cxn>
                </a:cxnLst>
                <a:rect l="0" t="0" r="r" b="b"/>
                <a:pathLst>
                  <a:path w="4659" h="1073">
                    <a:moveTo>
                      <a:pt x="4646" y="0"/>
                    </a:moveTo>
                    <a:lnTo>
                      <a:pt x="4659" y="1073"/>
                    </a:lnTo>
                    <a:lnTo>
                      <a:pt x="0" y="107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497" name="Text Box 41"/>
              <p:cNvSpPr txBox="1">
                <a:spLocks noChangeArrowheads="1"/>
              </p:cNvSpPr>
              <p:nvPr/>
            </p:nvSpPr>
            <p:spPr bwMode="auto">
              <a:xfrm>
                <a:off x="1635" y="10006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147498" name="Text Box 42"/>
          <p:cNvSpPr txBox="1">
            <a:spLocks noChangeArrowheads="1"/>
          </p:cNvSpPr>
          <p:nvPr/>
        </p:nvSpPr>
        <p:spPr bwMode="auto">
          <a:xfrm>
            <a:off x="5148263" y="1125538"/>
            <a:ext cx="32258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Create metadata schema from selection of existing components. Allow creation of new components if they have references to ISOcat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147499" name="Text Box 43"/>
          <p:cNvSpPr txBox="1">
            <a:spLocks noChangeArrowheads="1"/>
          </p:cNvSpPr>
          <p:nvPr/>
        </p:nvSpPr>
        <p:spPr bwMode="auto">
          <a:xfrm>
            <a:off x="539750" y="1125538"/>
            <a:ext cx="3429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Perform search/browsing on the metadata catalog using  the ISO DCR and other concept registries and CLARIN relation registry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147500" name="Text Box 44"/>
          <p:cNvSpPr txBox="1">
            <a:spLocks noChangeArrowheads="1"/>
          </p:cNvSpPr>
          <p:nvPr/>
        </p:nvSpPr>
        <p:spPr bwMode="auto">
          <a:xfrm>
            <a:off x="6372225" y="5876925"/>
            <a:ext cx="244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Metadata component profile was selected from metadata component registry 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47501" name="Text Box 45"/>
          <p:cNvSpPr txBox="1">
            <a:spLocks noChangeArrowheads="1"/>
          </p:cNvSpPr>
          <p:nvPr/>
        </p:nvSpPr>
        <p:spPr bwMode="auto">
          <a:xfrm>
            <a:off x="107950" y="4149725"/>
            <a:ext cx="1287536" cy="63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Metadata  harvesting</a:t>
            </a:r>
          </a:p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by </a:t>
            </a:r>
            <a:r>
              <a:rPr lang="en-US" sz="1600" dirty="0" smtClean="0">
                <a:latin typeface="Times New Roman" pitchFamily="-111" charset="0"/>
              </a:rPr>
              <a:t>OAI-PMH </a:t>
            </a:r>
            <a:r>
              <a:rPr lang="en-US" sz="1600" dirty="0">
                <a:latin typeface="Times New Roman" pitchFamily="-111" charset="0"/>
              </a:rPr>
              <a:t>protocol 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47502" name="Text Box 46"/>
          <p:cNvSpPr txBox="1">
            <a:spLocks noChangeArrowheads="1"/>
          </p:cNvSpPr>
          <p:nvPr/>
        </p:nvSpPr>
        <p:spPr bwMode="auto">
          <a:xfrm>
            <a:off x="3779838" y="5300663"/>
            <a:ext cx="2619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1" charset="0"/>
              </a:rPr>
              <a:t>Metadata descriptions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Architecture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r>
              <a:rPr lang="en-US" dirty="0" smtClean="0"/>
              <a:t>The CMDI takes an archivist or “production” first viewpoint</a:t>
            </a:r>
          </a:p>
          <a:p>
            <a:pPr lvl="1"/>
            <a:r>
              <a:rPr lang="en-US" dirty="0" smtClean="0"/>
              <a:t> Prioritize that the metadata can be of good quality: consistent, coherent, correctly linked to the concept registries</a:t>
            </a:r>
          </a:p>
          <a:p>
            <a:pPr lvl="1"/>
            <a:r>
              <a:rPr lang="en-US" dirty="0" smtClean="0"/>
              <a:t>The consumer side can be more “experimental” and diverse.</a:t>
            </a:r>
          </a:p>
          <a:p>
            <a:pPr lvl="1"/>
            <a:r>
              <a:rPr lang="en-US" dirty="0" smtClean="0"/>
              <a:t>Many MD exploitation “stacks” or consumers applications can work in parallel on the same metadata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CMDI Architecture II</a:t>
            </a:r>
            <a:endParaRPr lang="en-US" dirty="0"/>
          </a:p>
        </p:txBody>
      </p:sp>
      <p:sp>
        <p:nvSpPr>
          <p:cNvPr id="4" name="Rectangle 3"/>
          <p:cNvSpPr>
            <a:spLocks noChangeAspect="1"/>
          </p:cNvSpPr>
          <p:nvPr/>
        </p:nvSpPr>
        <p:spPr bwMode="auto">
          <a:xfrm>
            <a:off x="5702529" y="3034564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Editor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7181447" y="3034564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4236655" y="2238907"/>
            <a:ext cx="947937" cy="920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ISO-Cat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DCR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190759" y="4367572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Editor.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7182185" y="5629028"/>
            <a:ext cx="947937" cy="920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Local MD Repository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5778503" y="5638324"/>
            <a:ext cx="947937" cy="920873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OAI-PMH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Data provider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0" name="Rectangle 9"/>
          <p:cNvSpPr>
            <a:spLocks noChangeAspect="1"/>
          </p:cNvSpPr>
          <p:nvPr/>
        </p:nvSpPr>
        <p:spPr bwMode="auto">
          <a:xfrm>
            <a:off x="2711444" y="5639028"/>
            <a:ext cx="947937" cy="920873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OAI-PMH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Service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Provider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1289871" y="563902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CLARIN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Joint MD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Repository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2" name="Rectangle 11"/>
          <p:cNvSpPr>
            <a:spLocks noChangeAspect="1"/>
          </p:cNvSpPr>
          <p:nvPr/>
        </p:nvSpPr>
        <p:spPr bwMode="auto">
          <a:xfrm>
            <a:off x="1289871" y="3016676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 Services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3" name="Rectangle 12"/>
          <p:cNvSpPr>
            <a:spLocks noChangeAspect="1"/>
          </p:cNvSpPr>
          <p:nvPr/>
        </p:nvSpPr>
        <p:spPr bwMode="auto">
          <a:xfrm>
            <a:off x="2675672" y="3016676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Semantic mapping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Services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4236655" y="3907135"/>
            <a:ext cx="947937" cy="9208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Relation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1281297" y="163070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MD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Catalog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17" name="Elbow Connector 16"/>
          <p:cNvCxnSpPr>
            <a:stCxn id="12" idx="0"/>
            <a:endCxn id="15" idx="2"/>
          </p:cNvCxnSpPr>
          <p:nvPr/>
        </p:nvCxnSpPr>
        <p:spPr bwMode="auto">
          <a:xfrm rot="16200000" flipV="1">
            <a:off x="1527006" y="2779842"/>
            <a:ext cx="465095" cy="857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Elbow Connector 18"/>
          <p:cNvCxnSpPr>
            <a:stCxn id="11" idx="0"/>
            <a:endCxn id="12" idx="2"/>
          </p:cNvCxnSpPr>
          <p:nvPr/>
        </p:nvCxnSpPr>
        <p:spPr bwMode="auto">
          <a:xfrm rot="5400000" flipH="1" flipV="1">
            <a:off x="913101" y="4788289"/>
            <a:ext cx="1701479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Elbow Connector 20"/>
          <p:cNvCxnSpPr>
            <a:stCxn id="10" idx="1"/>
            <a:endCxn id="11" idx="3"/>
          </p:cNvCxnSpPr>
          <p:nvPr/>
        </p:nvCxnSpPr>
        <p:spPr bwMode="auto">
          <a:xfrm rot="10800000">
            <a:off x="2237808" y="6099465"/>
            <a:ext cx="473636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Elbow Connector 22"/>
          <p:cNvCxnSpPr>
            <a:stCxn id="9" idx="1"/>
            <a:endCxn id="10" idx="3"/>
          </p:cNvCxnSpPr>
          <p:nvPr/>
        </p:nvCxnSpPr>
        <p:spPr bwMode="auto">
          <a:xfrm rot="10800000" flipV="1">
            <a:off x="3659381" y="6098761"/>
            <a:ext cx="2119122" cy="70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8" idx="1"/>
            <a:endCxn id="9" idx="3"/>
          </p:cNvCxnSpPr>
          <p:nvPr/>
        </p:nvCxnSpPr>
        <p:spPr bwMode="auto">
          <a:xfrm rot="10800000" flipV="1">
            <a:off x="6726441" y="6089465"/>
            <a:ext cx="455745" cy="9296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stCxn id="13" idx="1"/>
            <a:endCxn id="12" idx="3"/>
          </p:cNvCxnSpPr>
          <p:nvPr/>
        </p:nvCxnSpPr>
        <p:spPr bwMode="auto">
          <a:xfrm rot="10800000">
            <a:off x="2237808" y="3477113"/>
            <a:ext cx="437864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hape 28"/>
          <p:cNvCxnSpPr>
            <a:endCxn id="13" idx="3"/>
          </p:cNvCxnSpPr>
          <p:nvPr/>
        </p:nvCxnSpPr>
        <p:spPr bwMode="auto">
          <a:xfrm rot="5400000">
            <a:off x="3538909" y="2618393"/>
            <a:ext cx="943420" cy="774020"/>
          </a:xfrm>
          <a:prstGeom prst="bentConnector2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Elbow Connector 32"/>
          <p:cNvCxnSpPr>
            <a:stCxn id="6" idx="1"/>
            <a:endCxn id="13" idx="3"/>
          </p:cNvCxnSpPr>
          <p:nvPr/>
        </p:nvCxnSpPr>
        <p:spPr bwMode="auto">
          <a:xfrm rot="10800000" flipV="1">
            <a:off x="3623609" y="2699343"/>
            <a:ext cx="613046" cy="77776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Elbow Connector 34"/>
          <p:cNvCxnSpPr>
            <a:stCxn id="14" idx="1"/>
            <a:endCxn id="13" idx="3"/>
          </p:cNvCxnSpPr>
          <p:nvPr/>
        </p:nvCxnSpPr>
        <p:spPr bwMode="auto">
          <a:xfrm rot="10800000">
            <a:off x="3623609" y="3477114"/>
            <a:ext cx="613046" cy="890459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4" idx="1"/>
            <a:endCxn id="6" idx="3"/>
          </p:cNvCxnSpPr>
          <p:nvPr/>
        </p:nvCxnSpPr>
        <p:spPr bwMode="auto">
          <a:xfrm rot="10800000">
            <a:off x="5184593" y="2699345"/>
            <a:ext cx="517937" cy="79565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41" name="Elbow Connector 40"/>
          <p:cNvCxnSpPr>
            <a:stCxn id="4" idx="1"/>
            <a:endCxn id="14" idx="3"/>
          </p:cNvCxnSpPr>
          <p:nvPr/>
        </p:nvCxnSpPr>
        <p:spPr bwMode="auto">
          <a:xfrm rot="10800000" flipV="1">
            <a:off x="5184593" y="3495000"/>
            <a:ext cx="517937" cy="872571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Elbow Connector 42"/>
          <p:cNvCxnSpPr>
            <a:stCxn id="4" idx="3"/>
            <a:endCxn id="5" idx="1"/>
          </p:cNvCxnSpPr>
          <p:nvPr/>
        </p:nvCxnSpPr>
        <p:spPr bwMode="auto">
          <a:xfrm>
            <a:off x="6650466" y="3495001"/>
            <a:ext cx="530981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Elbow Connector 44"/>
          <p:cNvCxnSpPr>
            <a:stCxn id="5" idx="2"/>
            <a:endCxn id="7" idx="0"/>
          </p:cNvCxnSpPr>
          <p:nvPr/>
        </p:nvCxnSpPr>
        <p:spPr bwMode="auto">
          <a:xfrm rot="16200000" flipH="1">
            <a:off x="7454005" y="4156848"/>
            <a:ext cx="412135" cy="931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7" idx="2"/>
            <a:endCxn id="8" idx="0"/>
          </p:cNvCxnSpPr>
          <p:nvPr/>
        </p:nvCxnSpPr>
        <p:spPr bwMode="auto">
          <a:xfrm rot="5400000">
            <a:off x="7490150" y="5454449"/>
            <a:ext cx="340583" cy="8574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48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52205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49" name="TextBox 48"/>
          <p:cNvSpPr txBox="1"/>
          <p:nvPr/>
        </p:nvSpPr>
        <p:spPr>
          <a:xfrm>
            <a:off x="304800" y="2480036"/>
            <a:ext cx="633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</a:t>
            </a:r>
            <a:endParaRPr lang="en-US" dirty="0"/>
          </a:p>
        </p:txBody>
      </p:sp>
      <p:pic>
        <p:nvPicPr>
          <p:cNvPr id="50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0047" y="1705876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6565466" y="1753076"/>
            <a:ext cx="11471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Metadata</a:t>
            </a:r>
          </a:p>
          <a:p>
            <a:pPr algn="ctr"/>
            <a:r>
              <a:rPr lang="en-US" dirty="0" smtClean="0"/>
              <a:t>modeler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50" idx="2"/>
            <a:endCxn id="4" idx="0"/>
          </p:cNvCxnSpPr>
          <p:nvPr/>
        </p:nvCxnSpPr>
        <p:spPr bwMode="auto">
          <a:xfrm rot="16200000" flipH="1">
            <a:off x="5937097" y="2795163"/>
            <a:ext cx="465088" cy="1371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57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11209" y="4260244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59" name="Straight Arrow Connector 58"/>
          <p:cNvCxnSpPr>
            <a:stCxn id="48" idx="3"/>
            <a:endCxn id="15" idx="1"/>
          </p:cNvCxnSpPr>
          <p:nvPr/>
        </p:nvCxnSpPr>
        <p:spPr bwMode="auto">
          <a:xfrm>
            <a:off x="930275" y="2084005"/>
            <a:ext cx="351022" cy="714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endCxn id="6" idx="0"/>
          </p:cNvCxnSpPr>
          <p:nvPr/>
        </p:nvCxnSpPr>
        <p:spPr bwMode="auto">
          <a:xfrm rot="16200000" flipH="1">
            <a:off x="4467927" y="1996210"/>
            <a:ext cx="462050" cy="23343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035043" y="1196185"/>
            <a:ext cx="6719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ISO</a:t>
            </a:r>
          </a:p>
          <a:p>
            <a:pPr algn="ctr"/>
            <a:r>
              <a:rPr lang="en-US" dirty="0" smtClean="0"/>
              <a:t>TDG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8232349" y="5146052"/>
            <a:ext cx="95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MD</a:t>
            </a:r>
          </a:p>
          <a:p>
            <a:pPr algn="ctr"/>
            <a:r>
              <a:rPr lang="en-US" dirty="0" smtClean="0"/>
              <a:t>Creator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57" idx="1"/>
            <a:endCxn id="7" idx="3"/>
          </p:cNvCxnSpPr>
          <p:nvPr/>
        </p:nvCxnSpPr>
        <p:spPr bwMode="auto">
          <a:xfrm rot="10800000" flipV="1">
            <a:off x="8138697" y="4692043"/>
            <a:ext cx="272513" cy="135965"/>
          </a:xfrm>
          <a:prstGeom prst="straightConnector1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70" name="Picture 69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00529" y="3781919"/>
            <a:ext cx="837978" cy="739050"/>
          </a:xfrm>
          <a:prstGeom prst="rect">
            <a:avLst/>
          </a:prstGeom>
        </p:spPr>
      </p:pic>
      <p:cxnSp>
        <p:nvCxnSpPr>
          <p:cNvPr id="72" name="Elbow Connector 71"/>
          <p:cNvCxnSpPr>
            <a:stCxn id="70" idx="0"/>
          </p:cNvCxnSpPr>
          <p:nvPr/>
        </p:nvCxnSpPr>
        <p:spPr bwMode="auto">
          <a:xfrm rot="5400000" flipH="1" flipV="1">
            <a:off x="698628" y="3190675"/>
            <a:ext cx="412135" cy="770355"/>
          </a:xfrm>
          <a:prstGeom prst="bentConnector2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18624" y="4541801"/>
            <a:ext cx="103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</a:p>
          <a:p>
            <a:pPr algn="ctr"/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76" name="Rectangle 75"/>
          <p:cNvSpPr>
            <a:spLocks noChangeAspect="1"/>
          </p:cNvSpPr>
          <p:nvPr/>
        </p:nvSpPr>
        <p:spPr bwMode="auto">
          <a:xfrm>
            <a:off x="2631326" y="1630708"/>
            <a:ext cx="947937" cy="920873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Virtual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-111" charset="0"/>
              </a:rPr>
              <a:t>Collection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cxnSp>
        <p:nvCxnSpPr>
          <p:cNvPr id="79" name="Elbow Connector 78"/>
          <p:cNvCxnSpPr>
            <a:stCxn id="15" idx="3"/>
            <a:endCxn id="76" idx="1"/>
          </p:cNvCxnSpPr>
          <p:nvPr/>
        </p:nvCxnSpPr>
        <p:spPr bwMode="auto">
          <a:xfrm>
            <a:off x="2229234" y="2091145"/>
            <a:ext cx="402092" cy="158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3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1857" y="1092701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81" name="Straight Arrow Connector 80"/>
          <p:cNvCxnSpPr>
            <a:stCxn id="50" idx="1"/>
          </p:cNvCxnSpPr>
          <p:nvPr/>
        </p:nvCxnSpPr>
        <p:spPr bwMode="auto">
          <a:xfrm rot="10800000" flipV="1">
            <a:off x="5184593" y="2137675"/>
            <a:ext cx="665454" cy="261731"/>
          </a:xfrm>
          <a:prstGeom prst="straightConnector1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CMDI status 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ISO-DCR: 218 metadata concepts</a:t>
            </a:r>
          </a:p>
          <a:p>
            <a:r>
              <a:rPr lang="en-US" dirty="0" smtClean="0"/>
              <a:t>CMDI component registry: 135 components, 19 profiles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Produced &amp; inspired by:</a:t>
            </a:r>
          </a:p>
          <a:p>
            <a:r>
              <a:rPr lang="en-US" dirty="0" smtClean="0"/>
              <a:t>Deconstructing existing metadata schema IMDI, OLAC, TEI</a:t>
            </a:r>
          </a:p>
          <a:p>
            <a:r>
              <a:rPr lang="en-US" dirty="0" smtClean="0"/>
              <a:t>Considering requirements of other CLARIN activities like profile matching</a:t>
            </a:r>
          </a:p>
          <a:p>
            <a:r>
              <a:rPr lang="en-US" dirty="0" smtClean="0"/>
              <a:t>CLARIN NL metadata project tested the CMDI model and delivered components and profiles for the resources in two major Dutch Language Resource centers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CMDI status II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Operational or test phase:</a:t>
            </a:r>
          </a:p>
          <a:p>
            <a:r>
              <a:rPr lang="en-US" dirty="0" err="1" smtClean="0"/>
              <a:t>ISOCat</a:t>
            </a:r>
            <a:r>
              <a:rPr lang="en-US" dirty="0" smtClean="0"/>
              <a:t> DCR</a:t>
            </a:r>
          </a:p>
          <a:p>
            <a:r>
              <a:rPr lang="en-US" dirty="0" smtClean="0"/>
              <a:t>Component registry &amp; editor</a:t>
            </a:r>
          </a:p>
          <a:p>
            <a:r>
              <a:rPr lang="en-US" dirty="0" smtClean="0"/>
              <a:t>ARBIL metadata editor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Still working on: </a:t>
            </a:r>
          </a:p>
          <a:p>
            <a:r>
              <a:rPr lang="en-US" i="1" dirty="0" smtClean="0"/>
              <a:t>Joint Metadata Repository, Metadata Catalog, Semantic Mapping, Relation Registry</a:t>
            </a:r>
          </a:p>
          <a:p>
            <a:pPr lvl="1">
              <a:buNone/>
            </a:pPr>
            <a:endParaRPr lang="en-US" dirty="0" smtClean="0"/>
          </a:p>
          <a:p>
            <a:pPr defTabSz="890588">
              <a:buNone/>
            </a:pPr>
            <a:r>
              <a:rPr lang="en-US" dirty="0" smtClean="0"/>
              <a:t>Expect a usable first version in third quarter 2010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 b="0"/>
              <a:t>Thank you for your attention</a:t>
            </a:r>
            <a:endParaRPr lang="en-GB" sz="3400" b="0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pitchFamily="-111" charset="2"/>
              <a:buNone/>
            </a:pPr>
            <a:r>
              <a:rPr lang="en-GB" sz="1600" b="0" dirty="0">
                <a:latin typeface="Arial Unicode MS" pitchFamily="-111" charset="0"/>
              </a:rPr>
              <a:t>CLARIN has received funding from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the European Community's Seventh Framework Programme</a:t>
            </a:r>
            <a:br>
              <a:rPr lang="en-GB" sz="1600" b="0" dirty="0">
                <a:latin typeface="Arial Unicode MS" pitchFamily="-111" charset="0"/>
              </a:rPr>
            </a:br>
            <a:r>
              <a:rPr lang="en-GB" sz="1600" b="0" dirty="0">
                <a:latin typeface="Arial Unicode MS" pitchFamily="-111" charset="0"/>
              </a:rPr>
              <a:t>under grant agreement </a:t>
            </a:r>
            <a:r>
              <a:rPr lang="en-GB" sz="1600" b="0" dirty="0" err="1">
                <a:latin typeface="Arial Unicode MS" pitchFamily="-111" charset="0"/>
              </a:rPr>
              <a:t>n</a:t>
            </a:r>
            <a:r>
              <a:rPr lang="en-GB" sz="1600" b="0" dirty="0">
                <a:latin typeface="Arial Unicode MS" pitchFamily="-111" charset="0"/>
              </a:rPr>
              <a:t>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CLARIN metadata project 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CLARIN EU WP2 since 2007 investigated and creates (prototypical) solutions for: </a:t>
            </a:r>
          </a:p>
          <a:p>
            <a:pPr lvl="1"/>
            <a:r>
              <a:rPr lang="en-US" dirty="0" smtClean="0"/>
              <a:t>Common AAI infrastructure</a:t>
            </a:r>
          </a:p>
          <a:p>
            <a:pPr lvl="1"/>
            <a:r>
              <a:rPr lang="en-US" dirty="0" smtClean="0"/>
              <a:t>Single system of persistent identifiers (</a:t>
            </a:r>
            <a:r>
              <a:rPr lang="en-US" dirty="0" err="1" smtClean="0"/>
              <a:t>PIDs</a:t>
            </a:r>
            <a:r>
              <a:rPr lang="en-US" dirty="0" smtClean="0"/>
              <a:t>) for resources</a:t>
            </a:r>
          </a:p>
          <a:p>
            <a:pPr lvl="1"/>
            <a:r>
              <a:rPr lang="en-US" dirty="0" smtClean="0"/>
              <a:t>Common metadata domain - CMDI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CMDI is being developed by CLARIN partners: 	 Austrian Academy, IDS, MPI for </a:t>
            </a:r>
            <a:r>
              <a:rPr lang="en-US" dirty="0" err="1" smtClean="0"/>
              <a:t>Psyl</a:t>
            </a:r>
            <a:r>
              <a:rPr lang="en-US" dirty="0" smtClean="0"/>
              <a:t>, </a:t>
            </a:r>
            <a:r>
              <a:rPr lang="en-US" dirty="0" err="1" smtClean="0"/>
              <a:t>Sprakbanken</a:t>
            </a:r>
            <a:r>
              <a:rPr lang="en-US" dirty="0" smtClean="0"/>
              <a:t> Univ. </a:t>
            </a:r>
            <a:r>
              <a:rPr lang="en-US" dirty="0" err="1" smtClean="0"/>
              <a:t>Gothenborg</a:t>
            </a:r>
            <a:r>
              <a:rPr lang="en-US" dirty="0" smtClean="0"/>
              <a:t>, </a:t>
            </a:r>
          </a:p>
          <a:p>
            <a:r>
              <a:rPr lang="en-US" dirty="0" smtClean="0"/>
              <a:t>National CLARIN projects: CLARIN-NL, (D-SPIN) CLARIN-DE have committed resources to work with CMDI</a:t>
            </a:r>
          </a:p>
          <a:p>
            <a:pPr lvl="1"/>
            <a:r>
              <a:rPr lang="en-US" dirty="0" smtClean="0"/>
              <a:t>CLARIN NL metadata project has been testing the CMDI basics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</a:t>
            </a:r>
            <a:r>
              <a:rPr lang="en-US" dirty="0"/>
              <a:t>in General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31333" y="1337733"/>
            <a:ext cx="7586134" cy="4682067"/>
          </a:xfrm>
        </p:spPr>
        <p:txBody>
          <a:bodyPr/>
          <a:lstStyle/>
          <a:p>
            <a:r>
              <a:rPr lang="en-US" sz="2400" dirty="0"/>
              <a:t>Data about Data</a:t>
            </a:r>
          </a:p>
          <a:p>
            <a:r>
              <a:rPr lang="en-US" sz="2400" dirty="0"/>
              <a:t>Structured Data about </a:t>
            </a:r>
            <a:r>
              <a:rPr lang="en-US" sz="2400" dirty="0" smtClean="0"/>
              <a:t>Data</a:t>
            </a:r>
          </a:p>
          <a:p>
            <a:pPr lvl="1"/>
            <a:r>
              <a:rPr lang="en-US" sz="2200" dirty="0" smtClean="0"/>
              <a:t>Not a prose description </a:t>
            </a:r>
            <a:r>
              <a:rPr lang="en-US" sz="1600" dirty="0" smtClean="0"/>
              <a:t>(although that can be a part)</a:t>
            </a:r>
            <a:endParaRPr lang="en-US" sz="2200" dirty="0" smtClean="0"/>
          </a:p>
          <a:p>
            <a:pPr lvl="1"/>
            <a:r>
              <a:rPr lang="en-US" dirty="0" smtClean="0"/>
              <a:t>… but keyword/value type of data: </a:t>
            </a:r>
          </a:p>
          <a:p>
            <a:pPr lvl="2">
              <a:buNone/>
            </a:pPr>
            <a:r>
              <a:rPr lang="en-US" dirty="0" smtClean="0"/>
              <a:t>Name = “</a:t>
            </a:r>
            <a:r>
              <a:rPr lang="en-US" dirty="0" err="1" smtClean="0"/>
              <a:t>myresource</a:t>
            </a:r>
            <a:r>
              <a:rPr lang="en-US" dirty="0" smtClean="0"/>
              <a:t>”, Title = “</a:t>
            </a:r>
            <a:r>
              <a:rPr lang="en-US" dirty="0" err="1" smtClean="0"/>
              <a:t>mybook</a:t>
            </a:r>
            <a:r>
              <a:rPr lang="en-US" dirty="0" smtClean="0"/>
              <a:t>”</a:t>
            </a:r>
            <a:endParaRPr lang="en-US" sz="2000" dirty="0" smtClean="0"/>
          </a:p>
          <a:p>
            <a:r>
              <a:rPr lang="en-US" sz="2400" i="1" dirty="0"/>
              <a:t>Internet</a:t>
            </a:r>
            <a:r>
              <a:rPr lang="en-US" sz="2400" dirty="0"/>
              <a:t>: Machine readable Data about </a:t>
            </a:r>
            <a:r>
              <a:rPr lang="en-US" sz="2400" dirty="0" smtClean="0"/>
              <a:t>Data</a:t>
            </a:r>
          </a:p>
          <a:p>
            <a:pPr lvl="1"/>
            <a:r>
              <a:rPr lang="en-US" sz="2200" dirty="0" smtClean="0"/>
              <a:t>XML format.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Used for:</a:t>
            </a:r>
          </a:p>
          <a:p>
            <a:r>
              <a:rPr lang="en-US" sz="2400" dirty="0"/>
              <a:t>Resource discovery / </a:t>
            </a:r>
            <a:r>
              <a:rPr lang="en-US" sz="2400" dirty="0" smtClean="0"/>
              <a:t>accessing</a:t>
            </a:r>
            <a:endParaRPr lang="en-US" sz="2200" dirty="0" smtClean="0"/>
          </a:p>
          <a:p>
            <a:r>
              <a:rPr lang="en-US" sz="2400" dirty="0"/>
              <a:t>Management</a:t>
            </a:r>
          </a:p>
          <a:p>
            <a:r>
              <a:rPr lang="en-US" sz="2400" dirty="0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444955" y="62275"/>
            <a:ext cx="7772400" cy="1143000"/>
          </a:xfrm>
        </p:spPr>
        <p:txBody>
          <a:bodyPr/>
          <a:lstStyle/>
          <a:p>
            <a:r>
              <a:rPr lang="en-US" dirty="0" smtClean="0"/>
              <a:t>Dublin </a:t>
            </a:r>
            <a:r>
              <a:rPr lang="en-US" dirty="0"/>
              <a:t>Core (DC) Metadata Set</a:t>
            </a:r>
          </a:p>
        </p:txBody>
      </p:sp>
      <p:graphicFrame>
        <p:nvGraphicFramePr>
          <p:cNvPr id="63567" name="Group 79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571999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Content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Intellectual Property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Title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Creator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Subject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Publisher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Description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Contributor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Format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Language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Rights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Identifier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Relation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Coverage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Source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 Example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00200" y="3124200"/>
            <a:ext cx="77724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2400"/>
              <a:t>DC.Title = “My first book”</a:t>
            </a:r>
          </a:p>
          <a:p>
            <a:pPr lvl="1">
              <a:buFontTx/>
              <a:buNone/>
            </a:pPr>
            <a:r>
              <a:rPr lang="en-US" sz="2400"/>
              <a:t>DC.Title /Alternative = “My last book”</a:t>
            </a:r>
          </a:p>
          <a:p>
            <a:pPr lvl="1">
              <a:buFontTx/>
              <a:buNone/>
            </a:pPr>
            <a:r>
              <a:rPr lang="en-US" sz="2400"/>
              <a:t>DC.Creator = “L. Smith”</a:t>
            </a:r>
          </a:p>
          <a:p>
            <a:pPr lvl="1">
              <a:buFontTx/>
              <a:buNone/>
            </a:pPr>
            <a:r>
              <a:rPr lang="en-US" sz="2400"/>
              <a:t>DC.Subject /LCSH = “Building”</a:t>
            </a:r>
          </a:p>
          <a:p>
            <a:pPr lvl="1">
              <a:buFontTx/>
              <a:buNone/>
            </a:pPr>
            <a:r>
              <a:rPr lang="en-US" sz="2400"/>
              <a:t>DC.Description/Abstract = “…….”</a:t>
            </a:r>
          </a:p>
          <a:p>
            <a:pPr lvl="1">
              <a:buFontTx/>
              <a:buNone/>
            </a:pPr>
            <a:r>
              <a:rPr lang="en-US" sz="2400"/>
              <a:t>DC.Language/ ISO639-2 = “eng”</a:t>
            </a:r>
          </a:p>
          <a:p>
            <a:pPr lvl="1">
              <a:buFontTx/>
              <a:buNone/>
            </a:pPr>
            <a:endParaRPr lang="en-US" sz="2400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1981200" y="1752600"/>
            <a:ext cx="594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2800"/>
              <a:t>Qualifiers either specify: </a:t>
            </a:r>
          </a:p>
          <a:p>
            <a:pPr>
              <a:buFontTx/>
              <a:buChar char="•"/>
            </a:pPr>
            <a:r>
              <a:rPr lang="en-US" sz="2800"/>
              <a:t>encoding scheme</a:t>
            </a:r>
          </a:p>
          <a:p>
            <a:pPr>
              <a:buFontTx/>
              <a:buChar char="•"/>
            </a:pPr>
            <a:r>
              <a:rPr lang="en-US" sz="2800"/>
              <a:t>refinement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 Language Resources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99" y="1295399"/>
            <a:ext cx="8415868" cy="5139263"/>
          </a:xfrm>
        </p:spPr>
        <p:txBody>
          <a:bodyPr/>
          <a:lstStyle/>
          <a:p>
            <a:r>
              <a:rPr lang="en-US" dirty="0" smtClean="0"/>
              <a:t>Resource types:</a:t>
            </a:r>
          </a:p>
          <a:p>
            <a:pPr lvl="1"/>
            <a:r>
              <a:rPr lang="en-US" dirty="0" smtClean="0"/>
              <a:t>Video, audio, pictures, annotations, primary texts, notes, grammars, lexica, …</a:t>
            </a:r>
          </a:p>
          <a:p>
            <a:r>
              <a:rPr lang="en-US" dirty="0" smtClean="0"/>
              <a:t>Different levels of description (granularity):</a:t>
            </a:r>
          </a:p>
          <a:p>
            <a:pPr lvl="1"/>
            <a:r>
              <a:rPr lang="en-US" dirty="0" smtClean="0"/>
              <a:t>complete corpora e.g. Brown Corpus.</a:t>
            </a:r>
          </a:p>
          <a:p>
            <a:pPr lvl="1"/>
            <a:r>
              <a:rPr lang="en-US" dirty="0" smtClean="0"/>
              <a:t>sub corpora or corpus components: e.g. all Flemish recordings in the Spoken Corpus Dutch with all the transcriptions</a:t>
            </a:r>
          </a:p>
          <a:p>
            <a:pPr lvl="1"/>
            <a:r>
              <a:rPr lang="en-US" dirty="0" smtClean="0"/>
              <a:t>(recording) sessions: e.g. the recording of a dialogue (sound file + transcript)</a:t>
            </a:r>
          </a:p>
          <a:p>
            <a:pPr lvl="1"/>
            <a:r>
              <a:rPr lang="en-US" dirty="0" smtClean="0"/>
              <a:t>individual resources: e.g. a text file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 for Language Resources II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half" idx="2"/>
          </p:nvPr>
        </p:nvSpPr>
        <p:spPr>
          <a:xfrm>
            <a:off x="694267" y="1447796"/>
            <a:ext cx="8449733" cy="5410203"/>
          </a:xfrm>
        </p:spPr>
        <p:txBody>
          <a:bodyPr/>
          <a:lstStyle/>
          <a:p>
            <a:r>
              <a:rPr lang="en-US" dirty="0" smtClean="0"/>
              <a:t>Metadata was/is often embedded in annotations</a:t>
            </a:r>
          </a:p>
          <a:p>
            <a:pPr lvl="1"/>
            <a:r>
              <a:rPr lang="en-US" dirty="0" smtClean="0"/>
              <a:t>CHAT format</a:t>
            </a:r>
          </a:p>
          <a:p>
            <a:pPr lvl="1"/>
            <a:r>
              <a:rPr lang="en-US" dirty="0" smtClean="0"/>
              <a:t>TEI</a:t>
            </a:r>
          </a:p>
          <a:p>
            <a:r>
              <a:rPr lang="en-US" dirty="0" smtClean="0"/>
              <a:t>Advantage of splitting this:</a:t>
            </a:r>
          </a:p>
          <a:p>
            <a:pPr lvl="1"/>
            <a:r>
              <a:rPr lang="en-US" dirty="0" smtClean="0"/>
              <a:t>Independent formats allowing combinations as IMDI metadata with CHAT annotations</a:t>
            </a:r>
          </a:p>
          <a:p>
            <a:pPr lvl="1"/>
            <a:r>
              <a:rPr lang="en-US" dirty="0" smtClean="0"/>
              <a:t>Keep several versions for different tools</a:t>
            </a:r>
          </a:p>
          <a:p>
            <a:r>
              <a:rPr lang="en-US" dirty="0" smtClean="0"/>
              <a:t> … but danger of inconsistencies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Metadata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62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Fragmented landscape</a:t>
            </a:r>
          </a:p>
          <a:p>
            <a:r>
              <a:rPr lang="en-US" dirty="0" smtClean="0"/>
              <a:t>Metadata sets, schema &amp; infrastructures in our domain:</a:t>
            </a:r>
          </a:p>
          <a:p>
            <a:pPr lvl="1"/>
            <a:r>
              <a:rPr lang="en-US" sz="2400" dirty="0" smtClean="0"/>
              <a:t>IMDI, OLAC/DCMI, TEI</a:t>
            </a:r>
          </a:p>
          <a:p>
            <a:r>
              <a:rPr lang="en-US" dirty="0" smtClean="0"/>
              <a:t>Problems with current solutions:</a:t>
            </a:r>
          </a:p>
          <a:p>
            <a:pPr lvl="1"/>
            <a:r>
              <a:rPr lang="en-US" sz="2400" dirty="0" smtClean="0"/>
              <a:t>Inflexible: too many (IMDI) or too few (OLAC) metadata elements</a:t>
            </a:r>
          </a:p>
          <a:p>
            <a:pPr lvl="1"/>
            <a:r>
              <a:rPr lang="en-US" sz="2400" dirty="0" smtClean="0"/>
              <a:t>Limited interoperability (both semantic and functional)</a:t>
            </a:r>
          </a:p>
          <a:p>
            <a:pPr lvl="1"/>
            <a:r>
              <a:rPr lang="en-US" sz="2400" dirty="0" smtClean="0"/>
              <a:t>Problematic  (unfamiliar) terminology for some sub-communities.</a:t>
            </a:r>
          </a:p>
          <a:p>
            <a:pPr lvl="1"/>
            <a:r>
              <a:rPr lang="en-US" sz="2400" dirty="0" smtClean="0"/>
              <a:t>Limited support for LT tool </a:t>
            </a:r>
            <a:r>
              <a:rPr lang="en-US" sz="2400" smtClean="0"/>
              <a:t>&amp; services descriptions</a:t>
            </a:r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CMDI clean.pptx</Template>
  <TotalTime>14278</TotalTime>
  <Words>2146</Words>
  <Application>Microsoft Macintosh PowerPoint</Application>
  <PresentationFormat>On-screen Show (4:3)</PresentationFormat>
  <Paragraphs>486</Paragraphs>
  <Slides>28</Slides>
  <Notes>25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Project Overview</vt:lpstr>
      <vt:lpstr>Agenda CMDI Workshop</vt:lpstr>
      <vt:lpstr>CMDI CLARIN Component Metadata Infrastructure </vt:lpstr>
      <vt:lpstr>CLARIN metadata project background</vt:lpstr>
      <vt:lpstr>Metadata in General</vt:lpstr>
      <vt:lpstr>Dublin Core (DC) Metadata Set</vt:lpstr>
      <vt:lpstr>DC Example</vt:lpstr>
      <vt:lpstr>Metadata for Language Resources I</vt:lpstr>
      <vt:lpstr>Metadata for Language Resources II</vt:lpstr>
      <vt:lpstr>Current Metadata Situation</vt:lpstr>
      <vt:lpstr>Common metadata domain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CMDI Component Reuse</vt:lpstr>
      <vt:lpstr>Concept registries</vt:lpstr>
      <vt:lpstr>CMDI Explicit Semantics</vt:lpstr>
      <vt:lpstr>CMDI Metadata Live-cycle</vt:lpstr>
      <vt:lpstr>CMDI Architecture I</vt:lpstr>
      <vt:lpstr>CMDI Architecture II</vt:lpstr>
      <vt:lpstr>Current CMDI status I</vt:lpstr>
      <vt:lpstr>Current CMDI status II</vt:lpstr>
      <vt:lpstr>Slide 28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Data Category Registry- and Component-based Metadata Framework</dc:title>
  <dc:creator>Daan Broeder</dc:creator>
  <cp:lastModifiedBy>Daan Broeder</cp:lastModifiedBy>
  <cp:revision>58</cp:revision>
  <dcterms:created xsi:type="dcterms:W3CDTF">2010-05-27T08:00:29Z</dcterms:created>
  <dcterms:modified xsi:type="dcterms:W3CDTF">2010-05-31T05:35:03Z</dcterms:modified>
</cp:coreProperties>
</file>