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notesSlides/notesSlide12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20.xml" ContentType="application/vnd.openxmlformats-officedocument.presentationml.notesSlid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Default Extension="pdf" ContentType="application/pdf"/>
  <Override PartName="/ppt/notesSlides/notesSlide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notesSlides/notesSlide2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94" r:id="rId2"/>
    <p:sldId id="256" r:id="rId3"/>
    <p:sldId id="257" r:id="rId4"/>
    <p:sldId id="290" r:id="rId5"/>
    <p:sldId id="291" r:id="rId6"/>
    <p:sldId id="292" r:id="rId7"/>
    <p:sldId id="310" r:id="rId8"/>
    <p:sldId id="27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88" r:id="rId18"/>
    <p:sldId id="312" r:id="rId19"/>
    <p:sldId id="273" r:id="rId20"/>
    <p:sldId id="271" r:id="rId21"/>
    <p:sldId id="285" r:id="rId22"/>
    <p:sldId id="309" r:id="rId23"/>
    <p:sldId id="274" r:id="rId24"/>
    <p:sldId id="283" r:id="rId25"/>
    <p:sldId id="280" r:id="rId26"/>
    <p:sldId id="276" r:id="rId27"/>
    <p:sldId id="289" r:id="rId28"/>
    <p:sldId id="275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3" scaleToFitPaper="1" frameSlides="1"/>
  <p:clrMru>
    <a:srgbClr val="6BF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73630" autoAdjust="0"/>
  </p:normalViewPr>
  <p:slideViewPr>
    <p:cSldViewPr snapToGrid="0" snapToObjects="1">
      <p:cViewPr varScale="1">
        <p:scale>
          <a:sx n="67" d="100"/>
          <a:sy n="67" d="100"/>
        </p:scale>
        <p:origin x="-12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F15DC-F571-B34E-971F-E49F61EB1846}" type="datetimeFigureOut">
              <a:rPr lang="en-US" smtClean="0"/>
              <a:t>1/17/11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01B63-4F17-8A45-BC68-DFB6A8A459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79194-82EA-BB48-9654-F5715BFA95CA}" type="datetimeFigureOut">
              <a:rPr lang="en-US" smtClean="0"/>
              <a:pPr/>
              <a:t>1/13/11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A779F-A8DA-2345-B586-EFCBD5241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A779F-A8DA-2345-B586-EFCBD52412E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989F8B-E670-3E46-8BC3-8CCCAC440A7D}" type="slidenum">
              <a:rPr lang="en-US"/>
              <a:pPr/>
              <a:t>19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0BE11-79C8-CF4B-9A75-F5B62A95D4B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989F8B-E670-3E46-8BC3-8CCCAC440A7D}" type="slidenum">
              <a:rPr lang="en-US"/>
              <a:pPr/>
              <a:t>21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A779F-A8DA-2345-B586-EFCBD52412E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3AE6202-9053-874C-9978-D3A810E86967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</a:t>
            </a:r>
            <a:r>
              <a:rPr lang="en-US" baseline="0" dirty="0" smtClean="0"/>
              <a:t> schematic diagram also showing the different role users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A779F-A8DA-2345-B586-EFCBD52412E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A779F-A8DA-2345-B586-EFCBD52412E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A779F-A8DA-2345-B586-EFCBD52412EA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0BE11-79C8-CF4B-9A75-F5B62A95D4B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0BE11-79C8-CF4B-9A75-F5B62A95D4B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0BE11-79C8-CF4B-9A75-F5B62A95D4B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0"/>
          <p:cNvSpPr>
            <a:spLocks noChangeShapeType="1"/>
          </p:cNvSpPr>
          <p:nvPr/>
        </p:nvSpPr>
        <p:spPr bwMode="auto">
          <a:xfrm flipV="1">
            <a:off x="304800" y="1066800"/>
            <a:ext cx="4800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3" name="Line 13"/>
          <p:cNvSpPr>
            <a:spLocks noChangeShapeType="1"/>
          </p:cNvSpPr>
          <p:nvPr/>
        </p:nvSpPr>
        <p:spPr bwMode="auto">
          <a:xfrm>
            <a:off x="5715000" y="3733800"/>
            <a:ext cx="2895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2D076-DF8B-CF4E-9F9C-726C9A432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90500"/>
            <a:ext cx="2133600" cy="6057900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90500"/>
            <a:ext cx="6248400" cy="6057900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2D076-DF8B-CF4E-9F9C-726C9A432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A194BA3-2959-864A-84F6-F03AA37503CC}" type="datetimeFigureOut">
              <a:rPr lang="en-US" smtClean="0"/>
              <a:pPr/>
              <a:t>1/13/11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882D076-DF8B-CF4E-9F9C-726C9A432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2D076-DF8B-CF4E-9F9C-726C9A432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2D076-DF8B-CF4E-9F9C-726C9A432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2D076-DF8B-CF4E-9F9C-726C9A432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2D076-DF8B-CF4E-9F9C-726C9A432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2D076-DF8B-CF4E-9F9C-726C9A432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2D076-DF8B-CF4E-9F9C-726C9A432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2D076-DF8B-CF4E-9F9C-726C9A432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2D076-DF8B-CF4E-9F9C-726C9A432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90500"/>
            <a:ext cx="57912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  <a:endParaRPr lang="hr-HR"/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534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hr-HR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4800" y="1524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4025" y="6400800"/>
            <a:ext cx="2133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fld id="{5882D076-DF8B-CF4E-9F9C-726C9A4320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 flipV="1">
            <a:off x="304800" y="1066800"/>
            <a:ext cx="4800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2400">
          <a:solidFill>
            <a:srgbClr val="000000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2200">
          <a:solidFill>
            <a:srgbClr val="000000"/>
          </a:solidFill>
          <a:latin typeface="+mn-lt"/>
          <a:ea typeface="ＭＳ Ｐゴシック" pitchFamily="-111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2000">
          <a:solidFill>
            <a:srgbClr val="000000"/>
          </a:solidFill>
          <a:latin typeface="+mn-lt"/>
          <a:ea typeface="ＭＳ Ｐゴシック" pitchFamily="-111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>
          <a:solidFill>
            <a:srgbClr val="000000"/>
          </a:solidFill>
          <a:latin typeface="+mn-lt"/>
          <a:ea typeface="ＭＳ Ｐゴシック" pitchFamily="-111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pdf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CMDI</a:t>
            </a:r>
            <a:r>
              <a:rPr lang="en-US" dirty="0" smtClean="0"/>
              <a:t> Tutorial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286657" y="1295400"/>
            <a:ext cx="4191000" cy="4953000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  9.30 </a:t>
            </a:r>
            <a:r>
              <a:rPr lang="en-US" sz="1800" dirty="0" smtClean="0"/>
              <a:t>	</a:t>
            </a:r>
            <a:r>
              <a:rPr lang="en-US" sz="1800" dirty="0" smtClean="0"/>
              <a:t>Welcome &amp; Coffee</a:t>
            </a:r>
          </a:p>
          <a:p>
            <a:pPr>
              <a:buNone/>
            </a:pPr>
            <a:r>
              <a:rPr lang="en-US" sz="1800" dirty="0" smtClean="0"/>
              <a:t>10.00 </a:t>
            </a:r>
            <a:r>
              <a:rPr lang="en-US" sz="1800" dirty="0" smtClean="0"/>
              <a:t>	Introduction to metadata and </a:t>
            </a:r>
          </a:p>
          <a:p>
            <a:pPr>
              <a:buNone/>
            </a:pPr>
            <a:r>
              <a:rPr lang="en-US" sz="1800" dirty="0" smtClean="0"/>
              <a:t>		the  CLARIN Metadata </a:t>
            </a:r>
          </a:p>
          <a:p>
            <a:pPr>
              <a:buNone/>
            </a:pPr>
            <a:r>
              <a:rPr lang="en-US" sz="1800" dirty="0" smtClean="0"/>
              <a:t>		Infrastructure (CMDI</a:t>
            </a:r>
            <a:r>
              <a:rPr lang="en-US" sz="1800" dirty="0" smtClean="0"/>
              <a:t>)</a:t>
            </a:r>
          </a:p>
          <a:p>
            <a:pPr>
              <a:buNone/>
            </a:pPr>
            <a:r>
              <a:rPr lang="en-US" sz="1800" dirty="0" smtClean="0"/>
              <a:t>10.30</a:t>
            </a:r>
            <a:r>
              <a:rPr lang="en-US" sz="1800" dirty="0" smtClean="0"/>
              <a:t>	</a:t>
            </a:r>
            <a:r>
              <a:rPr lang="en-US" sz="1800" dirty="0" smtClean="0"/>
              <a:t>CMDI &amp; ISO-DCR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10.50	</a:t>
            </a:r>
            <a:r>
              <a:rPr lang="en-US" sz="1800" dirty="0" smtClean="0"/>
              <a:t>The CMDI Component Registry </a:t>
            </a:r>
          </a:p>
          <a:p>
            <a:pPr>
              <a:buNone/>
            </a:pPr>
            <a:r>
              <a:rPr lang="en-US" sz="1800" dirty="0" smtClean="0"/>
              <a:t>		and CMDI Component Editor</a:t>
            </a:r>
          </a:p>
          <a:p>
            <a:pPr>
              <a:buNone/>
            </a:pPr>
            <a:r>
              <a:rPr lang="en-US" sz="1800" dirty="0" smtClean="0"/>
              <a:t>11.20 </a:t>
            </a:r>
            <a:r>
              <a:rPr lang="en-US" sz="1800" dirty="0" smtClean="0"/>
              <a:t>	ARBIL, the CMDI metadata </a:t>
            </a:r>
          </a:p>
          <a:p>
            <a:pPr>
              <a:buNone/>
            </a:pPr>
            <a:r>
              <a:rPr lang="en-US" sz="1800" dirty="0" smtClean="0"/>
              <a:t>		</a:t>
            </a:r>
            <a:r>
              <a:rPr lang="en-US" sz="1800" dirty="0" smtClean="0"/>
              <a:t>editor</a:t>
            </a:r>
          </a:p>
          <a:p>
            <a:pPr>
              <a:buNone/>
            </a:pPr>
            <a:r>
              <a:rPr lang="en-US" sz="1800" dirty="0" smtClean="0"/>
              <a:t>12.00	Preferred Components and 	Profiles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12.30	</a:t>
            </a:r>
            <a:r>
              <a:rPr lang="en-US" sz="1800" dirty="0" smtClean="0"/>
              <a:t>Lunch</a:t>
            </a:r>
          </a:p>
          <a:p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sz="1800" dirty="0" smtClean="0"/>
              <a:t>13.15     CMDI use in the </a:t>
            </a:r>
            <a:r>
              <a:rPr lang="en-US" sz="1800" dirty="0" err="1" smtClean="0"/>
              <a:t>NaLiDa</a:t>
            </a:r>
            <a:r>
              <a:rPr lang="en-US" sz="1800" dirty="0" smtClean="0"/>
              <a:t> project</a:t>
            </a:r>
          </a:p>
          <a:p>
            <a:pPr>
              <a:buNone/>
            </a:pPr>
            <a:r>
              <a:rPr lang="en-US" sz="1800" dirty="0" smtClean="0"/>
              <a:t>13.45     Exploiting metadata: Metadata 	services &amp; VLO</a:t>
            </a:r>
          </a:p>
          <a:p>
            <a:pPr>
              <a:buNone/>
            </a:pPr>
            <a:r>
              <a:rPr lang="en-US" sz="1800" dirty="0" smtClean="0"/>
              <a:t>15.00	Metadata Tools Hands-on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Components</a:t>
            </a:r>
            <a:endParaRPr lang="en-US" dirty="0"/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Technical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Metadata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24400" y="4267200"/>
            <a:ext cx="2045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Sample frequency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24400" y="4659868"/>
            <a:ext cx="915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724400" y="5040868"/>
            <a:ext cx="633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Size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724400" y="53340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16" name="Elbow Connector 15"/>
          <p:cNvCxnSpPr>
            <a:stCxn id="8" idx="3"/>
            <a:endCxn id="11" idx="1"/>
          </p:cNvCxnSpPr>
          <p:nvPr/>
        </p:nvCxnSpPr>
        <p:spPr bwMode="auto">
          <a:xfrm flipV="1">
            <a:off x="3429000" y="4451866"/>
            <a:ext cx="1295400" cy="118693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Elbow Connector 18"/>
          <p:cNvCxnSpPr>
            <a:stCxn id="8" idx="3"/>
            <a:endCxn id="12" idx="1"/>
          </p:cNvCxnSpPr>
          <p:nvPr/>
        </p:nvCxnSpPr>
        <p:spPr bwMode="auto">
          <a:xfrm flipV="1">
            <a:off x="3429000" y="4844534"/>
            <a:ext cx="1295400" cy="794266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Elbow Connector 20"/>
          <p:cNvCxnSpPr>
            <a:stCxn id="8" idx="3"/>
          </p:cNvCxnSpPr>
          <p:nvPr/>
        </p:nvCxnSpPr>
        <p:spPr bwMode="auto">
          <a:xfrm flipV="1">
            <a:off x="3429000" y="5334000"/>
            <a:ext cx="1295400" cy="304800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231885" y="1752600"/>
            <a:ext cx="29392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Lets describe a </a:t>
            </a:r>
          </a:p>
          <a:p>
            <a:r>
              <a:rPr lang="en-US" sz="2800" dirty="0"/>
              <a:t>s</a:t>
            </a:r>
            <a:r>
              <a:rPr lang="en-US" sz="2800" dirty="0" smtClean="0"/>
              <a:t>peech recording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Components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Language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Technical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Metadata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24400" y="4267200"/>
            <a:ext cx="800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24400" y="4659868"/>
            <a:ext cx="377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724400" y="50408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20" name="Elbow Connector 19"/>
          <p:cNvCxnSpPr>
            <a:stCxn id="6" idx="3"/>
            <a:endCxn id="11" idx="1"/>
          </p:cNvCxnSpPr>
          <p:nvPr/>
        </p:nvCxnSpPr>
        <p:spPr bwMode="auto">
          <a:xfrm flipV="1">
            <a:off x="3429000" y="4451866"/>
            <a:ext cx="1295400" cy="27253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Elbow Connector 23"/>
          <p:cNvCxnSpPr>
            <a:stCxn id="6" idx="3"/>
            <a:endCxn id="12" idx="1"/>
          </p:cNvCxnSpPr>
          <p:nvPr/>
        </p:nvCxnSpPr>
        <p:spPr bwMode="auto">
          <a:xfrm>
            <a:off x="3429000" y="4724400"/>
            <a:ext cx="1295400" cy="12013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Elbow Connector 25"/>
          <p:cNvCxnSpPr>
            <a:stCxn id="6" idx="3"/>
            <a:endCxn id="13" idx="1"/>
          </p:cNvCxnSpPr>
          <p:nvPr/>
        </p:nvCxnSpPr>
        <p:spPr bwMode="auto">
          <a:xfrm>
            <a:off x="3429000" y="4724400"/>
            <a:ext cx="1295400" cy="50113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231885" y="1752600"/>
            <a:ext cx="29392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Lets describe a </a:t>
            </a:r>
          </a:p>
          <a:p>
            <a:r>
              <a:rPr lang="en-US" sz="2800" dirty="0"/>
              <a:t>s</a:t>
            </a:r>
            <a:r>
              <a:rPr lang="en-US" sz="2800" dirty="0" smtClean="0"/>
              <a:t>peech recording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Components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Language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Technical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Metadata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Actor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24400" y="4278868"/>
            <a:ext cx="582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Sex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24400" y="4659868"/>
            <a:ext cx="1211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724400" y="3886200"/>
            <a:ext cx="608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724400" y="3505200"/>
            <a:ext cx="800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</a:t>
            </a:r>
            <a:endParaRPr lang="en-US" dirty="0"/>
          </a:p>
        </p:txBody>
      </p:sp>
      <p:cxnSp>
        <p:nvCxnSpPr>
          <p:cNvPr id="19" name="Elbow Connector 18"/>
          <p:cNvCxnSpPr>
            <a:stCxn id="9" idx="3"/>
            <a:endCxn id="16" idx="1"/>
          </p:cNvCxnSpPr>
          <p:nvPr/>
        </p:nvCxnSpPr>
        <p:spPr bwMode="auto">
          <a:xfrm flipV="1">
            <a:off x="3429000" y="3689866"/>
            <a:ext cx="1295400" cy="12013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Elbow Connector 21"/>
          <p:cNvCxnSpPr>
            <a:stCxn id="9" idx="3"/>
            <a:endCxn id="15" idx="1"/>
          </p:cNvCxnSpPr>
          <p:nvPr/>
        </p:nvCxnSpPr>
        <p:spPr bwMode="auto">
          <a:xfrm>
            <a:off x="3429000" y="3810000"/>
            <a:ext cx="1295400" cy="260866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Elbow Connector 26"/>
          <p:cNvCxnSpPr>
            <a:stCxn id="9" idx="3"/>
            <a:endCxn id="11" idx="1"/>
          </p:cNvCxnSpPr>
          <p:nvPr/>
        </p:nvCxnSpPr>
        <p:spPr bwMode="auto">
          <a:xfrm>
            <a:off x="3429000" y="3810000"/>
            <a:ext cx="1295400" cy="65353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Elbow Connector 28"/>
          <p:cNvCxnSpPr>
            <a:stCxn id="9" idx="3"/>
            <a:endCxn id="12" idx="1"/>
          </p:cNvCxnSpPr>
          <p:nvPr/>
        </p:nvCxnSpPr>
        <p:spPr bwMode="auto">
          <a:xfrm>
            <a:off x="3429000" y="3810000"/>
            <a:ext cx="1295400" cy="103453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4724400" y="50408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33" name="Elbow Connector 32"/>
          <p:cNvCxnSpPr>
            <a:stCxn id="9" idx="3"/>
            <a:endCxn id="31" idx="1"/>
          </p:cNvCxnSpPr>
          <p:nvPr/>
        </p:nvCxnSpPr>
        <p:spPr bwMode="auto">
          <a:xfrm>
            <a:off x="3429000" y="3810000"/>
            <a:ext cx="1295400" cy="141553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6231885" y="1752600"/>
            <a:ext cx="29392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Lets describe a </a:t>
            </a:r>
          </a:p>
          <a:p>
            <a:r>
              <a:rPr lang="en-US" sz="2800" dirty="0"/>
              <a:t>s</a:t>
            </a:r>
            <a:r>
              <a:rPr lang="en-US" sz="2800" dirty="0" smtClean="0"/>
              <a:t>peech recording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Components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Language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Technical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Metadata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Actor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Location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24400" y="3352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724400" y="2362200"/>
            <a:ext cx="117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Continent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724400" y="2678668"/>
            <a:ext cx="99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Country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724400" y="2983468"/>
            <a:ext cx="1044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Address</a:t>
            </a:r>
            <a:endParaRPr lang="en-US" dirty="0"/>
          </a:p>
        </p:txBody>
      </p:sp>
      <p:cxnSp>
        <p:nvCxnSpPr>
          <p:cNvPr id="24" name="Elbow Connector 23"/>
          <p:cNvCxnSpPr>
            <a:stCxn id="10" idx="3"/>
            <a:endCxn id="17" idx="1"/>
          </p:cNvCxnSpPr>
          <p:nvPr/>
        </p:nvCxnSpPr>
        <p:spPr bwMode="auto">
          <a:xfrm flipV="1">
            <a:off x="3429000" y="2546866"/>
            <a:ext cx="1295400" cy="34873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Elbow Connector 25"/>
          <p:cNvCxnSpPr>
            <a:stCxn id="10" idx="3"/>
            <a:endCxn id="18" idx="1"/>
          </p:cNvCxnSpPr>
          <p:nvPr/>
        </p:nvCxnSpPr>
        <p:spPr bwMode="auto">
          <a:xfrm flipV="1">
            <a:off x="3429000" y="2863334"/>
            <a:ext cx="1295400" cy="32266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Elbow Connector 29"/>
          <p:cNvCxnSpPr>
            <a:stCxn id="10" idx="3"/>
            <a:endCxn id="20" idx="1"/>
          </p:cNvCxnSpPr>
          <p:nvPr/>
        </p:nvCxnSpPr>
        <p:spPr bwMode="auto">
          <a:xfrm>
            <a:off x="3429000" y="2895600"/>
            <a:ext cx="1295400" cy="27253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Elbow Connector 31"/>
          <p:cNvCxnSpPr>
            <a:stCxn id="10" idx="3"/>
            <a:endCxn id="16" idx="1"/>
          </p:cNvCxnSpPr>
          <p:nvPr/>
        </p:nvCxnSpPr>
        <p:spPr bwMode="auto">
          <a:xfrm>
            <a:off x="3429000" y="2895600"/>
            <a:ext cx="1295400" cy="641866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231885" y="1752600"/>
            <a:ext cx="29392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Lets describe a </a:t>
            </a:r>
          </a:p>
          <a:p>
            <a:r>
              <a:rPr lang="en-US" sz="2800" dirty="0"/>
              <a:t>s</a:t>
            </a:r>
            <a:r>
              <a:rPr lang="en-US" sz="2800" dirty="0" smtClean="0"/>
              <a:t>peech recording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Components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Language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Technical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Metadata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Actor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Location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1295400" y="1524000"/>
            <a:ext cx="21336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Project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24400" y="2209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724400" y="1524000"/>
            <a:ext cx="800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724400" y="1905000"/>
            <a:ext cx="980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Contact</a:t>
            </a:r>
            <a:endParaRPr lang="en-US" dirty="0"/>
          </a:p>
        </p:txBody>
      </p:sp>
      <p:cxnSp>
        <p:nvCxnSpPr>
          <p:cNvPr id="28" name="Elbow Connector 27"/>
          <p:cNvCxnSpPr>
            <a:stCxn id="23" idx="3"/>
            <a:endCxn id="22" idx="1"/>
          </p:cNvCxnSpPr>
          <p:nvPr/>
        </p:nvCxnSpPr>
        <p:spPr bwMode="auto">
          <a:xfrm flipV="1">
            <a:off x="3429000" y="1708666"/>
            <a:ext cx="1295400" cy="27253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Elbow Connector 30"/>
          <p:cNvCxnSpPr>
            <a:stCxn id="23" idx="3"/>
            <a:endCxn id="25" idx="1"/>
          </p:cNvCxnSpPr>
          <p:nvPr/>
        </p:nvCxnSpPr>
        <p:spPr bwMode="auto">
          <a:xfrm>
            <a:off x="3429000" y="1981200"/>
            <a:ext cx="1295400" cy="108466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Elbow Connector 33"/>
          <p:cNvCxnSpPr>
            <a:stCxn id="23" idx="3"/>
          </p:cNvCxnSpPr>
          <p:nvPr/>
        </p:nvCxnSpPr>
        <p:spPr bwMode="auto">
          <a:xfrm>
            <a:off x="3429000" y="1981200"/>
            <a:ext cx="1295400" cy="457200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231885" y="1752600"/>
            <a:ext cx="29392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Lets describe a </a:t>
            </a:r>
          </a:p>
          <a:p>
            <a:r>
              <a:rPr lang="en-US" sz="2800" dirty="0"/>
              <a:t>s</a:t>
            </a:r>
            <a:r>
              <a:rPr lang="en-US" sz="2800" dirty="0" smtClean="0"/>
              <a:t>peech recording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Components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Language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Technical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Metadata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Actor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Location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1295400" y="1524000"/>
            <a:ext cx="21336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Project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7" name="Right Arrow 16"/>
          <p:cNvSpPr/>
          <p:nvPr/>
        </p:nvSpPr>
        <p:spPr bwMode="auto">
          <a:xfrm>
            <a:off x="4191000" y="3429000"/>
            <a:ext cx="1659885" cy="914400"/>
          </a:xfrm>
          <a:prstGeom prst="rightArrow">
            <a:avLst/>
          </a:prstGeom>
          <a:solidFill>
            <a:schemeClr val="bg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48400" y="3657600"/>
            <a:ext cx="2631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Metadata schema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1219200" y="6243935"/>
            <a:ext cx="2391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Metadata profile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231885" y="1752600"/>
            <a:ext cx="29392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Lets describe a </a:t>
            </a:r>
          </a:p>
          <a:p>
            <a:r>
              <a:rPr lang="en-US" sz="2800" dirty="0"/>
              <a:t>s</a:t>
            </a:r>
            <a:r>
              <a:rPr lang="en-US" sz="2800" dirty="0" smtClean="0"/>
              <a:t>peech recording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Components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Language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Technical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Metadata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Actor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Location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1295400" y="1524000"/>
            <a:ext cx="21336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Project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7" name="Right Arrow 16"/>
          <p:cNvSpPr/>
          <p:nvPr/>
        </p:nvSpPr>
        <p:spPr bwMode="auto">
          <a:xfrm>
            <a:off x="4191000" y="3429000"/>
            <a:ext cx="1659885" cy="914400"/>
          </a:xfrm>
          <a:prstGeom prst="rightArrow">
            <a:avLst/>
          </a:prstGeom>
          <a:solidFill>
            <a:schemeClr val="bg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48400" y="3657600"/>
            <a:ext cx="26310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Metadata schema</a:t>
            </a:r>
          </a:p>
          <a:p>
            <a:pPr algn="ctr"/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" name="Down Arrow 18"/>
          <p:cNvSpPr/>
          <p:nvPr/>
        </p:nvSpPr>
        <p:spPr bwMode="auto">
          <a:xfrm>
            <a:off x="7162800" y="4562704"/>
            <a:ext cx="1143000" cy="1066800"/>
          </a:xfrm>
          <a:prstGeom prst="downArrow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72200" y="5786735"/>
            <a:ext cx="30418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Metadata description</a:t>
            </a:r>
          </a:p>
          <a:p>
            <a:pPr algn="ctr"/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231885" y="1752600"/>
            <a:ext cx="29392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Lets describe a </a:t>
            </a:r>
          </a:p>
          <a:p>
            <a:r>
              <a:rPr lang="en-US" sz="2800" dirty="0"/>
              <a:t>s</a:t>
            </a:r>
            <a:r>
              <a:rPr lang="en-US" sz="2800" dirty="0" smtClean="0"/>
              <a:t>peech recording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1219200" y="6243935"/>
            <a:ext cx="2391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Metadata profile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Components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Language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Technical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Metadata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314356" y="3371758"/>
            <a:ext cx="2133600" cy="91440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Actor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Location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1295400" y="1524000"/>
            <a:ext cx="21336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Project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7" name="Right Arrow 16"/>
          <p:cNvSpPr/>
          <p:nvPr/>
        </p:nvSpPr>
        <p:spPr bwMode="auto">
          <a:xfrm>
            <a:off x="4191000" y="3429000"/>
            <a:ext cx="1659885" cy="914400"/>
          </a:xfrm>
          <a:prstGeom prst="rightArrow">
            <a:avLst/>
          </a:prstGeom>
          <a:solidFill>
            <a:schemeClr val="bg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48400" y="3657600"/>
            <a:ext cx="26310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Metadata schema</a:t>
            </a:r>
          </a:p>
          <a:p>
            <a:pPr algn="ctr"/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" name="Down Arrow 18"/>
          <p:cNvSpPr/>
          <p:nvPr/>
        </p:nvSpPr>
        <p:spPr bwMode="auto">
          <a:xfrm>
            <a:off x="7162800" y="4562704"/>
            <a:ext cx="1143000" cy="1066800"/>
          </a:xfrm>
          <a:prstGeom prst="downArrow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72200" y="5786735"/>
            <a:ext cx="30418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Metadata description</a:t>
            </a:r>
          </a:p>
          <a:p>
            <a:pPr algn="ctr"/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231885" y="1752600"/>
            <a:ext cx="29392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Lets describe a </a:t>
            </a:r>
          </a:p>
          <a:p>
            <a:r>
              <a:rPr lang="en-US" sz="2800" dirty="0"/>
              <a:t>s</a:t>
            </a:r>
            <a:r>
              <a:rPr lang="en-US" sz="2800" dirty="0" smtClean="0"/>
              <a:t>peech recording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3742254" y="5302536"/>
            <a:ext cx="242059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Component definition</a:t>
            </a:r>
          </a:p>
          <a:p>
            <a:pPr algn="ctr"/>
            <a:r>
              <a:rPr lang="en-US" i="1" dirty="0" smtClean="0"/>
              <a:t>XML</a:t>
            </a:r>
            <a:endParaRPr lang="en-US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6525932" y="4104484"/>
            <a:ext cx="21975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W3C XML Schema</a:t>
            </a:r>
            <a:endParaRPr lang="en-US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7203326" y="6252328"/>
            <a:ext cx="11475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XML File</a:t>
            </a:r>
            <a:endParaRPr lang="en-US" i="1" dirty="0"/>
          </a:p>
        </p:txBody>
      </p:sp>
      <p:cxnSp>
        <p:nvCxnSpPr>
          <p:cNvPr id="26" name="Straight Connector 25"/>
          <p:cNvCxnSpPr>
            <a:stCxn id="8" idx="3"/>
            <a:endCxn id="15" idx="1"/>
          </p:cNvCxnSpPr>
          <p:nvPr/>
        </p:nvCxnSpPr>
        <p:spPr bwMode="auto">
          <a:xfrm flipV="1">
            <a:off x="3429000" y="5625702"/>
            <a:ext cx="313254" cy="13098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890856" y="2927084"/>
            <a:ext cx="188149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Profile definition</a:t>
            </a:r>
          </a:p>
          <a:p>
            <a:pPr algn="ctr"/>
            <a:r>
              <a:rPr lang="en-US" i="1" dirty="0" smtClean="0"/>
              <a:t>XML</a:t>
            </a:r>
            <a:endParaRPr lang="en-US" i="1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1295400" y="1524000"/>
            <a:ext cx="2133600" cy="457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cxnSp>
        <p:nvCxnSpPr>
          <p:cNvPr id="30" name="Straight Connector 29"/>
          <p:cNvCxnSpPr>
            <a:stCxn id="28" idx="3"/>
            <a:endCxn id="27" idx="1"/>
          </p:cNvCxnSpPr>
          <p:nvPr/>
        </p:nvCxnSpPr>
        <p:spPr bwMode="auto">
          <a:xfrm flipV="1">
            <a:off x="3429000" y="3250250"/>
            <a:ext cx="461856" cy="55975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219200" y="6243935"/>
            <a:ext cx="2391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Metadata profile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229600" cy="1143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smtClean="0"/>
              <a:t>CMDI Schema Model</a:t>
            </a:r>
            <a:endParaRPr lang="en-US" dirty="0"/>
          </a:p>
        </p:txBody>
      </p:sp>
      <p:pic>
        <p:nvPicPr>
          <p:cNvPr id="173059" name="Picture 3" descr="Metadata compon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450" y="1341438"/>
            <a:ext cx="6724650" cy="4152900"/>
          </a:xfrm>
          <a:prstGeom prst="rect">
            <a:avLst/>
          </a:prstGeom>
          <a:noFill/>
        </p:spPr>
      </p:pic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4211638" y="4797425"/>
            <a:ext cx="4932362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All Metadata elements consist from Name, Value, Scheme AND a concept reference</a:t>
            </a:r>
          </a:p>
          <a:p>
            <a:endParaRPr lang="en-US"/>
          </a:p>
          <a:p>
            <a:r>
              <a:rPr lang="en-US"/>
              <a:t>Possible relations &amp; pointers to Journal files (special feature for workflow systems)</a:t>
            </a:r>
          </a:p>
          <a:p>
            <a:endParaRPr lang="en-US"/>
          </a:p>
        </p:txBody>
      </p:sp>
      <p:sp>
        <p:nvSpPr>
          <p:cNvPr id="173061" name="Text Box 5"/>
          <p:cNvSpPr txBox="1">
            <a:spLocks noChangeArrowheads="1"/>
          </p:cNvSpPr>
          <p:nvPr/>
        </p:nvSpPr>
        <p:spPr bwMode="auto">
          <a:xfrm>
            <a:off x="5580063" y="1412875"/>
            <a:ext cx="3563937" cy="175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/>
              <a:t>Recursive structure of</a:t>
            </a:r>
            <a:r>
              <a:rPr lang="en-US" dirty="0" smtClean="0"/>
              <a:t> components: </a:t>
            </a:r>
            <a:r>
              <a:rPr lang="en-US" dirty="0"/>
              <a:t>An Actor component can contain a Language component, Contact component etc.</a:t>
            </a:r>
          </a:p>
          <a:p>
            <a:endParaRPr lang="en-US" dirty="0"/>
          </a:p>
        </p:txBody>
      </p:sp>
      <p:sp>
        <p:nvSpPr>
          <p:cNvPr id="173062" name="Text Box 6"/>
          <p:cNvSpPr txBox="1">
            <a:spLocks noChangeArrowheads="1"/>
          </p:cNvSpPr>
          <p:nvPr/>
        </p:nvSpPr>
        <p:spPr bwMode="auto">
          <a:xfrm>
            <a:off x="303213" y="5516563"/>
            <a:ext cx="3189287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A CMD component can describe/point to resources but also to other metadata descriptions.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4800600" y="1752600"/>
            <a:ext cx="2735263" cy="4024313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227638" y="2144713"/>
            <a:ext cx="1158875" cy="1008062"/>
            <a:chOff x="1771" y="3353"/>
            <a:chExt cx="476" cy="400"/>
          </a:xfrm>
        </p:grpSpPr>
        <p:sp>
          <p:nvSpPr>
            <p:cNvPr id="168968" name="Text Box 8"/>
            <p:cNvSpPr txBox="1">
              <a:spLocks noChangeArrowheads="1"/>
            </p:cNvSpPr>
            <p:nvPr/>
          </p:nvSpPr>
          <p:spPr bwMode="auto">
            <a:xfrm>
              <a:off x="1771" y="3353"/>
              <a:ext cx="476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 b="1" dirty="0">
                  <a:latin typeface="Times New Roman" pitchFamily="-111" charset="0"/>
                </a:rPr>
                <a:t>Location</a:t>
              </a:r>
              <a:endParaRPr lang="en-US" sz="1400" b="1" dirty="0">
                <a:latin typeface="Arial Unicode MS" pitchFamily="-111" charset="0"/>
              </a:endParaRPr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771" y="3453"/>
              <a:ext cx="476" cy="200"/>
              <a:chOff x="7377" y="4226"/>
              <a:chExt cx="1680" cy="624"/>
            </a:xfrm>
          </p:grpSpPr>
          <p:sp>
            <p:nvSpPr>
              <p:cNvPr id="168970" name="Text Box 10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 dirty="0">
                    <a:latin typeface="Times New Roman" pitchFamily="-111" charset="0"/>
                  </a:rPr>
                  <a:t>Country</a:t>
                </a:r>
                <a:endParaRPr lang="en-US" sz="1400" dirty="0">
                  <a:latin typeface="Arial Unicode MS" pitchFamily="-111" charset="0"/>
                </a:endParaRPr>
              </a:p>
            </p:txBody>
          </p:sp>
          <p:sp>
            <p:nvSpPr>
              <p:cNvPr id="168971" name="Text Box 11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Coordinates</a:t>
                </a:r>
                <a:endParaRPr lang="en-US" sz="1400">
                  <a:latin typeface="Arial Unicode MS" pitchFamily="-111" charset="0"/>
                </a:endParaRPr>
              </a:p>
            </p:txBody>
          </p:sp>
        </p:grp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310188" y="3276600"/>
            <a:ext cx="1076325" cy="1008063"/>
            <a:chOff x="1805" y="3802"/>
            <a:chExt cx="442" cy="400"/>
          </a:xfrm>
        </p:grpSpPr>
        <p:sp>
          <p:nvSpPr>
            <p:cNvPr id="168974" name="Text Box 14"/>
            <p:cNvSpPr txBox="1">
              <a:spLocks noChangeArrowheads="1"/>
            </p:cNvSpPr>
            <p:nvPr/>
          </p:nvSpPr>
          <p:spPr bwMode="auto">
            <a:xfrm>
              <a:off x="1805" y="3802"/>
              <a:ext cx="442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 b="1" dirty="0">
                  <a:latin typeface="Times New Roman" pitchFamily="-111" charset="0"/>
                </a:rPr>
                <a:t>Actor</a:t>
              </a:r>
              <a:endParaRPr lang="en-US" sz="1400" b="1" dirty="0">
                <a:latin typeface="Arial Unicode MS" pitchFamily="-111" charset="0"/>
              </a:endParaRPr>
            </a:p>
          </p:txBody>
        </p: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1805" y="3902"/>
              <a:ext cx="442" cy="200"/>
              <a:chOff x="7377" y="4226"/>
              <a:chExt cx="1680" cy="624"/>
            </a:xfrm>
          </p:grpSpPr>
          <p:sp>
            <p:nvSpPr>
              <p:cNvPr id="168976" name="Text Box 16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BirthDate</a:t>
                </a:r>
                <a:endParaRPr lang="en-US" sz="1400">
                  <a:latin typeface="Arial Unicode MS" pitchFamily="-111" charset="0"/>
                </a:endParaRPr>
              </a:p>
            </p:txBody>
          </p:sp>
          <p:sp>
            <p:nvSpPr>
              <p:cNvPr id="168977" name="Text Box 17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MotherTongue</a:t>
                </a:r>
              </a:p>
            </p:txBody>
          </p:sp>
        </p:grp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6477000" y="2743200"/>
            <a:ext cx="993775" cy="1006475"/>
            <a:chOff x="2175" y="3452"/>
            <a:chExt cx="408" cy="399"/>
          </a:xfrm>
        </p:grpSpPr>
        <p:sp>
          <p:nvSpPr>
            <p:cNvPr id="168980" name="Text Box 20"/>
            <p:cNvSpPr txBox="1">
              <a:spLocks noChangeArrowheads="1"/>
            </p:cNvSpPr>
            <p:nvPr/>
          </p:nvSpPr>
          <p:spPr bwMode="auto">
            <a:xfrm>
              <a:off x="2175" y="3452"/>
              <a:ext cx="408" cy="39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>
                  <a:latin typeface="Times New Roman" pitchFamily="-111" charset="0"/>
                </a:rPr>
                <a:t>Text</a:t>
              </a:r>
              <a:endParaRPr lang="en-US">
                <a:latin typeface="Arial Unicode MS" pitchFamily="-111" charset="0"/>
              </a:endParaRPr>
            </a:p>
          </p:txBody>
        </p:sp>
        <p:grpSp>
          <p:nvGrpSpPr>
            <p:cNvPr id="7" name="Group 21"/>
            <p:cNvGrpSpPr>
              <a:grpSpLocks/>
            </p:cNvGrpSpPr>
            <p:nvPr/>
          </p:nvGrpSpPr>
          <p:grpSpPr bwMode="auto">
            <a:xfrm>
              <a:off x="2175" y="3552"/>
              <a:ext cx="408" cy="199"/>
              <a:chOff x="7377" y="4226"/>
              <a:chExt cx="1680" cy="624"/>
            </a:xfrm>
          </p:grpSpPr>
          <p:sp>
            <p:nvSpPr>
              <p:cNvPr id="168982" name="Text Box 22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Language</a:t>
                </a:r>
                <a:endParaRPr lang="en-US" sz="1400">
                  <a:latin typeface="Arial Unicode MS" pitchFamily="-111" charset="0"/>
                </a:endParaRPr>
              </a:p>
            </p:txBody>
          </p:sp>
          <p:sp>
            <p:nvSpPr>
              <p:cNvPr id="168983" name="Text Box 23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Title</a:t>
                </a:r>
                <a:endParaRPr lang="en-US" sz="1400">
                  <a:latin typeface="Arial Unicode MS" pitchFamily="-111" charset="0"/>
                </a:endParaRPr>
              </a:p>
            </p:txBody>
          </p:sp>
        </p:grp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6210300" y="4157663"/>
            <a:ext cx="1076325" cy="1008062"/>
            <a:chOff x="2175" y="4152"/>
            <a:chExt cx="442" cy="400"/>
          </a:xfrm>
        </p:grpSpPr>
        <p:sp>
          <p:nvSpPr>
            <p:cNvPr id="168985" name="Text Box 25"/>
            <p:cNvSpPr txBox="1">
              <a:spLocks noChangeArrowheads="1"/>
            </p:cNvSpPr>
            <p:nvPr/>
          </p:nvSpPr>
          <p:spPr bwMode="auto">
            <a:xfrm>
              <a:off x="2175" y="4152"/>
              <a:ext cx="442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 b="1" dirty="0">
                  <a:latin typeface="Times New Roman" pitchFamily="-111" charset="0"/>
                </a:rPr>
                <a:t>Recording</a:t>
              </a:r>
              <a:endParaRPr lang="en-US" sz="1400" b="1" dirty="0">
                <a:latin typeface="Arial Unicode MS" pitchFamily="-111" charset="0"/>
              </a:endParaRPr>
            </a:p>
          </p:txBody>
        </p: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2175" y="4252"/>
              <a:ext cx="442" cy="200"/>
              <a:chOff x="7377" y="4226"/>
              <a:chExt cx="1680" cy="624"/>
            </a:xfrm>
          </p:grpSpPr>
          <p:sp>
            <p:nvSpPr>
              <p:cNvPr id="168987" name="Text Box 27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CreationDate</a:t>
                </a:r>
                <a:endParaRPr lang="en-US" sz="1400">
                  <a:latin typeface="Arial Unicode MS" pitchFamily="-111" charset="0"/>
                </a:endParaRPr>
              </a:p>
            </p:txBody>
          </p:sp>
          <p:sp>
            <p:nvSpPr>
              <p:cNvPr id="168988" name="Text Box 28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Type</a:t>
                </a:r>
                <a:endParaRPr lang="en-US" sz="1400">
                  <a:latin typeface="Arial Unicode MS" pitchFamily="-111" charset="0"/>
                </a:endParaRPr>
              </a:p>
            </p:txBody>
          </p:sp>
        </p:grpSp>
      </p:grpSp>
      <p:sp>
        <p:nvSpPr>
          <p:cNvPr id="168989" name="Text Box 29"/>
          <p:cNvSpPr txBox="1">
            <a:spLocks noChangeArrowheads="1"/>
          </p:cNvSpPr>
          <p:nvPr/>
        </p:nvSpPr>
        <p:spPr bwMode="auto">
          <a:xfrm>
            <a:off x="5181600" y="1371600"/>
            <a:ext cx="1906588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b="1">
                <a:latin typeface="Times New Roman" pitchFamily="-111" charset="0"/>
              </a:rPr>
              <a:t>Component registry</a:t>
            </a:r>
          </a:p>
          <a:p>
            <a:pPr algn="ctr" defTabSz="1279525" eaLnBrk="0" hangingPunct="0"/>
            <a:endParaRPr lang="en-US" sz="16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defTabSz="1279525" eaLnBrk="0" hangingPunct="0"/>
            <a:endParaRPr lang="en-US">
              <a:latin typeface="Arial Unicode MS" pitchFamily="-111" charset="0"/>
            </a:endParaRPr>
          </a:p>
        </p:txBody>
      </p:sp>
      <p:pic>
        <p:nvPicPr>
          <p:cNvPr id="168994" name="Picture 34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514600"/>
            <a:ext cx="390525" cy="617538"/>
          </a:xfrm>
          <a:prstGeom prst="rect">
            <a:avLst/>
          </a:prstGeom>
          <a:solidFill>
            <a:srgbClr val="FF5050"/>
          </a:solidFill>
          <a:ln w="3175">
            <a:noFill/>
            <a:miter lim="800000"/>
            <a:headEnd/>
            <a:tailEnd/>
          </a:ln>
        </p:spPr>
      </p:pic>
      <p:sp>
        <p:nvSpPr>
          <p:cNvPr id="168995" name="Text Box 35"/>
          <p:cNvSpPr txBox="1">
            <a:spLocks noChangeArrowheads="1"/>
          </p:cNvSpPr>
          <p:nvPr/>
        </p:nvSpPr>
        <p:spPr bwMode="auto">
          <a:xfrm>
            <a:off x="1379538" y="3149600"/>
            <a:ext cx="579437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Times New Roman" pitchFamily="-111" charset="0"/>
              </a:rPr>
              <a:t>user</a:t>
            </a: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defTabSz="1279525" eaLnBrk="0" hangingPunct="0"/>
            <a:endParaRPr lang="en-US">
              <a:latin typeface="Arial Unicode MS" pitchFamily="-111" charset="0"/>
            </a:endParaRPr>
          </a:p>
        </p:txBody>
      </p:sp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5064125" y="4659313"/>
            <a:ext cx="911225" cy="1008062"/>
            <a:chOff x="1704" y="4351"/>
            <a:chExt cx="374" cy="400"/>
          </a:xfrm>
        </p:grpSpPr>
        <p:sp>
          <p:nvSpPr>
            <p:cNvPr id="168997" name="Text Box 37"/>
            <p:cNvSpPr txBox="1">
              <a:spLocks noChangeArrowheads="1"/>
            </p:cNvSpPr>
            <p:nvPr/>
          </p:nvSpPr>
          <p:spPr bwMode="auto">
            <a:xfrm>
              <a:off x="1704" y="4351"/>
              <a:ext cx="374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 b="1" dirty="0">
                  <a:latin typeface="Times New Roman" pitchFamily="-111" charset="0"/>
                </a:rPr>
                <a:t>Dance</a:t>
              </a:r>
              <a:endParaRPr lang="en-US" sz="1400" b="1" dirty="0">
                <a:latin typeface="Arial Unicode MS" pitchFamily="-111" charset="0"/>
              </a:endParaRPr>
            </a:p>
          </p:txBody>
        </p:sp>
        <p:grpSp>
          <p:nvGrpSpPr>
            <p:cNvPr id="11" name="Group 38"/>
            <p:cNvGrpSpPr>
              <a:grpSpLocks/>
            </p:cNvGrpSpPr>
            <p:nvPr/>
          </p:nvGrpSpPr>
          <p:grpSpPr bwMode="auto">
            <a:xfrm>
              <a:off x="1704" y="4451"/>
              <a:ext cx="374" cy="200"/>
              <a:chOff x="7377" y="4226"/>
              <a:chExt cx="1680" cy="624"/>
            </a:xfrm>
          </p:grpSpPr>
          <p:sp>
            <p:nvSpPr>
              <p:cNvPr id="168999" name="Text Box 39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Name</a:t>
                </a:r>
                <a:endParaRPr lang="en-US" sz="1400">
                  <a:latin typeface="Arial Unicode MS" pitchFamily="-111" charset="0"/>
                </a:endParaRPr>
              </a:p>
            </p:txBody>
          </p:sp>
          <p:sp>
            <p:nvSpPr>
              <p:cNvPr id="169000" name="Text Box 40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Type</a:t>
                </a:r>
                <a:endParaRPr lang="en-US" sz="1400">
                  <a:latin typeface="Arial Unicode MS" pitchFamily="-111" charset="0"/>
                </a:endParaRPr>
              </a:p>
            </p:txBody>
          </p:sp>
        </p:grpSp>
      </p:grpSp>
      <p:cxnSp>
        <p:nvCxnSpPr>
          <p:cNvPr id="169001" name="AutoShape 41"/>
          <p:cNvCxnSpPr>
            <a:cxnSpLocks noChangeShapeType="1"/>
            <a:stCxn id="0" idx="3"/>
            <a:endCxn id="168968" idx="0"/>
          </p:cNvCxnSpPr>
          <p:nvPr/>
        </p:nvCxnSpPr>
        <p:spPr bwMode="auto">
          <a:xfrm flipV="1">
            <a:off x="1838325" y="2144713"/>
            <a:ext cx="3968750" cy="679450"/>
          </a:xfrm>
          <a:prstGeom prst="bentConnector4">
            <a:avLst>
              <a:gd name="adj1" fmla="val 42681"/>
              <a:gd name="adj2" fmla="val 133644"/>
            </a:avLst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cxnSp>
        <p:nvCxnSpPr>
          <p:cNvPr id="169002" name="AutoShape 42"/>
          <p:cNvCxnSpPr>
            <a:cxnSpLocks noChangeShapeType="1"/>
            <a:stCxn id="0" idx="3"/>
            <a:endCxn id="168997" idx="0"/>
          </p:cNvCxnSpPr>
          <p:nvPr/>
        </p:nvCxnSpPr>
        <p:spPr bwMode="auto">
          <a:xfrm>
            <a:off x="1838325" y="2824163"/>
            <a:ext cx="3681413" cy="1835150"/>
          </a:xfrm>
          <a:prstGeom prst="bentConnector2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sp>
        <p:nvSpPr>
          <p:cNvPr id="169003" name="Text Box 43"/>
          <p:cNvSpPr txBox="1">
            <a:spLocks noChangeArrowheads="1"/>
          </p:cNvSpPr>
          <p:nvPr/>
        </p:nvSpPr>
        <p:spPr bwMode="auto">
          <a:xfrm>
            <a:off x="1357313" y="1469401"/>
            <a:ext cx="216535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36576" rIns="73152" bIns="36576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pitchFamily="-111" charset="0"/>
              </a:rPr>
              <a:t>User selects appropriate components to create a</a:t>
            </a:r>
            <a:r>
              <a:rPr lang="en-US" sz="1600" dirty="0" smtClean="0">
                <a:latin typeface="Times New Roman" pitchFamily="-111" charset="0"/>
              </a:rPr>
              <a:t> new metadata profile  or an existing profile</a:t>
            </a:r>
            <a:endParaRPr lang="en-US" sz="1600" dirty="0">
              <a:latin typeface="Arial Unicode MS" pitchFamily="-111" charset="0"/>
            </a:endParaRPr>
          </a:p>
        </p:txBody>
      </p:sp>
      <p:sp>
        <p:nvSpPr>
          <p:cNvPr id="169005" name="Text Box 45"/>
          <p:cNvSpPr txBox="1">
            <a:spLocks noChangeArrowheads="1"/>
          </p:cNvSpPr>
          <p:nvPr/>
        </p:nvSpPr>
        <p:spPr bwMode="auto">
          <a:xfrm>
            <a:off x="2600325" y="6526213"/>
            <a:ext cx="65436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defTabSz="1279525" eaLnBrk="0" hangingPunct="0">
              <a:lnSpc>
                <a:spcPct val="88000"/>
              </a:lnSpc>
            </a:pPr>
            <a:r>
              <a:rPr lang="en-US" altLang="zh-CN" sz="1600" b="1">
                <a:latin typeface="Times New Roman" pitchFamily="-111" charset="0"/>
                <a:ea typeface="宋体" pitchFamily="-111" charset="-122"/>
                <a:cs typeface="宋体" pitchFamily="-111" charset="-122"/>
              </a:rPr>
              <a:t>Selecting metadata components from the registry</a:t>
            </a:r>
            <a:endParaRPr lang="en-US" sz="1600" b="1">
              <a:latin typeface="Arial Unicode MS" pitchFamily="-111" charset="0"/>
            </a:endParaRPr>
          </a:p>
        </p:txBody>
      </p:sp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304800" y="190500"/>
            <a:ext cx="5791200" cy="800100"/>
          </a:xfrm>
        </p:spPr>
        <p:txBody>
          <a:bodyPr/>
          <a:lstStyle/>
          <a:p>
            <a:r>
              <a:rPr lang="en-US" dirty="0" smtClean="0"/>
              <a:t>CMDI Component Reuse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32228" y="4355250"/>
            <a:ext cx="7228298" cy="92333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At this moment existing profiles &amp; components are recommendations:</a:t>
            </a:r>
          </a:p>
          <a:p>
            <a:pPr>
              <a:buFont typeface="Arial"/>
              <a:buChar char="•"/>
            </a:pPr>
            <a:r>
              <a:rPr lang="en-US" dirty="0" smtClean="0"/>
              <a:t>Profiles &amp; Components are created  by researchers</a:t>
            </a:r>
          </a:p>
          <a:p>
            <a:pPr>
              <a:buFont typeface="Arial"/>
              <a:buChar char="•"/>
            </a:pPr>
            <a:r>
              <a:rPr lang="en-US" dirty="0" smtClean="0"/>
              <a:t>Reuse is strongly encouraged but not enforced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CMDI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CLARIN Component Metadata Infrastructure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Daan Broeder et al.</a:t>
            </a:r>
          </a:p>
          <a:p>
            <a:r>
              <a:rPr lang="en-US" dirty="0" smtClean="0"/>
              <a:t>Max-Planck Institute for Psycholinguistics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6292279"/>
            <a:ext cx="6996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FBFBF"/>
                </a:solidFill>
              </a:rPr>
              <a:t>CLARIN NL CMDI Metadata Workshop</a:t>
            </a:r>
            <a:r>
              <a:rPr lang="en-US" dirty="0" smtClean="0">
                <a:solidFill>
                  <a:srgbClr val="BFBFBF"/>
                </a:solidFill>
              </a:rPr>
              <a:t> January 17’, MPI Nijmegen</a:t>
            </a:r>
            <a:endParaRPr lang="en-US" dirty="0">
              <a:solidFill>
                <a:srgbClr val="BFBFBF"/>
              </a:solidFill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registries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Basically a list with concepts and their</a:t>
            </a:r>
            <a:r>
              <a:rPr lang="en-US" dirty="0" smtClean="0"/>
              <a:t> definitions </a:t>
            </a:r>
            <a:r>
              <a:rPr lang="en-US" dirty="0" smtClean="0"/>
              <a:t>and </a:t>
            </a:r>
            <a:r>
              <a:rPr lang="en-US" dirty="0" smtClean="0"/>
              <a:t>where </a:t>
            </a:r>
            <a:r>
              <a:rPr lang="en-US" dirty="0" smtClean="0"/>
              <a:t>every concept has a unique identifier.</a:t>
            </a:r>
          </a:p>
          <a:p>
            <a:r>
              <a:rPr lang="en-US" dirty="0" smtClean="0"/>
              <a:t>Some have a complicated structure and are associated with elaborate (administrative) processes to determine the status and acceptation of concepts  in the registry. e.g. ISO-DCR. </a:t>
            </a:r>
          </a:p>
          <a:p>
            <a:r>
              <a:rPr lang="en-US" dirty="0" smtClean="0"/>
              <a:t>others are static and simple lists of concepts and descriptions e.g.  DCTERMS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4800600" y="1752600"/>
            <a:ext cx="2735263" cy="4024313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64" name="AutoShape 4"/>
          <p:cNvSpPr>
            <a:spLocks noChangeArrowheads="1"/>
          </p:cNvSpPr>
          <p:nvPr/>
        </p:nvSpPr>
        <p:spPr bwMode="auto">
          <a:xfrm>
            <a:off x="1371600" y="4419600"/>
            <a:ext cx="1970088" cy="1384300"/>
          </a:xfrm>
          <a:prstGeom prst="can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65" name="Text Box 5"/>
          <p:cNvSpPr txBox="1">
            <a:spLocks noChangeArrowheads="1"/>
          </p:cNvSpPr>
          <p:nvPr/>
        </p:nvSpPr>
        <p:spPr bwMode="auto">
          <a:xfrm>
            <a:off x="1462088" y="4791075"/>
            <a:ext cx="1824037" cy="249238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pitchFamily="-111" charset="0"/>
              </a:rPr>
              <a:t>Country      dcr:1001</a:t>
            </a:r>
            <a:endParaRPr lang="en-US" sz="1600" dirty="0">
              <a:latin typeface="Arial Unicode MS" pitchFamily="-111" charset="0"/>
            </a:endParaRPr>
          </a:p>
        </p:txBody>
      </p:sp>
      <p:sp>
        <p:nvSpPr>
          <p:cNvPr id="168966" name="Text Box 6"/>
          <p:cNvSpPr txBox="1">
            <a:spLocks noChangeArrowheads="1"/>
          </p:cNvSpPr>
          <p:nvPr/>
        </p:nvSpPr>
        <p:spPr bwMode="auto">
          <a:xfrm>
            <a:off x="1462088" y="5040313"/>
            <a:ext cx="1824037" cy="252412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pitchFamily="-111" charset="0"/>
              </a:rPr>
              <a:t>Language   dcr:1002</a:t>
            </a:r>
            <a:endParaRPr lang="en-US" sz="1600">
              <a:latin typeface="Arial Unicode MS" pitchFamily="-111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227638" y="2144713"/>
            <a:ext cx="1158875" cy="1008062"/>
            <a:chOff x="1771" y="3353"/>
            <a:chExt cx="476" cy="400"/>
          </a:xfrm>
        </p:grpSpPr>
        <p:sp>
          <p:nvSpPr>
            <p:cNvPr id="168968" name="Text Box 8"/>
            <p:cNvSpPr txBox="1">
              <a:spLocks noChangeArrowheads="1"/>
            </p:cNvSpPr>
            <p:nvPr/>
          </p:nvSpPr>
          <p:spPr bwMode="auto">
            <a:xfrm>
              <a:off x="1771" y="3353"/>
              <a:ext cx="476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pitchFamily="-111" charset="0"/>
                </a:rPr>
                <a:t>Location</a:t>
              </a:r>
              <a:endParaRPr lang="en-US" sz="1400">
                <a:latin typeface="Arial Unicode MS" pitchFamily="-111" charset="0"/>
              </a:endParaRPr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771" y="3453"/>
              <a:ext cx="476" cy="200"/>
              <a:chOff x="7377" y="4226"/>
              <a:chExt cx="1680" cy="624"/>
            </a:xfrm>
          </p:grpSpPr>
          <p:sp>
            <p:nvSpPr>
              <p:cNvPr id="168970" name="Text Box 10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 dirty="0">
                    <a:latin typeface="Times New Roman" pitchFamily="-111" charset="0"/>
                  </a:rPr>
                  <a:t>Country</a:t>
                </a:r>
                <a:endParaRPr lang="en-US" sz="1400" dirty="0">
                  <a:latin typeface="Arial Unicode MS" pitchFamily="-111" charset="0"/>
                </a:endParaRPr>
              </a:p>
            </p:txBody>
          </p:sp>
          <p:sp>
            <p:nvSpPr>
              <p:cNvPr id="168971" name="Text Box 11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Coordinates</a:t>
                </a:r>
                <a:endParaRPr lang="en-US" sz="1400">
                  <a:latin typeface="Arial Unicode MS" pitchFamily="-111" charset="0"/>
                </a:endParaRPr>
              </a:p>
            </p:txBody>
          </p:sp>
        </p:grpSp>
      </p:grpSp>
      <p:cxnSp>
        <p:nvCxnSpPr>
          <p:cNvPr id="168972" name="AutoShape 12"/>
          <p:cNvCxnSpPr>
            <a:cxnSpLocks noChangeShapeType="1"/>
            <a:stCxn id="168970" idx="1"/>
            <a:endCxn id="168965" idx="3"/>
          </p:cNvCxnSpPr>
          <p:nvPr/>
        </p:nvCxnSpPr>
        <p:spPr bwMode="auto">
          <a:xfrm rot="10800000" flipV="1">
            <a:off x="3286125" y="2522538"/>
            <a:ext cx="1941513" cy="2393950"/>
          </a:xfrm>
          <a:prstGeom prst="bentConnector3">
            <a:avLst>
              <a:gd name="adj1" fmla="val 50065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310188" y="3276600"/>
            <a:ext cx="1076325" cy="1008063"/>
            <a:chOff x="1805" y="3802"/>
            <a:chExt cx="442" cy="400"/>
          </a:xfrm>
        </p:grpSpPr>
        <p:sp>
          <p:nvSpPr>
            <p:cNvPr id="168974" name="Text Box 14"/>
            <p:cNvSpPr txBox="1">
              <a:spLocks noChangeArrowheads="1"/>
            </p:cNvSpPr>
            <p:nvPr/>
          </p:nvSpPr>
          <p:spPr bwMode="auto">
            <a:xfrm>
              <a:off x="1805" y="3802"/>
              <a:ext cx="442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pitchFamily="-111" charset="0"/>
                </a:rPr>
                <a:t>Actor</a:t>
              </a:r>
              <a:endParaRPr lang="en-US" sz="1400">
                <a:latin typeface="Arial Unicode MS" pitchFamily="-111" charset="0"/>
              </a:endParaRPr>
            </a:p>
          </p:txBody>
        </p: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1805" y="3902"/>
              <a:ext cx="442" cy="200"/>
              <a:chOff x="7377" y="4226"/>
              <a:chExt cx="1680" cy="624"/>
            </a:xfrm>
          </p:grpSpPr>
          <p:sp>
            <p:nvSpPr>
              <p:cNvPr id="168976" name="Text Box 16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BirthDate</a:t>
                </a:r>
                <a:endParaRPr lang="en-US" sz="1400">
                  <a:latin typeface="Arial Unicode MS" pitchFamily="-111" charset="0"/>
                </a:endParaRPr>
              </a:p>
            </p:txBody>
          </p:sp>
          <p:sp>
            <p:nvSpPr>
              <p:cNvPr id="168977" name="Text Box 17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MotherTongue</a:t>
                </a:r>
              </a:p>
            </p:txBody>
          </p:sp>
        </p:grpSp>
      </p:grpSp>
      <p:cxnSp>
        <p:nvCxnSpPr>
          <p:cNvPr id="168978" name="AutoShape 18"/>
          <p:cNvCxnSpPr>
            <a:cxnSpLocks noChangeShapeType="1"/>
            <a:stCxn id="168977" idx="1"/>
            <a:endCxn id="168966" idx="3"/>
          </p:cNvCxnSpPr>
          <p:nvPr/>
        </p:nvCxnSpPr>
        <p:spPr bwMode="auto">
          <a:xfrm rot="10800000" flipV="1">
            <a:off x="3286125" y="3906838"/>
            <a:ext cx="2024063" cy="1258887"/>
          </a:xfrm>
          <a:prstGeom prst="bentConnector3">
            <a:avLst>
              <a:gd name="adj1" fmla="val 5006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6477000" y="2743200"/>
            <a:ext cx="993775" cy="1006475"/>
            <a:chOff x="2175" y="3452"/>
            <a:chExt cx="408" cy="399"/>
          </a:xfrm>
        </p:grpSpPr>
        <p:sp>
          <p:nvSpPr>
            <p:cNvPr id="168980" name="Text Box 20"/>
            <p:cNvSpPr txBox="1">
              <a:spLocks noChangeArrowheads="1"/>
            </p:cNvSpPr>
            <p:nvPr/>
          </p:nvSpPr>
          <p:spPr bwMode="auto">
            <a:xfrm>
              <a:off x="2175" y="3452"/>
              <a:ext cx="408" cy="39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>
                  <a:latin typeface="Times New Roman" pitchFamily="-111" charset="0"/>
                </a:rPr>
                <a:t>Text</a:t>
              </a:r>
              <a:endParaRPr lang="en-US">
                <a:latin typeface="Arial Unicode MS" pitchFamily="-111" charset="0"/>
              </a:endParaRPr>
            </a:p>
          </p:txBody>
        </p:sp>
        <p:grpSp>
          <p:nvGrpSpPr>
            <p:cNvPr id="7" name="Group 21"/>
            <p:cNvGrpSpPr>
              <a:grpSpLocks/>
            </p:cNvGrpSpPr>
            <p:nvPr/>
          </p:nvGrpSpPr>
          <p:grpSpPr bwMode="auto">
            <a:xfrm>
              <a:off x="2175" y="3552"/>
              <a:ext cx="408" cy="199"/>
              <a:chOff x="7377" y="4226"/>
              <a:chExt cx="1680" cy="624"/>
            </a:xfrm>
          </p:grpSpPr>
          <p:sp>
            <p:nvSpPr>
              <p:cNvPr id="168982" name="Text Box 22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Language</a:t>
                </a:r>
                <a:endParaRPr lang="en-US" sz="1400">
                  <a:latin typeface="Arial Unicode MS" pitchFamily="-111" charset="0"/>
                </a:endParaRPr>
              </a:p>
            </p:txBody>
          </p:sp>
          <p:sp>
            <p:nvSpPr>
              <p:cNvPr id="168983" name="Text Box 23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Title</a:t>
                </a:r>
                <a:endParaRPr lang="en-US" sz="1400">
                  <a:latin typeface="Arial Unicode MS" pitchFamily="-111" charset="0"/>
                </a:endParaRPr>
              </a:p>
            </p:txBody>
          </p:sp>
        </p:grp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6210300" y="4157663"/>
            <a:ext cx="1076325" cy="1008062"/>
            <a:chOff x="2175" y="4152"/>
            <a:chExt cx="442" cy="400"/>
          </a:xfrm>
        </p:grpSpPr>
        <p:sp>
          <p:nvSpPr>
            <p:cNvPr id="168985" name="Text Box 25"/>
            <p:cNvSpPr txBox="1">
              <a:spLocks noChangeArrowheads="1"/>
            </p:cNvSpPr>
            <p:nvPr/>
          </p:nvSpPr>
          <p:spPr bwMode="auto">
            <a:xfrm>
              <a:off x="2175" y="4152"/>
              <a:ext cx="442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pitchFamily="-111" charset="0"/>
                </a:rPr>
                <a:t>Recording</a:t>
              </a:r>
              <a:endParaRPr lang="en-US" sz="1400">
                <a:latin typeface="Arial Unicode MS" pitchFamily="-111" charset="0"/>
              </a:endParaRPr>
            </a:p>
          </p:txBody>
        </p: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2175" y="4252"/>
              <a:ext cx="442" cy="200"/>
              <a:chOff x="7377" y="4226"/>
              <a:chExt cx="1680" cy="624"/>
            </a:xfrm>
          </p:grpSpPr>
          <p:sp>
            <p:nvSpPr>
              <p:cNvPr id="168987" name="Text Box 27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CreationDate</a:t>
                </a:r>
                <a:endParaRPr lang="en-US" sz="1400">
                  <a:latin typeface="Arial Unicode MS" pitchFamily="-111" charset="0"/>
                </a:endParaRPr>
              </a:p>
            </p:txBody>
          </p:sp>
          <p:sp>
            <p:nvSpPr>
              <p:cNvPr id="168988" name="Text Box 28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Type</a:t>
                </a:r>
                <a:endParaRPr lang="en-US" sz="1400">
                  <a:latin typeface="Arial Unicode MS" pitchFamily="-111" charset="0"/>
                </a:endParaRPr>
              </a:p>
            </p:txBody>
          </p:sp>
        </p:grpSp>
      </p:grpSp>
      <p:sp>
        <p:nvSpPr>
          <p:cNvPr id="168989" name="Text Box 29"/>
          <p:cNvSpPr txBox="1">
            <a:spLocks noChangeArrowheads="1"/>
          </p:cNvSpPr>
          <p:nvPr/>
        </p:nvSpPr>
        <p:spPr bwMode="auto">
          <a:xfrm>
            <a:off x="5181600" y="1371600"/>
            <a:ext cx="1906588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b="1">
                <a:latin typeface="Times New Roman" pitchFamily="-111" charset="0"/>
              </a:rPr>
              <a:t>Component registry</a:t>
            </a:r>
          </a:p>
          <a:p>
            <a:pPr algn="ctr" defTabSz="1279525" eaLnBrk="0" hangingPunct="0"/>
            <a:endParaRPr lang="en-US" sz="16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defTabSz="1279525" eaLnBrk="0" hangingPunct="0"/>
            <a:endParaRPr lang="en-US">
              <a:latin typeface="Arial Unicode MS" pitchFamily="-111" charset="0"/>
            </a:endParaRPr>
          </a:p>
        </p:txBody>
      </p:sp>
      <p:sp>
        <p:nvSpPr>
          <p:cNvPr id="168990" name="Text Box 30"/>
          <p:cNvSpPr txBox="1">
            <a:spLocks noChangeArrowheads="1"/>
          </p:cNvSpPr>
          <p:nvPr/>
        </p:nvSpPr>
        <p:spPr bwMode="auto">
          <a:xfrm>
            <a:off x="1447800" y="5257800"/>
            <a:ext cx="1824038" cy="252413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pitchFamily="-111" charset="0"/>
              </a:rPr>
              <a:t>BirthDate   dcr:1000</a:t>
            </a:r>
            <a:endParaRPr lang="en-US" sz="1600">
              <a:latin typeface="Arial Unicode MS" pitchFamily="-111" charset="0"/>
            </a:endParaRPr>
          </a:p>
        </p:txBody>
      </p:sp>
      <p:cxnSp>
        <p:nvCxnSpPr>
          <p:cNvPr id="168991" name="AutoShape 31"/>
          <p:cNvCxnSpPr>
            <a:cxnSpLocks noChangeShapeType="1"/>
            <a:stCxn id="168976" idx="1"/>
            <a:endCxn id="168990" idx="3"/>
          </p:cNvCxnSpPr>
          <p:nvPr/>
        </p:nvCxnSpPr>
        <p:spPr bwMode="auto">
          <a:xfrm rot="10800000" flipV="1">
            <a:off x="3271838" y="3656013"/>
            <a:ext cx="2038350" cy="17287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168992" name="AutoShape 32"/>
          <p:cNvCxnSpPr>
            <a:cxnSpLocks noChangeShapeType="1"/>
            <a:stCxn id="168987" idx="1"/>
            <a:endCxn id="168990" idx="3"/>
          </p:cNvCxnSpPr>
          <p:nvPr/>
        </p:nvCxnSpPr>
        <p:spPr bwMode="auto">
          <a:xfrm rot="10800000" flipV="1">
            <a:off x="3271838" y="4537075"/>
            <a:ext cx="2938462" cy="847725"/>
          </a:xfrm>
          <a:prstGeom prst="bentConnector3">
            <a:avLst>
              <a:gd name="adj1" fmla="val 50028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168993" name="Text Box 33"/>
          <p:cNvSpPr txBox="1">
            <a:spLocks noChangeArrowheads="1"/>
          </p:cNvSpPr>
          <p:nvPr/>
        </p:nvSpPr>
        <p:spPr bwMode="auto">
          <a:xfrm>
            <a:off x="152400" y="4800600"/>
            <a:ext cx="129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Times New Roman" pitchFamily="-111" charset="0"/>
              </a:rPr>
              <a:t>ISOcat concept registry</a:t>
            </a:r>
            <a:endParaRPr lang="en-US" sz="1600">
              <a:latin typeface="Arial Unicode MS" pitchFamily="-111" charset="0"/>
            </a:endParaRPr>
          </a:p>
        </p:txBody>
      </p:sp>
      <p:pic>
        <p:nvPicPr>
          <p:cNvPr id="168994" name="Picture 34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514600"/>
            <a:ext cx="390525" cy="617538"/>
          </a:xfrm>
          <a:prstGeom prst="rect">
            <a:avLst/>
          </a:prstGeom>
          <a:solidFill>
            <a:srgbClr val="FF5050"/>
          </a:solidFill>
          <a:ln w="3175">
            <a:noFill/>
            <a:miter lim="800000"/>
            <a:headEnd/>
            <a:tailEnd/>
          </a:ln>
        </p:spPr>
      </p:pic>
      <p:sp>
        <p:nvSpPr>
          <p:cNvPr id="168995" name="Text Box 35"/>
          <p:cNvSpPr txBox="1">
            <a:spLocks noChangeArrowheads="1"/>
          </p:cNvSpPr>
          <p:nvPr/>
        </p:nvSpPr>
        <p:spPr bwMode="auto">
          <a:xfrm>
            <a:off x="1379538" y="3149600"/>
            <a:ext cx="579437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Times New Roman" pitchFamily="-111" charset="0"/>
              </a:rPr>
              <a:t>user</a:t>
            </a: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defTabSz="1279525" eaLnBrk="0" hangingPunct="0"/>
            <a:endParaRPr lang="en-US">
              <a:latin typeface="Arial Unicode MS" pitchFamily="-111" charset="0"/>
            </a:endParaRPr>
          </a:p>
        </p:txBody>
      </p:sp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5064125" y="4659313"/>
            <a:ext cx="911225" cy="1008062"/>
            <a:chOff x="1704" y="4351"/>
            <a:chExt cx="374" cy="400"/>
          </a:xfrm>
        </p:grpSpPr>
        <p:sp>
          <p:nvSpPr>
            <p:cNvPr id="168997" name="Text Box 37"/>
            <p:cNvSpPr txBox="1">
              <a:spLocks noChangeArrowheads="1"/>
            </p:cNvSpPr>
            <p:nvPr/>
          </p:nvSpPr>
          <p:spPr bwMode="auto">
            <a:xfrm>
              <a:off x="1704" y="4351"/>
              <a:ext cx="374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pitchFamily="-111" charset="0"/>
                </a:rPr>
                <a:t>Dance</a:t>
              </a:r>
              <a:endParaRPr lang="en-US" sz="1400">
                <a:latin typeface="Arial Unicode MS" pitchFamily="-111" charset="0"/>
              </a:endParaRPr>
            </a:p>
          </p:txBody>
        </p:sp>
        <p:grpSp>
          <p:nvGrpSpPr>
            <p:cNvPr id="11" name="Group 38"/>
            <p:cNvGrpSpPr>
              <a:grpSpLocks/>
            </p:cNvGrpSpPr>
            <p:nvPr/>
          </p:nvGrpSpPr>
          <p:grpSpPr bwMode="auto">
            <a:xfrm>
              <a:off x="1704" y="4451"/>
              <a:ext cx="374" cy="200"/>
              <a:chOff x="7377" y="4226"/>
              <a:chExt cx="1680" cy="624"/>
            </a:xfrm>
          </p:grpSpPr>
          <p:sp>
            <p:nvSpPr>
              <p:cNvPr id="168999" name="Text Box 39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Name</a:t>
                </a:r>
                <a:endParaRPr lang="en-US" sz="1400">
                  <a:latin typeface="Arial Unicode MS" pitchFamily="-111" charset="0"/>
                </a:endParaRPr>
              </a:p>
            </p:txBody>
          </p:sp>
          <p:sp>
            <p:nvSpPr>
              <p:cNvPr id="169000" name="Text Box 40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Type</a:t>
                </a:r>
                <a:endParaRPr lang="en-US" sz="1400">
                  <a:latin typeface="Arial Unicode MS" pitchFamily="-111" charset="0"/>
                </a:endParaRPr>
              </a:p>
            </p:txBody>
          </p:sp>
        </p:grpSp>
      </p:grpSp>
      <p:cxnSp>
        <p:nvCxnSpPr>
          <p:cNvPr id="169001" name="AutoShape 41"/>
          <p:cNvCxnSpPr>
            <a:cxnSpLocks noChangeShapeType="1"/>
            <a:stCxn id="0" idx="3"/>
            <a:endCxn id="168968" idx="0"/>
          </p:cNvCxnSpPr>
          <p:nvPr/>
        </p:nvCxnSpPr>
        <p:spPr bwMode="auto">
          <a:xfrm flipV="1">
            <a:off x="1838325" y="2144713"/>
            <a:ext cx="3968750" cy="679450"/>
          </a:xfrm>
          <a:prstGeom prst="bentConnector4">
            <a:avLst>
              <a:gd name="adj1" fmla="val 42681"/>
              <a:gd name="adj2" fmla="val 133644"/>
            </a:avLst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cxnSp>
        <p:nvCxnSpPr>
          <p:cNvPr id="169002" name="AutoShape 42"/>
          <p:cNvCxnSpPr>
            <a:cxnSpLocks noChangeShapeType="1"/>
            <a:stCxn id="0" idx="3"/>
            <a:endCxn id="168997" idx="0"/>
          </p:cNvCxnSpPr>
          <p:nvPr/>
        </p:nvCxnSpPr>
        <p:spPr bwMode="auto">
          <a:xfrm>
            <a:off x="1838325" y="2824163"/>
            <a:ext cx="3681413" cy="1835150"/>
          </a:xfrm>
          <a:prstGeom prst="bentConnector2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sp>
        <p:nvSpPr>
          <p:cNvPr id="169004" name="Text Box 44"/>
          <p:cNvSpPr txBox="1">
            <a:spLocks noChangeArrowheads="1"/>
          </p:cNvSpPr>
          <p:nvPr/>
        </p:nvSpPr>
        <p:spPr bwMode="auto">
          <a:xfrm>
            <a:off x="1524000" y="3429000"/>
            <a:ext cx="262255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36576" rIns="73152" bIns="36576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pitchFamily="-111" charset="0"/>
              </a:rPr>
              <a:t>Semantic interoperability </a:t>
            </a:r>
            <a:r>
              <a:rPr lang="en-US" sz="1600" b="1" dirty="0">
                <a:latin typeface="Times New Roman" pitchFamily="-111" charset="0"/>
              </a:rPr>
              <a:t>partly</a:t>
            </a:r>
            <a:r>
              <a:rPr lang="en-US" sz="1600" dirty="0">
                <a:latin typeface="Times New Roman" pitchFamily="-111" charset="0"/>
              </a:rPr>
              <a:t> solved via references to </a:t>
            </a:r>
            <a:r>
              <a:rPr lang="en-US" sz="1600" dirty="0" smtClean="0">
                <a:latin typeface="Times New Roman" pitchFamily="-111" charset="0"/>
              </a:rPr>
              <a:t>ISO DCR or other registry</a:t>
            </a:r>
            <a:endParaRPr lang="en-US" sz="1600" dirty="0">
              <a:latin typeface="Arial Unicode MS" pitchFamily="-111" charset="0"/>
            </a:endParaRPr>
          </a:p>
        </p:txBody>
      </p:sp>
      <p:sp>
        <p:nvSpPr>
          <p:cNvPr id="169005" name="Text Box 45"/>
          <p:cNvSpPr txBox="1">
            <a:spLocks noChangeArrowheads="1"/>
          </p:cNvSpPr>
          <p:nvPr/>
        </p:nvSpPr>
        <p:spPr bwMode="auto">
          <a:xfrm>
            <a:off x="2600325" y="6526213"/>
            <a:ext cx="65436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defTabSz="1279525" eaLnBrk="0" hangingPunct="0">
              <a:lnSpc>
                <a:spcPct val="88000"/>
              </a:lnSpc>
            </a:pPr>
            <a:r>
              <a:rPr lang="en-US" altLang="zh-CN" sz="1600" b="1">
                <a:latin typeface="Times New Roman" pitchFamily="-111" charset="0"/>
                <a:ea typeface="宋体" pitchFamily="-111" charset="-122"/>
                <a:cs typeface="宋体" pitchFamily="-111" charset="-122"/>
              </a:rPr>
              <a:t>Selecting metadata components from the registry</a:t>
            </a:r>
            <a:endParaRPr lang="en-US" sz="1600" b="1">
              <a:latin typeface="Arial Unicode MS" pitchFamily="-111" charset="0"/>
            </a:endParaRPr>
          </a:p>
        </p:txBody>
      </p:sp>
      <p:sp>
        <p:nvSpPr>
          <p:cNvPr id="169006" name="AutoShape 46"/>
          <p:cNvSpPr>
            <a:spLocks noChangeArrowheads="1"/>
          </p:cNvSpPr>
          <p:nvPr/>
        </p:nvSpPr>
        <p:spPr bwMode="auto">
          <a:xfrm>
            <a:off x="1371600" y="5943600"/>
            <a:ext cx="1970088" cy="533400"/>
          </a:xfrm>
          <a:prstGeom prst="can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007" name="Text Box 47"/>
          <p:cNvSpPr txBox="1">
            <a:spLocks noChangeArrowheads="1"/>
          </p:cNvSpPr>
          <p:nvPr/>
        </p:nvSpPr>
        <p:spPr bwMode="auto">
          <a:xfrm>
            <a:off x="1447800" y="6096000"/>
            <a:ext cx="1824038" cy="252413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pitchFamily="-111" charset="0"/>
              </a:rPr>
              <a:t>Title:          dc:title</a:t>
            </a:r>
            <a:endParaRPr lang="en-US" sz="1600">
              <a:latin typeface="Arial Unicode MS" pitchFamily="-111" charset="0"/>
            </a:endParaRPr>
          </a:p>
        </p:txBody>
      </p:sp>
      <p:cxnSp>
        <p:nvCxnSpPr>
          <p:cNvPr id="169008" name="AutoShape 48"/>
          <p:cNvCxnSpPr>
            <a:cxnSpLocks noChangeShapeType="1"/>
            <a:stCxn id="168983" idx="1"/>
            <a:endCxn id="169007" idx="3"/>
          </p:cNvCxnSpPr>
          <p:nvPr/>
        </p:nvCxnSpPr>
        <p:spPr bwMode="auto">
          <a:xfrm rot="10800000" flipV="1">
            <a:off x="3271838" y="3371850"/>
            <a:ext cx="3205162" cy="2851150"/>
          </a:xfrm>
          <a:prstGeom prst="bentConnector3">
            <a:avLst>
              <a:gd name="adj1" fmla="val 5002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69009" name="Text Box 49"/>
          <p:cNvSpPr txBox="1">
            <a:spLocks noChangeArrowheads="1"/>
          </p:cNvSpPr>
          <p:nvPr/>
        </p:nvSpPr>
        <p:spPr bwMode="auto">
          <a:xfrm>
            <a:off x="152400" y="5791200"/>
            <a:ext cx="129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Times New Roman" pitchFamily="-111" charset="0"/>
              </a:rPr>
              <a:t>DCMI concept registry</a:t>
            </a:r>
            <a:endParaRPr lang="en-US" sz="1600">
              <a:latin typeface="Arial Unicode MS" pitchFamily="-111" charset="0"/>
            </a:endParaRPr>
          </a:p>
        </p:txBody>
      </p:sp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304800" y="190500"/>
            <a:ext cx="5791200" cy="800100"/>
          </a:xfrm>
        </p:spPr>
        <p:txBody>
          <a:bodyPr/>
          <a:lstStyle/>
          <a:p>
            <a:r>
              <a:rPr lang="en-US" dirty="0" smtClean="0"/>
              <a:t>CMDI Explicit Semantics</a:t>
            </a:r>
            <a:endParaRPr lang="en-US" dirty="0"/>
          </a:p>
        </p:txBody>
      </p:sp>
      <p:sp>
        <p:nvSpPr>
          <p:cNvPr id="51" name="Text Box 43"/>
          <p:cNvSpPr txBox="1">
            <a:spLocks noChangeArrowheads="1"/>
          </p:cNvSpPr>
          <p:nvPr/>
        </p:nvSpPr>
        <p:spPr bwMode="auto">
          <a:xfrm>
            <a:off x="1357313" y="1469401"/>
            <a:ext cx="216535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36576" rIns="73152" bIns="36576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pitchFamily="-111" charset="0"/>
              </a:rPr>
              <a:t>User selects appropriate components to create a</a:t>
            </a:r>
            <a:r>
              <a:rPr lang="en-US" sz="1600" dirty="0" smtClean="0">
                <a:latin typeface="Times New Roman" pitchFamily="-111" charset="0"/>
              </a:rPr>
              <a:t> new metadata profile  or an existing profile</a:t>
            </a:r>
            <a:endParaRPr lang="en-US" sz="1600" dirty="0">
              <a:latin typeface="Arial Unicode MS" pitchFamily="-11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ChangeArrowheads="1"/>
          </p:cNvSpPr>
          <p:nvPr/>
        </p:nvSpPr>
        <p:spPr bwMode="auto">
          <a:xfrm>
            <a:off x="6526213" y="2006600"/>
            <a:ext cx="2493962" cy="4024313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35" name="AutoShape 4"/>
          <p:cNvSpPr>
            <a:spLocks noChangeArrowheads="1"/>
          </p:cNvSpPr>
          <p:nvPr/>
        </p:nvSpPr>
        <p:spPr bwMode="auto">
          <a:xfrm>
            <a:off x="3833813" y="2778125"/>
            <a:ext cx="1970087" cy="1384300"/>
          </a:xfrm>
          <a:prstGeom prst="can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7616825" y="3798888"/>
            <a:ext cx="1076325" cy="1008062"/>
            <a:chOff x="2175" y="4152"/>
            <a:chExt cx="442" cy="400"/>
          </a:xfrm>
        </p:grpSpPr>
        <p:sp>
          <p:nvSpPr>
            <p:cNvPr id="44079" name="Text Box 25"/>
            <p:cNvSpPr txBox="1">
              <a:spLocks noChangeArrowheads="1"/>
            </p:cNvSpPr>
            <p:nvPr/>
          </p:nvSpPr>
          <p:spPr bwMode="auto">
            <a:xfrm>
              <a:off x="2175" y="4152"/>
              <a:ext cx="442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charset="0"/>
                </a:rPr>
                <a:t>Recording</a:t>
              </a:r>
              <a:endParaRPr lang="en-US" sz="1400">
                <a:latin typeface="Arial Unicode MS" charset="0"/>
              </a:endParaRPr>
            </a:p>
          </p:txBody>
        </p:sp>
        <p:grpSp>
          <p:nvGrpSpPr>
            <p:cNvPr id="3" name="Group 26"/>
            <p:cNvGrpSpPr>
              <a:grpSpLocks/>
            </p:cNvGrpSpPr>
            <p:nvPr/>
          </p:nvGrpSpPr>
          <p:grpSpPr bwMode="auto">
            <a:xfrm>
              <a:off x="2175" y="4252"/>
              <a:ext cx="442" cy="200"/>
              <a:chOff x="7377" y="4226"/>
              <a:chExt cx="1680" cy="624"/>
            </a:xfrm>
          </p:grpSpPr>
          <p:sp>
            <p:nvSpPr>
              <p:cNvPr id="44081" name="Text Box 27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CreationDate</a:t>
                </a:r>
                <a:endParaRPr lang="en-US" sz="1400">
                  <a:latin typeface="Arial Unicode MS" charset="0"/>
                </a:endParaRPr>
              </a:p>
            </p:txBody>
          </p:sp>
          <p:sp>
            <p:nvSpPr>
              <p:cNvPr id="44082" name="Text Box 28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Type</a:t>
                </a:r>
                <a:endParaRPr lang="en-US" sz="1400">
                  <a:latin typeface="Arial Unicode MS" charset="0"/>
                </a:endParaRPr>
              </a:p>
            </p:txBody>
          </p:sp>
        </p:grpSp>
      </p:grpSp>
      <p:sp>
        <p:nvSpPr>
          <p:cNvPr id="44037" name="Text Box 29"/>
          <p:cNvSpPr txBox="1">
            <a:spLocks noChangeArrowheads="1"/>
          </p:cNvSpPr>
          <p:nvPr/>
        </p:nvSpPr>
        <p:spPr bwMode="auto">
          <a:xfrm>
            <a:off x="6861175" y="1606550"/>
            <a:ext cx="1906588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b="1">
                <a:latin typeface="Times New Roman" charset="0"/>
              </a:rPr>
              <a:t>Component registry</a:t>
            </a:r>
          </a:p>
          <a:p>
            <a:pPr algn="ctr" defTabSz="1279525" eaLnBrk="0" hangingPunct="0"/>
            <a:endParaRPr lang="en-US" sz="16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defTabSz="1279525" eaLnBrk="0" hangingPunct="0"/>
            <a:endParaRPr lang="en-US">
              <a:latin typeface="Arial Unicode MS" charset="0"/>
            </a:endParaRPr>
          </a:p>
        </p:txBody>
      </p:sp>
      <p:grpSp>
        <p:nvGrpSpPr>
          <p:cNvPr id="4" name="Group 58"/>
          <p:cNvGrpSpPr>
            <a:grpSpLocks/>
          </p:cNvGrpSpPr>
          <p:nvPr/>
        </p:nvGrpSpPr>
        <p:grpSpPr bwMode="auto">
          <a:xfrm>
            <a:off x="3870325" y="3248025"/>
            <a:ext cx="1838325" cy="719138"/>
            <a:chOff x="1447800" y="4791075"/>
            <a:chExt cx="1838325" cy="719138"/>
          </a:xfrm>
        </p:grpSpPr>
        <p:sp>
          <p:nvSpPr>
            <p:cNvPr id="44076" name="Text Box 5"/>
            <p:cNvSpPr txBox="1">
              <a:spLocks noChangeArrowheads="1"/>
            </p:cNvSpPr>
            <p:nvPr/>
          </p:nvSpPr>
          <p:spPr bwMode="auto">
            <a:xfrm>
              <a:off x="1462088" y="4791075"/>
              <a:ext cx="1824037" cy="24923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1279525" eaLnBrk="0" hangingPunct="0"/>
              <a:r>
                <a:rPr lang="en-US" sz="1600">
                  <a:latin typeface="Times New Roman" charset="0"/>
                </a:rPr>
                <a:t>Genre 1      dcr:1020</a:t>
              </a:r>
              <a:endParaRPr lang="en-US" sz="1600">
                <a:latin typeface="Arial Unicode MS" charset="0"/>
              </a:endParaRPr>
            </a:p>
          </p:txBody>
        </p:sp>
        <p:sp>
          <p:nvSpPr>
            <p:cNvPr id="44077" name="Text Box 6"/>
            <p:cNvSpPr txBox="1">
              <a:spLocks noChangeArrowheads="1"/>
            </p:cNvSpPr>
            <p:nvPr/>
          </p:nvSpPr>
          <p:spPr bwMode="auto">
            <a:xfrm>
              <a:off x="1462088" y="5040313"/>
              <a:ext cx="1824037" cy="2524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1279525" eaLnBrk="0" hangingPunct="0"/>
              <a:r>
                <a:rPr lang="en-US" sz="1600">
                  <a:latin typeface="Times New Roman" charset="0"/>
                </a:rPr>
                <a:t>Language   dcr:1002</a:t>
              </a:r>
              <a:endParaRPr lang="en-US" sz="1600">
                <a:latin typeface="Arial Unicode MS" charset="0"/>
              </a:endParaRPr>
            </a:p>
          </p:txBody>
        </p:sp>
        <p:sp>
          <p:nvSpPr>
            <p:cNvPr id="44078" name="Text Box 30"/>
            <p:cNvSpPr txBox="1">
              <a:spLocks noChangeArrowheads="1"/>
            </p:cNvSpPr>
            <p:nvPr/>
          </p:nvSpPr>
          <p:spPr bwMode="auto">
            <a:xfrm>
              <a:off x="1447800" y="5257800"/>
              <a:ext cx="1824038" cy="252413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1279525" eaLnBrk="0" hangingPunct="0"/>
              <a:r>
                <a:rPr lang="en-US" sz="1600" dirty="0" smtClean="0">
                  <a:latin typeface="Times New Roman" charset="0"/>
                </a:rPr>
                <a:t>Genre 2      dcr</a:t>
              </a:r>
              <a:r>
                <a:rPr lang="en-US" sz="1600" dirty="0">
                  <a:latin typeface="Times New Roman" charset="0"/>
                </a:rPr>
                <a:t>:1030</a:t>
              </a:r>
              <a:endParaRPr lang="en-US" sz="1600" dirty="0">
                <a:latin typeface="Arial Unicode MS" charset="0"/>
              </a:endParaRPr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7148513" y="4945063"/>
            <a:ext cx="911225" cy="1008062"/>
            <a:chOff x="1704" y="4351"/>
            <a:chExt cx="374" cy="400"/>
          </a:xfrm>
        </p:grpSpPr>
        <p:sp>
          <p:nvSpPr>
            <p:cNvPr id="44072" name="Text Box 37"/>
            <p:cNvSpPr txBox="1">
              <a:spLocks noChangeArrowheads="1"/>
            </p:cNvSpPr>
            <p:nvPr/>
          </p:nvSpPr>
          <p:spPr bwMode="auto">
            <a:xfrm>
              <a:off x="1704" y="4351"/>
              <a:ext cx="374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charset="0"/>
                </a:rPr>
                <a:t>Dance</a:t>
              </a:r>
              <a:endParaRPr lang="en-US" sz="1400">
                <a:latin typeface="Arial Unicode MS" charset="0"/>
              </a:endParaRPr>
            </a:p>
          </p:txBody>
        </p:sp>
        <p:grpSp>
          <p:nvGrpSpPr>
            <p:cNvPr id="6" name="Group 38"/>
            <p:cNvGrpSpPr>
              <a:grpSpLocks/>
            </p:cNvGrpSpPr>
            <p:nvPr/>
          </p:nvGrpSpPr>
          <p:grpSpPr bwMode="auto">
            <a:xfrm>
              <a:off x="1704" y="4451"/>
              <a:ext cx="374" cy="200"/>
              <a:chOff x="7377" y="4226"/>
              <a:chExt cx="1680" cy="624"/>
            </a:xfrm>
          </p:grpSpPr>
          <p:sp>
            <p:nvSpPr>
              <p:cNvPr id="44074" name="Text Box 39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Name</a:t>
                </a:r>
                <a:endParaRPr lang="en-US" sz="1400">
                  <a:latin typeface="Arial Unicode MS" charset="0"/>
                </a:endParaRPr>
              </a:p>
            </p:txBody>
          </p:sp>
          <p:sp>
            <p:nvSpPr>
              <p:cNvPr id="44075" name="Text Box 40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Type</a:t>
                </a:r>
                <a:endParaRPr lang="en-US" sz="1400">
                  <a:latin typeface="Arial Unicode MS" charset="0"/>
                </a:endParaRPr>
              </a:p>
            </p:txBody>
          </p:sp>
        </p:grpSp>
      </p:grpSp>
      <p:sp>
        <p:nvSpPr>
          <p:cNvPr id="4404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Relation Registry</a:t>
            </a:r>
          </a:p>
        </p:txBody>
      </p:sp>
      <p:grpSp>
        <p:nvGrpSpPr>
          <p:cNvPr id="7" name="Group 50"/>
          <p:cNvGrpSpPr>
            <a:grpSpLocks/>
          </p:cNvGrpSpPr>
          <p:nvPr/>
        </p:nvGrpSpPr>
        <p:grpSpPr bwMode="auto">
          <a:xfrm>
            <a:off x="7118350" y="2136775"/>
            <a:ext cx="996950" cy="1006475"/>
            <a:chOff x="6688014" y="2469668"/>
            <a:chExt cx="997679" cy="1006475"/>
          </a:xfrm>
        </p:grpSpPr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6691918" y="2469668"/>
              <a:ext cx="993775" cy="1006475"/>
              <a:chOff x="2175" y="3452"/>
              <a:chExt cx="408" cy="399"/>
            </a:xfrm>
          </p:grpSpPr>
          <p:sp>
            <p:nvSpPr>
              <p:cNvPr id="44068" name="Text Box 20"/>
              <p:cNvSpPr txBox="1">
                <a:spLocks noChangeArrowheads="1"/>
              </p:cNvSpPr>
              <p:nvPr/>
            </p:nvSpPr>
            <p:spPr bwMode="auto">
              <a:xfrm>
                <a:off x="2175" y="3452"/>
                <a:ext cx="408" cy="39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3152" tIns="36576" rIns="73152" bIns="36576">
                <a:prstTxWarp prst="textNoShape">
                  <a:avLst/>
                </a:prstTxWarp>
              </a:bodyPr>
              <a:lstStyle/>
              <a:p>
                <a:pPr algn="ctr" defTabSz="1279525" eaLnBrk="0" hangingPunct="0"/>
                <a:r>
                  <a:rPr lang="en-US">
                    <a:latin typeface="Times New Roman" charset="0"/>
                  </a:rPr>
                  <a:t>Text 1</a:t>
                </a:r>
                <a:endParaRPr lang="en-US">
                  <a:latin typeface="Arial Unicode MS" charset="0"/>
                </a:endParaRPr>
              </a:p>
            </p:txBody>
          </p:sp>
          <p:grpSp>
            <p:nvGrpSpPr>
              <p:cNvPr id="9" name="Group 21"/>
              <p:cNvGrpSpPr>
                <a:grpSpLocks/>
              </p:cNvGrpSpPr>
              <p:nvPr/>
            </p:nvGrpSpPr>
            <p:grpSpPr bwMode="auto">
              <a:xfrm>
                <a:off x="2175" y="3552"/>
                <a:ext cx="408" cy="199"/>
                <a:chOff x="7377" y="4226"/>
                <a:chExt cx="1680" cy="624"/>
              </a:xfrm>
            </p:grpSpPr>
            <p:sp>
              <p:nvSpPr>
                <p:cNvPr id="4407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7377" y="4226"/>
                  <a:ext cx="1680" cy="31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defTabSz="1279525" eaLnBrk="0" hangingPunct="0"/>
                  <a:r>
                    <a:rPr lang="en-US" sz="1400">
                      <a:latin typeface="Times New Roman" charset="0"/>
                    </a:rPr>
                    <a:t>Language</a:t>
                  </a:r>
                  <a:endParaRPr lang="en-US" sz="1400">
                    <a:latin typeface="Arial Unicode MS" charset="0"/>
                  </a:endParaRPr>
                </a:p>
              </p:txBody>
            </p:sp>
            <p:sp>
              <p:nvSpPr>
                <p:cNvPr id="4407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377" y="4538"/>
                  <a:ext cx="1680" cy="31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defTabSz="1279525" eaLnBrk="0" hangingPunct="0"/>
                  <a:r>
                    <a:rPr lang="en-US" sz="1400">
                      <a:latin typeface="Times New Roman" charset="0"/>
                    </a:rPr>
                    <a:t>Title</a:t>
                  </a:r>
                  <a:endParaRPr lang="en-US" sz="1400">
                    <a:latin typeface="Arial Unicode MS" charset="0"/>
                  </a:endParaRPr>
                </a:p>
              </p:txBody>
            </p:sp>
          </p:grpSp>
        </p:grpSp>
        <p:sp>
          <p:nvSpPr>
            <p:cNvPr id="44067" name="Text Box 23"/>
            <p:cNvSpPr txBox="1">
              <a:spLocks noChangeArrowheads="1"/>
            </p:cNvSpPr>
            <p:nvPr/>
          </p:nvSpPr>
          <p:spPr bwMode="auto">
            <a:xfrm>
              <a:off x="6688014" y="3222995"/>
              <a:ext cx="993775" cy="2509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1279525" eaLnBrk="0" hangingPunct="0"/>
              <a:r>
                <a:rPr lang="en-US" sz="1400" b="1">
                  <a:latin typeface="Times New Roman" charset="0"/>
                </a:rPr>
                <a:t>Genre</a:t>
              </a:r>
              <a:r>
                <a:rPr lang="en-US" sz="1400">
                  <a:latin typeface="Times New Roman" charset="0"/>
                </a:rPr>
                <a:t>1</a:t>
              </a:r>
              <a:endParaRPr lang="en-US" sz="1400">
                <a:latin typeface="Arial Unicode MS" charset="0"/>
              </a:endParaRPr>
            </a:p>
          </p:txBody>
        </p:sp>
      </p:grpSp>
      <p:grpSp>
        <p:nvGrpSpPr>
          <p:cNvPr id="10" name="Group 51"/>
          <p:cNvGrpSpPr>
            <a:grpSpLocks/>
          </p:cNvGrpSpPr>
          <p:nvPr/>
        </p:nvGrpSpPr>
        <p:grpSpPr bwMode="auto">
          <a:xfrm>
            <a:off x="6996113" y="3443288"/>
            <a:ext cx="998537" cy="1006475"/>
            <a:chOff x="6688014" y="2469668"/>
            <a:chExt cx="997679" cy="1006475"/>
          </a:xfrm>
        </p:grpSpPr>
        <p:grpSp>
          <p:nvGrpSpPr>
            <p:cNvPr id="11" name="Group 19"/>
            <p:cNvGrpSpPr>
              <a:grpSpLocks/>
            </p:cNvGrpSpPr>
            <p:nvPr/>
          </p:nvGrpSpPr>
          <p:grpSpPr bwMode="auto">
            <a:xfrm>
              <a:off x="6691918" y="2469668"/>
              <a:ext cx="993775" cy="1006475"/>
              <a:chOff x="2175" y="3452"/>
              <a:chExt cx="408" cy="399"/>
            </a:xfrm>
          </p:grpSpPr>
          <p:sp>
            <p:nvSpPr>
              <p:cNvPr id="44062" name="Text Box 20"/>
              <p:cNvSpPr txBox="1">
                <a:spLocks noChangeArrowheads="1"/>
              </p:cNvSpPr>
              <p:nvPr/>
            </p:nvSpPr>
            <p:spPr bwMode="auto">
              <a:xfrm>
                <a:off x="2175" y="3452"/>
                <a:ext cx="408" cy="39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3152" tIns="36576" rIns="73152" bIns="36576">
                <a:prstTxWarp prst="textNoShape">
                  <a:avLst/>
                </a:prstTxWarp>
              </a:bodyPr>
              <a:lstStyle/>
              <a:p>
                <a:pPr algn="ctr" defTabSz="1279525" eaLnBrk="0" hangingPunct="0"/>
                <a:r>
                  <a:rPr lang="en-US">
                    <a:latin typeface="Times New Roman" charset="0"/>
                  </a:rPr>
                  <a:t>Text 2</a:t>
                </a:r>
                <a:endParaRPr lang="en-US">
                  <a:latin typeface="Arial Unicode MS" charset="0"/>
                </a:endParaRPr>
              </a:p>
            </p:txBody>
          </p:sp>
          <p:grpSp>
            <p:nvGrpSpPr>
              <p:cNvPr id="12" name="Group 21"/>
              <p:cNvGrpSpPr>
                <a:grpSpLocks/>
              </p:cNvGrpSpPr>
              <p:nvPr/>
            </p:nvGrpSpPr>
            <p:grpSpPr bwMode="auto">
              <a:xfrm>
                <a:off x="2175" y="3559"/>
                <a:ext cx="408" cy="200"/>
                <a:chOff x="7377" y="4226"/>
                <a:chExt cx="1680" cy="624"/>
              </a:xfrm>
            </p:grpSpPr>
            <p:sp>
              <p:nvSpPr>
                <p:cNvPr id="44064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7377" y="4226"/>
                  <a:ext cx="1680" cy="31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defTabSz="1279525" eaLnBrk="0" hangingPunct="0"/>
                  <a:r>
                    <a:rPr lang="en-US" sz="1400">
                      <a:latin typeface="Times New Roman" charset="0"/>
                    </a:rPr>
                    <a:t>Language</a:t>
                  </a:r>
                  <a:endParaRPr lang="en-US" sz="1400">
                    <a:latin typeface="Arial Unicode MS" charset="0"/>
                  </a:endParaRPr>
                </a:p>
              </p:txBody>
            </p:sp>
            <p:sp>
              <p:nvSpPr>
                <p:cNvPr id="4406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377" y="4538"/>
                  <a:ext cx="1680" cy="31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defTabSz="1279525" eaLnBrk="0" hangingPunct="0"/>
                  <a:r>
                    <a:rPr lang="en-US" sz="1400">
                      <a:latin typeface="Times New Roman" charset="0"/>
                    </a:rPr>
                    <a:t>Title</a:t>
                  </a:r>
                  <a:endParaRPr lang="en-US" sz="1400">
                    <a:latin typeface="Arial Unicode MS" charset="0"/>
                  </a:endParaRPr>
                </a:p>
              </p:txBody>
            </p:sp>
          </p:grpSp>
        </p:grpSp>
        <p:sp>
          <p:nvSpPr>
            <p:cNvPr id="44061" name="Text Box 23"/>
            <p:cNvSpPr txBox="1">
              <a:spLocks noChangeArrowheads="1"/>
            </p:cNvSpPr>
            <p:nvPr/>
          </p:nvSpPr>
          <p:spPr bwMode="auto">
            <a:xfrm>
              <a:off x="6688014" y="3222995"/>
              <a:ext cx="993775" cy="2509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1279525" eaLnBrk="0" hangingPunct="0"/>
              <a:r>
                <a:rPr lang="en-US" sz="1400" b="1">
                  <a:latin typeface="Times New Roman" charset="0"/>
                </a:rPr>
                <a:t>Genre2</a:t>
              </a:r>
              <a:endParaRPr lang="en-US" sz="1400" b="1">
                <a:latin typeface="Arial Unicode MS" charset="0"/>
              </a:endParaRPr>
            </a:p>
          </p:txBody>
        </p:sp>
      </p:grpSp>
      <p:cxnSp>
        <p:nvCxnSpPr>
          <p:cNvPr id="44043" name="Elbow Connector 60"/>
          <p:cNvCxnSpPr>
            <a:cxnSpLocks noChangeShapeType="1"/>
            <a:stCxn id="44067" idx="1"/>
            <a:endCxn id="44076" idx="3"/>
          </p:cNvCxnSpPr>
          <p:nvPr/>
        </p:nvCxnSpPr>
        <p:spPr bwMode="auto">
          <a:xfrm rot="10800000" flipV="1">
            <a:off x="5708650" y="3016250"/>
            <a:ext cx="1409700" cy="355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4044" name="Elbow Connector 62"/>
          <p:cNvCxnSpPr>
            <a:cxnSpLocks noChangeShapeType="1"/>
            <a:stCxn id="44061" idx="1"/>
            <a:endCxn id="44078" idx="3"/>
          </p:cNvCxnSpPr>
          <p:nvPr/>
        </p:nvCxnSpPr>
        <p:spPr bwMode="auto">
          <a:xfrm rot="10800000">
            <a:off x="5694363" y="3840163"/>
            <a:ext cx="1301750" cy="4810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4045" name="Text Box 33"/>
          <p:cNvSpPr txBox="1">
            <a:spLocks noChangeArrowheads="1"/>
          </p:cNvSpPr>
          <p:nvPr/>
        </p:nvSpPr>
        <p:spPr bwMode="auto">
          <a:xfrm>
            <a:off x="4097338" y="4279900"/>
            <a:ext cx="129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Arial Unicode MS" charset="0"/>
              </a:rPr>
              <a:t>ISOCat</a:t>
            </a:r>
          </a:p>
        </p:txBody>
      </p:sp>
      <p:sp>
        <p:nvSpPr>
          <p:cNvPr id="44048" name="AutoShape 4"/>
          <p:cNvSpPr>
            <a:spLocks noChangeArrowheads="1"/>
          </p:cNvSpPr>
          <p:nvPr/>
        </p:nvSpPr>
        <p:spPr bwMode="auto">
          <a:xfrm>
            <a:off x="761504" y="3809360"/>
            <a:ext cx="1969986" cy="1384344"/>
          </a:xfrm>
          <a:prstGeom prst="can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9" name="Text Box 33"/>
          <p:cNvSpPr txBox="1">
            <a:spLocks noChangeArrowheads="1"/>
          </p:cNvSpPr>
          <p:nvPr/>
        </p:nvSpPr>
        <p:spPr bwMode="auto">
          <a:xfrm>
            <a:off x="1131478" y="5387949"/>
            <a:ext cx="1295333" cy="838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Times New Roman" charset="0"/>
              </a:rPr>
              <a:t>Relation Registry</a:t>
            </a:r>
            <a:endParaRPr lang="en-US" sz="1600">
              <a:latin typeface="Arial Unicode MS" charset="0"/>
            </a:endParaRPr>
          </a:p>
        </p:txBody>
      </p:sp>
      <p:pic>
        <p:nvPicPr>
          <p:cNvPr id="44050" name="Picture 34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6325" y="2259899"/>
            <a:ext cx="390505" cy="617557"/>
          </a:xfrm>
          <a:prstGeom prst="rect">
            <a:avLst/>
          </a:prstGeom>
          <a:solidFill>
            <a:srgbClr val="FF5050"/>
          </a:solidFill>
          <a:ln w="3175">
            <a:noFill/>
            <a:miter lim="800000"/>
            <a:headEnd/>
            <a:tailEnd/>
          </a:ln>
        </p:spPr>
      </p:pic>
      <p:sp>
        <p:nvSpPr>
          <p:cNvPr id="44051" name="Text Box 35"/>
          <p:cNvSpPr txBox="1">
            <a:spLocks noChangeArrowheads="1"/>
          </p:cNvSpPr>
          <p:nvPr/>
        </p:nvSpPr>
        <p:spPr bwMode="auto">
          <a:xfrm>
            <a:off x="988253" y="2816764"/>
            <a:ext cx="1341998" cy="54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Times New Roman" charset="0"/>
              </a:rPr>
              <a:t>User</a:t>
            </a:r>
          </a:p>
          <a:p>
            <a:pPr algn="ctr" defTabSz="1279525" eaLnBrk="0" hangingPunct="0"/>
            <a:r>
              <a:rPr lang="en-US" sz="1600" b="1">
                <a:latin typeface="Times New Roman" charset="0"/>
              </a:rPr>
              <a:t> MD search</a:t>
            </a: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defTabSz="1279525" eaLnBrk="0" hangingPunct="0"/>
            <a:endParaRPr lang="en-US">
              <a:latin typeface="Arial Unicode MS" charset="0"/>
            </a:endParaRPr>
          </a:p>
        </p:txBody>
      </p:sp>
      <p:sp>
        <p:nvSpPr>
          <p:cNvPr id="44052" name="Text Box 43"/>
          <p:cNvSpPr txBox="1">
            <a:spLocks noChangeArrowheads="1"/>
          </p:cNvSpPr>
          <p:nvPr/>
        </p:nvSpPr>
        <p:spPr bwMode="auto">
          <a:xfrm>
            <a:off x="614362" y="1371600"/>
            <a:ext cx="2475499" cy="1008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36576" rIns="73152" bIns="36576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charset="0"/>
              </a:rPr>
              <a:t>User selects or creates a profile that specifies relations between</a:t>
            </a:r>
            <a:r>
              <a:rPr lang="en-US" sz="1600" dirty="0" smtClean="0">
                <a:latin typeface="Times New Roman" charset="0"/>
              </a:rPr>
              <a:t> concepts</a:t>
            </a:r>
            <a:endParaRPr lang="en-US" sz="1600" dirty="0">
              <a:latin typeface="Arial Unicode MS" charset="0"/>
            </a:endParaRPr>
          </a:p>
        </p:txBody>
      </p:sp>
      <p:sp>
        <p:nvSpPr>
          <p:cNvPr id="44057" name="Text Box 5"/>
          <p:cNvSpPr txBox="1">
            <a:spLocks noChangeArrowheads="1"/>
          </p:cNvSpPr>
          <p:nvPr/>
        </p:nvSpPr>
        <p:spPr bwMode="auto">
          <a:xfrm>
            <a:off x="832451" y="4278540"/>
            <a:ext cx="1823942" cy="249246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charset="0"/>
              </a:rPr>
              <a:t> dcr:1020  = dcr:1030</a:t>
            </a:r>
            <a:endParaRPr lang="en-US" sz="1600">
              <a:latin typeface="Arial Unicode MS" charset="0"/>
            </a:endParaRPr>
          </a:p>
        </p:txBody>
      </p:sp>
      <p:sp>
        <p:nvSpPr>
          <p:cNvPr id="44058" name="Text Box 6"/>
          <p:cNvSpPr txBox="1">
            <a:spLocks noChangeArrowheads="1"/>
          </p:cNvSpPr>
          <p:nvPr/>
        </p:nvSpPr>
        <p:spPr bwMode="auto">
          <a:xfrm>
            <a:off x="832451" y="4527786"/>
            <a:ext cx="1823942" cy="252420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charset="0"/>
              </a:rPr>
              <a:t> dcr:1020  ~  dcr:1030</a:t>
            </a:r>
            <a:endParaRPr lang="en-US" sz="1600" dirty="0">
              <a:latin typeface="Arial Unicode MS" charset="0"/>
            </a:endParaRPr>
          </a:p>
        </p:txBody>
      </p:sp>
      <p:sp>
        <p:nvSpPr>
          <p:cNvPr id="44059" name="Text Box 30"/>
          <p:cNvSpPr txBox="1">
            <a:spLocks noChangeArrowheads="1"/>
          </p:cNvSpPr>
          <p:nvPr/>
        </p:nvSpPr>
        <p:spPr bwMode="auto">
          <a:xfrm>
            <a:off x="837701" y="4745280"/>
            <a:ext cx="1823943" cy="252421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charset="0"/>
              </a:rPr>
              <a:t> dcr:1020  &gt; dcr:1030</a:t>
            </a:r>
            <a:endParaRPr lang="en-US" sz="1600" dirty="0">
              <a:latin typeface="Arial Unicode MS" charset="0"/>
            </a:endParaRPr>
          </a:p>
        </p:txBody>
      </p:sp>
      <p:sp>
        <p:nvSpPr>
          <p:cNvPr id="44054" name="Down Arrow 88"/>
          <p:cNvSpPr>
            <a:spLocks noChangeArrowheads="1"/>
          </p:cNvSpPr>
          <p:nvPr/>
        </p:nvSpPr>
        <p:spPr bwMode="auto">
          <a:xfrm>
            <a:off x="1505862" y="3342726"/>
            <a:ext cx="390505" cy="754926"/>
          </a:xfrm>
          <a:prstGeom prst="downArrow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/>
            <a:endParaRPr lang="en-US" sz="900" b="1">
              <a:solidFill>
                <a:srgbClr val="000000"/>
              </a:solidFill>
            </a:endParaRPr>
          </a:p>
        </p:txBody>
      </p:sp>
      <p:cxnSp>
        <p:nvCxnSpPr>
          <p:cNvPr id="44055" name="Elbow Connector 93"/>
          <p:cNvCxnSpPr>
            <a:cxnSpLocks noChangeShapeType="1"/>
            <a:stCxn id="44076" idx="1"/>
            <a:endCxn id="44057" idx="3"/>
          </p:cNvCxnSpPr>
          <p:nvPr/>
        </p:nvCxnSpPr>
        <p:spPr bwMode="auto">
          <a:xfrm rot="10800000" flipV="1">
            <a:off x="2656394" y="3351981"/>
            <a:ext cx="1247269" cy="1051181"/>
          </a:xfrm>
          <a:prstGeom prst="bentConnector3">
            <a:avLst>
              <a:gd name="adj1" fmla="val 60963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4056" name="Elbow Connector 95"/>
          <p:cNvCxnSpPr>
            <a:cxnSpLocks noChangeShapeType="1"/>
            <a:stCxn id="44078" idx="1"/>
            <a:endCxn id="44057" idx="3"/>
          </p:cNvCxnSpPr>
          <p:nvPr/>
        </p:nvCxnSpPr>
        <p:spPr bwMode="auto">
          <a:xfrm rot="10800000" flipV="1">
            <a:off x="2656394" y="3839847"/>
            <a:ext cx="1213444" cy="56331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6" name="TextBox 55"/>
          <p:cNvSpPr txBox="1"/>
          <p:nvPr/>
        </p:nvSpPr>
        <p:spPr>
          <a:xfrm>
            <a:off x="3724275" y="5307013"/>
            <a:ext cx="3892550" cy="12001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Metadata modelers or terminology </a:t>
            </a:r>
            <a:r>
              <a:rPr lang="en-US" dirty="0" smtClean="0">
                <a:latin typeface="+mn-lt"/>
                <a:ea typeface="+mn-ea"/>
                <a:cs typeface="+mn-cs"/>
              </a:rPr>
              <a:t>experts </a:t>
            </a:r>
            <a:r>
              <a:rPr lang="en-US" dirty="0">
                <a:latin typeface="+mn-lt"/>
                <a:ea typeface="+mn-ea"/>
                <a:cs typeface="+mn-cs"/>
              </a:rPr>
              <a:t>can also use the RR to specify relations that the ISO DCR can’t store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8" grpId="0" animBg="1"/>
      <p:bldP spid="44049" grpId="0"/>
      <p:bldP spid="44051" grpId="0"/>
      <p:bldP spid="44052" grpId="0"/>
      <p:bldP spid="44057" grpId="0" animBg="1"/>
      <p:bldP spid="44058" grpId="0" animBg="1"/>
      <p:bldP spid="44059" grpId="0" animBg="1"/>
      <p:bldP spid="44054" grpId="0" animBg="1"/>
      <p:bldP spid="5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smtClean="0"/>
              <a:t>CMDI Metadata </a:t>
            </a:r>
            <a:r>
              <a:rPr lang="en-US" dirty="0"/>
              <a:t>Live-cycle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684213" y="2060575"/>
            <a:ext cx="7343775" cy="4017963"/>
            <a:chOff x="3187" y="7922"/>
            <a:chExt cx="7200" cy="4059"/>
          </a:xfrm>
        </p:grpSpPr>
        <p:sp>
          <p:nvSpPr>
            <p:cNvPr id="147461" name="AutoShape 5"/>
            <p:cNvSpPr>
              <a:spLocks noChangeAspect="1" noChangeArrowheads="1"/>
            </p:cNvSpPr>
            <p:nvPr/>
          </p:nvSpPr>
          <p:spPr bwMode="auto">
            <a:xfrm>
              <a:off x="3187" y="7922"/>
              <a:ext cx="7200" cy="4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241" y="7968"/>
              <a:ext cx="7091" cy="3936"/>
              <a:chOff x="1635" y="6899"/>
              <a:chExt cx="8509" cy="4723"/>
            </a:xfrm>
          </p:grpSpPr>
          <p:pic>
            <p:nvPicPr>
              <p:cNvPr id="147463" name="Picture 7" descr="subject copy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642" y="6899"/>
                <a:ext cx="530" cy="835"/>
              </a:xfrm>
              <a:prstGeom prst="rect">
                <a:avLst/>
              </a:prstGeom>
              <a:solidFill>
                <a:srgbClr val="FF5050"/>
              </a:solidFill>
              <a:ln w="3175">
                <a:noFill/>
                <a:miter lim="800000"/>
                <a:headEnd/>
                <a:tailEnd/>
              </a:ln>
            </p:spPr>
          </p:pic>
          <p:sp>
            <p:nvSpPr>
              <p:cNvPr id="147464" name="AutoShape 8"/>
              <p:cNvSpPr>
                <a:spLocks noChangeArrowheads="1"/>
              </p:cNvSpPr>
              <p:nvPr/>
            </p:nvSpPr>
            <p:spPr bwMode="auto">
              <a:xfrm>
                <a:off x="2671" y="6982"/>
                <a:ext cx="1248" cy="680"/>
              </a:xfrm>
              <a:prstGeom prst="hexagon">
                <a:avLst>
                  <a:gd name="adj" fmla="val 45882"/>
                  <a:gd name="vf" fmla="val 115470"/>
                </a:avLst>
              </a:prstGeom>
              <a:solidFill>
                <a:srgbClr val="FBD4B4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465" name="Text Box 9"/>
              <p:cNvSpPr txBox="1">
                <a:spLocks noChangeArrowheads="1"/>
              </p:cNvSpPr>
              <p:nvPr/>
            </p:nvSpPr>
            <p:spPr bwMode="auto">
              <a:xfrm>
                <a:off x="2696" y="7038"/>
                <a:ext cx="1170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 b="1"/>
                  <a:t>Search</a:t>
                </a:r>
              </a:p>
              <a:p>
                <a:pPr algn="ctr"/>
                <a:r>
                  <a:rPr lang="en-US" sz="1200" b="1"/>
                  <a:t>Service</a:t>
                </a:r>
              </a:p>
            </p:txBody>
          </p:sp>
          <p:sp>
            <p:nvSpPr>
              <p:cNvPr id="147466" name="AutoShape 10"/>
              <p:cNvSpPr>
                <a:spLocks noChangeArrowheads="1"/>
              </p:cNvSpPr>
              <p:nvPr/>
            </p:nvSpPr>
            <p:spPr bwMode="auto">
              <a:xfrm>
                <a:off x="2432" y="9060"/>
                <a:ext cx="1725" cy="830"/>
              </a:xfrm>
              <a:prstGeom prst="can">
                <a:avLst>
                  <a:gd name="adj" fmla="val 25000"/>
                </a:avLst>
              </a:prstGeom>
              <a:solidFill>
                <a:srgbClr val="FBD4B4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467" name="Text Box 11"/>
              <p:cNvSpPr txBox="1">
                <a:spLocks noChangeArrowheads="1"/>
              </p:cNvSpPr>
              <p:nvPr/>
            </p:nvSpPr>
            <p:spPr bwMode="auto">
              <a:xfrm>
                <a:off x="2499" y="9259"/>
                <a:ext cx="1591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 b="1"/>
                  <a:t>Joint Metadata</a:t>
                </a:r>
              </a:p>
              <a:p>
                <a:pPr algn="ctr"/>
                <a:r>
                  <a:rPr lang="en-US" sz="1200" b="1"/>
                  <a:t>Repository</a:t>
                </a:r>
              </a:p>
            </p:txBody>
          </p:sp>
          <p:sp>
            <p:nvSpPr>
              <p:cNvPr id="147468" name="AutoShape 12"/>
              <p:cNvSpPr>
                <a:spLocks noChangeArrowheads="1"/>
              </p:cNvSpPr>
              <p:nvPr/>
            </p:nvSpPr>
            <p:spPr bwMode="auto">
              <a:xfrm>
                <a:off x="1796" y="10791"/>
                <a:ext cx="1222" cy="830"/>
              </a:xfrm>
              <a:prstGeom prst="can">
                <a:avLst>
                  <a:gd name="adj" fmla="val 25000"/>
                </a:avLst>
              </a:prstGeom>
              <a:solidFill>
                <a:srgbClr val="FBD4B4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469" name="Text Box 13"/>
              <p:cNvSpPr txBox="1">
                <a:spLocks noChangeArrowheads="1"/>
              </p:cNvSpPr>
              <p:nvPr/>
            </p:nvSpPr>
            <p:spPr bwMode="auto">
              <a:xfrm>
                <a:off x="1781" y="10991"/>
                <a:ext cx="1251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 b="1"/>
                  <a:t>Metadata</a:t>
                </a:r>
              </a:p>
              <a:p>
                <a:pPr algn="ctr"/>
                <a:r>
                  <a:rPr lang="en-US" sz="1200" b="1"/>
                  <a:t>Repository</a:t>
                </a:r>
              </a:p>
            </p:txBody>
          </p:sp>
          <p:sp>
            <p:nvSpPr>
              <p:cNvPr id="147470" name="AutoShape 14"/>
              <p:cNvSpPr>
                <a:spLocks noChangeArrowheads="1"/>
              </p:cNvSpPr>
              <p:nvPr/>
            </p:nvSpPr>
            <p:spPr bwMode="auto">
              <a:xfrm>
                <a:off x="3476" y="10792"/>
                <a:ext cx="1222" cy="830"/>
              </a:xfrm>
              <a:prstGeom prst="can">
                <a:avLst>
                  <a:gd name="adj" fmla="val 25000"/>
                </a:avLst>
              </a:prstGeom>
              <a:solidFill>
                <a:srgbClr val="FBD4B4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471" name="Text Box 15"/>
              <p:cNvSpPr txBox="1">
                <a:spLocks noChangeArrowheads="1"/>
              </p:cNvSpPr>
              <p:nvPr/>
            </p:nvSpPr>
            <p:spPr bwMode="auto">
              <a:xfrm>
                <a:off x="3461" y="10991"/>
                <a:ext cx="1251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 b="1"/>
                  <a:t>Metadata</a:t>
                </a:r>
              </a:p>
              <a:p>
                <a:pPr algn="ctr"/>
                <a:r>
                  <a:rPr lang="en-US" sz="1200" b="1"/>
                  <a:t>Repository</a:t>
                </a:r>
              </a:p>
            </p:txBody>
          </p:sp>
          <p:sp>
            <p:nvSpPr>
              <p:cNvPr id="147472" name="AutoShape 16"/>
              <p:cNvSpPr>
                <a:spLocks noChangeArrowheads="1"/>
              </p:cNvSpPr>
              <p:nvPr/>
            </p:nvSpPr>
            <p:spPr bwMode="auto">
              <a:xfrm>
                <a:off x="4263" y="7901"/>
                <a:ext cx="1290" cy="830"/>
              </a:xfrm>
              <a:prstGeom prst="can">
                <a:avLst>
                  <a:gd name="adj" fmla="val 25000"/>
                </a:avLst>
              </a:prstGeom>
              <a:solidFill>
                <a:srgbClr val="B8CCE4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473" name="Text Box 17"/>
              <p:cNvSpPr txBox="1">
                <a:spLocks noChangeArrowheads="1"/>
              </p:cNvSpPr>
              <p:nvPr/>
            </p:nvSpPr>
            <p:spPr bwMode="auto">
              <a:xfrm>
                <a:off x="4330" y="8100"/>
                <a:ext cx="1143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 b="1"/>
                  <a:t>Relation Registry</a:t>
                </a:r>
              </a:p>
            </p:txBody>
          </p:sp>
          <p:sp>
            <p:nvSpPr>
              <p:cNvPr id="147474" name="AutoShape 18"/>
              <p:cNvSpPr>
                <a:spLocks noChangeArrowheads="1"/>
              </p:cNvSpPr>
              <p:nvPr/>
            </p:nvSpPr>
            <p:spPr bwMode="auto">
              <a:xfrm>
                <a:off x="6142" y="7434"/>
                <a:ext cx="1725" cy="830"/>
              </a:xfrm>
              <a:prstGeom prst="can">
                <a:avLst>
                  <a:gd name="adj" fmla="val 25000"/>
                </a:avLst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475" name="Text Box 19"/>
              <p:cNvSpPr txBox="1">
                <a:spLocks noChangeArrowheads="1"/>
              </p:cNvSpPr>
              <p:nvPr/>
            </p:nvSpPr>
            <p:spPr bwMode="auto">
              <a:xfrm>
                <a:off x="6073" y="7633"/>
                <a:ext cx="1727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 b="1"/>
                  <a:t>ISOcat</a:t>
                </a:r>
              </a:p>
              <a:p>
                <a:pPr algn="ctr"/>
                <a:r>
                  <a:rPr lang="en-US" sz="1200" b="1"/>
                  <a:t>Concept Registry</a:t>
                </a:r>
              </a:p>
            </p:txBody>
          </p:sp>
          <p:sp>
            <p:nvSpPr>
              <p:cNvPr id="147476" name="AutoShape 20"/>
              <p:cNvSpPr>
                <a:spLocks noChangeArrowheads="1"/>
              </p:cNvSpPr>
              <p:nvPr/>
            </p:nvSpPr>
            <p:spPr bwMode="auto">
              <a:xfrm>
                <a:off x="6142" y="8371"/>
                <a:ext cx="1725" cy="830"/>
              </a:xfrm>
              <a:prstGeom prst="can">
                <a:avLst>
                  <a:gd name="adj" fmla="val 25000"/>
                </a:avLst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477" name="Text Box 21"/>
              <p:cNvSpPr txBox="1">
                <a:spLocks noChangeArrowheads="1"/>
              </p:cNvSpPr>
              <p:nvPr/>
            </p:nvSpPr>
            <p:spPr bwMode="auto">
              <a:xfrm>
                <a:off x="6087" y="8570"/>
                <a:ext cx="1713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 b="1"/>
                  <a:t>DCMI</a:t>
                </a:r>
              </a:p>
              <a:p>
                <a:pPr algn="ctr"/>
                <a:r>
                  <a:rPr lang="en-US" sz="1200" b="1"/>
                  <a:t>Concept Registry</a:t>
                </a:r>
              </a:p>
            </p:txBody>
          </p:sp>
          <p:sp>
            <p:nvSpPr>
              <p:cNvPr id="147478" name="AutoShape 22"/>
              <p:cNvSpPr>
                <a:spLocks noChangeArrowheads="1"/>
              </p:cNvSpPr>
              <p:nvPr/>
            </p:nvSpPr>
            <p:spPr bwMode="auto">
              <a:xfrm>
                <a:off x="6142" y="9319"/>
                <a:ext cx="1725" cy="830"/>
              </a:xfrm>
              <a:prstGeom prst="can">
                <a:avLst>
                  <a:gd name="adj" fmla="val 25000"/>
                </a:avLst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479" name="Text Box 23"/>
              <p:cNvSpPr txBox="1">
                <a:spLocks noChangeArrowheads="1"/>
              </p:cNvSpPr>
              <p:nvPr/>
            </p:nvSpPr>
            <p:spPr bwMode="auto">
              <a:xfrm>
                <a:off x="6060" y="9518"/>
                <a:ext cx="1740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 b="1"/>
                  <a:t>other</a:t>
                </a:r>
              </a:p>
              <a:p>
                <a:pPr algn="ctr"/>
                <a:r>
                  <a:rPr lang="en-US" sz="1200" b="1"/>
                  <a:t>Concept Registry</a:t>
                </a:r>
              </a:p>
            </p:txBody>
          </p:sp>
          <p:sp>
            <p:nvSpPr>
              <p:cNvPr id="147480" name="AutoShape 24"/>
              <p:cNvSpPr>
                <a:spLocks noChangeArrowheads="1"/>
              </p:cNvSpPr>
              <p:nvPr/>
            </p:nvSpPr>
            <p:spPr bwMode="auto">
              <a:xfrm>
                <a:off x="8419" y="8269"/>
                <a:ext cx="1725" cy="1034"/>
              </a:xfrm>
              <a:prstGeom prst="can">
                <a:avLst>
                  <a:gd name="adj" fmla="val 25000"/>
                </a:avLst>
              </a:prstGeom>
              <a:solidFill>
                <a:srgbClr val="B8CCE4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481" name="Text Box 25"/>
              <p:cNvSpPr txBox="1">
                <a:spLocks noChangeArrowheads="1"/>
              </p:cNvSpPr>
              <p:nvPr/>
            </p:nvSpPr>
            <p:spPr bwMode="auto">
              <a:xfrm>
                <a:off x="8486" y="8524"/>
                <a:ext cx="1591" cy="8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 b="1"/>
                  <a:t>CLARIN</a:t>
                </a:r>
              </a:p>
              <a:p>
                <a:pPr algn="ctr"/>
                <a:r>
                  <a:rPr lang="en-US" sz="1200" b="1"/>
                  <a:t>Component Registry</a:t>
                </a:r>
              </a:p>
            </p:txBody>
          </p:sp>
          <p:cxnSp>
            <p:nvCxnSpPr>
              <p:cNvPr id="147482" name="AutoShape 26"/>
              <p:cNvCxnSpPr>
                <a:cxnSpLocks noChangeShapeType="1"/>
                <a:stCxn id="147474" idx="4"/>
                <a:endCxn id="147480" idx="2"/>
              </p:cNvCxnSpPr>
              <p:nvPr/>
            </p:nvCxnSpPr>
            <p:spPr bwMode="auto">
              <a:xfrm>
                <a:off x="7867" y="7849"/>
                <a:ext cx="552" cy="93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47483" name="AutoShape 27"/>
              <p:cNvCxnSpPr>
                <a:cxnSpLocks noChangeShapeType="1"/>
                <a:stCxn id="147476" idx="4"/>
                <a:endCxn id="147480" idx="2"/>
              </p:cNvCxnSpPr>
              <p:nvPr/>
            </p:nvCxnSpPr>
            <p:spPr bwMode="auto">
              <a:xfrm>
                <a:off x="7867" y="8786"/>
                <a:ext cx="552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47484" name="AutoShape 28"/>
              <p:cNvCxnSpPr>
                <a:cxnSpLocks noChangeShapeType="1"/>
                <a:stCxn id="147478" idx="4"/>
                <a:endCxn id="147480" idx="2"/>
              </p:cNvCxnSpPr>
              <p:nvPr/>
            </p:nvCxnSpPr>
            <p:spPr bwMode="auto">
              <a:xfrm flipV="1">
                <a:off x="7867" y="8786"/>
                <a:ext cx="552" cy="94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47485" name="AutoShape 29"/>
              <p:cNvCxnSpPr>
                <a:cxnSpLocks noChangeShapeType="1"/>
                <a:stCxn id="147470" idx="1"/>
                <a:endCxn id="147466" idx="3"/>
              </p:cNvCxnSpPr>
              <p:nvPr/>
            </p:nvCxnSpPr>
            <p:spPr bwMode="auto">
              <a:xfrm flipH="1" flipV="1">
                <a:off x="3295" y="9890"/>
                <a:ext cx="792" cy="90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47486" name="AutoShape 30"/>
              <p:cNvCxnSpPr>
                <a:cxnSpLocks noChangeShapeType="1"/>
                <a:stCxn id="147468" idx="1"/>
                <a:endCxn id="147466" idx="3"/>
              </p:cNvCxnSpPr>
              <p:nvPr/>
            </p:nvCxnSpPr>
            <p:spPr bwMode="auto">
              <a:xfrm flipV="1">
                <a:off x="2407" y="9890"/>
                <a:ext cx="888" cy="90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47487" name="AutoShape 31"/>
              <p:cNvCxnSpPr>
                <a:cxnSpLocks noChangeShapeType="1"/>
                <a:stCxn id="147489" idx="3"/>
                <a:endCxn id="147472" idx="2"/>
              </p:cNvCxnSpPr>
              <p:nvPr/>
            </p:nvCxnSpPr>
            <p:spPr bwMode="auto">
              <a:xfrm flipV="1">
                <a:off x="3879" y="8316"/>
                <a:ext cx="384" cy="1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47488" name="AutoShape 32"/>
              <p:cNvSpPr>
                <a:spLocks noChangeArrowheads="1"/>
              </p:cNvSpPr>
              <p:nvPr/>
            </p:nvSpPr>
            <p:spPr bwMode="auto">
              <a:xfrm>
                <a:off x="2670" y="7985"/>
                <a:ext cx="1248" cy="680"/>
              </a:xfrm>
              <a:prstGeom prst="hexagon">
                <a:avLst>
                  <a:gd name="adj" fmla="val 45882"/>
                  <a:gd name="vf" fmla="val 115470"/>
                </a:avLst>
              </a:prstGeom>
              <a:solidFill>
                <a:srgbClr val="FBD4B4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489" name="Text Box 33"/>
              <p:cNvSpPr txBox="1">
                <a:spLocks noChangeArrowheads="1"/>
              </p:cNvSpPr>
              <p:nvPr/>
            </p:nvSpPr>
            <p:spPr bwMode="auto">
              <a:xfrm>
                <a:off x="2709" y="8041"/>
                <a:ext cx="1170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 b="1"/>
                  <a:t>Semantic</a:t>
                </a:r>
              </a:p>
              <a:p>
                <a:pPr algn="ctr"/>
                <a:r>
                  <a:rPr lang="en-US" sz="1200" b="1"/>
                  <a:t>Mapping</a:t>
                </a:r>
              </a:p>
            </p:txBody>
          </p:sp>
          <p:cxnSp>
            <p:nvCxnSpPr>
              <p:cNvPr id="147490" name="AutoShape 34"/>
              <p:cNvCxnSpPr>
                <a:cxnSpLocks noChangeShapeType="1"/>
                <a:stCxn id="0" idx="3"/>
                <a:endCxn id="147465" idx="1"/>
              </p:cNvCxnSpPr>
              <p:nvPr/>
            </p:nvCxnSpPr>
            <p:spPr bwMode="auto">
              <a:xfrm>
                <a:off x="2172" y="7317"/>
                <a:ext cx="524" cy="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47491" name="AutoShape 35"/>
              <p:cNvCxnSpPr>
                <a:cxnSpLocks noChangeShapeType="1"/>
                <a:stCxn id="147464" idx="2"/>
                <a:endCxn id="147488" idx="0"/>
              </p:cNvCxnSpPr>
              <p:nvPr/>
            </p:nvCxnSpPr>
            <p:spPr bwMode="auto">
              <a:xfrm flipH="1">
                <a:off x="3294" y="7662"/>
                <a:ext cx="1" cy="32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47492" name="AutoShape 36"/>
              <p:cNvCxnSpPr>
                <a:cxnSpLocks noChangeShapeType="1"/>
                <a:stCxn id="147488" idx="2"/>
                <a:endCxn id="147466" idx="1"/>
              </p:cNvCxnSpPr>
              <p:nvPr/>
            </p:nvCxnSpPr>
            <p:spPr bwMode="auto">
              <a:xfrm>
                <a:off x="3294" y="8665"/>
                <a:ext cx="1" cy="39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47493" name="AutoShape 37"/>
              <p:cNvCxnSpPr>
                <a:cxnSpLocks noChangeShapeType="1"/>
                <a:stCxn id="147472" idx="4"/>
                <a:endCxn id="147478" idx="2"/>
              </p:cNvCxnSpPr>
              <p:nvPr/>
            </p:nvCxnSpPr>
            <p:spPr bwMode="auto">
              <a:xfrm>
                <a:off x="5553" y="8316"/>
                <a:ext cx="589" cy="141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47494" name="AutoShape 38"/>
              <p:cNvCxnSpPr>
                <a:cxnSpLocks noChangeShapeType="1"/>
                <a:stCxn id="147472" idx="4"/>
                <a:endCxn id="147476" idx="2"/>
              </p:cNvCxnSpPr>
              <p:nvPr/>
            </p:nvCxnSpPr>
            <p:spPr bwMode="auto">
              <a:xfrm>
                <a:off x="5553" y="8316"/>
                <a:ext cx="589" cy="47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47495" name="AutoShape 39"/>
              <p:cNvCxnSpPr>
                <a:cxnSpLocks noChangeShapeType="1"/>
                <a:stCxn id="147472" idx="4"/>
                <a:endCxn id="147474" idx="2"/>
              </p:cNvCxnSpPr>
              <p:nvPr/>
            </p:nvCxnSpPr>
            <p:spPr bwMode="auto">
              <a:xfrm flipV="1">
                <a:off x="5553" y="7849"/>
                <a:ext cx="589" cy="46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47496" name="Freeform 40"/>
              <p:cNvSpPr>
                <a:spLocks/>
              </p:cNvSpPr>
              <p:nvPr/>
            </p:nvSpPr>
            <p:spPr bwMode="auto">
              <a:xfrm>
                <a:off x="4687" y="9320"/>
                <a:ext cx="4645" cy="1915"/>
              </a:xfrm>
              <a:custGeom>
                <a:avLst/>
                <a:gdLst/>
                <a:ahLst/>
                <a:cxnLst>
                  <a:cxn ang="0">
                    <a:pos x="4646" y="0"/>
                  </a:cxn>
                  <a:cxn ang="0">
                    <a:pos x="4659" y="1073"/>
                  </a:cxn>
                  <a:cxn ang="0">
                    <a:pos x="0" y="1073"/>
                  </a:cxn>
                </a:cxnLst>
                <a:rect l="0" t="0" r="r" b="b"/>
                <a:pathLst>
                  <a:path w="4659" h="1073">
                    <a:moveTo>
                      <a:pt x="4646" y="0"/>
                    </a:moveTo>
                    <a:lnTo>
                      <a:pt x="4659" y="1073"/>
                    </a:lnTo>
                    <a:lnTo>
                      <a:pt x="0" y="1073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497" name="Text Box 41"/>
              <p:cNvSpPr txBox="1">
                <a:spLocks noChangeArrowheads="1"/>
              </p:cNvSpPr>
              <p:nvPr/>
            </p:nvSpPr>
            <p:spPr bwMode="auto">
              <a:xfrm>
                <a:off x="1635" y="10006"/>
                <a:ext cx="1251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/>
                <a:endParaRPr lang="en-US" sz="1200"/>
              </a:p>
            </p:txBody>
          </p:sp>
        </p:grpSp>
      </p:grpSp>
      <p:sp>
        <p:nvSpPr>
          <p:cNvPr id="147498" name="Text Box 42"/>
          <p:cNvSpPr txBox="1">
            <a:spLocks noChangeArrowheads="1"/>
          </p:cNvSpPr>
          <p:nvPr/>
        </p:nvSpPr>
        <p:spPr bwMode="auto">
          <a:xfrm>
            <a:off x="5148263" y="1125538"/>
            <a:ext cx="3225800" cy="110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pitchFamily="-111" charset="0"/>
              </a:rPr>
              <a:t>Create metadata schema from selection of existing components. Allow creation of new components if they have references to ISOcat</a:t>
            </a:r>
            <a:endParaRPr lang="en-US" sz="1600">
              <a:latin typeface="Arial Unicode MS" pitchFamily="-111" charset="0"/>
            </a:endParaRPr>
          </a:p>
        </p:txBody>
      </p:sp>
      <p:sp>
        <p:nvSpPr>
          <p:cNvPr id="147499" name="Text Box 43"/>
          <p:cNvSpPr txBox="1">
            <a:spLocks noChangeArrowheads="1"/>
          </p:cNvSpPr>
          <p:nvPr/>
        </p:nvSpPr>
        <p:spPr bwMode="auto">
          <a:xfrm>
            <a:off x="539750" y="1125538"/>
            <a:ext cx="3429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pitchFamily="-111" charset="0"/>
              </a:rPr>
              <a:t>Perform search/browsing on the metadata catalog using  the ISO DCR and other concept registries and CLARIN relation registry</a:t>
            </a:r>
            <a:endParaRPr lang="en-US" sz="1600">
              <a:latin typeface="Arial Unicode MS" pitchFamily="-111" charset="0"/>
            </a:endParaRPr>
          </a:p>
        </p:txBody>
      </p:sp>
      <p:sp>
        <p:nvSpPr>
          <p:cNvPr id="147500" name="Text Box 44"/>
          <p:cNvSpPr txBox="1">
            <a:spLocks noChangeArrowheads="1"/>
          </p:cNvSpPr>
          <p:nvPr/>
        </p:nvSpPr>
        <p:spPr bwMode="auto">
          <a:xfrm>
            <a:off x="6372225" y="5876925"/>
            <a:ext cx="24479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pitchFamily="-111" charset="0"/>
              </a:rPr>
              <a:t>Metadata component profile was selected from metadata component registry </a:t>
            </a:r>
            <a:endParaRPr lang="en-US" sz="1600" dirty="0">
              <a:latin typeface="Arial Unicode MS" pitchFamily="-111" charset="0"/>
            </a:endParaRPr>
          </a:p>
        </p:txBody>
      </p:sp>
      <p:sp>
        <p:nvSpPr>
          <p:cNvPr id="147501" name="Text Box 45"/>
          <p:cNvSpPr txBox="1">
            <a:spLocks noChangeArrowheads="1"/>
          </p:cNvSpPr>
          <p:nvPr/>
        </p:nvSpPr>
        <p:spPr bwMode="auto">
          <a:xfrm>
            <a:off x="107950" y="4149725"/>
            <a:ext cx="1287536" cy="63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36576" rIns="73152" bIns="36576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pitchFamily="-111" charset="0"/>
              </a:rPr>
              <a:t>Metadata  harvesting</a:t>
            </a:r>
          </a:p>
          <a:p>
            <a:pPr defTabSz="1279525" eaLnBrk="0" hangingPunct="0"/>
            <a:r>
              <a:rPr lang="en-US" sz="1600" dirty="0">
                <a:latin typeface="Times New Roman" pitchFamily="-111" charset="0"/>
              </a:rPr>
              <a:t>by </a:t>
            </a:r>
            <a:r>
              <a:rPr lang="en-US" sz="1600" dirty="0" smtClean="0">
                <a:latin typeface="Times New Roman" pitchFamily="-111" charset="0"/>
              </a:rPr>
              <a:t>OAI-PMH </a:t>
            </a:r>
            <a:r>
              <a:rPr lang="en-US" sz="1600" dirty="0">
                <a:latin typeface="Times New Roman" pitchFamily="-111" charset="0"/>
              </a:rPr>
              <a:t>protocol </a:t>
            </a:r>
            <a:endParaRPr lang="en-US" sz="1600" dirty="0">
              <a:latin typeface="Arial Unicode MS" pitchFamily="-111" charset="0"/>
            </a:endParaRPr>
          </a:p>
        </p:txBody>
      </p:sp>
      <p:sp>
        <p:nvSpPr>
          <p:cNvPr id="147502" name="Text Box 46"/>
          <p:cNvSpPr txBox="1">
            <a:spLocks noChangeArrowheads="1"/>
          </p:cNvSpPr>
          <p:nvPr/>
        </p:nvSpPr>
        <p:spPr bwMode="auto">
          <a:xfrm>
            <a:off x="3779838" y="5300663"/>
            <a:ext cx="2619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Times New Roman" pitchFamily="-111" charset="0"/>
              </a:rPr>
              <a:t>Metadata descriptions created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CMDI Architecture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181600"/>
          </a:xfrm>
        </p:spPr>
        <p:txBody>
          <a:bodyPr/>
          <a:lstStyle/>
          <a:p>
            <a:r>
              <a:rPr lang="en-US" dirty="0" smtClean="0"/>
              <a:t>The CMDI takes an archivist or “production” first viewpoint</a:t>
            </a:r>
          </a:p>
          <a:p>
            <a:pPr lvl="1"/>
            <a:r>
              <a:rPr lang="en-US" dirty="0" smtClean="0"/>
              <a:t> Prioritize that the metadata can be of good quality: consistent, coherent, correctly linked to the concept registries</a:t>
            </a:r>
          </a:p>
          <a:p>
            <a:pPr lvl="1"/>
            <a:r>
              <a:rPr lang="en-US" dirty="0" smtClean="0"/>
              <a:t>The consumer side can be more “experimental” and diverse.</a:t>
            </a:r>
          </a:p>
          <a:p>
            <a:pPr lvl="1"/>
            <a:r>
              <a:rPr lang="en-US" dirty="0" smtClean="0"/>
              <a:t>Many MD exploitation “stacks” or consumers applications can work in parallel on the same metadata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CMDI Architecture II</a:t>
            </a:r>
            <a:endParaRPr lang="en-US" dirty="0"/>
          </a:p>
        </p:txBody>
      </p:sp>
      <p:sp>
        <p:nvSpPr>
          <p:cNvPr id="4" name="Rectangle 3"/>
          <p:cNvSpPr>
            <a:spLocks noChangeAspect="1"/>
          </p:cNvSpPr>
          <p:nvPr/>
        </p:nvSpPr>
        <p:spPr bwMode="auto">
          <a:xfrm>
            <a:off x="5702529" y="3034564"/>
            <a:ext cx="947937" cy="9208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MD Comp.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Editor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5" name="Rectangle 4"/>
          <p:cNvSpPr>
            <a:spLocks noChangeAspect="1"/>
          </p:cNvSpPr>
          <p:nvPr/>
        </p:nvSpPr>
        <p:spPr bwMode="auto">
          <a:xfrm>
            <a:off x="7181447" y="3034564"/>
            <a:ext cx="947937" cy="9208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MD Comp.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Registry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6" name="Rectangle 5"/>
          <p:cNvSpPr>
            <a:spLocks noChangeAspect="1"/>
          </p:cNvSpPr>
          <p:nvPr/>
        </p:nvSpPr>
        <p:spPr bwMode="auto">
          <a:xfrm>
            <a:off x="4236655" y="2238907"/>
            <a:ext cx="947937" cy="9208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ISO-Cat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DCR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 bwMode="auto">
          <a:xfrm>
            <a:off x="7190759" y="4367572"/>
            <a:ext cx="947937" cy="9208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MD Editor.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8" name="Rectangle 7"/>
          <p:cNvSpPr>
            <a:spLocks noChangeAspect="1"/>
          </p:cNvSpPr>
          <p:nvPr/>
        </p:nvSpPr>
        <p:spPr bwMode="auto">
          <a:xfrm>
            <a:off x="7182185" y="5629028"/>
            <a:ext cx="947937" cy="9208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Local MD Repository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9" name="Rectangle 8"/>
          <p:cNvSpPr>
            <a:spLocks noChangeAspect="1"/>
          </p:cNvSpPr>
          <p:nvPr/>
        </p:nvSpPr>
        <p:spPr bwMode="auto">
          <a:xfrm>
            <a:off x="5778503" y="5638324"/>
            <a:ext cx="947937" cy="920873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OAI-PMH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Data provider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0" name="Rectangle 9"/>
          <p:cNvSpPr>
            <a:spLocks noChangeAspect="1"/>
          </p:cNvSpPr>
          <p:nvPr/>
        </p:nvSpPr>
        <p:spPr bwMode="auto">
          <a:xfrm>
            <a:off x="2711444" y="5639028"/>
            <a:ext cx="947937" cy="920873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OAI-PMH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Service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Provider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1" name="Rectangle 10"/>
          <p:cNvSpPr>
            <a:spLocks noChangeAspect="1"/>
          </p:cNvSpPr>
          <p:nvPr/>
        </p:nvSpPr>
        <p:spPr bwMode="auto">
          <a:xfrm>
            <a:off x="1289871" y="5639028"/>
            <a:ext cx="947937" cy="920873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CLARIN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Joint MD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Repository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2" name="Rectangle 11"/>
          <p:cNvSpPr>
            <a:spLocks noChangeAspect="1"/>
          </p:cNvSpPr>
          <p:nvPr/>
        </p:nvSpPr>
        <p:spPr bwMode="auto">
          <a:xfrm>
            <a:off x="1289871" y="3016676"/>
            <a:ext cx="947937" cy="920873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MD Services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3" name="Rectangle 12"/>
          <p:cNvSpPr>
            <a:spLocks noChangeAspect="1"/>
          </p:cNvSpPr>
          <p:nvPr/>
        </p:nvSpPr>
        <p:spPr bwMode="auto">
          <a:xfrm>
            <a:off x="2675672" y="3016676"/>
            <a:ext cx="947937" cy="920873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Semantic mapping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Services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4" name="Rectangle 13"/>
          <p:cNvSpPr>
            <a:spLocks noChangeAspect="1"/>
          </p:cNvSpPr>
          <p:nvPr/>
        </p:nvSpPr>
        <p:spPr bwMode="auto">
          <a:xfrm>
            <a:off x="4236655" y="3907135"/>
            <a:ext cx="947937" cy="9208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Relation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Registry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5" name="Rectangle 14"/>
          <p:cNvSpPr>
            <a:spLocks noChangeAspect="1"/>
          </p:cNvSpPr>
          <p:nvPr/>
        </p:nvSpPr>
        <p:spPr bwMode="auto">
          <a:xfrm>
            <a:off x="1281297" y="1630708"/>
            <a:ext cx="947937" cy="920873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MD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Catalog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cxnSp>
        <p:nvCxnSpPr>
          <p:cNvPr id="17" name="Elbow Connector 16"/>
          <p:cNvCxnSpPr>
            <a:stCxn id="12" idx="0"/>
            <a:endCxn id="15" idx="2"/>
          </p:cNvCxnSpPr>
          <p:nvPr/>
        </p:nvCxnSpPr>
        <p:spPr bwMode="auto">
          <a:xfrm rot="16200000" flipV="1">
            <a:off x="1527006" y="2779842"/>
            <a:ext cx="465095" cy="8574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Elbow Connector 18"/>
          <p:cNvCxnSpPr>
            <a:stCxn id="11" idx="0"/>
            <a:endCxn id="12" idx="2"/>
          </p:cNvCxnSpPr>
          <p:nvPr/>
        </p:nvCxnSpPr>
        <p:spPr bwMode="auto">
          <a:xfrm rot="5400000" flipH="1" flipV="1">
            <a:off x="913101" y="4788289"/>
            <a:ext cx="1701479" cy="1588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Elbow Connector 20"/>
          <p:cNvCxnSpPr>
            <a:stCxn id="10" idx="1"/>
            <a:endCxn id="11" idx="3"/>
          </p:cNvCxnSpPr>
          <p:nvPr/>
        </p:nvCxnSpPr>
        <p:spPr bwMode="auto">
          <a:xfrm rot="10800000">
            <a:off x="2237808" y="6099465"/>
            <a:ext cx="473636" cy="1588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Elbow Connector 22"/>
          <p:cNvCxnSpPr>
            <a:stCxn id="9" idx="1"/>
            <a:endCxn id="10" idx="3"/>
          </p:cNvCxnSpPr>
          <p:nvPr/>
        </p:nvCxnSpPr>
        <p:spPr bwMode="auto">
          <a:xfrm rot="10800000" flipV="1">
            <a:off x="3659381" y="6098761"/>
            <a:ext cx="2119122" cy="704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accent4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5" name="Elbow Connector 24"/>
          <p:cNvCxnSpPr>
            <a:stCxn id="8" idx="1"/>
            <a:endCxn id="9" idx="3"/>
          </p:cNvCxnSpPr>
          <p:nvPr/>
        </p:nvCxnSpPr>
        <p:spPr bwMode="auto">
          <a:xfrm rot="10800000" flipV="1">
            <a:off x="6726441" y="6089465"/>
            <a:ext cx="455745" cy="9296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Elbow Connector 26"/>
          <p:cNvCxnSpPr>
            <a:stCxn id="13" idx="1"/>
            <a:endCxn id="12" idx="3"/>
          </p:cNvCxnSpPr>
          <p:nvPr/>
        </p:nvCxnSpPr>
        <p:spPr bwMode="auto">
          <a:xfrm rot="10800000">
            <a:off x="2237808" y="3477113"/>
            <a:ext cx="437864" cy="1588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hape 28"/>
          <p:cNvCxnSpPr>
            <a:endCxn id="13" idx="3"/>
          </p:cNvCxnSpPr>
          <p:nvPr/>
        </p:nvCxnSpPr>
        <p:spPr bwMode="auto">
          <a:xfrm rot="5400000">
            <a:off x="3538909" y="2618393"/>
            <a:ext cx="943420" cy="774020"/>
          </a:xfrm>
          <a:prstGeom prst="bentConnector2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Elbow Connector 32"/>
          <p:cNvCxnSpPr>
            <a:stCxn id="6" idx="1"/>
            <a:endCxn id="13" idx="3"/>
          </p:cNvCxnSpPr>
          <p:nvPr/>
        </p:nvCxnSpPr>
        <p:spPr bwMode="auto">
          <a:xfrm rot="10800000" flipV="1">
            <a:off x="3623609" y="2699343"/>
            <a:ext cx="613046" cy="777769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Elbow Connector 34"/>
          <p:cNvCxnSpPr>
            <a:stCxn id="14" idx="1"/>
            <a:endCxn id="13" idx="3"/>
          </p:cNvCxnSpPr>
          <p:nvPr/>
        </p:nvCxnSpPr>
        <p:spPr bwMode="auto">
          <a:xfrm rot="10800000">
            <a:off x="3623609" y="3477114"/>
            <a:ext cx="613046" cy="890459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Elbow Connector 38"/>
          <p:cNvCxnSpPr>
            <a:stCxn id="4" idx="1"/>
            <a:endCxn id="6" idx="3"/>
          </p:cNvCxnSpPr>
          <p:nvPr/>
        </p:nvCxnSpPr>
        <p:spPr bwMode="auto">
          <a:xfrm rot="10800000">
            <a:off x="5184593" y="2699345"/>
            <a:ext cx="517937" cy="795657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41" name="Elbow Connector 40"/>
          <p:cNvCxnSpPr>
            <a:stCxn id="4" idx="1"/>
            <a:endCxn id="14" idx="3"/>
          </p:cNvCxnSpPr>
          <p:nvPr/>
        </p:nvCxnSpPr>
        <p:spPr bwMode="auto">
          <a:xfrm rot="10800000" flipV="1">
            <a:off x="5184593" y="3495000"/>
            <a:ext cx="517937" cy="872571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Elbow Connector 42"/>
          <p:cNvCxnSpPr>
            <a:stCxn id="4" idx="3"/>
            <a:endCxn id="5" idx="1"/>
          </p:cNvCxnSpPr>
          <p:nvPr/>
        </p:nvCxnSpPr>
        <p:spPr bwMode="auto">
          <a:xfrm>
            <a:off x="6650466" y="3495001"/>
            <a:ext cx="530981" cy="1588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Elbow Connector 44"/>
          <p:cNvCxnSpPr>
            <a:stCxn id="5" idx="2"/>
            <a:endCxn id="7" idx="0"/>
          </p:cNvCxnSpPr>
          <p:nvPr/>
        </p:nvCxnSpPr>
        <p:spPr bwMode="auto">
          <a:xfrm rot="16200000" flipH="1">
            <a:off x="7454005" y="4156848"/>
            <a:ext cx="412135" cy="9312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Elbow Connector 46"/>
          <p:cNvCxnSpPr>
            <a:stCxn id="7" idx="2"/>
            <a:endCxn id="8" idx="0"/>
          </p:cNvCxnSpPr>
          <p:nvPr/>
        </p:nvCxnSpPr>
        <p:spPr bwMode="auto">
          <a:xfrm rot="5400000">
            <a:off x="7490150" y="5454449"/>
            <a:ext cx="340583" cy="8574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48" name="Picture 29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652205"/>
            <a:ext cx="625475" cy="86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49" name="TextBox 48"/>
          <p:cNvSpPr txBox="1"/>
          <p:nvPr/>
        </p:nvSpPr>
        <p:spPr>
          <a:xfrm>
            <a:off x="304800" y="2480036"/>
            <a:ext cx="633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</a:t>
            </a:r>
            <a:endParaRPr lang="en-US" dirty="0"/>
          </a:p>
        </p:txBody>
      </p:sp>
      <p:pic>
        <p:nvPicPr>
          <p:cNvPr id="50" name="Picture 29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0047" y="1705876"/>
            <a:ext cx="625475" cy="86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51" name="TextBox 50"/>
          <p:cNvSpPr txBox="1"/>
          <p:nvPr/>
        </p:nvSpPr>
        <p:spPr>
          <a:xfrm>
            <a:off x="6565466" y="1753076"/>
            <a:ext cx="1147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Metadata</a:t>
            </a:r>
          </a:p>
          <a:p>
            <a:pPr algn="ctr"/>
            <a:r>
              <a:rPr lang="en-US" dirty="0" smtClean="0"/>
              <a:t>modeler</a:t>
            </a:r>
            <a:endParaRPr lang="en-US" dirty="0"/>
          </a:p>
        </p:txBody>
      </p:sp>
      <p:cxnSp>
        <p:nvCxnSpPr>
          <p:cNvPr id="55" name="Straight Arrow Connector 54"/>
          <p:cNvCxnSpPr>
            <a:stCxn id="50" idx="2"/>
            <a:endCxn id="4" idx="0"/>
          </p:cNvCxnSpPr>
          <p:nvPr/>
        </p:nvCxnSpPr>
        <p:spPr bwMode="auto">
          <a:xfrm rot="16200000" flipH="1">
            <a:off x="5937097" y="2795163"/>
            <a:ext cx="465088" cy="1371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57" name="Picture 29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11209" y="4260244"/>
            <a:ext cx="625475" cy="86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cxnSp>
        <p:nvCxnSpPr>
          <p:cNvPr id="59" name="Straight Arrow Connector 58"/>
          <p:cNvCxnSpPr>
            <a:stCxn id="48" idx="3"/>
            <a:endCxn id="15" idx="1"/>
          </p:cNvCxnSpPr>
          <p:nvPr/>
        </p:nvCxnSpPr>
        <p:spPr bwMode="auto">
          <a:xfrm>
            <a:off x="930275" y="2084005"/>
            <a:ext cx="351022" cy="714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endCxn id="6" idx="0"/>
          </p:cNvCxnSpPr>
          <p:nvPr/>
        </p:nvCxnSpPr>
        <p:spPr bwMode="auto">
          <a:xfrm rot="16200000" flipH="1">
            <a:off x="4467927" y="1996210"/>
            <a:ext cx="462050" cy="23343"/>
          </a:xfrm>
          <a:prstGeom prst="straightConnector1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5035043" y="1196185"/>
            <a:ext cx="6719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ISO</a:t>
            </a:r>
          </a:p>
          <a:p>
            <a:pPr algn="ctr"/>
            <a:r>
              <a:rPr lang="en-US" dirty="0" smtClean="0"/>
              <a:t>TDG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8232349" y="5146052"/>
            <a:ext cx="9543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MD</a:t>
            </a:r>
          </a:p>
          <a:p>
            <a:pPr algn="ctr"/>
            <a:r>
              <a:rPr lang="en-US" dirty="0" smtClean="0"/>
              <a:t>Creator</a:t>
            </a:r>
            <a:endParaRPr lang="en-US" dirty="0"/>
          </a:p>
        </p:txBody>
      </p:sp>
      <p:cxnSp>
        <p:nvCxnSpPr>
          <p:cNvPr id="69" name="Straight Arrow Connector 68"/>
          <p:cNvCxnSpPr>
            <a:stCxn id="57" idx="1"/>
            <a:endCxn id="7" idx="3"/>
          </p:cNvCxnSpPr>
          <p:nvPr/>
        </p:nvCxnSpPr>
        <p:spPr bwMode="auto">
          <a:xfrm rot="10800000" flipV="1">
            <a:off x="8138697" y="4692043"/>
            <a:ext cx="272513" cy="135965"/>
          </a:xfrm>
          <a:prstGeom prst="straightConnector1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70" name="Picture 69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100529" y="3781919"/>
            <a:ext cx="837978" cy="739050"/>
          </a:xfrm>
          <a:prstGeom prst="rect">
            <a:avLst/>
          </a:prstGeom>
        </p:spPr>
      </p:pic>
      <p:cxnSp>
        <p:nvCxnSpPr>
          <p:cNvPr id="72" name="Elbow Connector 71"/>
          <p:cNvCxnSpPr>
            <a:stCxn id="70" idx="0"/>
          </p:cNvCxnSpPr>
          <p:nvPr/>
        </p:nvCxnSpPr>
        <p:spPr bwMode="auto">
          <a:xfrm rot="5400000" flipH="1" flipV="1">
            <a:off x="698628" y="3190675"/>
            <a:ext cx="412135" cy="770355"/>
          </a:xfrm>
          <a:prstGeom prst="bentConnector2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18624" y="4541801"/>
            <a:ext cx="1031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External</a:t>
            </a:r>
          </a:p>
          <a:p>
            <a:pPr algn="ctr"/>
            <a:r>
              <a:rPr lang="en-US" dirty="0" smtClean="0"/>
              <a:t>agents</a:t>
            </a:r>
            <a:endParaRPr lang="en-US" dirty="0"/>
          </a:p>
        </p:txBody>
      </p:sp>
      <p:sp>
        <p:nvSpPr>
          <p:cNvPr id="76" name="Rectangle 75"/>
          <p:cNvSpPr>
            <a:spLocks noChangeAspect="1"/>
          </p:cNvSpPr>
          <p:nvPr/>
        </p:nvSpPr>
        <p:spPr bwMode="auto">
          <a:xfrm>
            <a:off x="2631326" y="1630708"/>
            <a:ext cx="947937" cy="920873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Virtual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Collection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Registry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cxnSp>
        <p:nvCxnSpPr>
          <p:cNvPr id="79" name="Elbow Connector 78"/>
          <p:cNvCxnSpPr>
            <a:stCxn id="15" idx="3"/>
            <a:endCxn id="76" idx="1"/>
          </p:cNvCxnSpPr>
          <p:nvPr/>
        </p:nvCxnSpPr>
        <p:spPr bwMode="auto">
          <a:xfrm>
            <a:off x="2229234" y="2091145"/>
            <a:ext cx="402092" cy="1588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63" name="Picture 29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61857" y="1092701"/>
            <a:ext cx="625475" cy="86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cxnSp>
        <p:nvCxnSpPr>
          <p:cNvPr id="81" name="Straight Arrow Connector 80"/>
          <p:cNvCxnSpPr>
            <a:stCxn id="50" idx="1"/>
          </p:cNvCxnSpPr>
          <p:nvPr/>
        </p:nvCxnSpPr>
        <p:spPr bwMode="auto">
          <a:xfrm rot="10800000" flipV="1">
            <a:off x="5184593" y="2137675"/>
            <a:ext cx="665454" cy="261731"/>
          </a:xfrm>
          <a:prstGeom prst="straightConnector1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stCxn id="48" idx="3"/>
          </p:cNvCxnSpPr>
          <p:nvPr/>
        </p:nvCxnSpPr>
        <p:spPr bwMode="auto">
          <a:xfrm>
            <a:off x="930275" y="2084005"/>
            <a:ext cx="3757005" cy="187143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CMDI status I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562600"/>
          </a:xfrm>
        </p:spPr>
        <p:txBody>
          <a:bodyPr/>
          <a:lstStyle/>
          <a:p>
            <a:r>
              <a:rPr lang="en-US" dirty="0" smtClean="0"/>
              <a:t>ISO</a:t>
            </a:r>
            <a:r>
              <a:rPr lang="en-US" dirty="0" smtClean="0"/>
              <a:t>-DCR: ±200 metadata concepts</a:t>
            </a:r>
          </a:p>
          <a:p>
            <a:r>
              <a:rPr lang="en-US" dirty="0" smtClean="0"/>
              <a:t>CMDI component registry:</a:t>
            </a:r>
            <a:r>
              <a:rPr lang="en-US" dirty="0" smtClean="0"/>
              <a:t> ± 150 </a:t>
            </a:r>
            <a:r>
              <a:rPr lang="en-US" dirty="0" smtClean="0"/>
              <a:t>components, 50 profiles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Produced &amp; inspired by:</a:t>
            </a:r>
          </a:p>
          <a:p>
            <a:r>
              <a:rPr lang="en-US" dirty="0" smtClean="0"/>
              <a:t>Deconstructing existing metadata schema IMDI, OLAC, TEI</a:t>
            </a:r>
          </a:p>
          <a:p>
            <a:r>
              <a:rPr lang="en-US" dirty="0" smtClean="0"/>
              <a:t>Considering requirements of other CLARIN activities like profile matching</a:t>
            </a:r>
          </a:p>
          <a:p>
            <a:r>
              <a:rPr lang="en-US" dirty="0" smtClean="0"/>
              <a:t>CLARIN NL metadata project tested the CMDI model and delivered components and profiles for the resources in two major Dutch Language Resource </a:t>
            </a:r>
            <a:r>
              <a:rPr lang="en-US" dirty="0" smtClean="0"/>
              <a:t>centers</a:t>
            </a:r>
          </a:p>
          <a:p>
            <a:r>
              <a:rPr lang="en-US" dirty="0" smtClean="0"/>
              <a:t>CLARIN NL call 1 projects</a:t>
            </a:r>
          </a:p>
          <a:p>
            <a:r>
              <a:rPr lang="en-US" dirty="0" smtClean="0"/>
              <a:t>CLARIN EU work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CMDI status II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5626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Operational: CMDI production</a:t>
            </a:r>
          </a:p>
          <a:p>
            <a:r>
              <a:rPr lang="en-US" dirty="0" err="1" smtClean="0"/>
              <a:t>ISOCat</a:t>
            </a:r>
            <a:r>
              <a:rPr lang="en-US" dirty="0" smtClean="0"/>
              <a:t> DCR</a:t>
            </a:r>
          </a:p>
          <a:p>
            <a:r>
              <a:rPr lang="en-US" dirty="0" smtClean="0"/>
              <a:t>Component registry &amp; editor</a:t>
            </a:r>
          </a:p>
          <a:p>
            <a:r>
              <a:rPr lang="en-US" dirty="0" smtClean="0"/>
              <a:t>ARBIL metadata </a:t>
            </a:r>
            <a:r>
              <a:rPr lang="en-US" dirty="0" smtClean="0"/>
              <a:t>editor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Demonstrator quality: CMDI exploitation</a:t>
            </a:r>
          </a:p>
          <a:p>
            <a:r>
              <a:rPr lang="en-US" i="1" dirty="0" smtClean="0"/>
              <a:t>Joint Metadata Repository,</a:t>
            </a:r>
            <a:r>
              <a:rPr lang="en-US" i="1" dirty="0" smtClean="0"/>
              <a:t> Metadata </a:t>
            </a:r>
            <a:r>
              <a:rPr lang="en-US" i="1" dirty="0" smtClean="0"/>
              <a:t>Catalog, Semantic Mapping, Relation </a:t>
            </a:r>
            <a:r>
              <a:rPr lang="en-US" i="1" dirty="0" smtClean="0"/>
              <a:t>Registry, Virtual collection Registry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ChangeArrowheads="1"/>
          </p:cNvSpPr>
          <p:nvPr/>
        </p:nvSpPr>
        <p:spPr bwMode="auto">
          <a:xfrm>
            <a:off x="762000" y="25908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r"/>
            <a:r>
              <a:rPr lang="en-US" sz="3400" b="0"/>
              <a:t>Thank you for your attention</a:t>
            </a:r>
            <a:endParaRPr lang="en-GB" sz="3400" b="0"/>
          </a:p>
        </p:txBody>
      </p:sp>
      <p:sp>
        <p:nvSpPr>
          <p:cNvPr id="25603" name="Rectangle 1027"/>
          <p:cNvSpPr>
            <a:spLocks noChangeArrowheads="1"/>
          </p:cNvSpPr>
          <p:nvPr/>
        </p:nvSpPr>
        <p:spPr bwMode="auto">
          <a:xfrm>
            <a:off x="533400" y="4038600"/>
            <a:ext cx="8153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Clr>
                <a:srgbClr val="2D4E6F"/>
              </a:buClr>
              <a:buFont typeface="Wingdings" pitchFamily="-111" charset="2"/>
              <a:buNone/>
            </a:pPr>
            <a:r>
              <a:rPr lang="en-GB" sz="1600" b="0" dirty="0">
                <a:latin typeface="Arial Unicode MS" pitchFamily="-111" charset="0"/>
              </a:rPr>
              <a:t>CLARIN has received funding from</a:t>
            </a:r>
            <a:br>
              <a:rPr lang="en-GB" sz="1600" b="0" dirty="0">
                <a:latin typeface="Arial Unicode MS" pitchFamily="-111" charset="0"/>
              </a:rPr>
            </a:br>
            <a:r>
              <a:rPr lang="en-GB" sz="1600" b="0" dirty="0">
                <a:latin typeface="Arial Unicode MS" pitchFamily="-111" charset="0"/>
              </a:rPr>
              <a:t>the European Community's Seventh Framework Programme</a:t>
            </a:r>
            <a:br>
              <a:rPr lang="en-GB" sz="1600" b="0" dirty="0">
                <a:latin typeface="Arial Unicode MS" pitchFamily="-111" charset="0"/>
              </a:rPr>
            </a:br>
            <a:r>
              <a:rPr lang="en-GB" sz="1600" b="0" dirty="0">
                <a:latin typeface="Arial Unicode MS" pitchFamily="-111" charset="0"/>
              </a:rPr>
              <a:t>under grant agreement </a:t>
            </a:r>
            <a:r>
              <a:rPr lang="en-GB" sz="1600" b="0" dirty="0" err="1">
                <a:latin typeface="Arial Unicode MS" pitchFamily="-111" charset="0"/>
              </a:rPr>
              <a:t>n</a:t>
            </a:r>
            <a:r>
              <a:rPr lang="en-GB" sz="1600" b="0" dirty="0">
                <a:latin typeface="Arial Unicode MS" pitchFamily="-111" charset="0"/>
              </a:rPr>
              <a:t>° 212230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metadata</a:t>
            </a:r>
            <a:r>
              <a:rPr lang="en-US" dirty="0" smtClean="0"/>
              <a:t> background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CLARIN EU WP2 since 2007 investigated and creates (prototypical) solutions for: </a:t>
            </a:r>
          </a:p>
          <a:p>
            <a:pPr lvl="1"/>
            <a:r>
              <a:rPr lang="en-US" dirty="0" smtClean="0"/>
              <a:t>Common AAI infrastructure</a:t>
            </a:r>
          </a:p>
          <a:p>
            <a:pPr lvl="1"/>
            <a:r>
              <a:rPr lang="en-US" dirty="0" smtClean="0"/>
              <a:t>Single system of persistent identifiers (</a:t>
            </a:r>
            <a:r>
              <a:rPr lang="en-US" dirty="0" err="1" smtClean="0"/>
              <a:t>PIDs</a:t>
            </a:r>
            <a:r>
              <a:rPr lang="en-US" dirty="0" smtClean="0"/>
              <a:t>) for resources</a:t>
            </a:r>
          </a:p>
          <a:p>
            <a:pPr lvl="1"/>
            <a:r>
              <a:rPr lang="en-US" b="1" dirty="0" smtClean="0"/>
              <a:t>Common metadata domain - CMDI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CMDI is being developed by CLARIN partners: 	 Austrian Academy, IDS, MPI for </a:t>
            </a:r>
            <a:r>
              <a:rPr lang="en-US" dirty="0" err="1" smtClean="0"/>
              <a:t>Psyl</a:t>
            </a:r>
            <a:r>
              <a:rPr lang="en-US" dirty="0" smtClean="0"/>
              <a:t>, </a:t>
            </a:r>
            <a:r>
              <a:rPr lang="en-US" dirty="0" err="1" smtClean="0"/>
              <a:t>Sprakbanken</a:t>
            </a:r>
            <a:r>
              <a:rPr lang="en-US" dirty="0" smtClean="0"/>
              <a:t> Univ. </a:t>
            </a:r>
            <a:r>
              <a:rPr lang="en-US" dirty="0" err="1" smtClean="0"/>
              <a:t>Gothenborg</a:t>
            </a:r>
            <a:r>
              <a:rPr lang="en-US" dirty="0" smtClean="0"/>
              <a:t>, </a:t>
            </a:r>
          </a:p>
          <a:p>
            <a:r>
              <a:rPr lang="en-US" dirty="0" smtClean="0"/>
              <a:t>National CLARIN projects: CLARIN-NL, (D-SPIN) CLARIN-</a:t>
            </a:r>
            <a:r>
              <a:rPr lang="en-US" dirty="0" smtClean="0"/>
              <a:t>DE/DK </a:t>
            </a:r>
            <a:r>
              <a:rPr lang="en-US" dirty="0" smtClean="0"/>
              <a:t>have committed resources to work with CMDI</a:t>
            </a:r>
          </a:p>
          <a:p>
            <a:pPr lvl="1"/>
            <a:r>
              <a:rPr lang="en-US" dirty="0" smtClean="0"/>
              <a:t>CLARIN NL metadata project has been testing the CMDI basics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</a:t>
            </a:r>
            <a:r>
              <a:rPr lang="en-US" dirty="0"/>
              <a:t>in General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12377" y="1337733"/>
            <a:ext cx="7586134" cy="4682067"/>
          </a:xfrm>
        </p:spPr>
        <p:txBody>
          <a:bodyPr/>
          <a:lstStyle/>
          <a:p>
            <a:r>
              <a:rPr lang="en-US" sz="2400" dirty="0"/>
              <a:t>Data about Data</a:t>
            </a:r>
          </a:p>
          <a:p>
            <a:r>
              <a:rPr lang="en-US" sz="2400" dirty="0"/>
              <a:t>Structured Data about </a:t>
            </a:r>
            <a:r>
              <a:rPr lang="en-US" sz="2400" dirty="0" smtClean="0"/>
              <a:t>Data</a:t>
            </a:r>
          </a:p>
          <a:p>
            <a:pPr lvl="1"/>
            <a:r>
              <a:rPr lang="en-US" sz="2200" dirty="0" smtClean="0"/>
              <a:t>Not a prose description </a:t>
            </a:r>
            <a:r>
              <a:rPr lang="en-US" sz="1600" dirty="0" smtClean="0"/>
              <a:t>(although that can be a part)</a:t>
            </a:r>
            <a:endParaRPr lang="en-US" sz="2200" dirty="0" smtClean="0"/>
          </a:p>
          <a:p>
            <a:pPr lvl="1"/>
            <a:r>
              <a:rPr lang="en-US" dirty="0" smtClean="0"/>
              <a:t>… but keyword/value type of data: </a:t>
            </a:r>
          </a:p>
          <a:p>
            <a:pPr lvl="2">
              <a:buNone/>
            </a:pPr>
            <a:r>
              <a:rPr lang="en-US" dirty="0" smtClean="0"/>
              <a:t>Name = “</a:t>
            </a:r>
            <a:r>
              <a:rPr lang="en-US" dirty="0" err="1" smtClean="0"/>
              <a:t>myresource</a:t>
            </a:r>
            <a:r>
              <a:rPr lang="en-US" dirty="0" smtClean="0"/>
              <a:t>”, Title = “</a:t>
            </a:r>
            <a:r>
              <a:rPr lang="en-US" dirty="0" err="1" smtClean="0"/>
              <a:t>mybook</a:t>
            </a:r>
            <a:r>
              <a:rPr lang="en-US" dirty="0" smtClean="0"/>
              <a:t>”, Creator = “me”</a:t>
            </a:r>
          </a:p>
          <a:p>
            <a:r>
              <a:rPr lang="en-US" sz="2400" dirty="0" smtClean="0"/>
              <a:t>Set of such keys is a metadata set</a:t>
            </a:r>
          </a:p>
          <a:p>
            <a:r>
              <a:rPr lang="en-US" dirty="0" smtClean="0"/>
              <a:t>elements</a:t>
            </a:r>
            <a:r>
              <a:rPr lang="en-US" dirty="0" smtClean="0"/>
              <a:t>: metadata elements, attributes, </a:t>
            </a:r>
            <a:r>
              <a:rPr lang="en-US" dirty="0" smtClean="0"/>
              <a:t>descriptors</a:t>
            </a:r>
          </a:p>
          <a:p>
            <a:r>
              <a:rPr lang="en-US" sz="2400" dirty="0" smtClean="0"/>
              <a:t>Metadata set or schema (also a format specification)</a:t>
            </a:r>
          </a:p>
          <a:p>
            <a:pPr>
              <a:buFontTx/>
              <a:buNone/>
            </a:pPr>
            <a:endParaRPr lang="en-US" sz="2400" dirty="0" smtClean="0"/>
          </a:p>
          <a:p>
            <a:pPr>
              <a:buFontTx/>
              <a:buNone/>
            </a:pPr>
            <a:r>
              <a:rPr lang="en-US" sz="2400" dirty="0" smtClean="0"/>
              <a:t>Used </a:t>
            </a:r>
            <a:r>
              <a:rPr lang="en-US" sz="2400" dirty="0"/>
              <a:t>for:</a:t>
            </a:r>
          </a:p>
          <a:p>
            <a:r>
              <a:rPr lang="en-US" sz="2400" dirty="0"/>
              <a:t>Resource discovery / </a:t>
            </a:r>
            <a:r>
              <a:rPr lang="en-US" sz="2400" dirty="0" smtClean="0"/>
              <a:t>accessing</a:t>
            </a:r>
            <a:endParaRPr lang="en-US" sz="2200" dirty="0" smtClean="0"/>
          </a:p>
          <a:p>
            <a:r>
              <a:rPr lang="en-US" sz="2400" dirty="0" smtClean="0"/>
              <a:t>Management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90500"/>
            <a:ext cx="6121354" cy="800100"/>
          </a:xfrm>
        </p:spPr>
        <p:txBody>
          <a:bodyPr/>
          <a:lstStyle/>
          <a:p>
            <a:r>
              <a:rPr lang="en-US" dirty="0" smtClean="0"/>
              <a:t>Metadata for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Language </a:t>
            </a:r>
            <a:r>
              <a:rPr lang="en-US" dirty="0" smtClean="0"/>
              <a:t>Resources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799" y="1295399"/>
            <a:ext cx="8415868" cy="5139263"/>
          </a:xfrm>
        </p:spPr>
        <p:txBody>
          <a:bodyPr/>
          <a:lstStyle/>
          <a:p>
            <a:r>
              <a:rPr lang="en-US" dirty="0" smtClean="0"/>
              <a:t>Resource types:</a:t>
            </a:r>
          </a:p>
          <a:p>
            <a:pPr lvl="1"/>
            <a:r>
              <a:rPr lang="en-US" dirty="0" smtClean="0"/>
              <a:t>Video, audio, pictures, annotations, primary texts, notes, grammars, lexica, 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Application</a:t>
            </a:r>
          </a:p>
          <a:p>
            <a:pPr lvl="1"/>
            <a:r>
              <a:rPr lang="en-US" dirty="0" smtClean="0"/>
              <a:t>Resource discovery, management, res. processing,…</a:t>
            </a:r>
          </a:p>
          <a:p>
            <a:r>
              <a:rPr lang="en-US" dirty="0" smtClean="0"/>
              <a:t>Different levels of description (granularity):</a:t>
            </a:r>
          </a:p>
          <a:p>
            <a:pPr lvl="1"/>
            <a:r>
              <a:rPr lang="en-US" dirty="0" smtClean="0"/>
              <a:t>complete corpora e.g. Brown Corpus.</a:t>
            </a:r>
          </a:p>
          <a:p>
            <a:pPr lvl="1"/>
            <a:r>
              <a:rPr lang="en-US" dirty="0" smtClean="0"/>
              <a:t>sub corpora or corpus components: e.g. all Flemish recordings in the Spoken Corpus </a:t>
            </a:r>
            <a:r>
              <a:rPr lang="en-US" dirty="0" smtClean="0"/>
              <a:t>Dutch</a:t>
            </a:r>
          </a:p>
          <a:p>
            <a:pPr lvl="1"/>
            <a:r>
              <a:rPr lang="en-US" dirty="0" smtClean="0"/>
              <a:t>(recording) sessions: e.g. the recording of a dialogue (sound file + transcript)</a:t>
            </a:r>
          </a:p>
          <a:p>
            <a:pPr lvl="1"/>
            <a:r>
              <a:rPr lang="en-US" dirty="0" smtClean="0"/>
              <a:t>individual resources: e.g. a text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for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Language </a:t>
            </a:r>
            <a:r>
              <a:rPr lang="en-US" dirty="0" smtClean="0"/>
              <a:t>Resources II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sz="half" idx="2"/>
          </p:nvPr>
        </p:nvSpPr>
        <p:spPr>
          <a:xfrm>
            <a:off x="694267" y="1447796"/>
            <a:ext cx="8449733" cy="5410203"/>
          </a:xfrm>
        </p:spPr>
        <p:txBody>
          <a:bodyPr/>
          <a:lstStyle/>
          <a:p>
            <a:r>
              <a:rPr lang="en-US" dirty="0" smtClean="0"/>
              <a:t>Metadata was/is often embedded in annotations</a:t>
            </a:r>
          </a:p>
          <a:p>
            <a:pPr lvl="1"/>
            <a:r>
              <a:rPr lang="en-US" dirty="0" smtClean="0"/>
              <a:t>CHAT format</a:t>
            </a:r>
          </a:p>
          <a:p>
            <a:pPr lvl="1"/>
            <a:r>
              <a:rPr lang="en-US" dirty="0" smtClean="0"/>
              <a:t>TEI header</a:t>
            </a:r>
          </a:p>
          <a:p>
            <a:r>
              <a:rPr lang="en-US" dirty="0" smtClean="0"/>
              <a:t>Advantage of splitting this:</a:t>
            </a:r>
          </a:p>
          <a:p>
            <a:pPr lvl="1"/>
            <a:r>
              <a:rPr lang="en-US" dirty="0" smtClean="0"/>
              <a:t>Independent formats allowing combinations as IMDI</a:t>
            </a:r>
            <a:r>
              <a:rPr lang="en-US" dirty="0" smtClean="0"/>
              <a:t> or OLAC metadata </a:t>
            </a:r>
            <a:r>
              <a:rPr lang="en-US" dirty="0" smtClean="0"/>
              <a:t>with CHAT </a:t>
            </a:r>
            <a:r>
              <a:rPr lang="en-US" dirty="0" smtClean="0"/>
              <a:t>annotations</a:t>
            </a:r>
          </a:p>
          <a:p>
            <a:pPr lvl="1"/>
            <a:r>
              <a:rPr lang="en-US" dirty="0" smtClean="0"/>
              <a:t>Keep</a:t>
            </a:r>
            <a:r>
              <a:rPr lang="en-US" dirty="0" smtClean="0"/>
              <a:t> different versions of metadata records for </a:t>
            </a:r>
            <a:r>
              <a:rPr lang="en-US" dirty="0" smtClean="0"/>
              <a:t>different</a:t>
            </a:r>
            <a:r>
              <a:rPr lang="en-US" dirty="0" smtClean="0"/>
              <a:t> metadata environments or frameworks</a:t>
            </a:r>
          </a:p>
          <a:p>
            <a:r>
              <a:rPr lang="en-US" dirty="0" smtClean="0"/>
              <a:t> … but danger of inconsistencies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8534400" cy="49530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@UTF8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@</a:t>
            </a:r>
            <a:r>
              <a:rPr lang="en-US" sz="2000" dirty="0" smtClean="0"/>
              <a:t>Begin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@</a:t>
            </a:r>
            <a:r>
              <a:rPr lang="en-US" sz="2000" dirty="0" smtClean="0"/>
              <a:t>Languages: eng, spa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@</a:t>
            </a:r>
            <a:r>
              <a:rPr lang="en-US" sz="2000" dirty="0" smtClean="0"/>
              <a:t>Participants: TEX Participant Text @ID: eng, spa|belc|TEX|10;09.00|female|1A||Text||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@</a:t>
            </a:r>
            <a:r>
              <a:rPr lang="en-US" sz="2000" dirty="0" smtClean="0"/>
              <a:t>Transcriber: Cristina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*</a:t>
            </a:r>
            <a:r>
              <a:rPr lang="en-US" sz="2000" dirty="0" smtClean="0"/>
              <a:t>TEX: hello my name is Laura .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*</a:t>
            </a:r>
            <a:r>
              <a:rPr lang="en-US" sz="2000" dirty="0" smtClean="0"/>
              <a:t>TEX: </a:t>
            </a:r>
            <a:r>
              <a:rPr lang="en-US" sz="2000" dirty="0" err="1" smtClean="0"/>
              <a:t>m_agrada@s</a:t>
            </a:r>
            <a:r>
              <a:rPr lang="en-US" sz="2000" dirty="0" smtClean="0"/>
              <a:t> </a:t>
            </a:r>
            <a:r>
              <a:rPr lang="en-US" sz="2000" dirty="0" err="1" smtClean="0"/>
              <a:t>el@s</a:t>
            </a:r>
            <a:r>
              <a:rPr lang="en-US" sz="2000" dirty="0" smtClean="0"/>
              <a:t> </a:t>
            </a:r>
            <a:r>
              <a:rPr lang="en-US" sz="2000" dirty="0" err="1" smtClean="0"/>
              <a:t>color@s</a:t>
            </a:r>
            <a:r>
              <a:rPr lang="en-US" sz="2000" dirty="0" smtClean="0"/>
              <a:t> white, the television .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*</a:t>
            </a:r>
            <a:r>
              <a:rPr lang="en-US" sz="2000" dirty="0" smtClean="0"/>
              <a:t>TEX: </a:t>
            </a:r>
            <a:r>
              <a:rPr lang="en-US" sz="2000" dirty="0" err="1" smtClean="0"/>
              <a:t>soc@s</a:t>
            </a:r>
            <a:r>
              <a:rPr lang="en-US" sz="2000" dirty="0" smtClean="0"/>
              <a:t> tall .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*</a:t>
            </a:r>
            <a:r>
              <a:rPr lang="en-US" sz="2000" dirty="0" smtClean="0"/>
              <a:t>TEX: </a:t>
            </a:r>
            <a:r>
              <a:rPr lang="en-US" sz="2000" dirty="0" err="1" smtClean="0"/>
              <a:t>tinc@s</a:t>
            </a:r>
            <a:r>
              <a:rPr lang="en-US" sz="2000" dirty="0" smtClean="0"/>
              <a:t> </a:t>
            </a:r>
            <a:r>
              <a:rPr lang="en-US" sz="2000" dirty="0" err="1" smtClean="0"/>
              <a:t>una@s</a:t>
            </a:r>
            <a:r>
              <a:rPr lang="en-US" sz="2000" dirty="0" smtClean="0"/>
              <a:t> bicycle .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*</a:t>
            </a:r>
            <a:r>
              <a:rPr lang="en-US" sz="2000" dirty="0" smtClean="0"/>
              <a:t>TEX: very well .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@</a:t>
            </a:r>
            <a:r>
              <a:rPr lang="en-US" sz="2000" dirty="0" smtClean="0"/>
              <a:t>End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Metadata 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4620"/>
            <a:ext cx="8534400" cy="4953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Fragmented landscape</a:t>
            </a:r>
          </a:p>
          <a:p>
            <a:r>
              <a:rPr lang="en-US" dirty="0" smtClean="0"/>
              <a:t>Metadata sets, schema &amp; infrastructures in our domain:</a:t>
            </a:r>
          </a:p>
          <a:p>
            <a:pPr lvl="1"/>
            <a:r>
              <a:rPr lang="en-US" sz="2400" dirty="0" smtClean="0"/>
              <a:t>IMDI, OLAC/DCMI, </a:t>
            </a:r>
            <a:r>
              <a:rPr lang="en-US" sz="2400" dirty="0" smtClean="0"/>
              <a:t>TEI, …</a:t>
            </a:r>
          </a:p>
          <a:p>
            <a:r>
              <a:rPr lang="en-US" dirty="0" smtClean="0"/>
              <a:t>Problems with current solutions:</a:t>
            </a:r>
          </a:p>
          <a:p>
            <a:pPr lvl="1"/>
            <a:r>
              <a:rPr lang="en-US" sz="2400" dirty="0" smtClean="0"/>
              <a:t>Inflexible: too many (IMDI) or too few (OLAC) metadata elements</a:t>
            </a:r>
          </a:p>
          <a:p>
            <a:pPr lvl="1"/>
            <a:r>
              <a:rPr lang="en-US" sz="2400" dirty="0" smtClean="0"/>
              <a:t>Limited interoperability (both semantic and functional)</a:t>
            </a:r>
          </a:p>
          <a:p>
            <a:pPr lvl="1"/>
            <a:r>
              <a:rPr lang="en-US" sz="2400" dirty="0" smtClean="0"/>
              <a:t>Problematic  (unfamiliar) terminology for some sub-communities.</a:t>
            </a:r>
          </a:p>
          <a:p>
            <a:pPr lvl="1"/>
            <a:r>
              <a:rPr lang="en-US" sz="2400" dirty="0" smtClean="0"/>
              <a:t>Limited support for LT tool &amp; services descriptions</a:t>
            </a:r>
          </a:p>
          <a:p>
            <a:pPr lvl="1"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Metadata Components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CLARIN chose for a component approach: CMDI </a:t>
            </a:r>
          </a:p>
          <a:p>
            <a:pPr lvl="1"/>
            <a:r>
              <a:rPr lang="en-US" dirty="0" smtClean="0"/>
              <a:t>NOT a single new metadata schema</a:t>
            </a:r>
          </a:p>
          <a:p>
            <a:pPr lvl="1"/>
            <a:r>
              <a:rPr lang="en-US" dirty="0" smtClean="0"/>
              <a:t>but rather allow coexistence of many (community/researcher) defined</a:t>
            </a:r>
            <a:r>
              <a:rPr lang="en-US" dirty="0" smtClean="0"/>
              <a:t> and controlled schemas</a:t>
            </a:r>
            <a:endParaRPr lang="en-US" dirty="0" smtClean="0"/>
          </a:p>
          <a:p>
            <a:pPr lvl="1"/>
            <a:r>
              <a:rPr lang="en-US" dirty="0" smtClean="0"/>
              <a:t>with explicit semantics for interoperability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How does this work?</a:t>
            </a:r>
          </a:p>
          <a:p>
            <a:r>
              <a:rPr lang="en-US" dirty="0" smtClean="0"/>
              <a:t>Components are bundles of related metadata elements that describe an aspect of the resource</a:t>
            </a:r>
          </a:p>
          <a:p>
            <a:r>
              <a:rPr lang="en-US" dirty="0" smtClean="0"/>
              <a:t>A complete description of a resource may require several components.</a:t>
            </a:r>
          </a:p>
          <a:p>
            <a:r>
              <a:rPr lang="en-US" dirty="0" smtClean="0"/>
              <a:t>Components may use and contain other components</a:t>
            </a:r>
          </a:p>
          <a:p>
            <a:r>
              <a:rPr lang="en-US" dirty="0" smtClean="0"/>
              <a:t>Components should be designed for reusability </a:t>
            </a:r>
            <a:endParaRPr lang="en-US" dirty="0"/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Overview">
  <a:themeElements>
    <a:clrScheme name="Project Overview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Project Overvie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pitchFamily="-111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CMDI clean.pptx</Template>
  <TotalTime>18216</TotalTime>
  <Words>1574</Words>
  <Application>Microsoft Macintosh PowerPoint</Application>
  <PresentationFormat>On-screen Show (4:3)</PresentationFormat>
  <Paragraphs>461</Paragraphs>
  <Slides>28</Slides>
  <Notes>25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Project Overview</vt:lpstr>
      <vt:lpstr>Agenda CMDI Tutorial</vt:lpstr>
      <vt:lpstr>CMDI CLARIN Component Metadata Infrastructure </vt:lpstr>
      <vt:lpstr>CLARIN metadata background</vt:lpstr>
      <vt:lpstr>Metadata in General</vt:lpstr>
      <vt:lpstr>Metadata for  Language Resources I</vt:lpstr>
      <vt:lpstr>Metadata for  Language Resources II</vt:lpstr>
      <vt:lpstr>CHAT Example</vt:lpstr>
      <vt:lpstr>Current Metadata Situation</vt:lpstr>
      <vt:lpstr>Metadata Components</vt:lpstr>
      <vt:lpstr>Metadata Components</vt:lpstr>
      <vt:lpstr>Metadata Components</vt:lpstr>
      <vt:lpstr>Metadata Components</vt:lpstr>
      <vt:lpstr>Metadata Components</vt:lpstr>
      <vt:lpstr>Metadata Components</vt:lpstr>
      <vt:lpstr>Metadata Components</vt:lpstr>
      <vt:lpstr>Metadata Components</vt:lpstr>
      <vt:lpstr>Metadata Components</vt:lpstr>
      <vt:lpstr>CMDI Schema Model</vt:lpstr>
      <vt:lpstr>CMDI Component Reuse</vt:lpstr>
      <vt:lpstr>Concept registries</vt:lpstr>
      <vt:lpstr>CMDI Explicit Semantics</vt:lpstr>
      <vt:lpstr>Relation Registry</vt:lpstr>
      <vt:lpstr>CMDI Metadata Live-cycle</vt:lpstr>
      <vt:lpstr>CMDI Architecture I</vt:lpstr>
      <vt:lpstr>CMDI Architecture II</vt:lpstr>
      <vt:lpstr>Current CMDI status I</vt:lpstr>
      <vt:lpstr>Current CMDI status II</vt:lpstr>
      <vt:lpstr>Slide 28</vt:lpstr>
    </vt:vector>
  </TitlesOfParts>
  <Company>MPI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Data Category Registry- and Component-based Metadata Framework</dc:title>
  <dc:creator>Daan Broeder</dc:creator>
  <cp:lastModifiedBy>Daan Broeder</cp:lastModifiedBy>
  <cp:revision>102</cp:revision>
  <cp:lastPrinted>2011-01-17T07:22:49Z</cp:lastPrinted>
  <dcterms:created xsi:type="dcterms:W3CDTF">2011-01-13T15:37:34Z</dcterms:created>
  <dcterms:modified xsi:type="dcterms:W3CDTF">2011-01-20T06:49:59Z</dcterms:modified>
</cp:coreProperties>
</file>