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Default Extension="emf" ContentType="image/x-emf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Default Extension="jpeg" ContentType="image/jpeg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s/slide23.xml" ContentType="application/vnd.openxmlformats-officedocument.presentationml.slide+xml"/>
  <Default Extension="pdf" ContentType="application/pdf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2" r:id="rId1"/>
  </p:sldMasterIdLst>
  <p:notesMasterIdLst>
    <p:notesMasterId r:id="rId25"/>
  </p:notesMasterIdLst>
  <p:handoutMasterIdLst>
    <p:handoutMasterId r:id="rId26"/>
  </p:handoutMasterIdLst>
  <p:sldIdLst>
    <p:sldId id="256" r:id="rId2"/>
    <p:sldId id="277" r:id="rId3"/>
    <p:sldId id="280" r:id="rId4"/>
    <p:sldId id="278" r:id="rId5"/>
    <p:sldId id="279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8" r:id="rId15"/>
    <p:sldId id="265" r:id="rId16"/>
    <p:sldId id="269" r:id="rId17"/>
    <p:sldId id="270" r:id="rId18"/>
    <p:sldId id="271" r:id="rId19"/>
    <p:sldId id="272" r:id="rId20"/>
    <p:sldId id="273" r:id="rId21"/>
    <p:sldId id="275" r:id="rId22"/>
    <p:sldId id="276" r:id="rId23"/>
    <p:sldId id="274" r:id="rId24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3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7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67AF2-E05F-5B4E-9562-99490B21ADFA}" type="datetimeFigureOut">
              <a:rPr lang="en-US" smtClean="0"/>
              <a:pPr/>
              <a:t>10/14/10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E1F80-F696-7C41-9FBE-BC669C5452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EAF21-C1F4-9C4D-9463-9101B5BC463F}" type="datetimeFigureOut">
              <a:rPr lang="en-US" smtClean="0"/>
              <a:pPr/>
              <a:t>10/14/10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CBAD1-962D-5942-9131-4D8AD9A8D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043F286-B352-9141-A144-9D203A34EF4D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4CDC45-D88D-4F43-ACC6-2027D4A551FA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6968A9-B22A-8C48-8AE6-C9F26D4E49B2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4E25C3-C391-054D-8540-20A9558EFBC1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216CEAD-D53F-C34C-89FC-A49C51757916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5603FDE-C969-FE47-93B4-6D498239661F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EC89FD1-EDC6-474A-B4F2-856AE4081096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A7681F-F185-D446-9554-B2E40EA26284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57500" y="514350"/>
            <a:ext cx="3430588" cy="25717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Back to metadata components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(1) User selects appropriate components from a component registry (store) to form a profile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Different components are bound to have often semantic overlap.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The ISO DCR can store only very limited relation</a:t>
            </a:r>
            <a:r>
              <a:rPr lang="en-US" baseline="0" dirty="0" smtClean="0"/>
              <a:t> types, it is not an ontology. 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1.png"/><Relationship Id="rId5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d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 flipV="1">
            <a:off x="0" y="0"/>
            <a:ext cx="9144000" cy="3429001"/>
          </a:xfrm>
          <a:prstGeom prst="rect">
            <a:avLst/>
          </a:prstGeom>
          <a:solidFill>
            <a:schemeClr val="accent1">
              <a:lumMod val="50000"/>
              <a:alpha val="4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53600"/>
            <a:ext cx="7772400" cy="645475"/>
          </a:xfrm>
        </p:spPr>
        <p:txBody>
          <a:bodyPr>
            <a:normAutofit/>
          </a:bodyPr>
          <a:lstStyle>
            <a:lvl1pPr algn="ctr">
              <a:defRPr sz="3600">
                <a:latin typeface="Trebuchet MS"/>
                <a:cs typeface="Trebuchet MS"/>
              </a:defRPr>
            </a:lvl1pPr>
          </a:lstStyle>
          <a:p>
            <a:r>
              <a:rPr lang="nl-NL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528988"/>
            <a:ext cx="6400800" cy="40307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ctr"/>
            <a:r>
              <a:rPr lang="nl-NL" sz="1600" smtClean="0">
                <a:latin typeface="Trebuchet MS"/>
                <a:cs typeface="Trebuchet MS"/>
              </a:rPr>
              <a:t>Click to edit Master subtitle style</a:t>
            </a:r>
            <a:endParaRPr lang="en-US" sz="1600" dirty="0" smtClean="0">
              <a:latin typeface="Trebuchet MS"/>
              <a:cs typeface="Trebuchet MS"/>
            </a:endParaRPr>
          </a:p>
        </p:txBody>
      </p:sp>
      <p:pic>
        <p:nvPicPr>
          <p:cNvPr id="8" name="Bild 12" descr="LOG2_4C.EPS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2">
                <a:alphaModFix/>
                <a:lum bright="100000" contrast="-100000"/>
              </a:blip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 xmlns:ma="http://schemas.microsoft.com/office/mac/drawingml/2008/main">
            <p:blipFill>
              <a:blip r:embed="rId4">
                <a:alphaModFix/>
                <a:lum bright="100000" contrast="-100000"/>
              </a:blip>
              <a:stretch>
                <a:fillRect/>
              </a:stretch>
            </p:blipFill>
          </mc:Fallback>
        </mc:AlternateContent>
        <p:spPr>
          <a:xfrm>
            <a:off x="7115407" y="355562"/>
            <a:ext cx="1595657" cy="879958"/>
          </a:xfrm>
          <a:prstGeom prst="rect">
            <a:avLst/>
          </a:prstGeom>
        </p:spPr>
      </p:pic>
      <p:pic>
        <p:nvPicPr>
          <p:cNvPr id="9" name="Bild 8" descr="TLA02.pn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/>
          </a:blip>
          <a:stretch>
            <a:fillRect/>
          </a:stretch>
        </p:blipFill>
        <p:spPr>
          <a:xfrm>
            <a:off x="3181717" y="469991"/>
            <a:ext cx="2613696" cy="2568108"/>
          </a:xfrm>
          <a:prstGeom prst="rect">
            <a:avLst/>
          </a:prstGeom>
        </p:spPr>
      </p:pic>
      <p:sp>
        <p:nvSpPr>
          <p:cNvPr id="13" name="Rectangle 7"/>
          <p:cNvSpPr/>
          <p:nvPr/>
        </p:nvSpPr>
        <p:spPr>
          <a:xfrm flipV="1">
            <a:off x="116833" y="-3"/>
            <a:ext cx="72000" cy="6858001"/>
          </a:xfrm>
          <a:prstGeom prst="rect">
            <a:avLst/>
          </a:prstGeom>
          <a:solidFill>
            <a:schemeClr val="accent1">
              <a:lumMod val="50000"/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1165690" y="5834670"/>
            <a:ext cx="6929526" cy="652573"/>
          </a:xfrm>
          <a:custGeom>
            <a:avLst/>
            <a:gdLst>
              <a:gd name="connsiteX0" fmla="*/ 0 w 6929526"/>
              <a:gd name="connsiteY0" fmla="*/ 0 h 584776"/>
              <a:gd name="connsiteX1" fmla="*/ 6929526 w 6929526"/>
              <a:gd name="connsiteY1" fmla="*/ 0 h 584776"/>
              <a:gd name="connsiteX2" fmla="*/ 6929526 w 6929526"/>
              <a:gd name="connsiteY2" fmla="*/ 584776 h 584776"/>
              <a:gd name="connsiteX3" fmla="*/ 0 w 6929526"/>
              <a:gd name="connsiteY3" fmla="*/ 584776 h 584776"/>
              <a:gd name="connsiteX4" fmla="*/ 0 w 6929526"/>
              <a:gd name="connsiteY4" fmla="*/ 0 h 584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9526" h="584776">
                <a:moveTo>
                  <a:pt x="0" y="0"/>
                </a:moveTo>
                <a:lnTo>
                  <a:pt x="6929526" y="0"/>
                </a:lnTo>
                <a:lnTo>
                  <a:pt x="6929526" y="584776"/>
                </a:lnTo>
                <a:lnTo>
                  <a:pt x="0" y="584776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800" dirty="0" smtClean="0">
                <a:latin typeface="Trebuchet MS"/>
                <a:cs typeface="Trebuchet MS"/>
              </a:rPr>
              <a:t>The Language Archive – Max Planck Institute for Psycholinguistics</a:t>
            </a:r>
          </a:p>
          <a:p>
            <a:pPr algn="ctr"/>
            <a:r>
              <a:rPr lang="en-US" sz="1800" dirty="0" smtClean="0">
                <a:latin typeface="Trebuchet MS"/>
                <a:cs typeface="Trebuchet MS"/>
              </a:rPr>
              <a:t>Nijmegen, The Netherlands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EC7F-3578-304F-AE88-24208D6FCEC0}" type="datetimeFigureOut">
              <a:rPr lang="en-US" smtClean="0"/>
              <a:pPr/>
              <a:t>10/14/10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46DB-B570-AE4F-8865-2365D5D5AF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EC7F-3578-304F-AE88-24208D6FCEC0}" type="datetimeFigureOut">
              <a:rPr lang="en-US" smtClean="0"/>
              <a:pPr/>
              <a:t>10/14/10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46DB-B570-AE4F-8865-2365D5D5AF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EC7F-3578-304F-AE88-24208D6FCEC0}" type="datetimeFigureOut">
              <a:rPr lang="en-US" smtClean="0"/>
              <a:pPr/>
              <a:t>10/14/10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46DB-B570-AE4F-8865-2365D5D5AF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EC7F-3578-304F-AE88-24208D6FCEC0}" type="datetimeFigureOut">
              <a:rPr lang="en-US" smtClean="0"/>
              <a:pPr/>
              <a:t>10/14/10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46DB-B570-AE4F-8865-2365D5D5AF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EC7F-3578-304F-AE88-24208D6FCEC0}" type="datetimeFigureOut">
              <a:rPr lang="en-US" smtClean="0"/>
              <a:pPr/>
              <a:t>10/14/10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46DB-B570-AE4F-8865-2365D5D5AF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EC7F-3578-304F-AE88-24208D6FCEC0}" type="datetimeFigureOut">
              <a:rPr lang="en-US" smtClean="0"/>
              <a:pPr/>
              <a:t>10/14/10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46DB-B570-AE4F-8865-2365D5D5AF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EC7F-3578-304F-AE88-24208D6FCEC0}" type="datetimeFigureOut">
              <a:rPr lang="en-US" smtClean="0"/>
              <a:pPr/>
              <a:t>10/14/10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46DB-B570-AE4F-8865-2365D5D5AF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EC7F-3578-304F-AE88-24208D6FCEC0}" type="datetimeFigureOut">
              <a:rPr lang="en-US" smtClean="0"/>
              <a:pPr/>
              <a:t>10/14/10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46DB-B570-AE4F-8865-2365D5D5AF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EC7F-3578-304F-AE88-24208D6FCEC0}" type="datetimeFigureOut">
              <a:rPr lang="en-US" smtClean="0"/>
              <a:pPr/>
              <a:t>10/14/10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46DB-B570-AE4F-8865-2365D5D5AF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EC7F-3578-304F-AE88-24208D6FCEC0}" type="datetimeFigureOut">
              <a:rPr lang="en-US" smtClean="0"/>
              <a:pPr/>
              <a:t>10/14/10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46DB-B570-AE4F-8865-2365D5D5AF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df"/><Relationship Id="rId14" Type="http://schemas.openxmlformats.org/officeDocument/2006/relationships/image" Target="../media/image2.png"/><Relationship Id="rId15" Type="http://schemas.openxmlformats.org/officeDocument/2006/relationships/image" Target="../media/image2.pdf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 flipV="1">
            <a:off x="-1" y="-4"/>
            <a:ext cx="9144001" cy="1071364"/>
          </a:xfrm>
          <a:prstGeom prst="rect">
            <a:avLst/>
          </a:prstGeom>
          <a:solidFill>
            <a:schemeClr val="accent1">
              <a:lumMod val="50000"/>
              <a:alpha val="4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06800" y="274638"/>
            <a:ext cx="6410972" cy="493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DEC7F-3578-304F-AE88-24208D6FCEC0}" type="datetimeFigureOut">
              <a:rPr lang="en-US" smtClean="0"/>
              <a:pPr/>
              <a:t>10/14/10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F46DB-B570-AE4F-8865-2365D5D5AFB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Bild 12" descr="LOG2_4C.EPS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13">
                <a:alphaModFix/>
                <a:lum bright="100000" contrast="-100000"/>
              </a:blip>
              <a:stretch>
                <a:fillRect/>
              </a:stretch>
            </p:blipFill>
          </mc:Choice>
          <mc:Fallback xmlns:ma="http://schemas.microsoft.com/office/mac/drawingml/2008/main" xmlns="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>
            <p:blipFill>
              <a:blip r:embed="rId14">
                <a:alphaModFix/>
                <a:lum bright="100000" contrast="-100000"/>
              </a:blip>
              <a:stretch>
                <a:fillRect/>
              </a:stretch>
            </p:blipFill>
          </mc:Fallback>
        </mc:AlternateContent>
        <p:spPr>
          <a:xfrm>
            <a:off x="7607256" y="243242"/>
            <a:ext cx="1155646" cy="637305"/>
          </a:xfrm>
          <a:prstGeom prst="rect">
            <a:avLst/>
          </a:prstGeom>
        </p:spPr>
      </p:pic>
      <p:sp>
        <p:nvSpPr>
          <p:cNvPr id="9" name="Rectangle 7"/>
          <p:cNvSpPr/>
          <p:nvPr/>
        </p:nvSpPr>
        <p:spPr>
          <a:xfrm flipV="1">
            <a:off x="116833" y="-3"/>
            <a:ext cx="72000" cy="6858001"/>
          </a:xfrm>
          <a:prstGeom prst="rect">
            <a:avLst/>
          </a:prstGeom>
          <a:solidFill>
            <a:schemeClr val="accent1">
              <a:lumMod val="50000"/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Bild 16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15"/>
              <a:stretch>
                <a:fillRect/>
              </a:stretch>
            </p:blipFill>
          </mc:Choice>
          <mc:Fallback xmlns:ma="http://schemas.microsoft.com/office/mac/drawingml/2008/main" xmlns="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>
            <p:blipFill>
              <a:blip r:embed="rId16"/>
              <a:stretch>
                <a:fillRect/>
              </a:stretch>
            </p:blipFill>
          </mc:Fallback>
        </mc:AlternateContent>
        <p:spPr>
          <a:xfrm>
            <a:off x="617538" y="267565"/>
            <a:ext cx="522898" cy="509491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Trebuchet MS"/>
          <a:ea typeface="+mj-ea"/>
          <a:cs typeface="Trebuchet M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Trebuchet MS"/>
          <a:ea typeface="+mn-ea"/>
          <a:cs typeface="Trebuchet M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Trebuchet MS"/>
          <a:ea typeface="+mn-ea"/>
          <a:cs typeface="Trebuchet M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Trebuchet MS"/>
          <a:ea typeface="+mn-ea"/>
          <a:cs typeface="Trebuchet M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Trebuchet MS"/>
          <a:ea typeface="+mn-ea"/>
          <a:cs typeface="Trebuchet M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Trebuchet MS"/>
          <a:ea typeface="+mn-ea"/>
          <a:cs typeface="Trebuchet M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Metadata Component Framework</a:t>
            </a:r>
            <a:br>
              <a:rPr lang="en-US" dirty="0" smtClean="0"/>
            </a:br>
            <a:r>
              <a:rPr lang="en-US" i="1" dirty="0" smtClean="0"/>
              <a:t>Possible Standardization Work within TC37/SC4</a:t>
            </a:r>
            <a:endParaRPr lang="en-US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ea typeface="ＭＳ Ｐゴシック" charset="-128"/>
                <a:cs typeface="ＭＳ Ｐゴシック" charset="-128"/>
              </a:rPr>
              <a:t>Metadata Components</a:t>
            </a: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Language</a:t>
            </a: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>
              <a:solidFill>
                <a:srgbClr val="000000"/>
              </a:solidFill>
              <a:latin typeface="Arial" pitchFamily="-111" charset="0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Technical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Metadata</a:t>
            </a:r>
          </a:p>
        </p:txBody>
      </p:sp>
      <p:sp>
        <p:nvSpPr>
          <p:cNvPr id="27654" name="Rectangle 8"/>
          <p:cNvSpPr>
            <a:spLocks noChangeArrowheads="1"/>
          </p:cNvSpPr>
          <p:nvPr/>
        </p:nvSpPr>
        <p:spPr bwMode="auto">
          <a:xfrm>
            <a:off x="1295400" y="3352800"/>
            <a:ext cx="2133600" cy="914400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Actor</a:t>
            </a:r>
          </a:p>
        </p:txBody>
      </p:sp>
      <p:sp>
        <p:nvSpPr>
          <p:cNvPr id="27655" name="TextBox 10"/>
          <p:cNvSpPr txBox="1">
            <a:spLocks noChangeArrowheads="1"/>
          </p:cNvSpPr>
          <p:nvPr/>
        </p:nvSpPr>
        <p:spPr bwMode="auto">
          <a:xfrm>
            <a:off x="4724400" y="4278313"/>
            <a:ext cx="582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Sex</a:t>
            </a:r>
          </a:p>
        </p:txBody>
      </p:sp>
      <p:sp>
        <p:nvSpPr>
          <p:cNvPr id="27656" name="TextBox 11"/>
          <p:cNvSpPr txBox="1">
            <a:spLocks noChangeArrowheads="1"/>
          </p:cNvSpPr>
          <p:nvPr/>
        </p:nvSpPr>
        <p:spPr bwMode="auto">
          <a:xfrm>
            <a:off x="4724400" y="4659313"/>
            <a:ext cx="1211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Language</a:t>
            </a:r>
          </a:p>
        </p:txBody>
      </p:sp>
      <p:sp>
        <p:nvSpPr>
          <p:cNvPr id="27657" name="TextBox 14"/>
          <p:cNvSpPr txBox="1">
            <a:spLocks noChangeArrowheads="1"/>
          </p:cNvSpPr>
          <p:nvPr/>
        </p:nvSpPr>
        <p:spPr bwMode="auto">
          <a:xfrm>
            <a:off x="4724400" y="3886200"/>
            <a:ext cx="608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Age</a:t>
            </a:r>
          </a:p>
        </p:txBody>
      </p:sp>
      <p:sp>
        <p:nvSpPr>
          <p:cNvPr id="27658" name="TextBox 15"/>
          <p:cNvSpPr txBox="1">
            <a:spLocks noChangeArrowheads="1"/>
          </p:cNvSpPr>
          <p:nvPr/>
        </p:nvSpPr>
        <p:spPr bwMode="auto">
          <a:xfrm>
            <a:off x="4724400" y="3505200"/>
            <a:ext cx="800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Name</a:t>
            </a:r>
          </a:p>
        </p:txBody>
      </p:sp>
      <p:cxnSp>
        <p:nvCxnSpPr>
          <p:cNvPr id="27659" name="Elbow Connector 18"/>
          <p:cNvCxnSpPr>
            <a:cxnSpLocks noChangeShapeType="1"/>
            <a:stCxn id="27654" idx="3"/>
            <a:endCxn id="27658" idx="1"/>
          </p:cNvCxnSpPr>
          <p:nvPr/>
        </p:nvCxnSpPr>
        <p:spPr bwMode="auto">
          <a:xfrm flipV="1">
            <a:off x="3429000" y="3689350"/>
            <a:ext cx="1295400" cy="1206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60" name="Elbow Connector 21"/>
          <p:cNvCxnSpPr>
            <a:cxnSpLocks noChangeShapeType="1"/>
            <a:stCxn id="27654" idx="3"/>
            <a:endCxn id="27657" idx="1"/>
          </p:cNvCxnSpPr>
          <p:nvPr/>
        </p:nvCxnSpPr>
        <p:spPr bwMode="auto">
          <a:xfrm>
            <a:off x="3429000" y="3810000"/>
            <a:ext cx="1295400" cy="2603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61" name="Elbow Connector 26"/>
          <p:cNvCxnSpPr>
            <a:cxnSpLocks noChangeShapeType="1"/>
            <a:stCxn id="27654" idx="3"/>
            <a:endCxn id="27655" idx="1"/>
          </p:cNvCxnSpPr>
          <p:nvPr/>
        </p:nvCxnSpPr>
        <p:spPr bwMode="auto">
          <a:xfrm>
            <a:off x="3429000" y="3810000"/>
            <a:ext cx="1295400" cy="6540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62" name="Elbow Connector 28"/>
          <p:cNvCxnSpPr>
            <a:cxnSpLocks noChangeShapeType="1"/>
            <a:stCxn id="27654" idx="3"/>
            <a:endCxn id="27656" idx="1"/>
          </p:cNvCxnSpPr>
          <p:nvPr/>
        </p:nvCxnSpPr>
        <p:spPr bwMode="auto">
          <a:xfrm>
            <a:off x="3429000" y="3810000"/>
            <a:ext cx="1295400" cy="10350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7663" name="TextBox 30"/>
          <p:cNvSpPr txBox="1">
            <a:spLocks noChangeArrowheads="1"/>
          </p:cNvSpPr>
          <p:nvPr/>
        </p:nvSpPr>
        <p:spPr bwMode="auto">
          <a:xfrm>
            <a:off x="4724400" y="5040313"/>
            <a:ext cx="415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…</a:t>
            </a:r>
          </a:p>
        </p:txBody>
      </p:sp>
      <p:cxnSp>
        <p:nvCxnSpPr>
          <p:cNvPr id="27664" name="Elbow Connector 32"/>
          <p:cNvCxnSpPr>
            <a:cxnSpLocks noChangeShapeType="1"/>
            <a:stCxn id="27654" idx="3"/>
            <a:endCxn id="27663" idx="1"/>
          </p:cNvCxnSpPr>
          <p:nvPr/>
        </p:nvCxnSpPr>
        <p:spPr bwMode="auto">
          <a:xfrm>
            <a:off x="3429000" y="3810000"/>
            <a:ext cx="1295400" cy="14160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7665" name="TextBox 33"/>
          <p:cNvSpPr txBox="1">
            <a:spLocks noChangeArrowheads="1"/>
          </p:cNvSpPr>
          <p:nvPr/>
        </p:nvSpPr>
        <p:spPr bwMode="auto">
          <a:xfrm>
            <a:off x="6232525" y="1752600"/>
            <a:ext cx="2938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Lets describe a </a:t>
            </a:r>
          </a:p>
          <a:p>
            <a:r>
              <a:rPr lang="en-US" sz="2800"/>
              <a:t>speech recording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ea typeface="ＭＳ Ｐゴシック" charset="-128"/>
                <a:cs typeface="ＭＳ Ｐゴシック" charset="-128"/>
              </a:rPr>
              <a:t>Metadata Components</a:t>
            </a:r>
          </a:p>
        </p:txBody>
      </p:sp>
      <p:sp>
        <p:nvSpPr>
          <p:cNvPr id="29699" name="Rectangle 5"/>
          <p:cNvSpPr>
            <a:spLocks noChangeArrowheads="1"/>
          </p:cNvSpPr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Language</a:t>
            </a: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>
              <a:solidFill>
                <a:srgbClr val="000000"/>
              </a:solidFill>
              <a:latin typeface="Arial" pitchFamily="-111" charset="0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Technical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Metadata</a:t>
            </a:r>
          </a:p>
        </p:txBody>
      </p:sp>
      <p:sp>
        <p:nvSpPr>
          <p:cNvPr id="29702" name="Rectangle 8"/>
          <p:cNvSpPr>
            <a:spLocks noChangeArrowheads="1"/>
          </p:cNvSpPr>
          <p:nvPr/>
        </p:nvSpPr>
        <p:spPr bwMode="auto">
          <a:xfrm>
            <a:off x="1295400" y="3352800"/>
            <a:ext cx="2133600" cy="914400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Actor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295400" y="2438400"/>
            <a:ext cx="2133600" cy="914400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Location</a:t>
            </a:r>
          </a:p>
        </p:txBody>
      </p:sp>
      <p:sp>
        <p:nvSpPr>
          <p:cNvPr id="29704" name="TextBox 15"/>
          <p:cNvSpPr txBox="1">
            <a:spLocks noChangeArrowheads="1"/>
          </p:cNvSpPr>
          <p:nvPr/>
        </p:nvSpPr>
        <p:spPr bwMode="auto">
          <a:xfrm>
            <a:off x="4724400" y="3352800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9705" name="TextBox 16"/>
          <p:cNvSpPr txBox="1">
            <a:spLocks noChangeArrowheads="1"/>
          </p:cNvSpPr>
          <p:nvPr/>
        </p:nvSpPr>
        <p:spPr bwMode="auto">
          <a:xfrm>
            <a:off x="4724400" y="2362200"/>
            <a:ext cx="11731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Continent</a:t>
            </a:r>
          </a:p>
        </p:txBody>
      </p:sp>
      <p:sp>
        <p:nvSpPr>
          <p:cNvPr id="29706" name="TextBox 17"/>
          <p:cNvSpPr txBox="1">
            <a:spLocks noChangeArrowheads="1"/>
          </p:cNvSpPr>
          <p:nvPr/>
        </p:nvSpPr>
        <p:spPr bwMode="auto">
          <a:xfrm>
            <a:off x="4724400" y="2678113"/>
            <a:ext cx="992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Country</a:t>
            </a:r>
          </a:p>
        </p:txBody>
      </p:sp>
      <p:sp>
        <p:nvSpPr>
          <p:cNvPr id="29707" name="TextBox 19"/>
          <p:cNvSpPr txBox="1">
            <a:spLocks noChangeArrowheads="1"/>
          </p:cNvSpPr>
          <p:nvPr/>
        </p:nvSpPr>
        <p:spPr bwMode="auto">
          <a:xfrm>
            <a:off x="4724400" y="2982913"/>
            <a:ext cx="10445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Address</a:t>
            </a:r>
          </a:p>
        </p:txBody>
      </p:sp>
      <p:cxnSp>
        <p:nvCxnSpPr>
          <p:cNvPr id="29708" name="Elbow Connector 23"/>
          <p:cNvCxnSpPr>
            <a:cxnSpLocks noChangeShapeType="1"/>
            <a:stCxn id="10" idx="3"/>
            <a:endCxn id="29705" idx="1"/>
          </p:cNvCxnSpPr>
          <p:nvPr/>
        </p:nvCxnSpPr>
        <p:spPr bwMode="auto">
          <a:xfrm flipV="1">
            <a:off x="3429000" y="2546350"/>
            <a:ext cx="1295400" cy="3492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09" name="Elbow Connector 25"/>
          <p:cNvCxnSpPr>
            <a:cxnSpLocks noChangeShapeType="1"/>
            <a:stCxn id="10" idx="3"/>
            <a:endCxn id="29706" idx="1"/>
          </p:cNvCxnSpPr>
          <p:nvPr/>
        </p:nvCxnSpPr>
        <p:spPr bwMode="auto">
          <a:xfrm flipV="1">
            <a:off x="3429000" y="2863850"/>
            <a:ext cx="1295400" cy="317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0" name="Elbow Connector 29"/>
          <p:cNvCxnSpPr>
            <a:cxnSpLocks noChangeShapeType="1"/>
            <a:stCxn id="10" idx="3"/>
            <a:endCxn id="29707" idx="1"/>
          </p:cNvCxnSpPr>
          <p:nvPr/>
        </p:nvCxnSpPr>
        <p:spPr bwMode="auto">
          <a:xfrm>
            <a:off x="3429000" y="2895600"/>
            <a:ext cx="1295400" cy="2730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1" name="Elbow Connector 31"/>
          <p:cNvCxnSpPr>
            <a:cxnSpLocks noChangeShapeType="1"/>
            <a:stCxn id="10" idx="3"/>
            <a:endCxn id="29704" idx="1"/>
          </p:cNvCxnSpPr>
          <p:nvPr/>
        </p:nvCxnSpPr>
        <p:spPr bwMode="auto">
          <a:xfrm>
            <a:off x="3429000" y="2895600"/>
            <a:ext cx="1295400" cy="6413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9712" name="TextBox 18"/>
          <p:cNvSpPr txBox="1">
            <a:spLocks noChangeArrowheads="1"/>
          </p:cNvSpPr>
          <p:nvPr/>
        </p:nvSpPr>
        <p:spPr bwMode="auto">
          <a:xfrm>
            <a:off x="6232525" y="1752600"/>
            <a:ext cx="2938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Lets describe a </a:t>
            </a:r>
          </a:p>
          <a:p>
            <a:r>
              <a:rPr lang="en-US" sz="2800"/>
              <a:t>speech recording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ea typeface="ＭＳ Ｐゴシック" charset="-128"/>
                <a:cs typeface="ＭＳ Ｐゴシック" charset="-128"/>
              </a:rPr>
              <a:t>Metadata Components</a:t>
            </a:r>
          </a:p>
        </p:txBody>
      </p:sp>
      <p:sp>
        <p:nvSpPr>
          <p:cNvPr id="31747" name="Rectangle 5"/>
          <p:cNvSpPr>
            <a:spLocks noChangeArrowheads="1"/>
          </p:cNvSpPr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Language</a:t>
            </a: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>
              <a:solidFill>
                <a:srgbClr val="000000"/>
              </a:solidFill>
              <a:latin typeface="Arial" pitchFamily="-111" charset="0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Technical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Metadata</a:t>
            </a:r>
          </a:p>
        </p:txBody>
      </p:sp>
      <p:sp>
        <p:nvSpPr>
          <p:cNvPr id="31750" name="Rectangle 8"/>
          <p:cNvSpPr>
            <a:spLocks noChangeArrowheads="1"/>
          </p:cNvSpPr>
          <p:nvPr/>
        </p:nvSpPr>
        <p:spPr bwMode="auto">
          <a:xfrm>
            <a:off x="1295400" y="3352800"/>
            <a:ext cx="2133600" cy="914400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Actor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295400" y="2438400"/>
            <a:ext cx="2133600" cy="914400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Location</a:t>
            </a:r>
          </a:p>
        </p:txBody>
      </p:sp>
      <p:sp>
        <p:nvSpPr>
          <p:cNvPr id="31752" name="Rectangle 22"/>
          <p:cNvSpPr>
            <a:spLocks noChangeArrowheads="1"/>
          </p:cNvSpPr>
          <p:nvPr/>
        </p:nvSpPr>
        <p:spPr bwMode="auto">
          <a:xfrm>
            <a:off x="1295400" y="1524000"/>
            <a:ext cx="2133600" cy="914400"/>
          </a:xfrm>
          <a:prstGeom prst="rect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Project</a:t>
            </a:r>
          </a:p>
        </p:txBody>
      </p:sp>
      <p:sp>
        <p:nvSpPr>
          <p:cNvPr id="31753" name="TextBox 20"/>
          <p:cNvSpPr txBox="1">
            <a:spLocks noChangeArrowheads="1"/>
          </p:cNvSpPr>
          <p:nvPr/>
        </p:nvSpPr>
        <p:spPr bwMode="auto">
          <a:xfrm>
            <a:off x="4724400" y="2209800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31754" name="TextBox 21"/>
          <p:cNvSpPr txBox="1">
            <a:spLocks noChangeArrowheads="1"/>
          </p:cNvSpPr>
          <p:nvPr/>
        </p:nvSpPr>
        <p:spPr bwMode="auto">
          <a:xfrm>
            <a:off x="4724400" y="1524000"/>
            <a:ext cx="800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Name</a:t>
            </a:r>
          </a:p>
        </p:txBody>
      </p:sp>
      <p:sp>
        <p:nvSpPr>
          <p:cNvPr id="31755" name="TextBox 24"/>
          <p:cNvSpPr txBox="1">
            <a:spLocks noChangeArrowheads="1"/>
          </p:cNvSpPr>
          <p:nvPr/>
        </p:nvSpPr>
        <p:spPr bwMode="auto">
          <a:xfrm>
            <a:off x="4724400" y="1905000"/>
            <a:ext cx="979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Contact</a:t>
            </a:r>
          </a:p>
        </p:txBody>
      </p:sp>
      <p:cxnSp>
        <p:nvCxnSpPr>
          <p:cNvPr id="31756" name="Elbow Connector 27"/>
          <p:cNvCxnSpPr>
            <a:cxnSpLocks noChangeShapeType="1"/>
            <a:stCxn id="31752" idx="3"/>
            <a:endCxn id="31754" idx="1"/>
          </p:cNvCxnSpPr>
          <p:nvPr/>
        </p:nvCxnSpPr>
        <p:spPr bwMode="auto">
          <a:xfrm flipV="1">
            <a:off x="3429000" y="1708150"/>
            <a:ext cx="1295400" cy="2730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7" name="Elbow Connector 30"/>
          <p:cNvCxnSpPr>
            <a:cxnSpLocks noChangeShapeType="1"/>
            <a:stCxn id="31752" idx="3"/>
            <a:endCxn id="31755" idx="1"/>
          </p:cNvCxnSpPr>
          <p:nvPr/>
        </p:nvCxnSpPr>
        <p:spPr bwMode="auto">
          <a:xfrm>
            <a:off x="3429000" y="1981200"/>
            <a:ext cx="1295400" cy="1079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8" name="Elbow Connector 33"/>
          <p:cNvCxnSpPr>
            <a:cxnSpLocks noChangeShapeType="1"/>
            <a:stCxn id="31752" idx="3"/>
          </p:cNvCxnSpPr>
          <p:nvPr/>
        </p:nvCxnSpPr>
        <p:spPr bwMode="auto">
          <a:xfrm>
            <a:off x="3429000" y="1981200"/>
            <a:ext cx="1295400" cy="457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1759" name="TextBox 15"/>
          <p:cNvSpPr txBox="1">
            <a:spLocks noChangeArrowheads="1"/>
          </p:cNvSpPr>
          <p:nvPr/>
        </p:nvSpPr>
        <p:spPr bwMode="auto">
          <a:xfrm>
            <a:off x="6232525" y="1752600"/>
            <a:ext cx="2938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Lets describe a </a:t>
            </a:r>
          </a:p>
          <a:p>
            <a:r>
              <a:rPr lang="en-US" sz="2800"/>
              <a:t>speech recording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ea typeface="ＭＳ Ｐゴシック" charset="-128"/>
                <a:cs typeface="ＭＳ Ｐゴシック" charset="-128"/>
              </a:rPr>
              <a:t>Metadata Components</a:t>
            </a:r>
          </a:p>
        </p:txBody>
      </p:sp>
      <p:sp>
        <p:nvSpPr>
          <p:cNvPr id="37891" name="Rectangle 5"/>
          <p:cNvSpPr>
            <a:spLocks noChangeArrowheads="1"/>
          </p:cNvSpPr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Language</a:t>
            </a: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>
              <a:solidFill>
                <a:srgbClr val="000000"/>
              </a:solidFill>
              <a:latin typeface="Arial" pitchFamily="-111" charset="0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Technical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Metadata</a:t>
            </a:r>
          </a:p>
        </p:txBody>
      </p:sp>
      <p:sp>
        <p:nvSpPr>
          <p:cNvPr id="37894" name="Rectangle 8"/>
          <p:cNvSpPr>
            <a:spLocks noChangeArrowheads="1"/>
          </p:cNvSpPr>
          <p:nvPr/>
        </p:nvSpPr>
        <p:spPr bwMode="auto">
          <a:xfrm>
            <a:off x="1295400" y="3352800"/>
            <a:ext cx="2133600" cy="914400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Actor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295400" y="2438400"/>
            <a:ext cx="2133600" cy="914400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Location</a:t>
            </a:r>
          </a:p>
        </p:txBody>
      </p:sp>
      <p:sp>
        <p:nvSpPr>
          <p:cNvPr id="37896" name="Rectangle 22"/>
          <p:cNvSpPr>
            <a:spLocks noChangeArrowheads="1"/>
          </p:cNvSpPr>
          <p:nvPr/>
        </p:nvSpPr>
        <p:spPr bwMode="auto">
          <a:xfrm>
            <a:off x="1295400" y="1524000"/>
            <a:ext cx="2133600" cy="914400"/>
          </a:xfrm>
          <a:prstGeom prst="rect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Project</a:t>
            </a:r>
          </a:p>
        </p:txBody>
      </p:sp>
      <p:sp>
        <p:nvSpPr>
          <p:cNvPr id="37897" name="Right Arrow 16"/>
          <p:cNvSpPr>
            <a:spLocks noChangeArrowheads="1"/>
          </p:cNvSpPr>
          <p:nvPr/>
        </p:nvSpPr>
        <p:spPr bwMode="auto">
          <a:xfrm>
            <a:off x="4191000" y="3429000"/>
            <a:ext cx="1660525" cy="914400"/>
          </a:xfrm>
          <a:prstGeom prst="rightArrow">
            <a:avLst>
              <a:gd name="adj1" fmla="val 50000"/>
              <a:gd name="adj2" fmla="val 50023"/>
            </a:avLst>
          </a:prstGeom>
          <a:solidFill>
            <a:schemeClr val="bg1">
              <a:lumMod val="50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/>
            <a:endParaRPr lang="en-US" sz="900" b="1">
              <a:solidFill>
                <a:srgbClr val="0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48400" y="3643794"/>
            <a:ext cx="2630488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ea typeface="+mn-ea"/>
                <a:cs typeface="+mn-cs"/>
              </a:rPr>
              <a:t>Metadata schema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7899" name="Down Arrow 18"/>
          <p:cNvSpPr>
            <a:spLocks noChangeArrowheads="1"/>
          </p:cNvSpPr>
          <p:nvPr/>
        </p:nvSpPr>
        <p:spPr bwMode="auto">
          <a:xfrm>
            <a:off x="7162800" y="4548669"/>
            <a:ext cx="1143000" cy="1066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/>
            <a:endParaRPr lang="en-US" sz="900" b="1">
              <a:solidFill>
                <a:srgbClr val="000000"/>
              </a:solidFill>
            </a:endParaRPr>
          </a:p>
        </p:txBody>
      </p:sp>
      <p:sp>
        <p:nvSpPr>
          <p:cNvPr id="37900" name="TextBox 19"/>
          <p:cNvSpPr txBox="1">
            <a:spLocks noChangeArrowheads="1"/>
          </p:cNvSpPr>
          <p:nvPr/>
        </p:nvSpPr>
        <p:spPr bwMode="auto">
          <a:xfrm>
            <a:off x="6172200" y="5786438"/>
            <a:ext cx="30416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Metadata description</a:t>
            </a:r>
          </a:p>
          <a:p>
            <a:pPr algn="ctr"/>
            <a:endParaRPr lang="en-US" sz="2400"/>
          </a:p>
        </p:txBody>
      </p:sp>
      <p:sp>
        <p:nvSpPr>
          <p:cNvPr id="37901" name="TextBox 13"/>
          <p:cNvSpPr txBox="1">
            <a:spLocks noChangeArrowheads="1"/>
          </p:cNvSpPr>
          <p:nvPr/>
        </p:nvSpPr>
        <p:spPr bwMode="auto">
          <a:xfrm>
            <a:off x="6232525" y="1752600"/>
            <a:ext cx="2938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Lets describe a </a:t>
            </a:r>
          </a:p>
          <a:p>
            <a:r>
              <a:rPr lang="en-US" sz="2800"/>
              <a:t>speech recording</a:t>
            </a:r>
          </a:p>
        </p:txBody>
      </p:sp>
      <p:sp>
        <p:nvSpPr>
          <p:cNvPr id="37902" name="TextBox 14"/>
          <p:cNvSpPr txBox="1">
            <a:spLocks noChangeArrowheads="1"/>
          </p:cNvSpPr>
          <p:nvPr/>
        </p:nvSpPr>
        <p:spPr bwMode="auto">
          <a:xfrm>
            <a:off x="3741738" y="5302250"/>
            <a:ext cx="2420937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i="1"/>
              <a:t>Component definition</a:t>
            </a:r>
          </a:p>
          <a:p>
            <a:pPr algn="ctr"/>
            <a:r>
              <a:rPr lang="en-US" i="1"/>
              <a:t>XML</a:t>
            </a:r>
          </a:p>
        </p:txBody>
      </p:sp>
      <p:sp>
        <p:nvSpPr>
          <p:cNvPr id="37903" name="TextBox 21"/>
          <p:cNvSpPr txBox="1">
            <a:spLocks noChangeArrowheads="1"/>
          </p:cNvSpPr>
          <p:nvPr/>
        </p:nvSpPr>
        <p:spPr bwMode="auto">
          <a:xfrm>
            <a:off x="6526213" y="4105275"/>
            <a:ext cx="2197100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i="1"/>
              <a:t>W3C XML Schema</a:t>
            </a:r>
          </a:p>
        </p:txBody>
      </p:sp>
      <p:sp>
        <p:nvSpPr>
          <p:cNvPr id="37904" name="TextBox 23"/>
          <p:cNvSpPr txBox="1">
            <a:spLocks noChangeArrowheads="1"/>
          </p:cNvSpPr>
          <p:nvPr/>
        </p:nvSpPr>
        <p:spPr bwMode="auto">
          <a:xfrm>
            <a:off x="7204075" y="6251575"/>
            <a:ext cx="114617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i="1"/>
              <a:t>XML File</a:t>
            </a:r>
          </a:p>
        </p:txBody>
      </p:sp>
      <p:cxnSp>
        <p:nvCxnSpPr>
          <p:cNvPr id="37905" name="Straight Connector 25"/>
          <p:cNvCxnSpPr>
            <a:cxnSpLocks noChangeShapeType="1"/>
            <a:stCxn id="8" idx="3"/>
            <a:endCxn id="37902" idx="1"/>
          </p:cNvCxnSpPr>
          <p:nvPr/>
        </p:nvCxnSpPr>
        <p:spPr bwMode="auto">
          <a:xfrm flipV="1">
            <a:off x="3429000" y="5626100"/>
            <a:ext cx="312738" cy="127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</p:cxnSp>
      <p:sp>
        <p:nvSpPr>
          <p:cNvPr id="37906" name="TextBox 26"/>
          <p:cNvSpPr txBox="1">
            <a:spLocks noChangeArrowheads="1"/>
          </p:cNvSpPr>
          <p:nvPr/>
        </p:nvSpPr>
        <p:spPr bwMode="auto">
          <a:xfrm>
            <a:off x="3890963" y="2927350"/>
            <a:ext cx="1881187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i="1"/>
              <a:t>Profile definition</a:t>
            </a:r>
          </a:p>
          <a:p>
            <a:pPr algn="ctr"/>
            <a:r>
              <a:rPr lang="en-US" i="1"/>
              <a:t>XML</a:t>
            </a:r>
          </a:p>
        </p:txBody>
      </p:sp>
      <p:sp>
        <p:nvSpPr>
          <p:cNvPr id="37907" name="Rectangle 27"/>
          <p:cNvSpPr>
            <a:spLocks noChangeArrowheads="1"/>
          </p:cNvSpPr>
          <p:nvPr/>
        </p:nvSpPr>
        <p:spPr bwMode="auto">
          <a:xfrm>
            <a:off x="1295400" y="1524000"/>
            <a:ext cx="2133600" cy="4572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/>
            <a:endParaRPr lang="en-US" sz="900" b="1">
              <a:solidFill>
                <a:srgbClr val="000000"/>
              </a:solidFill>
            </a:endParaRPr>
          </a:p>
        </p:txBody>
      </p:sp>
      <p:cxnSp>
        <p:nvCxnSpPr>
          <p:cNvPr id="37908" name="Straight Connector 29"/>
          <p:cNvCxnSpPr>
            <a:cxnSpLocks noChangeShapeType="1"/>
            <a:stCxn id="37907" idx="3"/>
            <a:endCxn id="37906" idx="1"/>
          </p:cNvCxnSpPr>
          <p:nvPr/>
        </p:nvCxnSpPr>
        <p:spPr bwMode="auto">
          <a:xfrm flipV="1">
            <a:off x="3429000" y="3249613"/>
            <a:ext cx="461963" cy="560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7909" name="TextBox 30"/>
          <p:cNvSpPr txBox="1">
            <a:spLocks noChangeArrowheads="1"/>
          </p:cNvSpPr>
          <p:nvPr/>
        </p:nvSpPr>
        <p:spPr bwMode="auto">
          <a:xfrm>
            <a:off x="1219200" y="6243638"/>
            <a:ext cx="23923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Metadata profile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7" grpId="0" animBg="1"/>
      <p:bldP spid="18" grpId="0"/>
      <p:bldP spid="37899" grpId="0" animBg="1"/>
      <p:bldP spid="37900" grpId="0"/>
      <p:bldP spid="37902" grpId="0" animBg="1"/>
      <p:bldP spid="37903" grpId="0" animBg="1"/>
      <p:bldP spid="37904" grpId="0" animBg="1"/>
      <p:bldP spid="37906" grpId="0" animBg="1"/>
      <p:bldP spid="37907" grpId="0" animBg="1"/>
      <p:bldP spid="3790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900338" y="4016165"/>
            <a:ext cx="21336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 dirty="0" err="1" smtClean="0">
                <a:solidFill>
                  <a:srgbClr val="000000"/>
                </a:solidFill>
              </a:rPr>
              <a:t>ActorLanguage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Recursive 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Recursive Component model</a:t>
            </a:r>
          </a:p>
          <a:p>
            <a:r>
              <a:rPr lang="en-US" dirty="0" smtClean="0"/>
              <a:t>Components can contain other components </a:t>
            </a:r>
          </a:p>
          <a:p>
            <a:r>
              <a:rPr lang="en-US" dirty="0" smtClean="0"/>
              <a:t>Enhances reusability</a:t>
            </a:r>
            <a:endParaRPr lang="en-US" dirty="0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1295400" y="3352800"/>
            <a:ext cx="21336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Actor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892160" y="5073703"/>
            <a:ext cx="21336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 dirty="0" smtClean="0">
                <a:solidFill>
                  <a:srgbClr val="000000"/>
                </a:solidFill>
              </a:rPr>
              <a:t>Address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3352800"/>
            <a:ext cx="2738538" cy="318766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295400" y="2438400"/>
            <a:ext cx="2133600" cy="914400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Location</a:t>
            </a:r>
          </a:p>
        </p:txBody>
      </p:sp>
      <p:sp>
        <p:nvSpPr>
          <p:cNvPr id="13" name="Rectangle 22"/>
          <p:cNvSpPr>
            <a:spLocks noChangeArrowheads="1"/>
          </p:cNvSpPr>
          <p:nvPr/>
        </p:nvSpPr>
        <p:spPr bwMode="auto">
          <a:xfrm>
            <a:off x="1295400" y="1524000"/>
            <a:ext cx="2133600" cy="914400"/>
          </a:xfrm>
          <a:prstGeom prst="rect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ChangeArrowheads="1"/>
          </p:cNvSpPr>
          <p:nvPr/>
        </p:nvSpPr>
        <p:spPr bwMode="auto">
          <a:xfrm>
            <a:off x="4800600" y="1752600"/>
            <a:ext cx="2735263" cy="4024313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87" name="AutoShape 4"/>
          <p:cNvSpPr>
            <a:spLocks noChangeArrowheads="1"/>
          </p:cNvSpPr>
          <p:nvPr/>
        </p:nvSpPr>
        <p:spPr bwMode="auto">
          <a:xfrm>
            <a:off x="1371600" y="4419600"/>
            <a:ext cx="1970088" cy="1384300"/>
          </a:xfrm>
          <a:prstGeom prst="can">
            <a:avLst>
              <a:gd name="adj" fmla="val 25000"/>
            </a:avLst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88" name="Text Box 5"/>
          <p:cNvSpPr txBox="1">
            <a:spLocks noChangeArrowheads="1"/>
          </p:cNvSpPr>
          <p:nvPr/>
        </p:nvSpPr>
        <p:spPr bwMode="auto">
          <a:xfrm>
            <a:off x="1462088" y="4791075"/>
            <a:ext cx="1824037" cy="249238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>
                <a:latin typeface="Times New Roman" charset="0"/>
              </a:rPr>
              <a:t>Country      dcr:1001</a:t>
            </a:r>
            <a:endParaRPr lang="en-US" sz="1600">
              <a:latin typeface="Arial Unicode MS" charset="0"/>
            </a:endParaRPr>
          </a:p>
        </p:txBody>
      </p:sp>
      <p:sp>
        <p:nvSpPr>
          <p:cNvPr id="41989" name="Text Box 6"/>
          <p:cNvSpPr txBox="1">
            <a:spLocks noChangeArrowheads="1"/>
          </p:cNvSpPr>
          <p:nvPr/>
        </p:nvSpPr>
        <p:spPr bwMode="auto">
          <a:xfrm>
            <a:off x="1462088" y="5040313"/>
            <a:ext cx="1824037" cy="252412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>
                <a:latin typeface="Times New Roman" charset="0"/>
              </a:rPr>
              <a:t>Language   dcr:1002</a:t>
            </a:r>
            <a:endParaRPr lang="en-US" sz="1600">
              <a:latin typeface="Arial Unicode MS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227638" y="2144713"/>
            <a:ext cx="1158875" cy="1008062"/>
            <a:chOff x="1771" y="3353"/>
            <a:chExt cx="476" cy="400"/>
          </a:xfrm>
        </p:grpSpPr>
        <p:sp>
          <p:nvSpPr>
            <p:cNvPr id="42030" name="Text Box 8"/>
            <p:cNvSpPr txBox="1">
              <a:spLocks noChangeArrowheads="1"/>
            </p:cNvSpPr>
            <p:nvPr/>
          </p:nvSpPr>
          <p:spPr bwMode="auto">
            <a:xfrm>
              <a:off x="1771" y="3353"/>
              <a:ext cx="476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>
                  <a:latin typeface="Times New Roman" charset="0"/>
                </a:rPr>
                <a:t>Location</a:t>
              </a:r>
              <a:endParaRPr lang="en-US" sz="1400">
                <a:latin typeface="Arial Unicode MS" charset="0"/>
              </a:endParaRPr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771" y="3453"/>
              <a:ext cx="476" cy="200"/>
              <a:chOff x="7377" y="4226"/>
              <a:chExt cx="1680" cy="624"/>
            </a:xfrm>
          </p:grpSpPr>
          <p:sp>
            <p:nvSpPr>
              <p:cNvPr id="42032" name="Text Box 10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Country</a:t>
                </a:r>
                <a:endParaRPr lang="en-US" sz="1400">
                  <a:latin typeface="Arial Unicode MS" charset="0"/>
                </a:endParaRPr>
              </a:p>
            </p:txBody>
          </p:sp>
          <p:sp>
            <p:nvSpPr>
              <p:cNvPr id="42033" name="Text Box 11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Coordinates</a:t>
                </a:r>
                <a:endParaRPr lang="en-US" sz="1400">
                  <a:latin typeface="Arial Unicode MS" charset="0"/>
                </a:endParaRPr>
              </a:p>
            </p:txBody>
          </p:sp>
        </p:grpSp>
      </p:grpSp>
      <p:cxnSp>
        <p:nvCxnSpPr>
          <p:cNvPr id="41991" name="AutoShape 12"/>
          <p:cNvCxnSpPr>
            <a:cxnSpLocks noChangeShapeType="1"/>
            <a:stCxn id="42032" idx="1"/>
            <a:endCxn id="41988" idx="3"/>
          </p:cNvCxnSpPr>
          <p:nvPr/>
        </p:nvCxnSpPr>
        <p:spPr bwMode="auto">
          <a:xfrm rot="10800000" flipV="1">
            <a:off x="3286125" y="2522538"/>
            <a:ext cx="1941513" cy="2393950"/>
          </a:xfrm>
          <a:prstGeom prst="bentConnector3">
            <a:avLst>
              <a:gd name="adj1" fmla="val 50065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310188" y="3276600"/>
            <a:ext cx="1076325" cy="1008063"/>
            <a:chOff x="1805" y="3802"/>
            <a:chExt cx="442" cy="400"/>
          </a:xfrm>
        </p:grpSpPr>
        <p:sp>
          <p:nvSpPr>
            <p:cNvPr id="42026" name="Text Box 14"/>
            <p:cNvSpPr txBox="1">
              <a:spLocks noChangeArrowheads="1"/>
            </p:cNvSpPr>
            <p:nvPr/>
          </p:nvSpPr>
          <p:spPr bwMode="auto">
            <a:xfrm>
              <a:off x="1805" y="3802"/>
              <a:ext cx="442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>
                  <a:latin typeface="Times New Roman" charset="0"/>
                </a:rPr>
                <a:t>Actor</a:t>
              </a:r>
              <a:endParaRPr lang="en-US" sz="1400">
                <a:latin typeface="Arial Unicode MS" charset="0"/>
              </a:endParaRPr>
            </a:p>
          </p:txBody>
        </p:sp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1805" y="3902"/>
              <a:ext cx="442" cy="200"/>
              <a:chOff x="7377" y="4226"/>
              <a:chExt cx="1680" cy="624"/>
            </a:xfrm>
          </p:grpSpPr>
          <p:sp>
            <p:nvSpPr>
              <p:cNvPr id="42028" name="Text Box 16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BirthDate</a:t>
                </a:r>
                <a:endParaRPr lang="en-US" sz="1400">
                  <a:latin typeface="Arial Unicode MS" charset="0"/>
                </a:endParaRPr>
              </a:p>
            </p:txBody>
          </p:sp>
          <p:sp>
            <p:nvSpPr>
              <p:cNvPr id="42029" name="Text Box 17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MotherTongue</a:t>
                </a:r>
              </a:p>
            </p:txBody>
          </p:sp>
        </p:grpSp>
      </p:grpSp>
      <p:cxnSp>
        <p:nvCxnSpPr>
          <p:cNvPr id="41993" name="AutoShape 18"/>
          <p:cNvCxnSpPr>
            <a:cxnSpLocks noChangeShapeType="1"/>
            <a:stCxn id="42029" idx="1"/>
            <a:endCxn id="41989" idx="3"/>
          </p:cNvCxnSpPr>
          <p:nvPr/>
        </p:nvCxnSpPr>
        <p:spPr bwMode="auto">
          <a:xfrm rot="10800000" flipV="1">
            <a:off x="3286125" y="3906838"/>
            <a:ext cx="2024063" cy="1258887"/>
          </a:xfrm>
          <a:prstGeom prst="bentConnector3">
            <a:avLst>
              <a:gd name="adj1" fmla="val 5006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6477000" y="2743200"/>
            <a:ext cx="993775" cy="1006475"/>
            <a:chOff x="2175" y="3452"/>
            <a:chExt cx="408" cy="399"/>
          </a:xfrm>
        </p:grpSpPr>
        <p:sp>
          <p:nvSpPr>
            <p:cNvPr id="42022" name="Text Box 20"/>
            <p:cNvSpPr txBox="1">
              <a:spLocks noChangeArrowheads="1"/>
            </p:cNvSpPr>
            <p:nvPr/>
          </p:nvSpPr>
          <p:spPr bwMode="auto">
            <a:xfrm>
              <a:off x="2175" y="3452"/>
              <a:ext cx="408" cy="39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>
                  <a:latin typeface="Times New Roman" charset="0"/>
                </a:rPr>
                <a:t>Text</a:t>
              </a:r>
              <a:endParaRPr lang="en-US">
                <a:latin typeface="Arial Unicode MS" charset="0"/>
              </a:endParaRPr>
            </a:p>
          </p:txBody>
        </p:sp>
        <p:grpSp>
          <p:nvGrpSpPr>
            <p:cNvPr id="7" name="Group 21"/>
            <p:cNvGrpSpPr>
              <a:grpSpLocks/>
            </p:cNvGrpSpPr>
            <p:nvPr/>
          </p:nvGrpSpPr>
          <p:grpSpPr bwMode="auto">
            <a:xfrm>
              <a:off x="2175" y="3552"/>
              <a:ext cx="408" cy="199"/>
              <a:chOff x="7377" y="4226"/>
              <a:chExt cx="1680" cy="624"/>
            </a:xfrm>
          </p:grpSpPr>
          <p:sp>
            <p:nvSpPr>
              <p:cNvPr id="42024" name="Text Box 22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Language</a:t>
                </a:r>
                <a:endParaRPr lang="en-US" sz="1400">
                  <a:latin typeface="Arial Unicode MS" charset="0"/>
                </a:endParaRPr>
              </a:p>
            </p:txBody>
          </p:sp>
          <p:sp>
            <p:nvSpPr>
              <p:cNvPr id="42025" name="Text Box 23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Title</a:t>
                </a:r>
                <a:endParaRPr lang="en-US" sz="1400">
                  <a:latin typeface="Arial Unicode MS" charset="0"/>
                </a:endParaRPr>
              </a:p>
            </p:txBody>
          </p:sp>
        </p:grpSp>
      </p:grp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6210300" y="4157663"/>
            <a:ext cx="1076325" cy="1008062"/>
            <a:chOff x="2175" y="4152"/>
            <a:chExt cx="442" cy="400"/>
          </a:xfrm>
        </p:grpSpPr>
        <p:sp>
          <p:nvSpPr>
            <p:cNvPr id="42018" name="Text Box 25"/>
            <p:cNvSpPr txBox="1">
              <a:spLocks noChangeArrowheads="1"/>
            </p:cNvSpPr>
            <p:nvPr/>
          </p:nvSpPr>
          <p:spPr bwMode="auto">
            <a:xfrm>
              <a:off x="2175" y="4152"/>
              <a:ext cx="442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>
                  <a:latin typeface="Times New Roman" charset="0"/>
                </a:rPr>
                <a:t>Recording</a:t>
              </a:r>
              <a:endParaRPr lang="en-US" sz="1400">
                <a:latin typeface="Arial Unicode MS" charset="0"/>
              </a:endParaRPr>
            </a:p>
          </p:txBody>
        </p:sp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2175" y="4252"/>
              <a:ext cx="442" cy="200"/>
              <a:chOff x="7377" y="4226"/>
              <a:chExt cx="1680" cy="624"/>
            </a:xfrm>
          </p:grpSpPr>
          <p:sp>
            <p:nvSpPr>
              <p:cNvPr id="42020" name="Text Box 27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CreationDate</a:t>
                </a:r>
                <a:endParaRPr lang="en-US" sz="1400">
                  <a:latin typeface="Arial Unicode MS" charset="0"/>
                </a:endParaRPr>
              </a:p>
            </p:txBody>
          </p:sp>
          <p:sp>
            <p:nvSpPr>
              <p:cNvPr id="42021" name="Text Box 28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Type</a:t>
                </a:r>
                <a:endParaRPr lang="en-US" sz="1400">
                  <a:latin typeface="Arial Unicode MS" charset="0"/>
                </a:endParaRPr>
              </a:p>
            </p:txBody>
          </p:sp>
        </p:grpSp>
      </p:grpSp>
      <p:sp>
        <p:nvSpPr>
          <p:cNvPr id="41996" name="Text Box 29"/>
          <p:cNvSpPr txBox="1">
            <a:spLocks noChangeArrowheads="1"/>
          </p:cNvSpPr>
          <p:nvPr/>
        </p:nvSpPr>
        <p:spPr bwMode="auto">
          <a:xfrm>
            <a:off x="5181600" y="1371600"/>
            <a:ext cx="1906588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b="1">
                <a:latin typeface="Times New Roman" charset="0"/>
              </a:rPr>
              <a:t>Component registry</a:t>
            </a:r>
          </a:p>
          <a:p>
            <a:pPr algn="ctr" defTabSz="1279525" eaLnBrk="0" hangingPunct="0"/>
            <a:endParaRPr lang="en-US" sz="16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defTabSz="1279525" eaLnBrk="0" hangingPunct="0"/>
            <a:endParaRPr lang="en-US">
              <a:latin typeface="Arial Unicode MS" charset="0"/>
            </a:endParaRPr>
          </a:p>
        </p:txBody>
      </p:sp>
      <p:sp>
        <p:nvSpPr>
          <p:cNvPr id="41997" name="Text Box 30"/>
          <p:cNvSpPr txBox="1">
            <a:spLocks noChangeArrowheads="1"/>
          </p:cNvSpPr>
          <p:nvPr/>
        </p:nvSpPr>
        <p:spPr bwMode="auto">
          <a:xfrm>
            <a:off x="1447800" y="5257800"/>
            <a:ext cx="1824038" cy="252413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>
                <a:latin typeface="Times New Roman" charset="0"/>
              </a:rPr>
              <a:t>BirthDate   dcr:1000</a:t>
            </a:r>
            <a:endParaRPr lang="en-US" sz="1600">
              <a:latin typeface="Arial Unicode MS" charset="0"/>
            </a:endParaRPr>
          </a:p>
        </p:txBody>
      </p:sp>
      <p:cxnSp>
        <p:nvCxnSpPr>
          <p:cNvPr id="41998" name="AutoShape 31"/>
          <p:cNvCxnSpPr>
            <a:cxnSpLocks noChangeShapeType="1"/>
            <a:stCxn id="42028" idx="1"/>
            <a:endCxn id="41997" idx="3"/>
          </p:cNvCxnSpPr>
          <p:nvPr/>
        </p:nvCxnSpPr>
        <p:spPr bwMode="auto">
          <a:xfrm rot="10800000" flipV="1">
            <a:off x="3271838" y="3656013"/>
            <a:ext cx="2038350" cy="17287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41999" name="AutoShape 32"/>
          <p:cNvCxnSpPr>
            <a:cxnSpLocks noChangeShapeType="1"/>
            <a:stCxn id="42020" idx="1"/>
            <a:endCxn id="41997" idx="3"/>
          </p:cNvCxnSpPr>
          <p:nvPr/>
        </p:nvCxnSpPr>
        <p:spPr bwMode="auto">
          <a:xfrm rot="10800000" flipV="1">
            <a:off x="3271838" y="4537075"/>
            <a:ext cx="2938462" cy="847725"/>
          </a:xfrm>
          <a:prstGeom prst="bentConnector3">
            <a:avLst>
              <a:gd name="adj1" fmla="val 50028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42000" name="Text Box 33"/>
          <p:cNvSpPr txBox="1">
            <a:spLocks noChangeArrowheads="1"/>
          </p:cNvSpPr>
          <p:nvPr/>
        </p:nvSpPr>
        <p:spPr bwMode="auto">
          <a:xfrm>
            <a:off x="152400" y="4800600"/>
            <a:ext cx="129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algn="ctr" defTabSz="1279525" eaLnBrk="0" hangingPunct="0"/>
            <a:r>
              <a:rPr lang="en-US" sz="1600" b="1">
                <a:latin typeface="Times New Roman" charset="0"/>
              </a:rPr>
              <a:t>ISOcat concept registry</a:t>
            </a:r>
            <a:endParaRPr lang="en-US" sz="1600">
              <a:latin typeface="Arial Unicode MS" charset="0"/>
            </a:endParaRPr>
          </a:p>
        </p:txBody>
      </p:sp>
      <p:pic>
        <p:nvPicPr>
          <p:cNvPr id="42001" name="Picture 34" descr="subject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2514600"/>
            <a:ext cx="390525" cy="617538"/>
          </a:xfrm>
          <a:prstGeom prst="rect">
            <a:avLst/>
          </a:prstGeom>
          <a:solidFill>
            <a:srgbClr val="FF5050"/>
          </a:solidFill>
          <a:ln w="3175">
            <a:noFill/>
            <a:miter lim="800000"/>
            <a:headEnd/>
            <a:tailEnd/>
          </a:ln>
        </p:spPr>
      </p:pic>
      <p:sp>
        <p:nvSpPr>
          <p:cNvPr id="42002" name="Text Box 35"/>
          <p:cNvSpPr txBox="1">
            <a:spLocks noChangeArrowheads="1"/>
          </p:cNvSpPr>
          <p:nvPr/>
        </p:nvSpPr>
        <p:spPr bwMode="auto">
          <a:xfrm>
            <a:off x="1379538" y="3149600"/>
            <a:ext cx="579437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algn="ctr" defTabSz="1279525" eaLnBrk="0" hangingPunct="0"/>
            <a:r>
              <a:rPr lang="en-US" sz="1600" b="1">
                <a:latin typeface="Times New Roman" charset="0"/>
              </a:rPr>
              <a:t>user</a:t>
            </a: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defTabSz="1279525" eaLnBrk="0" hangingPunct="0"/>
            <a:endParaRPr lang="en-US">
              <a:latin typeface="Arial Unicode MS" charset="0"/>
            </a:endParaRPr>
          </a:p>
        </p:txBody>
      </p:sp>
      <p:grpSp>
        <p:nvGrpSpPr>
          <p:cNvPr id="10" name="Group 36"/>
          <p:cNvGrpSpPr>
            <a:grpSpLocks/>
          </p:cNvGrpSpPr>
          <p:nvPr/>
        </p:nvGrpSpPr>
        <p:grpSpPr bwMode="auto">
          <a:xfrm>
            <a:off x="5064125" y="4659313"/>
            <a:ext cx="911225" cy="1008062"/>
            <a:chOff x="1704" y="4351"/>
            <a:chExt cx="374" cy="400"/>
          </a:xfrm>
        </p:grpSpPr>
        <p:sp>
          <p:nvSpPr>
            <p:cNvPr id="42014" name="Text Box 37"/>
            <p:cNvSpPr txBox="1">
              <a:spLocks noChangeArrowheads="1"/>
            </p:cNvSpPr>
            <p:nvPr/>
          </p:nvSpPr>
          <p:spPr bwMode="auto">
            <a:xfrm>
              <a:off x="1704" y="4351"/>
              <a:ext cx="374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>
                  <a:latin typeface="Times New Roman" charset="0"/>
                </a:rPr>
                <a:t>Dance</a:t>
              </a:r>
              <a:endParaRPr lang="en-US" sz="1400">
                <a:latin typeface="Arial Unicode MS" charset="0"/>
              </a:endParaRPr>
            </a:p>
          </p:txBody>
        </p:sp>
        <p:grpSp>
          <p:nvGrpSpPr>
            <p:cNvPr id="11" name="Group 38"/>
            <p:cNvGrpSpPr>
              <a:grpSpLocks/>
            </p:cNvGrpSpPr>
            <p:nvPr/>
          </p:nvGrpSpPr>
          <p:grpSpPr bwMode="auto">
            <a:xfrm>
              <a:off x="1704" y="4451"/>
              <a:ext cx="374" cy="200"/>
              <a:chOff x="7377" y="4226"/>
              <a:chExt cx="1680" cy="624"/>
            </a:xfrm>
          </p:grpSpPr>
          <p:sp>
            <p:nvSpPr>
              <p:cNvPr id="42016" name="Text Box 39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Name</a:t>
                </a:r>
                <a:endParaRPr lang="en-US" sz="1400">
                  <a:latin typeface="Arial Unicode MS" charset="0"/>
                </a:endParaRPr>
              </a:p>
            </p:txBody>
          </p:sp>
          <p:sp>
            <p:nvSpPr>
              <p:cNvPr id="42017" name="Text Box 40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Type</a:t>
                </a:r>
                <a:endParaRPr lang="en-US" sz="1400">
                  <a:latin typeface="Arial Unicode MS" charset="0"/>
                </a:endParaRPr>
              </a:p>
            </p:txBody>
          </p:sp>
        </p:grpSp>
      </p:grpSp>
      <p:cxnSp>
        <p:nvCxnSpPr>
          <p:cNvPr id="42004" name="AutoShape 41"/>
          <p:cNvCxnSpPr>
            <a:cxnSpLocks noChangeShapeType="1"/>
            <a:endCxn id="42030" idx="0"/>
          </p:cNvCxnSpPr>
          <p:nvPr/>
        </p:nvCxnSpPr>
        <p:spPr bwMode="auto">
          <a:xfrm flipV="1">
            <a:off x="1838325" y="2144713"/>
            <a:ext cx="3968750" cy="679450"/>
          </a:xfrm>
          <a:prstGeom prst="bentConnector4">
            <a:avLst>
              <a:gd name="adj1" fmla="val 42681"/>
              <a:gd name="adj2" fmla="val 133644"/>
            </a:avLst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</p:spPr>
      </p:cxnSp>
      <p:cxnSp>
        <p:nvCxnSpPr>
          <p:cNvPr id="42005" name="AutoShape 42"/>
          <p:cNvCxnSpPr>
            <a:cxnSpLocks noChangeShapeType="1"/>
            <a:endCxn id="42014" idx="0"/>
          </p:cNvCxnSpPr>
          <p:nvPr/>
        </p:nvCxnSpPr>
        <p:spPr bwMode="auto">
          <a:xfrm>
            <a:off x="1838325" y="2824163"/>
            <a:ext cx="3681413" cy="1835150"/>
          </a:xfrm>
          <a:prstGeom prst="bentConnector2">
            <a:avLst/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</p:spPr>
      </p:cxnSp>
      <p:sp>
        <p:nvSpPr>
          <p:cNvPr id="42006" name="Text Box 44"/>
          <p:cNvSpPr txBox="1">
            <a:spLocks noChangeArrowheads="1"/>
          </p:cNvSpPr>
          <p:nvPr/>
        </p:nvSpPr>
        <p:spPr bwMode="auto">
          <a:xfrm>
            <a:off x="1524000" y="3429000"/>
            <a:ext cx="262255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36576" rIns="73152" bIns="36576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>
                <a:latin typeface="Times New Roman" charset="0"/>
              </a:rPr>
              <a:t>Semantic interoperability </a:t>
            </a:r>
            <a:r>
              <a:rPr lang="en-US" sz="1600" b="1">
                <a:latin typeface="Times New Roman" charset="0"/>
              </a:rPr>
              <a:t>partly</a:t>
            </a:r>
            <a:r>
              <a:rPr lang="en-US" sz="1600">
                <a:latin typeface="Times New Roman" charset="0"/>
              </a:rPr>
              <a:t> solved via references to ISO DCR or other registry</a:t>
            </a:r>
            <a:endParaRPr lang="en-US" sz="1600">
              <a:latin typeface="Arial Unicode MS" charset="0"/>
            </a:endParaRPr>
          </a:p>
        </p:txBody>
      </p:sp>
      <p:sp>
        <p:nvSpPr>
          <p:cNvPr id="42007" name="Text Box 45"/>
          <p:cNvSpPr txBox="1">
            <a:spLocks noChangeArrowheads="1"/>
          </p:cNvSpPr>
          <p:nvPr/>
        </p:nvSpPr>
        <p:spPr bwMode="auto">
          <a:xfrm>
            <a:off x="2583392" y="6526213"/>
            <a:ext cx="65436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defTabSz="1279525" eaLnBrk="0" hangingPunct="0">
              <a:lnSpc>
                <a:spcPct val="88000"/>
              </a:lnSpc>
            </a:pPr>
            <a:r>
              <a:rPr lang="en-US" altLang="zh-CN" sz="1600" b="1" dirty="0">
                <a:latin typeface="Times New Roman" charset="0"/>
                <a:ea typeface="宋体" charset="-122"/>
                <a:cs typeface="宋体" charset="-122"/>
              </a:rPr>
              <a:t>Selecting metadata components</a:t>
            </a:r>
            <a:r>
              <a:rPr lang="en-US" altLang="zh-CN" sz="1600" b="1" dirty="0" smtClean="0">
                <a:latin typeface="Times New Roman" charset="0"/>
                <a:ea typeface="宋体" charset="-122"/>
                <a:cs typeface="宋体" charset="-122"/>
              </a:rPr>
              <a:t> &amp; profiles from </a:t>
            </a:r>
            <a:r>
              <a:rPr lang="en-US" altLang="zh-CN" sz="1600" b="1" dirty="0">
                <a:latin typeface="Times New Roman" charset="0"/>
                <a:ea typeface="宋体" charset="-122"/>
                <a:cs typeface="宋体" charset="-122"/>
              </a:rPr>
              <a:t>the registry</a:t>
            </a:r>
            <a:endParaRPr lang="en-US" sz="1600" b="1" dirty="0">
              <a:latin typeface="Arial Unicode MS" charset="0"/>
            </a:endParaRPr>
          </a:p>
        </p:txBody>
      </p:sp>
      <p:sp>
        <p:nvSpPr>
          <p:cNvPr id="42008" name="AutoShape 46"/>
          <p:cNvSpPr>
            <a:spLocks noChangeArrowheads="1"/>
          </p:cNvSpPr>
          <p:nvPr/>
        </p:nvSpPr>
        <p:spPr bwMode="auto">
          <a:xfrm>
            <a:off x="1371600" y="5943600"/>
            <a:ext cx="1970088" cy="533400"/>
          </a:xfrm>
          <a:prstGeom prst="can">
            <a:avLst>
              <a:gd name="adj" fmla="val 25000"/>
            </a:avLst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09" name="Text Box 47"/>
          <p:cNvSpPr txBox="1">
            <a:spLocks noChangeArrowheads="1"/>
          </p:cNvSpPr>
          <p:nvPr/>
        </p:nvSpPr>
        <p:spPr bwMode="auto">
          <a:xfrm>
            <a:off x="1447800" y="6096000"/>
            <a:ext cx="1824038" cy="252413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>
                <a:latin typeface="Times New Roman" charset="0"/>
              </a:rPr>
              <a:t>Title:          dc:title</a:t>
            </a:r>
            <a:endParaRPr lang="en-US" sz="1600">
              <a:latin typeface="Arial Unicode MS" charset="0"/>
            </a:endParaRPr>
          </a:p>
        </p:txBody>
      </p:sp>
      <p:cxnSp>
        <p:nvCxnSpPr>
          <p:cNvPr id="42010" name="AutoShape 48"/>
          <p:cNvCxnSpPr>
            <a:cxnSpLocks noChangeShapeType="1"/>
            <a:stCxn id="42025" idx="1"/>
            <a:endCxn id="42009" idx="3"/>
          </p:cNvCxnSpPr>
          <p:nvPr/>
        </p:nvCxnSpPr>
        <p:spPr bwMode="auto">
          <a:xfrm rot="10800000" flipV="1">
            <a:off x="3271838" y="3371850"/>
            <a:ext cx="3205162" cy="2851150"/>
          </a:xfrm>
          <a:prstGeom prst="bentConnector3">
            <a:avLst>
              <a:gd name="adj1" fmla="val 5002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2011" name="Text Box 49"/>
          <p:cNvSpPr txBox="1">
            <a:spLocks noChangeArrowheads="1"/>
          </p:cNvSpPr>
          <p:nvPr/>
        </p:nvSpPr>
        <p:spPr bwMode="auto">
          <a:xfrm>
            <a:off x="152400" y="5791200"/>
            <a:ext cx="129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algn="ctr" defTabSz="1279525" eaLnBrk="0" hangingPunct="0"/>
            <a:r>
              <a:rPr lang="en-US" sz="1600" b="1">
                <a:latin typeface="Times New Roman" charset="0"/>
              </a:rPr>
              <a:t>DCMI concept registry</a:t>
            </a:r>
            <a:endParaRPr lang="en-US" sz="1600">
              <a:latin typeface="Arial Unicode MS" charset="0"/>
            </a:endParaRPr>
          </a:p>
        </p:txBody>
      </p:sp>
      <p:sp>
        <p:nvSpPr>
          <p:cNvPr id="4201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charset="-128"/>
                <a:cs typeface="ＭＳ Ｐゴシック" charset="-128"/>
              </a:rPr>
              <a:t>Reusability &amp; Explicit Semantics</a:t>
            </a:r>
          </a:p>
        </p:txBody>
      </p:sp>
      <p:sp>
        <p:nvSpPr>
          <p:cNvPr id="42013" name="Text Box 43"/>
          <p:cNvSpPr txBox="1">
            <a:spLocks noChangeArrowheads="1"/>
          </p:cNvSpPr>
          <p:nvPr/>
        </p:nvSpPr>
        <p:spPr bwMode="auto">
          <a:xfrm>
            <a:off x="1306800" y="1470025"/>
            <a:ext cx="2215863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36576" rIns="73152" bIns="36576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dirty="0">
                <a:latin typeface="Times New Roman" charset="0"/>
              </a:rPr>
              <a:t>User selects appropriate components to create a new metadata profile  or</a:t>
            </a:r>
            <a:r>
              <a:rPr lang="en-US" sz="1600" dirty="0" smtClean="0">
                <a:latin typeface="Times New Roman" charset="0"/>
              </a:rPr>
              <a:t> selects an </a:t>
            </a:r>
            <a:r>
              <a:rPr lang="en-US" sz="1600" dirty="0">
                <a:latin typeface="Times New Roman" charset="0"/>
              </a:rPr>
              <a:t>existing profile</a:t>
            </a:r>
            <a:endParaRPr lang="en-US" sz="1600" dirty="0">
              <a:latin typeface="Arial Unicode MS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574145" y="3581263"/>
            <a:ext cx="3288586" cy="258532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 smtClean="0">
                <a:latin typeface="+mn-lt"/>
                <a:ea typeface="+mn-ea"/>
                <a:cs typeface="+mn-cs"/>
              </a:rPr>
              <a:t>ISOCat</a:t>
            </a:r>
            <a:r>
              <a:rPr lang="en-US" dirty="0" smtClean="0">
                <a:latin typeface="+mn-lt"/>
                <a:ea typeface="+mn-ea"/>
                <a:cs typeface="+mn-cs"/>
              </a:rPr>
              <a:t> or ISO DCR 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n-US" dirty="0" smtClean="0">
                <a:latin typeface="+mn-lt"/>
                <a:ea typeface="+mn-ea"/>
                <a:cs typeface="+mn-cs"/>
              </a:rPr>
              <a:t>implementation of ISO</a:t>
            </a:r>
            <a:r>
              <a:rPr lang="en-US" dirty="0"/>
              <a:t>-</a:t>
            </a:r>
            <a:r>
              <a:rPr lang="en-US" dirty="0" smtClean="0"/>
              <a:t>12620 standard for data categories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n-US" dirty="0" smtClean="0"/>
              <a:t>under control of the linguistic community ISO TC37</a:t>
            </a:r>
            <a:r>
              <a:rPr lang="en-US" dirty="0" smtClean="0">
                <a:latin typeface="+mn-lt"/>
                <a:ea typeface="+mn-ea"/>
                <a:cs typeface="+mn-cs"/>
              </a:rPr>
              <a:t> 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n-US" dirty="0" smtClean="0"/>
              <a:t>Metadata is just one of the seven “thematic domains”</a:t>
            </a:r>
            <a:endParaRPr lang="en-US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animBg="1"/>
      <p:bldP spid="41988" grpId="0" animBg="1"/>
      <p:bldP spid="41989" grpId="0" animBg="1"/>
      <p:bldP spid="41997" grpId="0" animBg="1"/>
      <p:bldP spid="42000" grpId="0"/>
      <p:bldP spid="42006" grpId="0"/>
      <p:bldP spid="42008" grpId="0" animBg="1"/>
      <p:bldP spid="42009" grpId="0" animBg="1"/>
      <p:bldP spid="42011" grpId="0"/>
      <p:bldP spid="5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proceed?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Decouple separate issues?</a:t>
            </a:r>
          </a:p>
          <a:p>
            <a:r>
              <a:rPr lang="en-US" dirty="0" smtClean="0"/>
              <a:t>Standardization of metadata </a:t>
            </a:r>
            <a:r>
              <a:rPr lang="en-US" dirty="0" err="1" smtClean="0"/>
              <a:t>DCs</a:t>
            </a:r>
            <a:r>
              <a:rPr lang="en-US" dirty="0" smtClean="0"/>
              <a:t> in the ISO-DCR</a:t>
            </a:r>
          </a:p>
          <a:p>
            <a:pPr>
              <a:buNone/>
            </a:pPr>
            <a:r>
              <a:rPr lang="en-US" dirty="0" smtClean="0"/>
              <a:t>------------------------------------------------------------------</a:t>
            </a:r>
          </a:p>
          <a:p>
            <a:r>
              <a:rPr lang="en-US" dirty="0" smtClean="0"/>
              <a:t>Defining Requirements for a Metadata Component Model</a:t>
            </a:r>
          </a:p>
          <a:p>
            <a:r>
              <a:rPr lang="en-US" dirty="0" smtClean="0"/>
              <a:t>Standardizing the Component Model itself</a:t>
            </a:r>
          </a:p>
          <a:p>
            <a:r>
              <a:rPr lang="en-US" dirty="0" smtClean="0"/>
              <a:t>Standardizing a Component Specification Language</a:t>
            </a:r>
          </a:p>
          <a:p>
            <a:r>
              <a:rPr lang="en-US" dirty="0" smtClean="0"/>
              <a:t>Design/Specify a number of recommended components  for specific data types and usages.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Of course building on existing or continuing work like </a:t>
            </a:r>
          </a:p>
          <a:p>
            <a:pPr>
              <a:buNone/>
            </a:pPr>
            <a:r>
              <a:rPr lang="en-US" dirty="0" err="1" smtClean="0"/>
              <a:t>ISOCat</a:t>
            </a:r>
            <a:r>
              <a:rPr lang="en-US" dirty="0" smtClean="0"/>
              <a:t>, PISA, … where possible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Requirements for the component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For example:</a:t>
            </a:r>
          </a:p>
          <a:p>
            <a:r>
              <a:rPr lang="en-US" dirty="0" smtClean="0"/>
              <a:t>Component has attributes: name, multiplicity, concept-link, …</a:t>
            </a:r>
          </a:p>
          <a:p>
            <a:r>
              <a:rPr lang="en-US" dirty="0" smtClean="0"/>
              <a:t>Component model should support recursion</a:t>
            </a:r>
          </a:p>
          <a:p>
            <a:r>
              <a:rPr lang="en-US" dirty="0" smtClean="0"/>
              <a:t>A component contains a number of metadata elements</a:t>
            </a:r>
          </a:p>
          <a:p>
            <a:r>
              <a:rPr lang="en-US" dirty="0" smtClean="0"/>
              <a:t>A metadata element has a: name, value-scheme, multiplicity, concept link</a:t>
            </a:r>
          </a:p>
          <a:p>
            <a:r>
              <a:rPr lang="en-US" dirty="0" smtClean="0"/>
              <a:t>A component can refer to a number of resources or to other metadata components</a:t>
            </a:r>
          </a:p>
          <a:p>
            <a:r>
              <a:rPr lang="en-US" dirty="0" smtClean="0"/>
              <a:t>A component can contain information about resource relations</a:t>
            </a:r>
          </a:p>
          <a:p>
            <a:r>
              <a:rPr lang="en-US" dirty="0" smtClean="0"/>
              <a:t>A component grammar has to be fully deterministic to avoid ambiguity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Metadata Component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1198"/>
            <a:ext cx="8229600" cy="5330770"/>
          </a:xfrm>
        </p:spPr>
        <p:txBody>
          <a:bodyPr/>
          <a:lstStyle/>
          <a:p>
            <a:r>
              <a:rPr lang="en-US" dirty="0" smtClean="0"/>
              <a:t>Should embody the requirements without defining a component specification language</a:t>
            </a:r>
          </a:p>
          <a:p>
            <a:r>
              <a:rPr lang="en-US" dirty="0" smtClean="0"/>
              <a:t>As an example the CLARIN CMDI component model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397" y="2958318"/>
            <a:ext cx="5454650" cy="2881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Component Specification Language</a:t>
            </a:r>
            <a:endParaRPr lang="en-US" dirty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0960"/>
            <a:ext cx="8229600" cy="4909731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600" dirty="0" smtClean="0"/>
              <a:t>&lt;</a:t>
            </a:r>
            <a:r>
              <a:rPr lang="en-US" sz="1600" dirty="0" err="1" smtClean="0"/>
              <a:t>CMD_ComponentSpec</a:t>
            </a:r>
            <a:r>
              <a:rPr lang="en-US" sz="1600" dirty="0" smtClean="0"/>
              <a:t> </a:t>
            </a:r>
            <a:r>
              <a:rPr lang="en-US" sz="1600" dirty="0" err="1" smtClean="0"/>
              <a:t>isProfile</a:t>
            </a:r>
            <a:r>
              <a:rPr lang="en-US" sz="1600" dirty="0" smtClean="0"/>
              <a:t>="false"&gt;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600" dirty="0" smtClean="0"/>
              <a:t>  &lt;Header&gt;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600" dirty="0" smtClean="0"/>
              <a:t>    &lt;ID&gt;clarin.eu:cr1:c_1271859438108&lt;/ID&gt;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600" dirty="0" smtClean="0"/>
              <a:t>    &lt;Name&gt;iso-639-5&lt;/Name&gt;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600" dirty="0" smtClean="0"/>
              <a:t>    &lt;Description&gt;The list of ISO-639-5 language families. Based on: http://en.wikipedia.org/wiki/List_of_ISO_639-5_codes&lt;/Description&gt;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600" dirty="0" smtClean="0"/>
              <a:t>  &lt;/Header&gt;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600" dirty="0" smtClean="0"/>
              <a:t>  &lt;</a:t>
            </a:r>
            <a:r>
              <a:rPr lang="en-US" sz="1600" dirty="0" err="1" smtClean="0"/>
              <a:t>CMD_Component</a:t>
            </a:r>
            <a:r>
              <a:rPr lang="en-US" sz="1600" dirty="0" smtClean="0"/>
              <a:t> name="ISO635"&gt;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600" dirty="0" smtClean="0"/>
              <a:t>    &lt;</a:t>
            </a:r>
            <a:r>
              <a:rPr lang="en-US" sz="1600" dirty="0" err="1" smtClean="0"/>
              <a:t>CMD_Element</a:t>
            </a:r>
            <a:r>
              <a:rPr lang="en-US" sz="1600" dirty="0" smtClean="0"/>
              <a:t> </a:t>
            </a:r>
            <a:r>
              <a:rPr lang="en-US" sz="1600" dirty="0" err="1" smtClean="0"/>
              <a:t>CardinalityMax</a:t>
            </a:r>
            <a:r>
              <a:rPr lang="en-US" sz="1600" dirty="0" smtClean="0"/>
              <a:t>="unbounded" </a:t>
            </a:r>
            <a:r>
              <a:rPr lang="en-US" sz="1600" dirty="0" err="1" smtClean="0"/>
              <a:t>CardinalityMin</a:t>
            </a:r>
            <a:r>
              <a:rPr lang="en-US" sz="1600" dirty="0" smtClean="0"/>
              <a:t>="1" name="iso-639-5-code"&gt;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600" dirty="0" smtClean="0"/>
              <a:t>      &lt;</a:t>
            </a:r>
            <a:r>
              <a:rPr lang="en-US" sz="1600" dirty="0" err="1" smtClean="0"/>
              <a:t>ValueScheme</a:t>
            </a:r>
            <a:r>
              <a:rPr lang="en-US" sz="1600" dirty="0" smtClean="0"/>
              <a:t>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600" dirty="0" smtClean="0"/>
              <a:t>        </a:t>
            </a:r>
            <a:r>
              <a:rPr lang="en-US" sz="1400" dirty="0" smtClean="0"/>
              <a:t>&lt;enumeration&gt;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400" dirty="0" smtClean="0"/>
              <a:t>          </a:t>
            </a:r>
            <a:r>
              <a:rPr lang="en-US" sz="1500" dirty="0" smtClean="0"/>
              <a:t>&lt;item </a:t>
            </a:r>
            <a:r>
              <a:rPr lang="en-US" sz="1500" dirty="0" err="1" smtClean="0"/>
              <a:t>AppInfo</a:t>
            </a:r>
            <a:r>
              <a:rPr lang="en-US" sz="1500" dirty="0" smtClean="0"/>
              <a:t>="Austro-Asiatic languages" </a:t>
            </a:r>
            <a:r>
              <a:rPr lang="en-US" sz="1500" dirty="0" err="1" smtClean="0"/>
              <a:t>ConceptLink</a:t>
            </a:r>
            <a:r>
              <a:rPr lang="en-US" sz="1500" dirty="0" smtClean="0"/>
              <a:t>="http://cdb.iso.org/lg/CDB-00138763-001"&gt;</a:t>
            </a:r>
            <a:r>
              <a:rPr lang="en-US" sz="1500" dirty="0" err="1" smtClean="0"/>
              <a:t>aav</a:t>
            </a:r>
            <a:r>
              <a:rPr lang="en-US" sz="1500" dirty="0" smtClean="0"/>
              <a:t>&lt;/item&gt;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US" sz="1500" dirty="0" smtClean="0"/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500" dirty="0" smtClean="0"/>
              <a:t>          &lt;item </a:t>
            </a:r>
            <a:r>
              <a:rPr lang="en-US" sz="1500" dirty="0" err="1" smtClean="0"/>
              <a:t>AppInfo</a:t>
            </a:r>
            <a:r>
              <a:rPr lang="en-US" sz="1500" dirty="0" smtClean="0"/>
              <a:t>="Afro-Asiatic languages" </a:t>
            </a:r>
            <a:r>
              <a:rPr lang="en-US" sz="1500" dirty="0" err="1" smtClean="0"/>
              <a:t>ConceptLink</a:t>
            </a:r>
            <a:r>
              <a:rPr lang="en-US" sz="1500" dirty="0" smtClean="0"/>
              <a:t>="http://cdb.iso.org/lg/CDB-00138759-001"&gt;</a:t>
            </a:r>
            <a:r>
              <a:rPr lang="en-US" sz="1500" dirty="0" err="1" smtClean="0"/>
              <a:t>afa</a:t>
            </a:r>
            <a:r>
              <a:rPr lang="en-US" sz="1500" dirty="0" smtClean="0"/>
              <a:t>&lt;/item&gt;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US" sz="1500" dirty="0" smtClean="0"/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500" dirty="0" smtClean="0"/>
              <a:t>          &lt;item </a:t>
            </a:r>
            <a:r>
              <a:rPr lang="en-US" sz="1500" dirty="0" err="1" smtClean="0"/>
              <a:t>AppInfo</a:t>
            </a:r>
            <a:r>
              <a:rPr lang="en-US" sz="1500" dirty="0" smtClean="0"/>
              <a:t>="Algonquian languages" </a:t>
            </a:r>
            <a:r>
              <a:rPr lang="en-US" sz="1500" dirty="0" err="1" smtClean="0"/>
              <a:t>ConceptLink</a:t>
            </a:r>
            <a:r>
              <a:rPr lang="en-US" sz="1500" dirty="0" smtClean="0"/>
              <a:t>="http://cdb.iso.org/lg/CDB-00138721-001"&gt;</a:t>
            </a:r>
            <a:r>
              <a:rPr lang="en-US" sz="1500" dirty="0" err="1" smtClean="0"/>
              <a:t>alg</a:t>
            </a:r>
            <a:r>
              <a:rPr lang="en-US" sz="1500" dirty="0" smtClean="0"/>
              <a:t>&lt;/item&gt;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US" sz="1500" dirty="0" smtClean="0"/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500" dirty="0" smtClean="0"/>
              <a:t>          &lt;item </a:t>
            </a:r>
            <a:r>
              <a:rPr lang="en-US" sz="1500" dirty="0" err="1" smtClean="0"/>
              <a:t>AppInfo</a:t>
            </a:r>
            <a:r>
              <a:rPr lang="en-US" sz="1500" dirty="0" smtClean="0"/>
              <a:t>="Atlantic-Congo languages" </a:t>
            </a:r>
            <a:r>
              <a:rPr lang="en-US" sz="1500" dirty="0" err="1" smtClean="0"/>
              <a:t>ConceptLink</a:t>
            </a:r>
            <a:r>
              <a:rPr lang="en-US" sz="1500" dirty="0" smtClean="0"/>
              <a:t>="http://cdb.iso.org/lg/CDB-00138719-001"&gt;</a:t>
            </a:r>
            <a:r>
              <a:rPr lang="en-US" sz="1500" dirty="0" err="1" smtClean="0"/>
              <a:t>alv</a:t>
            </a:r>
            <a:r>
              <a:rPr lang="en-US" sz="1500" dirty="0" smtClean="0"/>
              <a:t>&lt;/item&gt;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400" dirty="0" smtClean="0"/>
              <a:t>	[...]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57199" y="1143000"/>
            <a:ext cx="5552353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2800" dirty="0" smtClean="0"/>
              <a:t>CLARIN Component example: ISO-635 component</a:t>
            </a:r>
            <a:endParaRPr lang="en-US" sz="2800" dirty="0" smtClean="0">
              <a:latin typeface="Trebuchet MS"/>
              <a:cs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Status of </a:t>
            </a:r>
            <a:r>
              <a:rPr lang="en-US" dirty="0" err="1" smtClean="0"/>
              <a:t>ISOCat</a:t>
            </a:r>
            <a:r>
              <a:rPr lang="en-US" dirty="0" smtClean="0"/>
              <a:t> Metadata Thematic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Based on extensive discussions with experts (Athens,…)</a:t>
            </a:r>
          </a:p>
          <a:p>
            <a:r>
              <a:rPr lang="en-US" dirty="0" err="1" smtClean="0"/>
              <a:t>Analysing</a:t>
            </a:r>
            <a:r>
              <a:rPr lang="en-US" dirty="0" smtClean="0"/>
              <a:t> existing metadata sets &amp; inventories: OLAC, IMDI, ENABLER, …</a:t>
            </a:r>
          </a:p>
          <a:p>
            <a:r>
              <a:rPr lang="en-US" dirty="0" smtClean="0"/>
              <a:t>Input from CLARIN EU community that also provided translations</a:t>
            </a:r>
          </a:p>
          <a:p>
            <a:r>
              <a:rPr lang="en-US" dirty="0" smtClean="0"/>
              <a:t>Dedicated CLARIN NL metadata project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Currently 220 metadata </a:t>
            </a:r>
            <a:r>
              <a:rPr lang="en-US" dirty="0" err="1" smtClean="0"/>
              <a:t>DCs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ISO Recommended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CMDI experience is that we need to limit the proliferation of components</a:t>
            </a:r>
          </a:p>
          <a:p>
            <a:r>
              <a:rPr lang="en-US" dirty="0" smtClean="0"/>
              <a:t>Offer a set of standardized ones for use with</a:t>
            </a:r>
          </a:p>
          <a:p>
            <a:pPr lvl="1"/>
            <a:r>
              <a:rPr lang="en-US" dirty="0" smtClean="0"/>
              <a:t>specific data-types</a:t>
            </a:r>
          </a:p>
          <a:p>
            <a:pPr lvl="1"/>
            <a:r>
              <a:rPr lang="en-US" dirty="0" smtClean="0"/>
              <a:t>for specific purposes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Reference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CLARIN has been working on:</a:t>
            </a:r>
          </a:p>
          <a:p>
            <a:pPr lvl="1"/>
            <a:r>
              <a:rPr lang="en-US" dirty="0" smtClean="0"/>
              <a:t>Metadata component registry and editor</a:t>
            </a:r>
          </a:p>
          <a:p>
            <a:pPr lvl="1"/>
            <a:r>
              <a:rPr lang="en-US" dirty="0" smtClean="0"/>
              <a:t>Metadata editor</a:t>
            </a:r>
          </a:p>
          <a:p>
            <a:r>
              <a:rPr lang="en-US" dirty="0" smtClean="0"/>
              <a:t>If a potential ISO standard for component model and specification is not too different from CLARIN requirements and practice these could serve as a reference implementation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Persistent Identifier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is based on the recent FDIS-24619 PISA</a:t>
            </a:r>
          </a:p>
          <a:p>
            <a:r>
              <a:rPr lang="en-US" dirty="0" smtClean="0"/>
              <a:t>Cool </a:t>
            </a:r>
            <a:r>
              <a:rPr lang="en-US" dirty="0" err="1" smtClean="0"/>
              <a:t>URIs</a:t>
            </a:r>
            <a:r>
              <a:rPr lang="en-US" dirty="0" smtClean="0"/>
              <a:t> for the concept links to </a:t>
            </a:r>
            <a:r>
              <a:rPr lang="en-US" dirty="0" err="1" smtClean="0"/>
              <a:t>ISOCat</a:t>
            </a:r>
            <a:r>
              <a:rPr lang="en-US" dirty="0" smtClean="0"/>
              <a:t> and ISOCDB</a:t>
            </a:r>
          </a:p>
          <a:p>
            <a:r>
              <a:rPr lang="en-US" dirty="0" smtClean="0"/>
              <a:t>All references to resources and metadata can contain </a:t>
            </a:r>
            <a:r>
              <a:rPr lang="en-US" dirty="0" err="1" smtClean="0"/>
              <a:t>PIDs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for your attention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Further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Time to take stock of the situation</a:t>
            </a:r>
          </a:p>
          <a:p>
            <a:r>
              <a:rPr lang="en-US" dirty="0" smtClean="0"/>
              <a:t>How to proceed with standardization?</a:t>
            </a:r>
          </a:p>
          <a:p>
            <a:r>
              <a:rPr lang="en-US" dirty="0" smtClean="0"/>
              <a:t>Metadata TDG chair proposal is:</a:t>
            </a:r>
          </a:p>
          <a:p>
            <a:pPr lvl="1"/>
            <a:r>
              <a:rPr lang="en-US" dirty="0" smtClean="0"/>
              <a:t>Today walk through the current set of metadata </a:t>
            </a:r>
            <a:r>
              <a:rPr lang="en-US" dirty="0" err="1" smtClean="0"/>
              <a:t>DCs</a:t>
            </a:r>
            <a:r>
              <a:rPr lang="en-US" dirty="0" smtClean="0"/>
              <a:t> and take note of all comments</a:t>
            </a:r>
          </a:p>
          <a:p>
            <a:pPr lvl="1"/>
            <a:r>
              <a:rPr lang="en-US" dirty="0" smtClean="0"/>
              <a:t>Start round two, contact all previous contributors (incl. those that were active providing translations)</a:t>
            </a:r>
          </a:p>
          <a:p>
            <a:pPr lvl="1"/>
            <a:r>
              <a:rPr lang="en-US" dirty="0" smtClean="0"/>
              <a:t>After Christmas, the TDG will take charge again</a:t>
            </a:r>
          </a:p>
          <a:p>
            <a:r>
              <a:rPr lang="en-US" dirty="0" err="1" smtClean="0"/>
              <a:t>ISOCat</a:t>
            </a:r>
            <a:r>
              <a:rPr lang="en-US" dirty="0" smtClean="0"/>
              <a:t> supported standardization procedures are in place, but is this sufficient?</a:t>
            </a:r>
          </a:p>
          <a:p>
            <a:pPr lvl="1"/>
            <a:r>
              <a:rPr lang="en-US" dirty="0" smtClean="0"/>
              <a:t>TDG members representative enough?</a:t>
            </a:r>
          </a:p>
          <a:p>
            <a:pPr lvl="1"/>
            <a:r>
              <a:rPr lang="en-US" dirty="0" err="1" smtClean="0"/>
              <a:t>DCs</a:t>
            </a:r>
            <a:r>
              <a:rPr lang="en-US" dirty="0" smtClean="0"/>
              <a:t> ownership not completely transparent</a:t>
            </a:r>
          </a:p>
          <a:p>
            <a:pPr lvl="1"/>
            <a:r>
              <a:rPr lang="en-US" dirty="0" smtClean="0"/>
              <a:t>Maybe just startup problems or …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Standardization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Create “submission group”, collection of DC owners</a:t>
            </a:r>
          </a:p>
          <a:p>
            <a:r>
              <a:rPr lang="en-US" dirty="0" smtClean="0"/>
              <a:t>Create (one or more coherent) DC </a:t>
            </a:r>
            <a:r>
              <a:rPr lang="en-US" dirty="0" err="1" smtClean="0"/>
              <a:t>selection(s</a:t>
            </a:r>
            <a:r>
              <a:rPr lang="en-US" dirty="0" smtClean="0"/>
              <a:t>)</a:t>
            </a:r>
          </a:p>
          <a:p>
            <a:r>
              <a:rPr lang="en-US" dirty="0" smtClean="0"/>
              <a:t>After submission, the TDG chair forms a decision group {chair, at least one other member}</a:t>
            </a:r>
          </a:p>
          <a:p>
            <a:r>
              <a:rPr lang="en-US" dirty="0" smtClean="0"/>
              <a:t>Decision group decides on all submitted </a:t>
            </a:r>
            <a:r>
              <a:rPr lang="en-US" dirty="0" err="1" smtClean="0"/>
              <a:t>DCs</a:t>
            </a:r>
            <a:endParaRPr lang="en-US" dirty="0" smtClean="0"/>
          </a:p>
          <a:p>
            <a:r>
              <a:rPr lang="en-US" dirty="0" smtClean="0"/>
              <a:t>This is further forwarded to the DCR board</a:t>
            </a:r>
          </a:p>
          <a:p>
            <a:r>
              <a:rPr lang="en-US" dirty="0" smtClean="0"/>
              <a:t>DCR board has to validate and bring to publication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DCR Decision process</a:t>
            </a:r>
            <a:endParaRPr lang="en-US" dirty="0"/>
          </a:p>
        </p:txBody>
      </p:sp>
      <p:pic>
        <p:nvPicPr>
          <p:cNvPr id="4" name="Content Placeholder 3" descr="standardization.emf"/>
          <p:cNvPicPr>
            <a:picLocks noGrp="1"/>
          </p:cNvPicPr>
          <p:nvPr>
            <p:ph idx="1"/>
          </p:nvPr>
        </p:nvPicPr>
        <p:blipFill>
          <a:blip r:embed="rId2" cstate="print"/>
          <a:srcRect t="-606" b="-606"/>
          <a:stretch>
            <a:fillRect/>
          </a:stretch>
        </p:blipFill>
        <p:spPr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Standardization &amp; Metadata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Assumption is that there is broad agreement about </a:t>
            </a:r>
          </a:p>
          <a:p>
            <a:pPr lvl="1"/>
            <a:r>
              <a:rPr lang="en-US" dirty="0" smtClean="0"/>
              <a:t>limitations existing metadata schemas: DC/OLAC, IMDI, TEI header</a:t>
            </a:r>
          </a:p>
          <a:p>
            <a:pPr lvl="2"/>
            <a:r>
              <a:rPr lang="en-US" dirty="0" smtClean="0"/>
              <a:t>Inflexible: too many (IMDI) or too few (OLAC) metadata elements</a:t>
            </a:r>
          </a:p>
          <a:p>
            <a:pPr lvl="2"/>
            <a:r>
              <a:rPr lang="en-US" dirty="0" smtClean="0"/>
              <a:t>Limited interoperability (both semantic and syntactic)</a:t>
            </a:r>
          </a:p>
          <a:p>
            <a:pPr lvl="2"/>
            <a:r>
              <a:rPr lang="en-US" dirty="0" smtClean="0"/>
              <a:t>Problematic  (unfamiliar) terminology for some sub-communities.</a:t>
            </a:r>
          </a:p>
          <a:p>
            <a:pPr lvl="2"/>
            <a:r>
              <a:rPr lang="en-US" dirty="0" smtClean="0"/>
              <a:t>Limited support for LT tool &amp; services descriptions</a:t>
            </a:r>
          </a:p>
          <a:p>
            <a:pPr lvl="1"/>
            <a:r>
              <a:rPr lang="en-US" dirty="0" smtClean="0"/>
              <a:t>Address this by:</a:t>
            </a:r>
          </a:p>
          <a:p>
            <a:pPr lvl="2"/>
            <a:r>
              <a:rPr lang="en-US" dirty="0" smtClean="0"/>
              <a:t>Explicit defined schema &amp; semantics </a:t>
            </a:r>
          </a:p>
          <a:p>
            <a:pPr lvl="2"/>
            <a:r>
              <a:rPr lang="en-US" dirty="0" smtClean="0"/>
              <a:t>User/project/community defined components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ea typeface="ＭＳ Ｐゴシック" charset="-128"/>
                <a:cs typeface="ＭＳ Ｐゴシック" charset="-128"/>
              </a:rPr>
              <a:t>Metadata Components</a:t>
            </a:r>
          </a:p>
        </p:txBody>
      </p:sp>
      <p:sp>
        <p:nvSpPr>
          <p:cNvPr id="21507" name="Content Placeholder 16"/>
          <p:cNvSpPr>
            <a:spLocks noGrp="1"/>
          </p:cNvSpPr>
          <p:nvPr>
            <p:ph idx="1"/>
          </p:nvPr>
        </p:nvSpPr>
        <p:spPr>
          <a:xfrm>
            <a:off x="304800" y="1323012"/>
            <a:ext cx="8534400" cy="49530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charset="2"/>
              <a:buNone/>
            </a:pPr>
            <a:endParaRPr lang="en-US" dirty="0" smtClean="0">
              <a:ea typeface="ＭＳ Ｐゴシック" charset="-128"/>
              <a:cs typeface="ＭＳ Ｐゴシック" charset="-128"/>
            </a:endParaRPr>
          </a:p>
          <a:p>
            <a:r>
              <a:rPr lang="en-US" sz="2824" dirty="0" smtClean="0"/>
              <a:t>NOT a single new metadata schema</a:t>
            </a:r>
          </a:p>
          <a:p>
            <a:r>
              <a:rPr lang="en-US" sz="2824" dirty="0" smtClean="0"/>
              <a:t>but rather allow coexistence of many (community/researcher) defined schemas</a:t>
            </a:r>
          </a:p>
          <a:p>
            <a:r>
              <a:rPr lang="en-US" sz="2824" dirty="0" smtClean="0"/>
              <a:t>with explicit semantics for interoperability</a:t>
            </a:r>
          </a:p>
          <a:p>
            <a:pPr>
              <a:buFont typeface="Wingdings" charset="2"/>
              <a:buNone/>
            </a:pPr>
            <a:endParaRPr lang="en-US" dirty="0" smtClean="0">
              <a:ea typeface="ＭＳ Ｐゴシック" charset="-128"/>
              <a:cs typeface="ＭＳ Ｐゴシック" charset="-128"/>
            </a:endParaRPr>
          </a:p>
          <a:p>
            <a:pPr>
              <a:buFont typeface="Wingdings" charset="2"/>
              <a:buNone/>
            </a:pPr>
            <a:r>
              <a:rPr lang="en-US" dirty="0" smtClean="0">
                <a:ea typeface="ＭＳ Ｐゴシック" charset="-128"/>
                <a:cs typeface="ＭＳ Ｐゴシック" charset="-128"/>
              </a:rPr>
              <a:t>How does this work?</a:t>
            </a:r>
          </a:p>
          <a:p>
            <a:r>
              <a:rPr lang="en-US" dirty="0" smtClean="0">
                <a:ea typeface="ＭＳ Ｐゴシック" charset="-128"/>
                <a:cs typeface="ＭＳ Ｐゴシック" charset="-128"/>
              </a:rPr>
              <a:t>Components are bundles of related metadata elements that describe an aspect of the resource</a:t>
            </a:r>
          </a:p>
          <a:p>
            <a:r>
              <a:rPr lang="en-US" dirty="0" smtClean="0">
                <a:ea typeface="ＭＳ Ｐゴシック" charset="-128"/>
                <a:cs typeface="ＭＳ Ｐゴシック" charset="-128"/>
              </a:rPr>
              <a:t>A complete description of a resource may require several components.</a:t>
            </a:r>
          </a:p>
          <a:p>
            <a:r>
              <a:rPr lang="en-US" dirty="0" smtClean="0">
                <a:ea typeface="ＭＳ Ｐゴシック" charset="-128"/>
                <a:cs typeface="ＭＳ Ｐゴシック" charset="-128"/>
              </a:rPr>
              <a:t>Components may contain other components</a:t>
            </a:r>
          </a:p>
          <a:p>
            <a:r>
              <a:rPr lang="en-US" dirty="0" smtClean="0">
                <a:ea typeface="ＭＳ Ｐゴシック" charset="-128"/>
                <a:cs typeface="ＭＳ Ｐゴシック" charset="-128"/>
              </a:rPr>
              <a:t>Components should be designed for reusability </a:t>
            </a: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>
              <a:solidFill>
                <a:srgbClr val="000000"/>
              </a:solidFill>
              <a:latin typeface="Arial" pitchFamily="-111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ea typeface="ＭＳ Ｐゴシック" charset="-128"/>
                <a:cs typeface="ＭＳ Ｐゴシック" charset="-128"/>
              </a:rPr>
              <a:t>Metadata Components</a:t>
            </a: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>
              <a:solidFill>
                <a:srgbClr val="000000"/>
              </a:solidFill>
              <a:latin typeface="Arial" pitchFamily="-111" charset="0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Technical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Metadata</a:t>
            </a:r>
          </a:p>
        </p:txBody>
      </p:sp>
      <p:sp>
        <p:nvSpPr>
          <p:cNvPr id="23557" name="TextBox 10"/>
          <p:cNvSpPr txBox="1">
            <a:spLocks noChangeArrowheads="1"/>
          </p:cNvSpPr>
          <p:nvPr/>
        </p:nvSpPr>
        <p:spPr bwMode="auto">
          <a:xfrm>
            <a:off x="4724400" y="4267200"/>
            <a:ext cx="2044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Sample frequency</a:t>
            </a:r>
          </a:p>
        </p:txBody>
      </p:sp>
      <p:sp>
        <p:nvSpPr>
          <p:cNvPr id="23558" name="TextBox 11"/>
          <p:cNvSpPr txBox="1">
            <a:spLocks noChangeArrowheads="1"/>
          </p:cNvSpPr>
          <p:nvPr/>
        </p:nvSpPr>
        <p:spPr bwMode="auto">
          <a:xfrm>
            <a:off x="4724400" y="4659313"/>
            <a:ext cx="9159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Format</a:t>
            </a:r>
          </a:p>
        </p:txBody>
      </p:sp>
      <p:sp>
        <p:nvSpPr>
          <p:cNvPr id="23559" name="TextBox 12"/>
          <p:cNvSpPr txBox="1">
            <a:spLocks noChangeArrowheads="1"/>
          </p:cNvSpPr>
          <p:nvPr/>
        </p:nvSpPr>
        <p:spPr bwMode="auto">
          <a:xfrm>
            <a:off x="4724400" y="5040313"/>
            <a:ext cx="6334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Size</a:t>
            </a:r>
          </a:p>
        </p:txBody>
      </p:sp>
      <p:sp>
        <p:nvSpPr>
          <p:cNvPr id="23560" name="TextBox 13"/>
          <p:cNvSpPr txBox="1">
            <a:spLocks noChangeArrowheads="1"/>
          </p:cNvSpPr>
          <p:nvPr/>
        </p:nvSpPr>
        <p:spPr bwMode="auto">
          <a:xfrm>
            <a:off x="4724400" y="5334000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…</a:t>
            </a:r>
          </a:p>
        </p:txBody>
      </p:sp>
      <p:cxnSp>
        <p:nvCxnSpPr>
          <p:cNvPr id="23561" name="Elbow Connector 15"/>
          <p:cNvCxnSpPr>
            <a:cxnSpLocks noChangeShapeType="1"/>
            <a:stCxn id="8" idx="3"/>
            <a:endCxn id="23557" idx="1"/>
          </p:cNvCxnSpPr>
          <p:nvPr/>
        </p:nvCxnSpPr>
        <p:spPr bwMode="auto">
          <a:xfrm flipV="1">
            <a:off x="3429000" y="4451350"/>
            <a:ext cx="1295400" cy="11874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2" name="Elbow Connector 18"/>
          <p:cNvCxnSpPr>
            <a:cxnSpLocks noChangeShapeType="1"/>
            <a:stCxn id="8" idx="3"/>
            <a:endCxn id="23558" idx="1"/>
          </p:cNvCxnSpPr>
          <p:nvPr/>
        </p:nvCxnSpPr>
        <p:spPr bwMode="auto">
          <a:xfrm flipV="1">
            <a:off x="3429000" y="4845050"/>
            <a:ext cx="1295400" cy="7937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3" name="Elbow Connector 20"/>
          <p:cNvCxnSpPr>
            <a:cxnSpLocks noChangeShapeType="1"/>
            <a:stCxn id="8" idx="3"/>
          </p:cNvCxnSpPr>
          <p:nvPr/>
        </p:nvCxnSpPr>
        <p:spPr bwMode="auto">
          <a:xfrm flipV="1">
            <a:off x="3429000" y="5334000"/>
            <a:ext cx="1295400" cy="3048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3564" name="TextBox 14"/>
          <p:cNvSpPr txBox="1">
            <a:spLocks noChangeArrowheads="1"/>
          </p:cNvSpPr>
          <p:nvPr/>
        </p:nvSpPr>
        <p:spPr bwMode="auto">
          <a:xfrm>
            <a:off x="6232525" y="1752600"/>
            <a:ext cx="2938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Lets describe a </a:t>
            </a:r>
          </a:p>
          <a:p>
            <a:r>
              <a:rPr lang="en-US" sz="2800"/>
              <a:t>speech recording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ea typeface="ＭＳ Ｐゴシック" charset="-128"/>
                <a:cs typeface="ＭＳ Ｐゴシック" charset="-128"/>
              </a:rPr>
              <a:t>Metadata Components</a:t>
            </a:r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Language</a:t>
            </a: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>
              <a:solidFill>
                <a:srgbClr val="000000"/>
              </a:solidFill>
              <a:latin typeface="Arial" pitchFamily="-111" charset="0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Technical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Metadata</a:t>
            </a:r>
          </a:p>
        </p:txBody>
      </p:sp>
      <p:sp>
        <p:nvSpPr>
          <p:cNvPr id="25606" name="TextBox 10"/>
          <p:cNvSpPr txBox="1">
            <a:spLocks noChangeArrowheads="1"/>
          </p:cNvSpPr>
          <p:nvPr/>
        </p:nvSpPr>
        <p:spPr bwMode="auto">
          <a:xfrm>
            <a:off x="4724400" y="4267200"/>
            <a:ext cx="800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Name</a:t>
            </a:r>
          </a:p>
        </p:txBody>
      </p:sp>
      <p:sp>
        <p:nvSpPr>
          <p:cNvPr id="25607" name="TextBox 11"/>
          <p:cNvSpPr txBox="1">
            <a:spLocks noChangeArrowheads="1"/>
          </p:cNvSpPr>
          <p:nvPr/>
        </p:nvSpPr>
        <p:spPr bwMode="auto">
          <a:xfrm>
            <a:off x="4724400" y="4659313"/>
            <a:ext cx="377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Id</a:t>
            </a:r>
          </a:p>
        </p:txBody>
      </p:sp>
      <p:sp>
        <p:nvSpPr>
          <p:cNvPr id="25608" name="TextBox 12"/>
          <p:cNvSpPr txBox="1">
            <a:spLocks noChangeArrowheads="1"/>
          </p:cNvSpPr>
          <p:nvPr/>
        </p:nvSpPr>
        <p:spPr bwMode="auto">
          <a:xfrm>
            <a:off x="4724400" y="5040313"/>
            <a:ext cx="415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…</a:t>
            </a:r>
          </a:p>
        </p:txBody>
      </p:sp>
      <p:cxnSp>
        <p:nvCxnSpPr>
          <p:cNvPr id="25609" name="Elbow Connector 19"/>
          <p:cNvCxnSpPr>
            <a:cxnSpLocks noChangeShapeType="1"/>
            <a:stCxn id="25603" idx="3"/>
            <a:endCxn id="25606" idx="1"/>
          </p:cNvCxnSpPr>
          <p:nvPr/>
        </p:nvCxnSpPr>
        <p:spPr bwMode="auto">
          <a:xfrm flipV="1">
            <a:off x="3429000" y="4451350"/>
            <a:ext cx="1295400" cy="2730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10" name="Elbow Connector 23"/>
          <p:cNvCxnSpPr>
            <a:cxnSpLocks noChangeShapeType="1"/>
            <a:stCxn id="25603" idx="3"/>
            <a:endCxn id="25607" idx="1"/>
          </p:cNvCxnSpPr>
          <p:nvPr/>
        </p:nvCxnSpPr>
        <p:spPr bwMode="auto">
          <a:xfrm>
            <a:off x="3429000" y="4724400"/>
            <a:ext cx="1295400" cy="1206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11" name="Elbow Connector 25"/>
          <p:cNvCxnSpPr>
            <a:cxnSpLocks noChangeShapeType="1"/>
            <a:stCxn id="25603" idx="3"/>
            <a:endCxn id="25608" idx="1"/>
          </p:cNvCxnSpPr>
          <p:nvPr/>
        </p:nvCxnSpPr>
        <p:spPr bwMode="auto">
          <a:xfrm>
            <a:off x="3429000" y="4724400"/>
            <a:ext cx="1295400" cy="5016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5612" name="TextBox 14"/>
          <p:cNvSpPr txBox="1">
            <a:spLocks noChangeArrowheads="1"/>
          </p:cNvSpPr>
          <p:nvPr/>
        </p:nvSpPr>
        <p:spPr bwMode="auto">
          <a:xfrm>
            <a:off x="6232525" y="1752600"/>
            <a:ext cx="2938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Lets describe a </a:t>
            </a:r>
          </a:p>
          <a:p>
            <a:r>
              <a:rPr lang="en-US" sz="2800"/>
              <a:t>speech recording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LA201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 algn="ctr">
          <a:defRPr sz="1600" dirty="0" smtClean="0">
            <a:latin typeface="Trebuchet MS"/>
            <a:cs typeface="Trebuchet M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TLA2010.potx</Template>
  <TotalTime>2862</TotalTime>
  <Words>1272</Words>
  <Application>Microsoft Macintosh PowerPoint</Application>
  <PresentationFormat>On-screen Show (4:3)</PresentationFormat>
  <Paragraphs>254</Paragraphs>
  <Slides>23</Slides>
  <Notes>8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TLA2010</vt:lpstr>
      <vt:lpstr>Metadata Component Framework Possible Standardization Work within TC37/SC4</vt:lpstr>
      <vt:lpstr>Status of ISOCat Metadata Thematic Domain</vt:lpstr>
      <vt:lpstr>Further steps</vt:lpstr>
      <vt:lpstr>Standardization process</vt:lpstr>
      <vt:lpstr>DCR Decision process</vt:lpstr>
      <vt:lpstr>Standardization &amp; Metadata Components</vt:lpstr>
      <vt:lpstr>Metadata Components</vt:lpstr>
      <vt:lpstr>Metadata Components</vt:lpstr>
      <vt:lpstr>Metadata Components</vt:lpstr>
      <vt:lpstr>Metadata Components</vt:lpstr>
      <vt:lpstr>Metadata Components</vt:lpstr>
      <vt:lpstr>Metadata Components</vt:lpstr>
      <vt:lpstr>Metadata Components</vt:lpstr>
      <vt:lpstr>Recursive </vt:lpstr>
      <vt:lpstr>Reusability &amp; Explicit Semantics</vt:lpstr>
      <vt:lpstr>How to proceed?</vt:lpstr>
      <vt:lpstr>Requirements for the component model</vt:lpstr>
      <vt:lpstr>Metadata Component Model</vt:lpstr>
      <vt:lpstr>Component Specification Language</vt:lpstr>
      <vt:lpstr>ISO Recommended Components</vt:lpstr>
      <vt:lpstr>Reference implementation</vt:lpstr>
      <vt:lpstr>Persistent Identifier Use</vt:lpstr>
      <vt:lpstr>Thank you for your attention</vt:lpstr>
    </vt:vector>
  </TitlesOfParts>
  <Company>MPI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Metadata Components Possible Standardization Work within TC37/SC4</dc:title>
  <dc:creator>Daan Broeder</dc:creator>
  <cp:lastModifiedBy>Daan Broeder</cp:lastModifiedBy>
  <cp:revision>17</cp:revision>
  <cp:lastPrinted>2010-10-12T06:32:17Z</cp:lastPrinted>
  <dcterms:created xsi:type="dcterms:W3CDTF">2010-10-14T10:41:09Z</dcterms:created>
  <dcterms:modified xsi:type="dcterms:W3CDTF">2010-10-14T10:41:45Z</dcterms:modified>
</cp:coreProperties>
</file>