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77" r:id="rId4"/>
    <p:sldId id="278" r:id="rId5"/>
    <p:sldId id="285" r:id="rId6"/>
    <p:sldId id="286" r:id="rId7"/>
    <p:sldId id="279" r:id="rId8"/>
    <p:sldId id="283" r:id="rId9"/>
    <p:sldId id="280" r:id="rId10"/>
    <p:sldId id="281" r:id="rId11"/>
    <p:sldId id="282" r:id="rId12"/>
    <p:sldId id="276" r:id="rId13"/>
    <p:sldId id="268" r:id="rId14"/>
    <p:sldId id="28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748" y="-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09A17A-A26E-41D3-ACA7-529173C332F9}" type="datetimeFigureOut">
              <a:rPr lang="en-US"/>
              <a:pPr>
                <a:defRPr/>
              </a:pPr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59B42D6-27FC-44E4-B2BB-9E48E3A5A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15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Transitive: match like     tig resultaten,,    match exact: geen enkele</a:t>
            </a:r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12865-1489-4A46-838E-E39AB387A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6C3C-AA5F-43C3-83B6-844CC359C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91DCF-9ADE-4091-8076-20CA3AF14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01244-3F16-4182-8385-2F85A37B9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7B02-0A41-4706-9240-587A75280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4BD9F-4772-4FBA-AEDA-9D13BEA1B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15674-425B-48FC-BB6F-362CA6D0E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58E2E-C617-4F52-A00D-80682C1FA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9DF39-9111-421F-A4E1-A11E083C9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6E2C-DCED-4E98-82A2-ED0A1A084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4632A-A14A-4D3F-8297-29E4FF971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1027" name="Picture 8" descr="backgroun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bann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55383F-1ADD-4DAC-BE32-0F143E8F3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050" y="381000"/>
            <a:ext cx="1314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cs typeface="+mn-cs"/>
                <a:hlinkClick r:id="rId15"/>
              </a:rPr>
              <a:t>www.isocat.org</a:t>
            </a:r>
            <a:endParaRPr lang="en-US" sz="14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ISOcat: known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cs typeface="Arial" charset="0"/>
              </a:rPr>
              <a:t>20 March 2012</a:t>
            </a:r>
            <a:endParaRPr lang="en-US" smtClean="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D0925D-90ED-4DE6-A949-53BC71DE5AB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cs typeface="Arial" charset="0"/>
              </a:rPr>
              <a:t>CLARIN-NL ISOcat tutorial</a:t>
            </a:r>
            <a:endParaRPr lang="en-US" smtClean="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14341" name="Subtitle 2"/>
          <p:cNvSpPr txBox="1">
            <a:spLocks/>
          </p:cNvSpPr>
          <p:nvPr/>
        </p:nvSpPr>
        <p:spPr bwMode="auto">
          <a:xfrm>
            <a:off x="0" y="38862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buClr>
                <a:srgbClr val="2D4E6F"/>
              </a:buClr>
            </a:pPr>
            <a:endParaRPr lang="nl-BE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Ill-defined DCs</a:t>
            </a:r>
            <a:endParaRPr lang="nl-NL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Profile: morphosyntax</a:t>
            </a:r>
          </a:p>
          <a:p>
            <a:pPr marL="990600" lvl="1" indent="-533400" eaLnBrk="1" hangingPunct="1"/>
            <a:r>
              <a:rPr lang="en-US" smtClean="0"/>
              <a:t>Definition: semantic</a:t>
            </a:r>
          </a:p>
          <a:p>
            <a:pPr marL="990600" lvl="1" indent="-533400" eaLnBrk="1" hangingPunct="1"/>
            <a:r>
              <a:rPr lang="en-US" smtClean="0"/>
              <a:t>Definition: too narrow/broad</a:t>
            </a:r>
          </a:p>
          <a:p>
            <a:pPr marL="990600" lvl="1" indent="-533400" eaLnBrk="1" hangingPunct="1"/>
            <a:r>
              <a:rPr lang="en-US" smtClean="0"/>
              <a:t>Definition unclear (and no examples available)</a:t>
            </a:r>
          </a:p>
          <a:p>
            <a:pPr marL="609600" indent="-609600" eaLnBrk="1" hangingPunct="1"/>
            <a:r>
              <a:rPr lang="en-US" smtClean="0"/>
              <a:t>‘concept’ in definition not defined in ISOcat , or</a:t>
            </a:r>
          </a:p>
          <a:p>
            <a:pPr marL="609600" indent="-609600" eaLnBrk="1" hangingPunct="1"/>
            <a:r>
              <a:rPr lang="en-US" smtClean="0"/>
              <a:t>That concept comes with several DCs (which one was meant?)</a:t>
            </a:r>
          </a:p>
          <a:p>
            <a:pPr marL="609600" indent="-609600" eaLnBrk="1" hangingPunct="1"/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F39-9111-421F-A4E1-A11E083C9C9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many DCs</a:t>
            </a:r>
            <a:endParaRPr lang="nl-NL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800" smtClean="0"/>
              <a:t>There are too many ‘almost the same’ DCs, even within the same profile</a:t>
            </a:r>
          </a:p>
          <a:p>
            <a:pPr marL="609600" indent="-609600" eaLnBrk="1" hangingPunct="1">
              <a:buFont typeface="Arial" charset="0"/>
              <a:buNone/>
            </a:pPr>
            <a:endParaRPr lang="en-US" sz="2800" smtClean="0"/>
          </a:p>
          <a:p>
            <a:pPr marL="609600" indent="-609600" algn="r" eaLnBrk="1" hangingPunct="1">
              <a:buFont typeface="Arial" charset="0"/>
              <a:buNone/>
            </a:pPr>
            <a:r>
              <a:rPr lang="en-US" sz="4000" smtClean="0"/>
              <a:t>Too vague DCs</a:t>
            </a:r>
          </a:p>
          <a:p>
            <a:pPr marL="609600" indent="-609600" eaLnBrk="1" hangingPunct="1"/>
            <a:r>
              <a:rPr lang="en-US" sz="2800" smtClean="0"/>
              <a:t>There are many DCs with rather ‘empty’ definitions</a:t>
            </a:r>
          </a:p>
          <a:p>
            <a:pPr marL="990600" lvl="1" indent="-533400" eaLnBrk="1" hangingPunct="1"/>
            <a:r>
              <a:rPr lang="en-US" sz="2400" smtClean="0"/>
              <a:t>Proper noun: a noun or adjective denoting a single object</a:t>
            </a:r>
          </a:p>
          <a:p>
            <a:pPr marL="990600" lvl="1" indent="-533400" eaLnBrk="1" hangingPunct="1"/>
            <a:r>
              <a:rPr lang="en-US" sz="2400" smtClean="0"/>
              <a:t>Common noun: a noun or adjective denoting a class of objects</a:t>
            </a:r>
            <a:endParaRPr lang="nl-NL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F39-9111-421F-A4E1-A11E083C9C9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language-specific DCs</a:t>
            </a:r>
            <a:endParaRPr lang="nl-NL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Quite a number of DCs are too specific, mostly Polish ones, this makes it difficult to map with them</a:t>
            </a:r>
          </a:p>
          <a:p>
            <a:pPr eaLnBrk="1" hangingPunct="1"/>
            <a:r>
              <a:rPr lang="en-US" smtClean="0"/>
              <a:t>In these cases: stuff that belongs in the Polish language section is in the general,  English one</a:t>
            </a:r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 ***</a:t>
            </a:r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  ISOcat: not yet perfect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F39-9111-421F-A4E1-A11E083C9C9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Therefore, while for some technical issues solutions will come up/are coming up</a:t>
            </a:r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YOU should also be very careful yourself, 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especially wrt the ‘soundness’ of the DCs, in particular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as far as  definitions, profile, and translation are concerned!</a:t>
            </a:r>
          </a:p>
          <a:p>
            <a:pPr eaLnBrk="1" hangingPunct="1">
              <a:buFont typeface="Arial" charset="0"/>
              <a:buNone/>
            </a:pPr>
            <a:endParaRPr lang="en-US" sz="2800" b="1" smtClean="0"/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Only in that case ISOcat can become a success story!</a:t>
            </a:r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endParaRPr lang="nl-NL" sz="40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01244-3F16-4182-8385-2F85A37B9C2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z="4400" smtClean="0"/>
              <a:t>Thanks !</a:t>
            </a:r>
            <a:endParaRPr lang="nl-NL" sz="4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F39-9111-421F-A4E1-A11E083C9C9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Known issues</a:t>
            </a:r>
            <a:endParaRPr lang="nl-NL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ISOcat: ongoing effort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As will be clear from the last session by Menzo there are still a series of ‘loose ends’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RelCat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Searching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Definitions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01244-3F16-4182-8385-2F85A37B9C2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“Linking DCs” is not just a ‘nice’ feature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Proper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Common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Mass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Count noun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are all instances of ‘noun’ (i.e. have an IsA relation with it)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F39-9111-421F-A4E1-A11E083C9C9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800" b="1" smtClean="0"/>
              <a:t>Essential</a:t>
            </a:r>
            <a:r>
              <a:rPr lang="en-US" sz="2800" smtClean="0"/>
              <a:t> for several Dutch tag sets</a:t>
            </a:r>
          </a:p>
          <a:p>
            <a:pPr marL="609600" indent="-609600" eaLnBrk="1" hangingPunct="1"/>
            <a:endParaRPr lang="en-US" sz="28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smtClean="0"/>
              <a:t>N(soort, ….)  comes with 2 DCs: 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Noun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Common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endParaRPr lang="en-US" sz="2000" smtClean="0"/>
          </a:p>
          <a:p>
            <a:pPr marL="1371600" lvl="2" indent="-457200" eaLnBrk="1" hangingPunct="1">
              <a:buFont typeface="Arial" charset="0"/>
              <a:buNone/>
            </a:pPr>
            <a:r>
              <a:rPr lang="en-US" sz="2000" smtClean="0"/>
              <a:t>How to relate this with one of the DCs for ‘common noun’, even in case we would find the definition perfect?</a:t>
            </a:r>
          </a:p>
          <a:p>
            <a:pPr marL="1371600" lvl="2" indent="-457200" eaLnBrk="1" hangingPunct="1">
              <a:buFont typeface="Arial" charset="0"/>
              <a:buNone/>
            </a:pPr>
            <a:endParaRPr lang="en-US" sz="20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b="1" smtClean="0"/>
              <a:t>Good news</a:t>
            </a:r>
            <a:r>
              <a:rPr lang="en-US" sz="2400" smtClean="0"/>
              <a:t>:  in progress!  </a:t>
            </a:r>
          </a:p>
          <a:p>
            <a:pPr marL="609600" indent="-609600" eaLnBrk="1" hangingPunct="1"/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F39-9111-421F-A4E1-A11E083C9C9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Some considerations</a:t>
            </a:r>
            <a:br>
              <a:rPr lang="en-US" sz="4000" smtClean="0"/>
            </a:br>
            <a:endParaRPr lang="nl-NL" sz="4000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DC N(soort) as a unit </a:t>
            </a:r>
          </a:p>
          <a:p>
            <a:pPr>
              <a:lnSpc>
                <a:spcPct val="90000"/>
              </a:lnSpc>
            </a:pPr>
            <a:r>
              <a:rPr lang="en-US" smtClean="0"/>
              <a:t>DC Noun and DC Common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We are to take care that a definition for ‘Common’ is not seen as definition of ‘common noun’ (i.e. the whole)</a:t>
            </a:r>
          </a:p>
          <a:p>
            <a:pPr>
              <a:lnSpc>
                <a:spcPct val="90000"/>
              </a:lnSpc>
            </a:pPr>
            <a:r>
              <a:rPr lang="en-US" smtClean="0"/>
              <a:t>We are to take care that, when  a notion ‘noun’ is used in the definition of ‘common’, it gets the intended reading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01244-3F16-4182-8385-2F85A37B9C2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complex</a:t>
            </a:r>
            <a:endParaRPr lang="nl-NL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8763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N(soort,mv,dim)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			noun(common,plural,diminutive)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More problematic to define as a whole, not just stating: a diminutive common noun used as plural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This doesn’t mean anything!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Possible solution: linking it with the intended readings of the features involved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01244-3F16-4182-8385-2F85A37B9C2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smtClean="0"/>
              <a:t>How to detect</a:t>
            </a:r>
            <a:r>
              <a:rPr lang="en-US" smtClean="0"/>
              <a:t> which DCs are </a:t>
            </a:r>
            <a:r>
              <a:rPr lang="en-US" b="1" smtClean="0"/>
              <a:t>Standardized</a:t>
            </a:r>
            <a:r>
              <a:rPr lang="en-US" smtClean="0"/>
              <a:t>?</a:t>
            </a:r>
            <a:endParaRPr lang="nl-NL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Or have a German language section?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search using the keys? And what about language of keywords?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detect which DCs ‘belong together’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(unless one mentions the tag set in the definition e.g )</a:t>
            </a:r>
            <a:endParaRPr lang="nl-NL" smtClean="0"/>
          </a:p>
          <a:p>
            <a:pPr eaLnBrk="1" hangingPunct="1">
              <a:lnSpc>
                <a:spcPct val="90000"/>
              </a:lnSpc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F39-9111-421F-A4E1-A11E083C9C9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search for alternative names (Data Element Names): Konjunktion, Bindewort; Präposition/ Verhältniswort</a:t>
            </a:r>
          </a:p>
          <a:p>
            <a:pPr eaLnBrk="1" hangingPunct="1"/>
            <a:r>
              <a:rPr lang="en-US" smtClean="0"/>
              <a:t>And the results: when not using ‘exact’ match and a specific field, MANY results come up, apparently unordered,</a:t>
            </a:r>
          </a:p>
          <a:p>
            <a:pPr eaLnBrk="1" hangingPunct="1"/>
            <a:r>
              <a:rPr lang="en-US" smtClean="0"/>
              <a:t>while using ‘exact’ + specific ‘field’ or ‘profile’ may make you miss relevant entries.  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F39-9111-421F-A4E1-A11E083C9C9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Consequences of mapping </a:t>
            </a:r>
            <a:endParaRPr lang="nl-NL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Suppose, you map with a specific DC, and some essential changes are made to that DC</a:t>
            </a:r>
          </a:p>
          <a:p>
            <a:pPr marL="990600" lvl="1" indent="-533400" eaLnBrk="1" hangingPunct="1"/>
            <a:r>
              <a:rPr lang="en-US" smtClean="0"/>
              <a:t>You may no longer want to map, but how do you know?</a:t>
            </a:r>
          </a:p>
          <a:p>
            <a:pPr marL="609600" indent="-609600" eaLnBrk="1" hangingPunct="1"/>
            <a:r>
              <a:rPr lang="en-US" smtClean="0"/>
              <a:t>Suppose the are several relevant DCs, you select one and just that one doesn’t get standardized</a:t>
            </a:r>
          </a:p>
          <a:p>
            <a:pPr marL="990600" lvl="1" indent="-533400" eaLnBrk="1" hangingPunct="1"/>
            <a:r>
              <a:rPr lang="en-US" smtClean="0"/>
              <a:t>You have to redo your work (but you first are to be aware that …) 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 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9DF39-9111-421F-A4E1-A11E083C9C9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2366</TotalTime>
  <Words>694</Words>
  <Application>Microsoft Office PowerPoint</Application>
  <PresentationFormat>On-screen Show (4:3)</PresentationFormat>
  <Paragraphs>137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ISOcat</vt:lpstr>
      <vt:lpstr>ISOcat: known issues</vt:lpstr>
      <vt:lpstr>Known issues</vt:lpstr>
      <vt:lpstr>RelCat</vt:lpstr>
      <vt:lpstr>RelCat</vt:lpstr>
      <vt:lpstr>Some considerations </vt:lpstr>
      <vt:lpstr>More complex</vt:lpstr>
      <vt:lpstr>Searching</vt:lpstr>
      <vt:lpstr>Searching</vt:lpstr>
      <vt:lpstr>Consequences of mapping </vt:lpstr>
      <vt:lpstr>Ill-defined DCs</vt:lpstr>
      <vt:lpstr>Too many DCs</vt:lpstr>
      <vt:lpstr>Too language-specific DCs</vt:lpstr>
      <vt:lpstr> </vt:lpstr>
      <vt:lpstr> 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85</cp:revision>
  <dcterms:created xsi:type="dcterms:W3CDTF">2010-05-20T13:02:02Z</dcterms:created>
  <dcterms:modified xsi:type="dcterms:W3CDTF">2012-03-20T11:31:11Z</dcterms:modified>
</cp:coreProperties>
</file>