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sldIdLst>
    <p:sldId id="282" r:id="rId2"/>
    <p:sldId id="341" r:id="rId3"/>
    <p:sldId id="313" r:id="rId4"/>
    <p:sldId id="340" r:id="rId5"/>
    <p:sldId id="324" r:id="rId6"/>
    <p:sldId id="342" r:id="rId7"/>
    <p:sldId id="343" r:id="rId8"/>
    <p:sldId id="345" r:id="rId9"/>
    <p:sldId id="344" r:id="rId10"/>
    <p:sldId id="346" r:id="rId11"/>
    <p:sldId id="339" r:id="rId12"/>
    <p:sldId id="325" r:id="rId13"/>
    <p:sldId id="326" r:id="rId14"/>
    <p:sldId id="329" r:id="rId15"/>
    <p:sldId id="330" r:id="rId16"/>
    <p:sldId id="338" r:id="rId17"/>
    <p:sldId id="331" r:id="rId18"/>
    <p:sldId id="332" r:id="rId19"/>
  </p:sldIdLst>
  <p:sldSz cx="9144000" cy="6858000" type="screen4x3"/>
  <p:notesSz cx="6807200" cy="98250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3" autoAdjust="0"/>
  </p:normalViewPr>
  <p:slideViewPr>
    <p:cSldViewPr>
      <p:cViewPr>
        <p:scale>
          <a:sx n="106" d="100"/>
          <a:sy n="106" d="100"/>
        </p:scale>
        <p:origin x="-111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9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"/>
          <p:cNvSpPr>
            <a:spLocks noChangeArrowheads="1"/>
          </p:cNvSpPr>
          <p:nvPr/>
        </p:nvSpPr>
        <p:spPr bwMode="auto">
          <a:xfrm>
            <a:off x="0" y="0"/>
            <a:ext cx="6807200" cy="98250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0" y="0"/>
            <a:ext cx="2949575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32773" name="Rectangle 4"/>
          <p:cNvSpPr>
            <a:spLocks noChangeArrowheads="1" noTextEdit="1"/>
          </p:cNvSpPr>
          <p:nvPr>
            <p:ph type="sldImg"/>
          </p:nvPr>
        </p:nvSpPr>
        <p:spPr bwMode="auto">
          <a:xfrm>
            <a:off x="950913" y="738188"/>
            <a:ext cx="4910137" cy="368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1038" y="4665663"/>
            <a:ext cx="544671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0" y="9331325"/>
            <a:ext cx="2949575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fld id="{E5BA12E6-9729-4D20-9A01-5ACB05F038A3}" type="slidenum">
              <a:rPr lang="en-GB" sz="1200" smtClean="0">
                <a:cs typeface="+mn-cs"/>
              </a:rPr>
              <a:pPr algn="r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t>‹#›</a:t>
            </a:fld>
            <a:endParaRPr lang="en-GB" sz="120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1023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7738" y="736600"/>
            <a:ext cx="4911725" cy="3684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 txBox="1"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7738" y="736600"/>
            <a:ext cx="4911725" cy="3684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Text Box 3"/>
          <p:cNvSpPr txBox="1"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Name: ook opnemen???   Engels: acteur en toneelspeler beide zelfde vertaling</a:t>
            </a:r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7738" y="736600"/>
            <a:ext cx="4911725" cy="3684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Text Box 3"/>
          <p:cNvSpPr txBox="1"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Help sectie in webservice: te strikt?</a:t>
            </a:r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47738" y="736600"/>
            <a:ext cx="4911725" cy="3684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Text Box 3"/>
          <p:cNvSpPr txBox="1"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Menzo: hoe leg je vast welke ‘noun’ je in een def bedoelt?</a:t>
            </a:r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5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7800" y="569913"/>
            <a:ext cx="1951038" cy="5654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513" y="569913"/>
            <a:ext cx="5703887" cy="5654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8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8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711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906588"/>
            <a:ext cx="382746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2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6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4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74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416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640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75" y="0"/>
            <a:ext cx="3311525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0" y="0"/>
            <a:ext cx="5867400" cy="1158875"/>
          </a:xfrm>
          <a:prstGeom prst="roundRect">
            <a:avLst>
              <a:gd name="adj" fmla="val 134"/>
            </a:avLst>
          </a:prstGeom>
          <a:solidFill>
            <a:srgbClr val="BACC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569913"/>
            <a:ext cx="780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73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916113"/>
            <a:ext cx="7847013" cy="2592387"/>
          </a:xfrm>
        </p:spPr>
        <p:txBody>
          <a:bodyPr lIns="91440" tIns="45720" rIns="91440" bIns="45720"/>
          <a:lstStyle/>
          <a:p>
            <a:pPr algn="l" eaLnBrk="1" hangingPunct="1">
              <a:buFont typeface="Times New Roman" pitchFamily="18" charset="0"/>
              <a:buNone/>
            </a:pPr>
            <a:r>
              <a:rPr lang="en-US" sz="5400" b="1" smtClean="0">
                <a:latin typeface="Times New Roman" pitchFamily="18" charset="0"/>
              </a:rPr>
              <a:t/>
            </a:r>
            <a:br>
              <a:rPr lang="en-US" sz="5400" b="1" smtClean="0">
                <a:latin typeface="Times New Roman" pitchFamily="18" charset="0"/>
              </a:rPr>
            </a:br>
            <a:r>
              <a:rPr lang="en-US" sz="5400" b="1" smtClean="0">
                <a:latin typeface="Times New Roman" pitchFamily="18" charset="0"/>
              </a:rPr>
              <a:t>DC specifications</a:t>
            </a:r>
            <a:r>
              <a:rPr lang="en-US" sz="4000" b="1" smtClean="0">
                <a:latin typeface="Times New Roman" pitchFamily="18" charset="0"/>
              </a:rPr>
              <a:t/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/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or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/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“Do’s and don’ts” </a:t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when creating a DC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3989388"/>
            <a:ext cx="7812088" cy="2868612"/>
          </a:xfrm>
        </p:spPr>
        <p:txBody>
          <a:bodyPr lIns="91440" tIns="45720" rIns="91440" bIns="45720"/>
          <a:lstStyle/>
          <a:p>
            <a:pPr marL="0" indent="0" algn="ctr" defTabSz="914400" eaLnBrk="1" hangingPunct="1">
              <a:buFont typeface="Arial" charset="0"/>
              <a:buNone/>
            </a:pPr>
            <a:endParaRPr lang="en-US" sz="4000" smtClean="0"/>
          </a:p>
          <a:p>
            <a:pPr marL="0" indent="0" algn="ctr" defTabSz="914400" eaLnBrk="1" hangingPunct="1">
              <a:buFont typeface="Arial" charset="0"/>
              <a:buNone/>
            </a:pPr>
            <a:endParaRPr lang="en-US" sz="4000" smtClean="0"/>
          </a:p>
          <a:p>
            <a:pPr marL="0" indent="0" algn="ctr" defTabSz="914400" eaLnBrk="1" hangingPunct="1">
              <a:buFont typeface="Arial" charset="0"/>
              <a:buNone/>
            </a:pPr>
            <a:endParaRPr lang="en-US" sz="4000" smtClean="0"/>
          </a:p>
          <a:p>
            <a:pPr marL="0" indent="0" algn="ctr" defTabSz="914400"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Good DC </a:t>
            </a:r>
            <a:r>
              <a:rPr lang="en-US" smtClean="0">
                <a:sym typeface="Wingdings" pitchFamily="2" charset="2"/>
              </a:rPr>
              <a:t> good name</a:t>
            </a:r>
            <a:endParaRPr lang="nl-NL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751387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smtClean="0"/>
              <a:t>Re 2: field Data Element Name is proper place to mention abbreviations/tags used for a particular notion, and not just for English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en-US" smtClean="0"/>
              <a:t>	(N, NPlur, EVON)</a:t>
            </a:r>
          </a:p>
          <a:p>
            <a:pPr marL="609600" indent="-609600" eaLnBrk="1" hangingPunct="1"/>
            <a:endParaRPr lang="en-US" smtClean="0"/>
          </a:p>
          <a:p>
            <a:pPr marL="609600" indent="-609600" eaLnBrk="1" hangingPunct="1">
              <a:buFont typeface="Arial" charset="0"/>
              <a:buNone/>
            </a:pPr>
            <a:r>
              <a:rPr lang="en-US" smtClean="0"/>
              <a:t>Re 3: In all </a:t>
            </a:r>
            <a:r>
              <a:rPr lang="en-US" u="sng" smtClean="0"/>
              <a:t>Language Sections</a:t>
            </a:r>
            <a:r>
              <a:rPr lang="en-US" smtClean="0"/>
              <a:t> the correct full name(s) in the working language at hand are provided</a:t>
            </a:r>
            <a:endParaRPr lang="nl-NL" u="sng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Flagged DCs</a:t>
            </a:r>
            <a:endParaRPr lang="nl-NL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Never link with ‘deprecated’ DCs !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</a:t>
            </a:r>
          </a:p>
          <a:p>
            <a:pPr eaLnBrk="1" hangingPunct="1"/>
            <a:r>
              <a:rPr lang="en-US" smtClean="0"/>
              <a:t>In other cases the flags show whether the DC specification is correct from a technical point of view.</a:t>
            </a:r>
          </a:p>
          <a:p>
            <a:pPr eaLnBrk="1" hangingPunct="1"/>
            <a:r>
              <a:rPr lang="en-US" smtClean="0"/>
              <a:t>Note that only DCs with a green marking are qualified for standardization</a:t>
            </a:r>
            <a:endParaRPr lang="nl-NL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 DC/DCS  and profile</a:t>
            </a:r>
            <a:endParaRPr lang="nl-NL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Profiles are not added automatically, a DCS may contain elements with various profiles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 case the profile you need is not yet available, contact Menzo</a:t>
            </a:r>
            <a:endParaRPr lang="nl-NL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What to include?</a:t>
            </a:r>
            <a:endParaRPr lang="nl-NL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Cf slide on SingerID/SpeakerID</a:t>
            </a:r>
          </a:p>
          <a:p>
            <a:pPr eaLnBrk="1" hangingPunct="1"/>
            <a:r>
              <a:rPr lang="en-US" smtClean="0"/>
              <a:t>In general: all linguistically meaningful notions mentioned in your schema, manual, definition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Abbreviations (PST for /past tense/)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are to be mentioned as Data Element Name </a:t>
            </a:r>
            <a:endParaRPr lang="nl-NL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“Do’s &amp; don’ts”</a:t>
            </a:r>
            <a:endParaRPr lang="nl-NL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49630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Do’s: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Create a DCS for your scheme (name project, annotation scheme, …)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Provide </a:t>
            </a:r>
            <a:r>
              <a:rPr lang="en-US" u="sng" smtClean="0"/>
              <a:t>clear</a:t>
            </a:r>
            <a:r>
              <a:rPr lang="en-US" smtClean="0"/>
              <a:t> definition (short, to the point) for your scheme, application, ….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Take care not to leave concepts used in your definition undefined or vague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appropriate vocabulary </a:t>
            </a:r>
            <a:r>
              <a:rPr lang="en-US" sz="2800" smtClean="0"/>
              <a:t>(per profile)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Check ‘adopted’ DC’s regularly till standardization 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Do’s </a:t>
            </a:r>
            <a:r>
              <a:rPr lang="en-US" sz="2400" smtClean="0"/>
              <a:t>(continued)</a:t>
            </a:r>
            <a:endParaRPr lang="nl-NL" sz="2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1354138"/>
            <a:ext cx="8148637" cy="48831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When creating a DC, fill out</a:t>
            </a:r>
          </a:p>
          <a:p>
            <a:pPr eaLnBrk="1" hangingPunct="1"/>
            <a:r>
              <a:rPr lang="en-US" smtClean="0"/>
              <a:t>Justification: used in XYZ, part of tagset N</a:t>
            </a:r>
          </a:p>
          <a:p>
            <a:pPr eaLnBrk="1" hangingPunct="1"/>
            <a:r>
              <a:rPr lang="en-US" smtClean="0"/>
              <a:t>Language section</a:t>
            </a:r>
          </a:p>
          <a:p>
            <a:pPr lvl="1" eaLnBrk="1" hangingPunct="1"/>
            <a:r>
              <a:rPr lang="en-US" smtClean="0"/>
              <a:t>Always </a:t>
            </a:r>
            <a:r>
              <a:rPr lang="en-US" u="sng" smtClean="0"/>
              <a:t>English language section</a:t>
            </a:r>
            <a:endParaRPr lang="en-US" smtClean="0"/>
          </a:p>
          <a:p>
            <a:pPr lvl="1" eaLnBrk="1" hangingPunct="1"/>
            <a:r>
              <a:rPr lang="en-US" smtClean="0"/>
              <a:t>Strong recommendation: sections for object language(s), for working language (like language in which manual is written)</a:t>
            </a:r>
          </a:p>
          <a:p>
            <a:pPr lvl="1" eaLnBrk="1" hangingPunct="1"/>
            <a:r>
              <a:rPr lang="en-US" smtClean="0"/>
              <a:t>Sections in the various languages should match (+/- be translations of each other)</a:t>
            </a:r>
          </a:p>
          <a:p>
            <a:pPr lvl="2" eaLnBrk="1" hangingPunct="1"/>
            <a:endParaRPr lang="nl-NL" smtClean="0"/>
          </a:p>
          <a:p>
            <a:pPr eaLnBrk="1" hangingPunct="1"/>
            <a:endParaRPr lang="nl-NL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Do’s </a:t>
            </a:r>
            <a:r>
              <a:rPr lang="en-US" sz="2400" smtClean="0"/>
              <a:t>(continued)</a:t>
            </a:r>
            <a:endParaRPr lang="nl-NL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569325" cy="5329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When creating a DC, fill out</a:t>
            </a:r>
          </a:p>
          <a:p>
            <a:pPr eaLnBrk="1" hangingPunct="1"/>
            <a:r>
              <a:rPr lang="en-US" smtClean="0"/>
              <a:t>Example section </a:t>
            </a:r>
          </a:p>
          <a:p>
            <a:pPr lvl="1" eaLnBrk="1" hangingPunct="1"/>
            <a:r>
              <a:rPr lang="en-US" smtClean="0"/>
              <a:t>Note that *negative* examples may be very helpful!   </a:t>
            </a:r>
          </a:p>
          <a:p>
            <a:pPr eaLnBrk="1" hangingPunct="1"/>
            <a:r>
              <a:rPr lang="en-US" smtClean="0"/>
              <a:t>foreignWord </a:t>
            </a:r>
          </a:p>
          <a:p>
            <a:pPr lvl="1" eaLnBrk="1" hangingPunct="1"/>
            <a:r>
              <a:rPr lang="en-US" smtClean="0"/>
              <a:t>Dutch language section</a:t>
            </a:r>
          </a:p>
          <a:p>
            <a:pPr lvl="1" eaLnBrk="1" hangingPunct="1">
              <a:buFont typeface="Arial" charset="0"/>
              <a:buNone/>
            </a:pPr>
            <a:r>
              <a:rPr lang="en-US" smtClean="0"/>
              <a:t>example section: the, house, NOT: poster</a:t>
            </a:r>
          </a:p>
          <a:p>
            <a:pPr lvl="1" eaLnBrk="1" hangingPunct="1">
              <a:buFont typeface="Arial" charset="0"/>
              <a:buNone/>
            </a:pPr>
            <a:r>
              <a:rPr lang="en-US" smtClean="0"/>
              <a:t>explanation section: een woord als ‘poster’</a:t>
            </a:r>
          </a:p>
          <a:p>
            <a:pPr lvl="1" eaLnBrk="1" hangingPunct="1">
              <a:buFont typeface="Arial" charset="0"/>
              <a:buNone/>
            </a:pPr>
            <a:r>
              <a:rPr lang="en-US" smtClean="0"/>
              <a:t>heeft Nederlandse diminutief: postertje, itt house (*housje, *houseje)</a:t>
            </a:r>
          </a:p>
          <a:p>
            <a:pPr lvl="2" eaLnBrk="1" hangingPunct="1"/>
            <a:endParaRPr lang="nl-NL" smtClean="0"/>
          </a:p>
          <a:p>
            <a:pPr eaLnBrk="1" hangingPunct="1"/>
            <a:endParaRPr lang="nl-NL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Example sections</a:t>
            </a:r>
            <a:endParaRPr lang="nl-NL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28763"/>
            <a:ext cx="8820150" cy="5329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Suppose you want to illustrate a Dutch phenomenon: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Ex.sec. in EN </a:t>
            </a:r>
            <a:r>
              <a:rPr lang="en-US" u="sng" smtClean="0"/>
              <a:t>language</a:t>
            </a:r>
            <a:r>
              <a:rPr lang="en-US" smtClean="0"/>
              <a:t>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Dutch ex with transl in English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Ex.sec. in DE </a:t>
            </a:r>
            <a:r>
              <a:rPr lang="en-US" u="sng" smtClean="0"/>
              <a:t>language</a:t>
            </a:r>
            <a:r>
              <a:rPr lang="en-US" smtClean="0"/>
              <a:t>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Dutch ex with transl in German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Ex.sec. in EN </a:t>
            </a:r>
            <a:r>
              <a:rPr lang="en-US" u="sng" smtClean="0"/>
              <a:t>linguistic</a:t>
            </a:r>
            <a:r>
              <a:rPr lang="en-US" smtClean="0"/>
              <a:t>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 example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Ex.sec. in DE </a:t>
            </a:r>
            <a:r>
              <a:rPr lang="en-US" u="sng" smtClean="0"/>
              <a:t>linguistic</a:t>
            </a:r>
            <a:r>
              <a:rPr lang="en-US" smtClean="0"/>
              <a:t>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 example with translation in English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nl-NL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Don’ts</a:t>
            </a:r>
            <a:endParaRPr lang="nl-NL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5589587"/>
          </a:xfrm>
        </p:spPr>
        <p:txBody>
          <a:bodyPr/>
          <a:lstStyle/>
          <a:p>
            <a:pPr eaLnBrk="1" hangingPunct="1"/>
            <a:r>
              <a:rPr lang="en-US" smtClean="0"/>
              <a:t>Confuse </a:t>
            </a:r>
            <a:r>
              <a:rPr lang="en-US" u="sng" smtClean="0"/>
              <a:t>Language</a:t>
            </a:r>
            <a:r>
              <a:rPr lang="en-US" smtClean="0"/>
              <a:t> and </a:t>
            </a:r>
            <a:r>
              <a:rPr lang="en-US" u="sng" smtClean="0"/>
              <a:t>Linguistic</a:t>
            </a:r>
            <a:r>
              <a:rPr lang="en-US" smtClean="0"/>
              <a:t> section</a:t>
            </a:r>
          </a:p>
          <a:p>
            <a:pPr lvl="1" eaLnBrk="1" hangingPunct="1"/>
            <a:r>
              <a:rPr lang="en-US" smtClean="0"/>
              <a:t>Latter contains language specific values for closed domains</a:t>
            </a:r>
          </a:p>
          <a:p>
            <a:pPr eaLnBrk="1" hangingPunct="1"/>
            <a:r>
              <a:rPr lang="en-US" smtClean="0"/>
              <a:t>Be (too) language specific in definition</a:t>
            </a:r>
          </a:p>
          <a:p>
            <a:pPr eaLnBrk="1" hangingPunct="1"/>
            <a:r>
              <a:rPr lang="en-US" smtClean="0"/>
              <a:t>Mention scheme in definition</a:t>
            </a:r>
          </a:p>
          <a:p>
            <a:pPr eaLnBrk="1" hangingPunct="1"/>
            <a:r>
              <a:rPr lang="en-US" smtClean="0"/>
              <a:t>Use several definitions in one DC</a:t>
            </a:r>
          </a:p>
          <a:p>
            <a:pPr eaLnBrk="1" hangingPunct="1"/>
            <a:r>
              <a:rPr lang="en-US" smtClean="0"/>
              <a:t>Circular definitions</a:t>
            </a:r>
          </a:p>
          <a:p>
            <a:pPr eaLnBrk="1" hangingPunct="1"/>
            <a:r>
              <a:rPr lang="en-US" smtClean="0"/>
              <a:t>Rely on authority</a:t>
            </a:r>
          </a:p>
          <a:p>
            <a:pPr eaLnBrk="1" hangingPunct="1"/>
            <a:r>
              <a:rPr lang="en-US" smtClean="0"/>
              <a:t>Rely on standardized status</a:t>
            </a:r>
          </a:p>
          <a:p>
            <a:pPr lvl="1" eaLnBrk="1" hangingPunct="1"/>
            <a:r>
              <a:rPr lang="en-US" smtClean="0"/>
              <a:t>Definition should fit YOUR scheme, etc</a:t>
            </a:r>
          </a:p>
          <a:p>
            <a:pPr eaLnBrk="1" hangingPunct="1"/>
            <a:endParaRPr lang="nl-N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Your work wrt ISOcat</a:t>
            </a:r>
            <a:endParaRPr lang="nl-NL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Create an entry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Link with an existing entry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In both cases: the entries should be GOOD ones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But: what makes an entry a good one, one that you can use?</a:t>
            </a:r>
          </a:p>
          <a:p>
            <a:pPr eaLnBrk="1" hangingPunct="1">
              <a:lnSpc>
                <a:spcPct val="90000"/>
              </a:lnSpc>
            </a:pPr>
            <a:endParaRPr lang="nl-NL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What defines a matching DC?</a:t>
            </a:r>
          </a:p>
          <a:p>
            <a:pPr eaLnBrk="1" hangingPunct="1"/>
            <a:endParaRPr lang="en-US" b="1" smtClean="0"/>
          </a:p>
          <a:p>
            <a:pPr lvl="1" eaLnBrk="1" hangingPunct="1"/>
            <a:r>
              <a:rPr lang="en-US" b="1" smtClean="0"/>
              <a:t>It should ‘match’ with the way you use a specific notion in the annotation scheme, application, … at hand</a:t>
            </a:r>
          </a:p>
          <a:p>
            <a:pPr lvl="1" eaLnBrk="1" hangingPunct="1"/>
            <a:r>
              <a:rPr lang="en-US" b="1" smtClean="0"/>
              <a:t>It should come with the same </a:t>
            </a:r>
            <a:r>
              <a:rPr lang="en-US" b="1" u="sng" smtClean="0"/>
              <a:t>profile</a:t>
            </a:r>
          </a:p>
          <a:p>
            <a:pPr lvl="1" eaLnBrk="1" hangingPunct="1"/>
            <a:r>
              <a:rPr lang="en-US" b="1" smtClean="0"/>
              <a:t>It should handle the same phenomenon, </a:t>
            </a:r>
          </a:p>
          <a:p>
            <a:pPr lvl="1" eaLnBrk="1" hangingPunct="1">
              <a:buFont typeface="Arial" charset="0"/>
              <a:buNone/>
            </a:pPr>
            <a:r>
              <a:rPr lang="en-US" b="1" smtClean="0"/>
              <a:t>	SpeakerID =/= SingerID</a:t>
            </a:r>
          </a:p>
          <a:p>
            <a:pPr lvl="1" eaLnBrk="1" hangingPunct="1"/>
            <a:endParaRPr lang="nl-NL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 Speaker vs Singer</a:t>
            </a:r>
            <a:endParaRPr lang="nl-NL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SingerID and SpeakerID:  siblings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SingerID is subclass of both Singer and ID  (RELcat!)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String→Name→Person→Singer → Opera singer→Tenor →Tenor in </a:t>
            </a:r>
            <a:r>
              <a:rPr lang="en-US" sz="2800" i="1" smtClean="0"/>
              <a:t>La Bohème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2800" i="1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First: too generic, last: too specific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The others are </a:t>
            </a:r>
            <a:r>
              <a:rPr lang="en-US" sz="2800" i="1" smtClean="0"/>
              <a:t>in se</a:t>
            </a:r>
            <a:r>
              <a:rPr lang="en-US" sz="2800" smtClean="0"/>
              <a:t> candidates for DCs</a:t>
            </a:r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(CLARIN) standards</a:t>
            </a:r>
            <a:endParaRPr lang="nl-NL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Hardly any available (cf morning session)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 really should try to arrive at a series of sound DCs, useful for YOU and as many other people as possible</a:t>
            </a:r>
            <a:endParaRPr lang="nl-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What defines a good DC?</a:t>
            </a:r>
            <a:endParaRPr lang="nl-NL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Meaningful definition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i="1" smtClean="0"/>
              <a:t>Indefinite pronoun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Not: pronoun that is indefinite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Unless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		both ‘pronoun’ and ‘indefinite’ are 					defined elsewhere AND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		it is mentioned explicitly </a:t>
            </a:r>
            <a:r>
              <a:rPr lang="en-US" u="sng" smtClean="0"/>
              <a:t>which</a:t>
            </a:r>
            <a:r>
              <a:rPr lang="en-US" smtClean="0"/>
              <a:t> are 					involved AND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		these definitions are correct (for you)</a:t>
            </a:r>
            <a:endParaRPr lang="nl-NL" u="sng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What defines a good DC?</a:t>
            </a:r>
            <a:endParaRPr lang="nl-NL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1341438"/>
            <a:ext cx="8497887" cy="5040312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Correct definition</a:t>
            </a:r>
          </a:p>
          <a:p>
            <a:pPr lvl="1" eaLnBrk="1" hangingPunct="1">
              <a:buFont typeface="Arial" charset="0"/>
              <a:buNone/>
            </a:pPr>
            <a:r>
              <a:rPr lang="en-US" i="1" smtClean="0"/>
              <a:t>Personal pronoun</a:t>
            </a:r>
          </a:p>
          <a:p>
            <a:pPr lvl="1" eaLnBrk="1" hangingPunct="1"/>
            <a:r>
              <a:rPr lang="en-US" smtClean="0"/>
              <a:t>Not: pronoun refering to persons</a:t>
            </a:r>
          </a:p>
          <a:p>
            <a:pPr lvl="1" eaLnBrk="1" hangingPunct="1">
              <a:buFont typeface="Arial" charset="0"/>
              <a:buNone/>
            </a:pPr>
            <a:r>
              <a:rPr lang="en-US" smtClean="0"/>
              <a:t>As</a:t>
            </a:r>
          </a:p>
          <a:p>
            <a:pPr lvl="1" eaLnBrk="1" hangingPunct="1">
              <a:buFont typeface="Arial" charset="0"/>
              <a:buNone/>
            </a:pPr>
            <a:r>
              <a:rPr lang="en-US" i="1" smtClean="0"/>
              <a:t>That cat has five kittens. SHE …</a:t>
            </a:r>
          </a:p>
          <a:p>
            <a:pPr lvl="1" eaLnBrk="1" hangingPunct="1">
              <a:buFont typeface="Arial" charset="0"/>
              <a:buNone/>
            </a:pPr>
            <a:r>
              <a:rPr lang="en-US" i="1" smtClean="0"/>
              <a:t>This table was very expensive but I like IT very much</a:t>
            </a:r>
          </a:p>
          <a:p>
            <a:pPr lvl="1" eaLnBrk="1" hangingPunct="1">
              <a:buFont typeface="Arial" charset="0"/>
              <a:buNone/>
            </a:pPr>
            <a:r>
              <a:rPr lang="en-US" u="sng" smtClean="0"/>
              <a:t>[</a:t>
            </a:r>
            <a:r>
              <a:rPr lang="en-US" smtClean="0"/>
              <a:t>Note: in a particular tagset the definition may be correct! In general it is not.]</a:t>
            </a:r>
            <a:endParaRPr lang="nl-NL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What defines a good DC?</a:t>
            </a:r>
            <a:endParaRPr lang="nl-NL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1557338"/>
            <a:ext cx="8497887" cy="50403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mtClean="0"/>
              <a:t>Reusable definition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None/>
            </a:pPr>
            <a:r>
              <a:rPr lang="en-US" i="1" smtClean="0"/>
              <a:t>Personal pronoun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Not: </a:t>
            </a:r>
            <a:r>
              <a:rPr lang="en-US" u="sng" smtClean="0"/>
              <a:t>In CGN</a:t>
            </a:r>
            <a:r>
              <a:rPr lang="en-US" smtClean="0"/>
              <a:t> a personal pronoun …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Not: In Dutch a personal pronoun …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Not: A personal pronoun (</a:t>
            </a:r>
            <a:r>
              <a:rPr lang="en-US" i="1" smtClean="0"/>
              <a:t>ik, ikke  </a:t>
            </a:r>
            <a:r>
              <a:rPr lang="en-US" smtClean="0"/>
              <a:t>and </a:t>
            </a:r>
            <a:r>
              <a:rPr lang="en-US" i="1" smtClean="0"/>
              <a:t>ikzelf) </a:t>
            </a:r>
            <a:r>
              <a:rPr lang="en-US" smtClean="0"/>
              <a:t>is characterized by  …</a:t>
            </a:r>
          </a:p>
          <a:p>
            <a:pPr marL="990600" lvl="1" indent="-533400" eaLnBrk="1" hangingPunct="1"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A definition should be </a:t>
            </a:r>
            <a:r>
              <a:rPr lang="en-US" u="sng" smtClean="0"/>
              <a:t>as neutral</a:t>
            </a:r>
            <a:r>
              <a:rPr lang="en-US" smtClean="0"/>
              <a:t> (project, language) </a:t>
            </a:r>
            <a:r>
              <a:rPr lang="en-US" u="sng" smtClean="0"/>
              <a:t>as possible</a:t>
            </a:r>
            <a:r>
              <a:rPr lang="en-US" smtClean="0"/>
              <a:t>, while still valid for your purposes!</a:t>
            </a:r>
            <a:endParaRPr lang="en-US" u="sng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807325" cy="1143000"/>
          </a:xfrm>
        </p:spPr>
        <p:txBody>
          <a:bodyPr/>
          <a:lstStyle/>
          <a:p>
            <a:pPr algn="l" eaLnBrk="1" hangingPunct="1"/>
            <a:r>
              <a:rPr lang="en-US" smtClean="0"/>
              <a:t>Good DC </a:t>
            </a:r>
            <a:r>
              <a:rPr lang="en-US" smtClean="0">
                <a:sym typeface="Wingdings" pitchFamily="2" charset="2"/>
              </a:rPr>
              <a:t> good name</a:t>
            </a:r>
            <a:endParaRPr lang="nl-NL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7513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Sometimes confused: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mtClean="0"/>
              <a:t>Identifier (=/= PID)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mtClean="0"/>
              <a:t>Data Element Name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mtClean="0"/>
              <a:t>Name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Re 1: should come in </a:t>
            </a:r>
            <a:r>
              <a:rPr lang="en-US" i="1" u="sng" smtClean="0"/>
              <a:t>camelCaseFormat</a:t>
            </a:r>
            <a:r>
              <a:rPr lang="en-US" smtClean="0"/>
              <a:t>, start with alphabetical character (not 1stPerson, but firstPerson), in English,  be meaningful (not EVON, but singularNeuterForm)),  …</a:t>
            </a:r>
            <a:endParaRPr lang="en-US" i="1" u="sng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</a:pPr>
            <a:endParaRPr lang="nl-NL" u="sng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793</Words>
  <Application>Microsoft Office PowerPoint</Application>
  <PresentationFormat>On-screen Show (4:3)</PresentationFormat>
  <Paragraphs>127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Default Design</vt:lpstr>
      <vt:lpstr> DC specifications  or  “Do’s and don’ts”  when creating a DC</vt:lpstr>
      <vt:lpstr>Your work wrt ISOcat</vt:lpstr>
      <vt:lpstr> </vt:lpstr>
      <vt:lpstr> Speaker vs Singer</vt:lpstr>
      <vt:lpstr>(CLARIN) standards</vt:lpstr>
      <vt:lpstr>What defines a good DC?</vt:lpstr>
      <vt:lpstr>What defines a good DC?</vt:lpstr>
      <vt:lpstr>What defines a good DC?</vt:lpstr>
      <vt:lpstr>Good DC  good name</vt:lpstr>
      <vt:lpstr>Good DC  good name</vt:lpstr>
      <vt:lpstr>Flagged DCs</vt:lpstr>
      <vt:lpstr> DC/DCS  and profile</vt:lpstr>
      <vt:lpstr>What to include?</vt:lpstr>
      <vt:lpstr>“Do’s &amp; don’ts”</vt:lpstr>
      <vt:lpstr>Do’s (continued)</vt:lpstr>
      <vt:lpstr>Do’s (continued)</vt:lpstr>
      <vt:lpstr>Example sections</vt:lpstr>
      <vt:lpstr>Don’ts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CLARIN:  een introductie</dc:title>
  <dc:creator>Menzo Windhouwer</dc:creator>
  <cp:lastModifiedBy>Menzo Windhouwer</cp:lastModifiedBy>
  <cp:revision>30</cp:revision>
  <dcterms:modified xsi:type="dcterms:W3CDTF">2012-01-16T10:49:28Z</dcterms:modified>
</cp:coreProperties>
</file>