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1" r:id="rId3"/>
    <p:sldId id="262" r:id="rId4"/>
    <p:sldId id="263" r:id="rId5"/>
    <p:sldId id="264" r:id="rId6"/>
    <p:sldId id="269" r:id="rId7"/>
    <p:sldId id="265" r:id="rId8"/>
    <p:sldId id="266" r:id="rId9"/>
    <p:sldId id="257" r:id="rId10"/>
    <p:sldId id="258" r:id="rId11"/>
    <p:sldId id="259" r:id="rId12"/>
    <p:sldId id="260" r:id="rId13"/>
    <p:sldId id="267" r:id="rId14"/>
    <p:sldId id="268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983CB-17C5-1E42-8282-CBBB43AEBE74}" type="datetimeFigureOut">
              <a:rPr lang="en-US" smtClean="0"/>
              <a:t>10/10/12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56D0F-81B4-404A-A015-2513F5A4D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7833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10378-E2EE-4913-A739-72F83B5A9707}" type="datetimeFigureOut">
              <a:rPr lang="en-US" smtClean="0"/>
              <a:pPr/>
              <a:t>10/10/12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2C0093-D574-46D3-B0A1-9CC0907AED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5455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6356350"/>
            <a:ext cx="6477000" cy="365125"/>
          </a:xfrm>
        </p:spPr>
        <p:txBody>
          <a:bodyPr/>
          <a:lstStyle/>
          <a:p>
            <a:r>
              <a:rPr lang="en-US" smtClean="0"/>
              <a:t>CLARIN-NL ISOcat Call 3 follow-up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3 follow-up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3 follow-up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3 follow-up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3 follow-up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10/10/2012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3 follow-up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10/10/2012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3 follow-up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10/10/2012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3 follow-up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10/10/2012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3 follow-up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10/10/2012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3 follow-up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10/10/2012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3 follow-up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5" Type="http://schemas.openxmlformats.org/officeDocument/2006/relationships/hyperlink" Target="http://www.isocat.org/" TargetMode="Externa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DAE1E5"/>
              </a:gs>
              <a:gs pos="100000">
                <a:schemeClr val="bg1"/>
              </a:gs>
            </a:gsLst>
            <a:lin ang="189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8" descr="backgroun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064000" y="1778000"/>
            <a:ext cx="5080000" cy="5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bann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2001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1600" y="6356350"/>
            <a:ext cx="6477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CLARIN-NL ISOcat Call 3 follow-up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-19768" y="381000"/>
            <a:ext cx="1315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hlinkClick r:id="rId15"/>
              </a:rPr>
              <a:t>www.isocat.org</a:t>
            </a:r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isocat@mpi.n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ux13.mpi.nl/relcat/" TargetMode="External"/><Relationship Id="rId3" Type="http://schemas.openxmlformats.org/officeDocument/2006/relationships/hyperlink" Target="http://www.isocat.org/forum/viewtopic.php?f=12&amp;t=16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ux13.mpi.nl/schemacat/" TargetMode="External"/><Relationship Id="rId3" Type="http://schemas.openxmlformats.org/officeDocument/2006/relationships/hyperlink" Target="mailto:isocat@mpi.nl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ei-c.org/release/doc/tei-p5-doc/en/html/FS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ux13.mpi.nl/schemacat/schema/CGN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ocat.org/12620/schemas/DCIF.rng" TargetMode="External"/><Relationship Id="rId4" Type="http://schemas.openxmlformats.org/officeDocument/2006/relationships/hyperlink" Target="http://www.isocat.org/12620/schemas/DCIF.html" TargetMode="External"/><Relationship Id="rId5" Type="http://schemas.openxmlformats.org/officeDocument/2006/relationships/hyperlink" Target="http://www.isocat.org/12620/examples/dcif-example.dcif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socat.org/forum/viewtopic.php?f=3&amp;t=1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CLARIN-NL Call 3</a:t>
            </a:r>
            <a:br>
              <a:rPr lang="en-US" dirty="0" smtClean="0"/>
            </a:br>
            <a:r>
              <a:rPr lang="en-US" dirty="0" err="1" smtClean="0"/>
              <a:t>ISOcat</a:t>
            </a:r>
            <a:r>
              <a:rPr lang="en-US" dirty="0" smtClean="0"/>
              <a:t> follow-up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10/10/2012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3 follow-up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DCIF Validation Scenario in </a:t>
            </a:r>
            <a:r>
              <a:rPr lang="en-US" dirty="0" err="1" smtClean="0"/>
              <a:t>oXygen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10/10/2012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219200"/>
            <a:ext cx="7696200" cy="5387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3 follow-up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will be overwritten?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PIDs</a:t>
            </a:r>
          </a:p>
          <a:p>
            <a:pPr lvl="1"/>
            <a:r>
              <a:rPr lang="en-US" dirty="0" smtClean="0"/>
              <a:t>Just invent your own URI, e.g., my:DC-1</a:t>
            </a:r>
          </a:p>
          <a:p>
            <a:pPr lvl="1"/>
            <a:r>
              <a:rPr lang="en-US" dirty="0" smtClean="0"/>
              <a:t>Use them to relate DCs:</a:t>
            </a:r>
          </a:p>
          <a:p>
            <a:pPr lvl="2"/>
            <a:r>
              <a:rPr lang="en-US" dirty="0" smtClean="0"/>
              <a:t>Closed DC conceptual domain to simple DC</a:t>
            </a:r>
          </a:p>
          <a:p>
            <a:pPr lvl="2"/>
            <a:r>
              <a:rPr lang="en-US" dirty="0" smtClean="0"/>
              <a:t>Simple DC is-a relation to another simple DC</a:t>
            </a:r>
          </a:p>
          <a:p>
            <a:pPr lvl="1"/>
            <a:r>
              <a:rPr lang="en-US" dirty="0" smtClean="0"/>
              <a:t>Will be overwritten by </a:t>
            </a:r>
            <a:r>
              <a:rPr lang="en-US" dirty="0" err="1" smtClean="0"/>
              <a:t>ISOcat</a:t>
            </a:r>
            <a:r>
              <a:rPr lang="en-US" dirty="0" smtClean="0"/>
              <a:t> PIDs</a:t>
            </a:r>
          </a:p>
          <a:p>
            <a:pPr lvl="2"/>
            <a:r>
              <a:rPr lang="en-US" dirty="0" smtClean="0"/>
              <a:t>Unless you have </a:t>
            </a:r>
            <a:r>
              <a:rPr lang="en-US" dirty="0" err="1" smtClean="0"/>
              <a:t>ISOcat</a:t>
            </a:r>
            <a:r>
              <a:rPr lang="en-US" dirty="0" smtClean="0"/>
              <a:t> </a:t>
            </a:r>
            <a:r>
              <a:rPr lang="en-US" dirty="0" err="1" smtClean="0"/>
              <a:t>acceptale</a:t>
            </a:r>
            <a:r>
              <a:rPr lang="en-US" dirty="0" smtClean="0"/>
              <a:t> PIDs</a:t>
            </a:r>
          </a:p>
          <a:p>
            <a:r>
              <a:rPr lang="en-US" dirty="0" smtClean="0"/>
              <a:t>Version -&gt; 1:0</a:t>
            </a:r>
          </a:p>
          <a:p>
            <a:r>
              <a:rPr lang="en-US" dirty="0" smtClean="0"/>
              <a:t>Registration status -&gt; private</a:t>
            </a:r>
          </a:p>
          <a:p>
            <a:r>
              <a:rPr lang="en-US" dirty="0" smtClean="0"/>
              <a:t>Creation date -&gt; date of import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10/10/2012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3 follow-up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</a:t>
            </a:r>
            <a:r>
              <a:rPr lang="en-US" dirty="0" err="1" smtClean="0"/>
              <a:t>ISOcat</a:t>
            </a:r>
            <a:r>
              <a:rPr lang="en-US" dirty="0" smtClean="0"/>
              <a:t> </a:t>
            </a:r>
            <a:r>
              <a:rPr lang="en-US" dirty="0" err="1" smtClean="0"/>
              <a:t>sysadmin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Email: </a:t>
            </a:r>
            <a:r>
              <a:rPr lang="en-US" dirty="0" smtClean="0">
                <a:hlinkClick r:id="rId2"/>
              </a:rPr>
              <a:t>isocat@mpi.nl</a:t>
            </a:r>
            <a:endParaRPr lang="en-US" dirty="0" smtClean="0"/>
          </a:p>
          <a:p>
            <a:r>
              <a:rPr lang="en-US" dirty="0" smtClean="0"/>
              <a:t>If you need:</a:t>
            </a:r>
          </a:p>
          <a:p>
            <a:pPr lvl="1"/>
            <a:r>
              <a:rPr lang="en-US" dirty="0" smtClean="0"/>
              <a:t>Additional languages</a:t>
            </a:r>
          </a:p>
          <a:p>
            <a:pPr lvl="1"/>
            <a:r>
              <a:rPr lang="en-US" dirty="0" smtClean="0"/>
              <a:t>Additional profiles</a:t>
            </a:r>
          </a:p>
          <a:p>
            <a:pPr lvl="2"/>
            <a:r>
              <a:rPr lang="en-US" dirty="0" smtClean="0"/>
              <a:t>This will require ISO TC 37 involvement, start with an import in the private profile</a:t>
            </a:r>
          </a:p>
          <a:p>
            <a:pPr lvl="1"/>
            <a:r>
              <a:rPr lang="en-US" dirty="0" smtClean="0"/>
              <a:t>Additional constraint rule languages</a:t>
            </a:r>
          </a:p>
          <a:p>
            <a:r>
              <a:rPr lang="en-US" dirty="0" smtClean="0"/>
              <a:t>If you’re done:</a:t>
            </a:r>
          </a:p>
          <a:p>
            <a:pPr lvl="1"/>
            <a:r>
              <a:rPr lang="en-US" dirty="0" smtClean="0"/>
              <a:t>Send DCIF file</a:t>
            </a:r>
          </a:p>
          <a:p>
            <a:pPr lvl="1"/>
            <a:r>
              <a:rPr lang="en-US" dirty="0" smtClean="0"/>
              <a:t>Will be validated (again </a:t>
            </a:r>
            <a:r>
              <a:rPr lang="en-US" dirty="0" smtClean="0">
                <a:sym typeface="Wingdings" pitchFamily="2" charset="2"/>
              </a:rPr>
              <a:t>)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Test import cycles on the </a:t>
            </a:r>
            <a:r>
              <a:rPr lang="en-US" dirty="0" err="1" smtClean="0">
                <a:sym typeface="Wingdings" pitchFamily="2" charset="2"/>
              </a:rPr>
              <a:t>ISOcat</a:t>
            </a:r>
            <a:r>
              <a:rPr lang="en-US" dirty="0" smtClean="0">
                <a:sym typeface="Wingdings" pitchFamily="2" charset="2"/>
              </a:rPr>
              <a:t> test server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Actual import on isocat.org</a:t>
            </a:r>
          </a:p>
          <a:p>
            <a:r>
              <a:rPr lang="en-US" dirty="0" smtClean="0"/>
              <a:t>If you want to do bulk updates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10/10/2012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3 follow-up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</a:t>
            </a:r>
            <a:r>
              <a:rPr lang="en-US" dirty="0" err="1" smtClean="0"/>
              <a:t>ISOcat</a:t>
            </a:r>
            <a:r>
              <a:rPr lang="en-US" dirty="0" smtClean="0"/>
              <a:t>: </a:t>
            </a:r>
            <a:r>
              <a:rPr lang="en-US" dirty="0" err="1" smtClean="0"/>
              <a:t>RELcat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dirty="0" smtClean="0">
                <a:hlinkClick r:id="rId2"/>
              </a:rPr>
              <a:t>http://lux13.mpi.nl/relcat/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Collect typed relationships between your new DCs and existing DCs in an Excel spreadsheet or CSV file with at least three columns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Your </a:t>
            </a:r>
            <a:r>
              <a:rPr lang="en-US" dirty="0" err="1" smtClean="0"/>
              <a:t>ISOcat</a:t>
            </a:r>
            <a:r>
              <a:rPr lang="en-US" dirty="0" smtClean="0"/>
              <a:t> DC PID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typed relationship</a:t>
            </a:r>
          </a:p>
          <a:p>
            <a:pPr lvl="2"/>
            <a:r>
              <a:rPr lang="en-US" dirty="0" err="1" smtClean="0"/>
              <a:t>sameAs</a:t>
            </a:r>
            <a:r>
              <a:rPr lang="en-US" dirty="0" smtClean="0"/>
              <a:t>: same semantics just different types or an uncooperative DC owner</a:t>
            </a:r>
          </a:p>
          <a:p>
            <a:pPr lvl="2"/>
            <a:r>
              <a:rPr lang="en-US" dirty="0" err="1" smtClean="0"/>
              <a:t>almostSameAs</a:t>
            </a:r>
            <a:r>
              <a:rPr lang="en-US" dirty="0" smtClean="0"/>
              <a:t>:  minor, but for you important, differences</a:t>
            </a:r>
          </a:p>
          <a:p>
            <a:pPr lvl="2"/>
            <a:r>
              <a:rPr lang="en-US" dirty="0" err="1" smtClean="0"/>
              <a:t>subClassOf</a:t>
            </a:r>
            <a:r>
              <a:rPr lang="en-US" dirty="0" smtClean="0"/>
              <a:t>: yours is more specific</a:t>
            </a:r>
          </a:p>
          <a:p>
            <a:pPr lvl="2"/>
            <a:r>
              <a:rPr lang="en-US" dirty="0" err="1" smtClean="0"/>
              <a:t>superClassOf</a:t>
            </a:r>
            <a:r>
              <a:rPr lang="en-US" dirty="0" smtClean="0"/>
              <a:t>: yours is more general</a:t>
            </a:r>
          </a:p>
          <a:p>
            <a:pPr lvl="2"/>
            <a:r>
              <a:rPr lang="en-US" dirty="0" err="1" smtClean="0"/>
              <a:t>hasPart</a:t>
            </a:r>
            <a:r>
              <a:rPr lang="en-US" dirty="0" smtClean="0"/>
              <a:t>/</a:t>
            </a:r>
            <a:r>
              <a:rPr lang="en-US" dirty="0" err="1" smtClean="0"/>
              <a:t>partOf</a:t>
            </a:r>
            <a:r>
              <a:rPr lang="en-US" dirty="0" smtClean="0"/>
              <a:t>: </a:t>
            </a:r>
            <a:r>
              <a:rPr lang="en-US" dirty="0" err="1" smtClean="0"/>
              <a:t>partitive</a:t>
            </a:r>
            <a:r>
              <a:rPr lang="en-US" dirty="0" smtClean="0"/>
              <a:t> relationships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Related </a:t>
            </a:r>
            <a:r>
              <a:rPr lang="en-US" dirty="0" err="1" smtClean="0"/>
              <a:t>ISOcat</a:t>
            </a:r>
            <a:r>
              <a:rPr lang="en-US" dirty="0" smtClean="0"/>
              <a:t> DC PID (or an URL </a:t>
            </a:r>
            <a:r>
              <a:rPr lang="en-US" dirty="0" smtClean="0"/>
              <a:t>to an </a:t>
            </a:r>
            <a:r>
              <a:rPr lang="en-US" dirty="0" smtClean="0"/>
              <a:t>entry in </a:t>
            </a:r>
            <a:r>
              <a:rPr lang="en-US" dirty="0" smtClean="0"/>
              <a:t>another persistent concept/data category registry)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http://www.isocat.org/forum/viewtopic.php?f=12&amp;t=</a:t>
            </a:r>
            <a:r>
              <a:rPr lang="en-US" dirty="0" smtClean="0">
                <a:hlinkClick r:id="rId3"/>
              </a:rPr>
              <a:t>16</a:t>
            </a:r>
            <a:r>
              <a:rPr lang="en-US" dirty="0" smtClean="0"/>
              <a:t> 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3 follow-up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84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</a:t>
            </a:r>
            <a:r>
              <a:rPr lang="en-US" dirty="0" err="1" smtClean="0"/>
              <a:t>ISOcat</a:t>
            </a:r>
            <a:r>
              <a:rPr lang="en-US" dirty="0" smtClean="0"/>
              <a:t>: </a:t>
            </a:r>
            <a:r>
              <a:rPr lang="en-US" dirty="0" err="1" smtClean="0"/>
              <a:t>SCHEMAcat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dirty="0" smtClean="0">
                <a:hlinkClick r:id="rId2"/>
              </a:rPr>
              <a:t>http://lux13.mpi.nl/schemacat/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Annotate your resource schema with </a:t>
            </a:r>
            <a:r>
              <a:rPr lang="en-US" dirty="0" err="1" smtClean="0"/>
              <a:t>ISOcat</a:t>
            </a:r>
            <a:r>
              <a:rPr lang="en-US" dirty="0" smtClean="0"/>
              <a:t> DC PIDs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Use what </a:t>
            </a:r>
            <a:r>
              <a:rPr lang="en-US" dirty="0"/>
              <a:t>your schema language </a:t>
            </a:r>
            <a:r>
              <a:rPr lang="en-US" dirty="0" smtClean="0"/>
              <a:t>provides to link to an external semantic specification</a:t>
            </a:r>
            <a:endParaRPr lang="en-US" dirty="0"/>
          </a:p>
          <a:p>
            <a:pPr marL="914400" lvl="2" indent="0">
              <a:buNone/>
            </a:pPr>
            <a:r>
              <a:rPr lang="en-US" dirty="0" smtClean="0"/>
              <a:t>ODD: &lt;</a:t>
            </a:r>
            <a:r>
              <a:rPr lang="en-US" dirty="0" err="1"/>
              <a:t>odd:equiv</a:t>
            </a:r>
            <a:r>
              <a:rPr lang="en-US" dirty="0"/>
              <a:t> name=“</a:t>
            </a:r>
            <a:r>
              <a:rPr lang="en-US" dirty="0" err="1"/>
              <a:t>morfl</a:t>
            </a:r>
            <a:r>
              <a:rPr lang="en-US" dirty="0"/>
              <a:t>” </a:t>
            </a:r>
            <a:r>
              <a:rPr lang="en-US" dirty="0" err="1"/>
              <a:t>uri</a:t>
            </a:r>
            <a:r>
              <a:rPr lang="en-US" dirty="0"/>
              <a:t>=“…/DC-</a:t>
            </a:r>
            <a:r>
              <a:rPr lang="en-US" dirty="0" err="1"/>
              <a:t>nnn</a:t>
            </a:r>
            <a:r>
              <a:rPr lang="en-US" dirty="0"/>
              <a:t>”/&gt;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Use @</a:t>
            </a:r>
            <a:r>
              <a:rPr lang="en-US" dirty="0" err="1" smtClean="0"/>
              <a:t>dcr:datcat</a:t>
            </a:r>
            <a:r>
              <a:rPr lang="en-US" dirty="0" smtClean="0"/>
              <a:t> or @</a:t>
            </a:r>
            <a:r>
              <a:rPr lang="en-US" dirty="0" err="1" smtClean="0"/>
              <a:t>dcr:valueDatcat</a:t>
            </a:r>
            <a:r>
              <a:rPr lang="en-US" dirty="0" smtClean="0"/>
              <a:t> in an XML-based schema language</a:t>
            </a:r>
          </a:p>
          <a:p>
            <a:pPr marL="914400" lvl="2" indent="0">
              <a:buNone/>
            </a:pPr>
            <a:r>
              <a:rPr lang="en-US" dirty="0" smtClean="0"/>
              <a:t>RNG: &lt;</a:t>
            </a:r>
            <a:r>
              <a:rPr lang="en-US" dirty="0" err="1" smtClean="0"/>
              <a:t>rng:element</a:t>
            </a:r>
            <a:r>
              <a:rPr lang="en-US" dirty="0" smtClean="0"/>
              <a:t> name=“</a:t>
            </a:r>
            <a:r>
              <a:rPr lang="en-US" dirty="0" err="1" smtClean="0"/>
              <a:t>morfl</a:t>
            </a:r>
            <a:r>
              <a:rPr lang="en-US" dirty="0" smtClean="0"/>
              <a:t>” </a:t>
            </a:r>
            <a:r>
              <a:rPr lang="en-US" dirty="0" err="1" smtClean="0"/>
              <a:t>dcr:datcat</a:t>
            </a:r>
            <a:r>
              <a:rPr lang="en-US" dirty="0" smtClean="0"/>
              <a:t>=“…/DC-</a:t>
            </a:r>
            <a:r>
              <a:rPr lang="en-US" dirty="0" err="1" smtClean="0"/>
              <a:t>nnn</a:t>
            </a:r>
            <a:r>
              <a:rPr lang="en-US" dirty="0" smtClean="0"/>
              <a:t>”/&gt;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Embed an @</a:t>
            </a:r>
            <a:r>
              <a:rPr lang="en-US" dirty="0" err="1" smtClean="0"/>
              <a:t>dcr:datcat</a:t>
            </a:r>
            <a:r>
              <a:rPr lang="en-US" dirty="0" smtClean="0"/>
              <a:t> annotation in a comment in another (text-based) schema language</a:t>
            </a:r>
          </a:p>
          <a:p>
            <a:pPr marL="914400" lvl="2" indent="0">
              <a:buNone/>
            </a:pPr>
            <a:r>
              <a:rPr lang="en-US" dirty="0" smtClean="0"/>
              <a:t>EBNF: (* @</a:t>
            </a:r>
            <a:r>
              <a:rPr lang="en-US" dirty="0" err="1" smtClean="0"/>
              <a:t>dcr:datcat</a:t>
            </a:r>
            <a:r>
              <a:rPr lang="en-US" dirty="0" smtClean="0"/>
              <a:t> MORFL …/DC-</a:t>
            </a:r>
            <a:r>
              <a:rPr lang="en-US" dirty="0" err="1" smtClean="0"/>
              <a:t>nnn</a:t>
            </a:r>
            <a:r>
              <a:rPr lang="en-US" dirty="0" smtClean="0"/>
              <a:t> *)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Embed an @</a:t>
            </a:r>
            <a:r>
              <a:rPr lang="en-US" dirty="0" err="1" smtClean="0"/>
              <a:t>dcr:datcat</a:t>
            </a:r>
            <a:r>
              <a:rPr lang="en-US" dirty="0" smtClean="0"/>
              <a:t> annotation in a description or note or …</a:t>
            </a:r>
          </a:p>
          <a:p>
            <a:pPr marL="914400" lvl="2" indent="0">
              <a:buNone/>
            </a:pPr>
            <a:r>
              <a:rPr lang="en-US" dirty="0" smtClean="0"/>
              <a:t>MDF: \</a:t>
            </a:r>
            <a:r>
              <a:rPr lang="en-US" dirty="0" err="1" smtClean="0"/>
              <a:t>desc</a:t>
            </a:r>
            <a:r>
              <a:rPr lang="en-US" dirty="0" smtClean="0"/>
              <a:t> @</a:t>
            </a:r>
            <a:r>
              <a:rPr lang="en-US" dirty="0" err="1" smtClean="0"/>
              <a:t>dcr:datcat</a:t>
            </a:r>
            <a:r>
              <a:rPr lang="en-US" dirty="0"/>
              <a:t> </a:t>
            </a:r>
            <a:r>
              <a:rPr lang="en-US" dirty="0" smtClean="0"/>
              <a:t>…/DC-</a:t>
            </a:r>
            <a:r>
              <a:rPr lang="en-US" dirty="0" err="1" smtClean="0"/>
              <a:t>nnn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Contact </a:t>
            </a:r>
            <a:r>
              <a:rPr lang="en-US" dirty="0" smtClean="0">
                <a:hlinkClick r:id="rId3"/>
              </a:rPr>
              <a:t>isocat@mpi.nl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3 follow-up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007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ISOcat</a:t>
            </a:r>
            <a:r>
              <a:rPr lang="en-US" dirty="0" smtClean="0"/>
              <a:t> user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Problematic:</a:t>
            </a:r>
          </a:p>
          <a:p>
            <a:pPr lvl="1"/>
            <a:r>
              <a:rPr lang="en-US" dirty="0" smtClean="0"/>
              <a:t>Simple DC selector for a closed value domain</a:t>
            </a:r>
          </a:p>
          <a:p>
            <a:pPr lvl="2"/>
            <a:r>
              <a:rPr lang="en-US" dirty="0" smtClean="0"/>
              <a:t>Too slow especially when the closed DC is a member of the Private profile, if more specific, e.g., Metadata, the number of simple DCs loaded will be much smaller</a:t>
            </a:r>
          </a:p>
          <a:p>
            <a:pPr lvl="2"/>
            <a:r>
              <a:rPr lang="en-US" dirty="0" smtClean="0"/>
              <a:t>Upcoming: replace full list by a search or selection from the basket or viewed DCS</a:t>
            </a:r>
          </a:p>
          <a:p>
            <a:pPr lvl="1"/>
            <a:r>
              <a:rPr lang="en-US" dirty="0" smtClean="0"/>
              <a:t>Default Private profile</a:t>
            </a:r>
          </a:p>
          <a:p>
            <a:pPr lvl="2"/>
            <a:r>
              <a:rPr lang="en-US" dirty="0" smtClean="0"/>
              <a:t>Users forget to select the proper profile, making the DC not appear in profile specific searches, e.g., CMDI search for metadata DCs</a:t>
            </a:r>
          </a:p>
          <a:p>
            <a:pPr lvl="2"/>
            <a:r>
              <a:rPr lang="en-US" dirty="0" smtClean="0"/>
              <a:t>Upcoming: no default profile </a:t>
            </a:r>
          </a:p>
          <a:p>
            <a:pPr lvl="1"/>
            <a:r>
              <a:rPr lang="en-US" dirty="0" smtClean="0"/>
              <a:t>Distinction between CLARIN-NL/VL candidate DCs and recommended DCs</a:t>
            </a:r>
          </a:p>
          <a:p>
            <a:pPr lvl="2"/>
            <a:r>
              <a:rPr lang="en-US" dirty="0" smtClean="0"/>
              <a:t>Upcoming: CLARIN-NL/VL recommendations</a:t>
            </a:r>
          </a:p>
          <a:p>
            <a:pPr lvl="1"/>
            <a:r>
              <a:rPr lang="en-US" dirty="0" smtClean="0"/>
              <a:t>Links between DCs</a:t>
            </a:r>
          </a:p>
          <a:p>
            <a:pPr lvl="2"/>
            <a:r>
              <a:rPr lang="en-US" dirty="0" smtClean="0"/>
              <a:t>Upcoming: become clickable</a:t>
            </a:r>
          </a:p>
          <a:p>
            <a:pPr lvl="2"/>
            <a:r>
              <a:rPr lang="en-US" dirty="0" smtClean="0"/>
              <a:t>Later: integration with </a:t>
            </a:r>
            <a:r>
              <a:rPr lang="en-US" dirty="0" err="1" smtClean="0"/>
              <a:t>RELcat</a:t>
            </a:r>
            <a:r>
              <a:rPr lang="en-US" dirty="0" smtClean="0"/>
              <a:t> for typed relationships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3 follow-up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831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Category types</a:t>
            </a:r>
          </a:p>
          <a:p>
            <a:r>
              <a:rPr lang="en-US" dirty="0" smtClean="0"/>
              <a:t>Bulk import</a:t>
            </a:r>
          </a:p>
          <a:p>
            <a:r>
              <a:rPr lang="en-US" dirty="0" smtClean="0"/>
              <a:t>Beyond </a:t>
            </a:r>
            <a:r>
              <a:rPr lang="en-US" dirty="0" err="1" smtClean="0"/>
              <a:t>ISOcat</a:t>
            </a:r>
            <a:endParaRPr lang="en-US" dirty="0" smtClean="0"/>
          </a:p>
          <a:p>
            <a:pPr lvl="1"/>
            <a:r>
              <a:rPr lang="en-US" dirty="0" err="1" smtClean="0"/>
              <a:t>RELcat</a:t>
            </a:r>
            <a:endParaRPr lang="en-US" dirty="0" smtClean="0"/>
          </a:p>
          <a:p>
            <a:pPr lvl="1"/>
            <a:r>
              <a:rPr lang="en-US" dirty="0" err="1" smtClean="0"/>
              <a:t>SCHEMAcat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3 follow-up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559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Category types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3 follow-up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7" name="Groep 26"/>
          <p:cNvGrpSpPr>
            <a:grpSpLocks/>
          </p:cNvGrpSpPr>
          <p:nvPr/>
        </p:nvGrpSpPr>
        <p:grpSpPr bwMode="auto">
          <a:xfrm>
            <a:off x="228600" y="1600200"/>
            <a:ext cx="2209800" cy="2122488"/>
            <a:chOff x="228600" y="1600200"/>
            <a:chExt cx="2209800" cy="2121932"/>
          </a:xfrm>
        </p:grpSpPr>
        <p:sp>
          <p:nvSpPr>
            <p:cNvPr id="8" name="Ovaal 5"/>
            <p:cNvSpPr>
              <a:spLocks noChangeArrowheads="1"/>
            </p:cNvSpPr>
            <p:nvPr/>
          </p:nvSpPr>
          <p:spPr bwMode="auto">
            <a:xfrm>
              <a:off x="228600" y="2362200"/>
              <a:ext cx="2209800" cy="91440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writtenForm</a:t>
              </a:r>
            </a:p>
          </p:txBody>
        </p:sp>
        <p:sp>
          <p:nvSpPr>
            <p:cNvPr id="9" name="Tekstvak 6"/>
            <p:cNvSpPr txBox="1">
              <a:spLocks noChangeArrowheads="1"/>
            </p:cNvSpPr>
            <p:nvPr/>
          </p:nvSpPr>
          <p:spPr bwMode="auto">
            <a:xfrm>
              <a:off x="959039" y="3352800"/>
              <a:ext cx="74892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l-NL" i="1"/>
                <a:t>string</a:t>
              </a:r>
              <a:endParaRPr lang="en-US" i="1"/>
            </a:p>
          </p:txBody>
        </p:sp>
        <p:sp>
          <p:nvSpPr>
            <p:cNvPr id="10" name="Tekstvak 18"/>
            <p:cNvSpPr txBox="1">
              <a:spLocks noChangeArrowheads="1"/>
            </p:cNvSpPr>
            <p:nvPr/>
          </p:nvSpPr>
          <p:spPr bwMode="auto">
            <a:xfrm>
              <a:off x="1376032" y="1600200"/>
              <a:ext cx="98616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l-NL" sz="2800"/>
                <a:t>open</a:t>
              </a:r>
              <a:endParaRPr lang="en-US" sz="2800"/>
            </a:p>
          </p:txBody>
        </p:sp>
      </p:grpSp>
      <p:grpSp>
        <p:nvGrpSpPr>
          <p:cNvPr id="11" name="Groep 29"/>
          <p:cNvGrpSpPr>
            <a:grpSpLocks/>
          </p:cNvGrpSpPr>
          <p:nvPr/>
        </p:nvGrpSpPr>
        <p:grpSpPr bwMode="auto">
          <a:xfrm>
            <a:off x="1219200" y="1609725"/>
            <a:ext cx="5486400" cy="4181475"/>
            <a:chOff x="1219200" y="1610380"/>
            <a:chExt cx="5486400" cy="4180820"/>
          </a:xfrm>
        </p:grpSpPr>
        <p:sp>
          <p:nvSpPr>
            <p:cNvPr id="12" name="Ovaal 7"/>
            <p:cNvSpPr>
              <a:spLocks noChangeArrowheads="1"/>
            </p:cNvSpPr>
            <p:nvPr/>
          </p:nvSpPr>
          <p:spPr bwMode="auto">
            <a:xfrm>
              <a:off x="2895600" y="2362200"/>
              <a:ext cx="2209800" cy="914400"/>
            </a:xfrm>
            <a:prstGeom prst="ellipse">
              <a:avLst/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grammaticalGender</a:t>
              </a:r>
            </a:p>
          </p:txBody>
        </p:sp>
        <p:sp>
          <p:nvSpPr>
            <p:cNvPr id="13" name="Tekstvak 8"/>
            <p:cNvSpPr txBox="1">
              <a:spLocks noChangeArrowheads="1"/>
            </p:cNvSpPr>
            <p:nvPr/>
          </p:nvSpPr>
          <p:spPr bwMode="auto">
            <a:xfrm>
              <a:off x="4737477" y="3288268"/>
              <a:ext cx="74892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l-NL" i="1"/>
                <a:t>string</a:t>
              </a:r>
              <a:endParaRPr lang="en-US" i="1"/>
            </a:p>
          </p:txBody>
        </p:sp>
        <p:sp>
          <p:nvSpPr>
            <p:cNvPr id="14" name="Ovaal 9"/>
            <p:cNvSpPr/>
            <p:nvPr/>
          </p:nvSpPr>
          <p:spPr bwMode="auto">
            <a:xfrm>
              <a:off x="1219200" y="4038875"/>
              <a:ext cx="2209800" cy="91425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/>
                <a:t>neuter</a:t>
              </a:r>
            </a:p>
          </p:txBody>
        </p:sp>
        <p:sp>
          <p:nvSpPr>
            <p:cNvPr id="15" name="Ovaal 10"/>
            <p:cNvSpPr/>
            <p:nvPr/>
          </p:nvSpPr>
          <p:spPr bwMode="auto">
            <a:xfrm>
              <a:off x="2895600" y="4876943"/>
              <a:ext cx="2209800" cy="91425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/>
                <a:t>masculine</a:t>
              </a:r>
            </a:p>
          </p:txBody>
        </p:sp>
        <p:sp>
          <p:nvSpPr>
            <p:cNvPr id="16" name="Ovaal 11"/>
            <p:cNvSpPr/>
            <p:nvPr/>
          </p:nvSpPr>
          <p:spPr bwMode="auto">
            <a:xfrm>
              <a:off x="4495800" y="4038875"/>
              <a:ext cx="2209800" cy="914257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dirty="0"/>
                <a:t>feminine</a:t>
              </a:r>
            </a:p>
          </p:txBody>
        </p:sp>
        <p:cxnSp>
          <p:nvCxnSpPr>
            <p:cNvPr id="17" name="Rechte verbindingslijn 13"/>
            <p:cNvCxnSpPr>
              <a:cxnSpLocks noChangeShapeType="1"/>
              <a:stCxn id="12" idx="4"/>
              <a:endCxn id="14" idx="0"/>
            </p:cNvCxnSpPr>
            <p:nvPr/>
          </p:nvCxnSpPr>
          <p:spPr bwMode="auto">
            <a:xfrm rot="5400000">
              <a:off x="2781300" y="2819400"/>
              <a:ext cx="762000" cy="16764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8" name="Rechte verbindingslijn 15"/>
            <p:cNvCxnSpPr>
              <a:cxnSpLocks noChangeShapeType="1"/>
              <a:stCxn id="12" idx="4"/>
              <a:endCxn id="15" idx="0"/>
            </p:cNvCxnSpPr>
            <p:nvPr/>
          </p:nvCxnSpPr>
          <p:spPr bwMode="auto">
            <a:xfrm rot="5400000">
              <a:off x="3200400" y="4076700"/>
              <a:ext cx="16002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9" name="Rechte verbindingslijn 17"/>
            <p:cNvCxnSpPr>
              <a:cxnSpLocks noChangeShapeType="1"/>
              <a:stCxn id="12" idx="4"/>
              <a:endCxn id="16" idx="0"/>
            </p:cNvCxnSpPr>
            <p:nvPr/>
          </p:nvCxnSpPr>
          <p:spPr bwMode="auto">
            <a:xfrm rot="16200000" flipH="1">
              <a:off x="4419600" y="2857500"/>
              <a:ext cx="762000" cy="16002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0" name="Tekstvak 19"/>
            <p:cNvSpPr txBox="1">
              <a:spLocks noChangeArrowheads="1"/>
            </p:cNvSpPr>
            <p:nvPr/>
          </p:nvSpPr>
          <p:spPr bwMode="auto">
            <a:xfrm>
              <a:off x="3390209" y="1610380"/>
              <a:ext cx="122501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l-NL" sz="2800"/>
                <a:t>closed</a:t>
              </a:r>
              <a:endParaRPr lang="en-US" sz="2800"/>
            </a:p>
          </p:txBody>
        </p:sp>
      </p:grpSp>
      <p:sp>
        <p:nvSpPr>
          <p:cNvPr id="21" name="Tekstvak 20"/>
          <p:cNvSpPr txBox="1">
            <a:spLocks noChangeArrowheads="1"/>
          </p:cNvSpPr>
          <p:nvPr/>
        </p:nvSpPr>
        <p:spPr bwMode="auto">
          <a:xfrm>
            <a:off x="-49213" y="5019675"/>
            <a:ext cx="1323976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800" dirty="0"/>
              <a:t>simple:</a:t>
            </a:r>
            <a:endParaRPr lang="en-US" sz="2800" dirty="0"/>
          </a:p>
        </p:txBody>
      </p:sp>
      <p:grpSp>
        <p:nvGrpSpPr>
          <p:cNvPr id="22" name="Groep 28"/>
          <p:cNvGrpSpPr>
            <a:grpSpLocks/>
          </p:cNvGrpSpPr>
          <p:nvPr/>
        </p:nvGrpSpPr>
        <p:grpSpPr bwMode="auto">
          <a:xfrm>
            <a:off x="6477000" y="1600200"/>
            <a:ext cx="2209800" cy="2579688"/>
            <a:chOff x="6477000" y="1600200"/>
            <a:chExt cx="2209800" cy="2579132"/>
          </a:xfrm>
        </p:grpSpPr>
        <p:sp>
          <p:nvSpPr>
            <p:cNvPr id="23" name="Ovaal 21"/>
            <p:cNvSpPr>
              <a:spLocks noChangeArrowheads="1"/>
            </p:cNvSpPr>
            <p:nvPr/>
          </p:nvSpPr>
          <p:spPr bwMode="auto">
            <a:xfrm>
              <a:off x="6477000" y="2362200"/>
              <a:ext cx="2209800" cy="914400"/>
            </a:xfrm>
            <a:prstGeom prst="ellipse">
              <a:avLst/>
            </a:prstGeom>
            <a:solidFill>
              <a:srgbClr val="00B0F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email</a:t>
              </a:r>
            </a:p>
          </p:txBody>
        </p:sp>
        <p:sp>
          <p:nvSpPr>
            <p:cNvPr id="24" name="Tekstvak 22"/>
            <p:cNvSpPr txBox="1">
              <a:spLocks noChangeArrowheads="1"/>
            </p:cNvSpPr>
            <p:nvPr/>
          </p:nvSpPr>
          <p:spPr bwMode="auto">
            <a:xfrm>
              <a:off x="7207439" y="3352800"/>
              <a:ext cx="74892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l-NL" i="1"/>
                <a:t>string</a:t>
              </a:r>
              <a:endParaRPr lang="en-US" i="1"/>
            </a:p>
          </p:txBody>
        </p:sp>
        <p:sp>
          <p:nvSpPr>
            <p:cNvPr id="25" name="Tekstvak 23"/>
            <p:cNvSpPr txBox="1">
              <a:spLocks noChangeArrowheads="1"/>
            </p:cNvSpPr>
            <p:nvPr/>
          </p:nvSpPr>
          <p:spPr bwMode="auto">
            <a:xfrm>
              <a:off x="6564940" y="1600200"/>
              <a:ext cx="204575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l-NL" sz="2800"/>
                <a:t>constrained</a:t>
              </a:r>
              <a:endParaRPr lang="en-US" sz="2800"/>
            </a:p>
          </p:txBody>
        </p:sp>
        <p:sp>
          <p:nvSpPr>
            <p:cNvPr id="26" name="Tekstvak 24"/>
            <p:cNvSpPr txBox="1"/>
            <p:nvPr/>
          </p:nvSpPr>
          <p:spPr>
            <a:xfrm>
              <a:off x="6583363" y="3809524"/>
              <a:ext cx="1997075" cy="3698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20000"/>
                  <a:lumOff val="80000"/>
                </a:schemeClr>
              </a:solidFill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nl-NL" dirty="0" err="1"/>
                <a:t>Constraint</a:t>
              </a:r>
              <a:r>
                <a:rPr lang="nl-NL" dirty="0"/>
                <a:t>: .</a:t>
              </a:r>
              <a:r>
                <a:rPr lang="en-US" dirty="0"/>
                <a:t>+@.+</a:t>
              </a:r>
            </a:p>
          </p:txBody>
        </p:sp>
      </p:grpSp>
      <p:sp>
        <p:nvSpPr>
          <p:cNvPr id="27" name="Tekstvak 25"/>
          <p:cNvSpPr txBox="1">
            <a:spLocks noChangeArrowheads="1"/>
          </p:cNvSpPr>
          <p:nvPr/>
        </p:nvSpPr>
        <p:spPr bwMode="auto">
          <a:xfrm>
            <a:off x="-76200" y="1600200"/>
            <a:ext cx="16240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800"/>
              <a:t>complex: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26106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Category types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3 follow-up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Ovaal 5"/>
          <p:cNvSpPr>
            <a:spLocks noChangeArrowheads="1"/>
          </p:cNvSpPr>
          <p:nvPr/>
        </p:nvSpPr>
        <p:spPr bwMode="auto">
          <a:xfrm>
            <a:off x="1752600" y="2546219"/>
            <a:ext cx="1845547" cy="763875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language</a:t>
            </a:r>
            <a:endParaRPr lang="en-US" dirty="0"/>
          </a:p>
        </p:txBody>
      </p:sp>
      <p:sp>
        <p:nvSpPr>
          <p:cNvPr id="8" name="Ovaal 5"/>
          <p:cNvSpPr>
            <a:spLocks noChangeArrowheads="1"/>
          </p:cNvSpPr>
          <p:nvPr/>
        </p:nvSpPr>
        <p:spPr bwMode="auto">
          <a:xfrm>
            <a:off x="3661787" y="2609859"/>
            <a:ext cx="1845547" cy="763875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alphabet</a:t>
            </a:r>
            <a:endParaRPr lang="en-US" dirty="0"/>
          </a:p>
        </p:txBody>
      </p:sp>
      <p:sp>
        <p:nvSpPr>
          <p:cNvPr id="9" name="Ovaal 5"/>
          <p:cNvSpPr>
            <a:spLocks noChangeArrowheads="1"/>
          </p:cNvSpPr>
          <p:nvPr/>
        </p:nvSpPr>
        <p:spPr bwMode="auto">
          <a:xfrm>
            <a:off x="5698253" y="4646325"/>
            <a:ext cx="1845547" cy="763875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err="1" smtClean="0"/>
              <a:t>writtenForm</a:t>
            </a:r>
            <a:endParaRPr lang="en-US" dirty="0"/>
          </a:p>
        </p:txBody>
      </p:sp>
      <p:sp>
        <p:nvSpPr>
          <p:cNvPr id="10" name="Ovaal 5"/>
          <p:cNvSpPr>
            <a:spLocks noChangeArrowheads="1"/>
          </p:cNvSpPr>
          <p:nvPr/>
        </p:nvSpPr>
        <p:spPr bwMode="auto">
          <a:xfrm>
            <a:off x="1752600" y="3500612"/>
            <a:ext cx="1845547" cy="76387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err="1" smtClean="0"/>
              <a:t>japanese</a:t>
            </a:r>
            <a:endParaRPr lang="en-US" dirty="0"/>
          </a:p>
        </p:txBody>
      </p:sp>
      <p:sp>
        <p:nvSpPr>
          <p:cNvPr id="11" name="Ovaal 5"/>
          <p:cNvSpPr>
            <a:spLocks noChangeArrowheads="1"/>
          </p:cNvSpPr>
          <p:nvPr/>
        </p:nvSpPr>
        <p:spPr bwMode="auto">
          <a:xfrm>
            <a:off x="3661787" y="3500812"/>
            <a:ext cx="1845547" cy="76387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err="1" smtClean="0"/>
              <a:t>ipa</a:t>
            </a:r>
            <a:endParaRPr lang="en-US" dirty="0"/>
          </a:p>
        </p:txBody>
      </p:sp>
      <p:cxnSp>
        <p:nvCxnSpPr>
          <p:cNvPr id="12" name="Straight Connector 11"/>
          <p:cNvCxnSpPr>
            <a:stCxn id="7" idx="4"/>
            <a:endCxn id="10" idx="0"/>
          </p:cNvCxnSpPr>
          <p:nvPr/>
        </p:nvCxnSpPr>
        <p:spPr>
          <a:xfrm rot="5400000">
            <a:off x="2580115" y="3405353"/>
            <a:ext cx="1905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4"/>
            <a:endCxn id="11" idx="0"/>
          </p:cNvCxnSpPr>
          <p:nvPr/>
        </p:nvCxnSpPr>
        <p:spPr>
          <a:xfrm rot="5400000">
            <a:off x="4521021" y="3437273"/>
            <a:ext cx="1270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2675374" y="1655265"/>
            <a:ext cx="4868426" cy="2991059"/>
            <a:chOff x="2675374" y="1655265"/>
            <a:chExt cx="4868426" cy="2991059"/>
          </a:xfrm>
        </p:grpSpPr>
        <p:sp>
          <p:nvSpPr>
            <p:cNvPr id="15" name="Ovaal 5"/>
            <p:cNvSpPr>
              <a:spLocks noChangeArrowheads="1"/>
            </p:cNvSpPr>
            <p:nvPr/>
          </p:nvSpPr>
          <p:spPr bwMode="auto">
            <a:xfrm>
              <a:off x="3661787" y="1655265"/>
              <a:ext cx="1845547" cy="763875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lexicon</a:t>
              </a:r>
              <a:endParaRPr lang="en-US" dirty="0"/>
            </a:p>
          </p:txBody>
        </p:sp>
        <p:sp>
          <p:nvSpPr>
            <p:cNvPr id="16" name="Ovaal 5"/>
            <p:cNvSpPr>
              <a:spLocks noChangeArrowheads="1"/>
            </p:cNvSpPr>
            <p:nvPr/>
          </p:nvSpPr>
          <p:spPr bwMode="auto">
            <a:xfrm>
              <a:off x="5698253" y="2546219"/>
              <a:ext cx="1845547" cy="763875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entry</a:t>
              </a:r>
              <a:endParaRPr lang="en-US" dirty="0"/>
            </a:p>
          </p:txBody>
        </p:sp>
        <p:sp>
          <p:nvSpPr>
            <p:cNvPr id="17" name="Ovaal 5"/>
            <p:cNvSpPr>
              <a:spLocks noChangeArrowheads="1"/>
            </p:cNvSpPr>
            <p:nvPr/>
          </p:nvSpPr>
          <p:spPr bwMode="auto">
            <a:xfrm>
              <a:off x="5698253" y="3564452"/>
              <a:ext cx="1845547" cy="763875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lemma</a:t>
              </a:r>
              <a:endParaRPr lang="en-US" dirty="0"/>
            </a:p>
          </p:txBody>
        </p:sp>
        <p:cxnSp>
          <p:nvCxnSpPr>
            <p:cNvPr id="18" name="Straight Connector 17"/>
            <p:cNvCxnSpPr>
              <a:stCxn id="15" idx="4"/>
              <a:endCxn id="8" idx="0"/>
            </p:cNvCxnSpPr>
            <p:nvPr/>
          </p:nvCxnSpPr>
          <p:spPr>
            <a:xfrm rot="5400000">
              <a:off x="4489201" y="2514499"/>
              <a:ext cx="1907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15" idx="4"/>
              <a:endCxn id="7" idx="0"/>
            </p:cNvCxnSpPr>
            <p:nvPr/>
          </p:nvCxnSpPr>
          <p:spPr>
            <a:xfrm rot="5400000">
              <a:off x="3566428" y="1528086"/>
              <a:ext cx="127079" cy="19091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5" idx="4"/>
              <a:endCxn id="16" idx="0"/>
            </p:cNvCxnSpPr>
            <p:nvPr/>
          </p:nvCxnSpPr>
          <p:spPr>
            <a:xfrm rot="16200000" flipH="1">
              <a:off x="5539254" y="1464447"/>
              <a:ext cx="127079" cy="20364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6" idx="4"/>
              <a:endCxn id="17" idx="0"/>
            </p:cNvCxnSpPr>
            <p:nvPr/>
          </p:nvCxnSpPr>
          <p:spPr>
            <a:xfrm rot="5400000">
              <a:off x="6493847" y="3437273"/>
              <a:ext cx="2543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7" idx="4"/>
              <a:endCxn id="9" idx="0"/>
            </p:cNvCxnSpPr>
            <p:nvPr/>
          </p:nvCxnSpPr>
          <p:spPr>
            <a:xfrm rot="5400000">
              <a:off x="6462028" y="4487326"/>
              <a:ext cx="31799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kstvak 20"/>
          <p:cNvSpPr txBox="1">
            <a:spLocks noChangeArrowheads="1"/>
          </p:cNvSpPr>
          <p:nvPr/>
        </p:nvSpPr>
        <p:spPr bwMode="auto">
          <a:xfrm>
            <a:off x="-5673" y="1611312"/>
            <a:ext cx="16777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2800" dirty="0" smtClean="0"/>
              <a:t>container: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88251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type?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Which type is appropriate depends on the place of the data category in the structure of your resource: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Can it have a value?</a:t>
            </a:r>
          </a:p>
          <a:p>
            <a:pPr lvl="2"/>
            <a:r>
              <a:rPr lang="en-US" dirty="0" smtClean="0"/>
              <a:t>Complex Data Category with an data type</a:t>
            </a:r>
          </a:p>
          <a:p>
            <a:pPr lvl="3"/>
            <a:r>
              <a:rPr lang="en-US" dirty="0" smtClean="0"/>
              <a:t>Any of the values of the data type?</a:t>
            </a:r>
          </a:p>
          <a:p>
            <a:pPr lvl="4"/>
            <a:r>
              <a:rPr lang="en-US" dirty="0" smtClean="0"/>
              <a:t>Open Data Category</a:t>
            </a:r>
          </a:p>
          <a:p>
            <a:pPr lvl="3"/>
            <a:r>
              <a:rPr lang="en-US" dirty="0" smtClean="0"/>
              <a:t>Can you enumerate the values?</a:t>
            </a:r>
          </a:p>
          <a:p>
            <a:pPr lvl="4"/>
            <a:r>
              <a:rPr lang="en-US" dirty="0" smtClean="0"/>
              <a:t>Closed Data Category</a:t>
            </a:r>
          </a:p>
          <a:p>
            <a:pPr lvl="5"/>
            <a:r>
              <a:rPr lang="en-US" dirty="0" smtClean="0"/>
              <a:t>Fill its value domain with simple Data Categories</a:t>
            </a:r>
          </a:p>
          <a:p>
            <a:pPr lvl="3"/>
            <a:r>
              <a:rPr lang="en-US" dirty="0" smtClean="0"/>
              <a:t>Is there a rule to constrain the values?</a:t>
            </a:r>
          </a:p>
          <a:p>
            <a:pPr lvl="4"/>
            <a:r>
              <a:rPr lang="en-US" dirty="0" smtClean="0"/>
              <a:t>Constrained Data Category</a:t>
            </a:r>
          </a:p>
          <a:p>
            <a:pPr lvl="5"/>
            <a:r>
              <a:rPr lang="en-US" dirty="0" smtClean="0"/>
              <a:t>Express the rule/constraint in one of the rule languages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Is it a value?</a:t>
            </a:r>
          </a:p>
          <a:p>
            <a:pPr lvl="2"/>
            <a:r>
              <a:rPr lang="en-US" dirty="0" smtClean="0"/>
              <a:t>Simple Data Category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Does it group other (container or complex) Data Categories?</a:t>
            </a:r>
          </a:p>
          <a:p>
            <a:pPr lvl="2"/>
            <a:r>
              <a:rPr lang="en-US" dirty="0" smtClean="0"/>
              <a:t>Container Data Categories</a:t>
            </a:r>
          </a:p>
          <a:p>
            <a:pPr lvl="2"/>
            <a:endParaRPr lang="en-US" dirty="0"/>
          </a:p>
          <a:p>
            <a:r>
              <a:rPr lang="en-US" dirty="0" smtClean="0"/>
              <a:t>If a Data Category both has a value </a:t>
            </a:r>
            <a:r>
              <a:rPr lang="en-US" i="1" dirty="0" smtClean="0"/>
              <a:t>and</a:t>
            </a:r>
            <a:r>
              <a:rPr lang="en-US" dirty="0" smtClean="0"/>
              <a:t> groups Data Categories</a:t>
            </a:r>
          </a:p>
          <a:p>
            <a:pPr lvl="1"/>
            <a:r>
              <a:rPr lang="en-US" dirty="0" smtClean="0"/>
              <a:t>Complex Data Category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3 follow-up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179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CMDI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CMD component relates to a container DC</a:t>
            </a:r>
          </a:p>
          <a:p>
            <a:r>
              <a:rPr lang="en-US" dirty="0" smtClean="0"/>
              <a:t>CMD element relates to a complex DC</a:t>
            </a:r>
          </a:p>
          <a:p>
            <a:r>
              <a:rPr lang="en-US" dirty="0" smtClean="0"/>
              <a:t>CMD value relates to a simple DC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 err="1" smtClean="0"/>
              <a:t>ISOcat</a:t>
            </a:r>
            <a:r>
              <a:rPr lang="en-US" dirty="0" smtClean="0"/>
              <a:t> search in the CMD Component Editor enforces this</a:t>
            </a:r>
          </a:p>
          <a:p>
            <a:pPr lvl="1"/>
            <a:r>
              <a:rPr lang="en-US" dirty="0" smtClean="0"/>
              <a:t>Also a DC should be public and member of the Metadata profile</a:t>
            </a:r>
          </a:p>
          <a:p>
            <a:r>
              <a:rPr lang="en-US" dirty="0" smtClean="0"/>
              <a:t>However, if you link to a DC nothing of the specification is taken over into your profile </a:t>
            </a:r>
            <a:r>
              <a:rPr lang="en-US" dirty="0" smtClean="0">
                <a:sym typeface="Wingdings"/>
              </a:rPr>
              <a:t>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3 follow-up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88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3 follow-up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914400" y="1905000"/>
            <a:ext cx="2743200" cy="1295400"/>
            <a:chOff x="914400" y="685800"/>
            <a:chExt cx="2743200" cy="1295400"/>
          </a:xfrm>
        </p:grpSpPr>
        <p:sp>
          <p:nvSpPr>
            <p:cNvPr id="25" name="Left Bracket 24"/>
            <p:cNvSpPr/>
            <p:nvPr/>
          </p:nvSpPr>
          <p:spPr>
            <a:xfrm>
              <a:off x="914400" y="685800"/>
              <a:ext cx="76200" cy="1295400"/>
            </a:xfrm>
            <a:prstGeom prst="lef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055522" y="762000"/>
              <a:ext cx="6815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category</a:t>
              </a:r>
              <a:endParaRPr lang="en-US" sz="11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198078" y="762000"/>
              <a:ext cx="90120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i="1" dirty="0"/>
                <a:t>n</a:t>
              </a:r>
              <a:r>
                <a:rPr lang="en-US" sz="1100" i="1" dirty="0" smtClean="0"/>
                <a:t>oun phrase</a:t>
              </a:r>
              <a:endParaRPr lang="en-US" sz="1100" i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990600" y="1393195"/>
              <a:ext cx="81144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agreement</a:t>
              </a:r>
              <a:endParaRPr lang="en-US" sz="1100" dirty="0"/>
            </a:p>
          </p:txBody>
        </p:sp>
        <p:sp>
          <p:nvSpPr>
            <p:cNvPr id="29" name="Right Bracket 28"/>
            <p:cNvSpPr/>
            <p:nvPr/>
          </p:nvSpPr>
          <p:spPr>
            <a:xfrm>
              <a:off x="3581400" y="685800"/>
              <a:ext cx="76200" cy="1295400"/>
            </a:xfrm>
            <a:prstGeom prst="righ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Left Bracket 29"/>
            <p:cNvSpPr/>
            <p:nvPr/>
          </p:nvSpPr>
          <p:spPr>
            <a:xfrm>
              <a:off x="1905000" y="1143000"/>
              <a:ext cx="76200" cy="762000"/>
            </a:xfrm>
            <a:prstGeom prst="lef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943100" y="1600200"/>
              <a:ext cx="58060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person</a:t>
              </a:r>
              <a:endParaRPr lang="en-US" sz="1100" dirty="0"/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1914246" y="1143000"/>
              <a:ext cx="1468873" cy="261610"/>
              <a:chOff x="1914246" y="1143000"/>
              <a:chExt cx="1468873" cy="261610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1914246" y="1143000"/>
                <a:ext cx="63831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number</a:t>
                </a:r>
                <a:endParaRPr lang="en-US" sz="1100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2743200" y="1143000"/>
                <a:ext cx="63991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 smtClean="0"/>
                  <a:t>singular</a:t>
                </a:r>
                <a:endParaRPr lang="en-US" sz="1100" i="1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2835372" y="1600200"/>
              <a:ext cx="45557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i="1" dirty="0" smtClean="0"/>
                <a:t>third</a:t>
              </a:r>
              <a:endParaRPr lang="en-US" sz="1100" i="1" dirty="0"/>
            </a:p>
          </p:txBody>
        </p:sp>
        <p:sp>
          <p:nvSpPr>
            <p:cNvPr id="34" name="Right Bracket 33"/>
            <p:cNvSpPr/>
            <p:nvPr/>
          </p:nvSpPr>
          <p:spPr>
            <a:xfrm>
              <a:off x="3505200" y="1143000"/>
              <a:ext cx="45719" cy="762000"/>
            </a:xfrm>
            <a:prstGeom prst="righ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5257800" y="1371600"/>
            <a:ext cx="2807067" cy="2776210"/>
            <a:chOff x="3657600" y="728990"/>
            <a:chExt cx="2807067" cy="2776210"/>
          </a:xfrm>
        </p:grpSpPr>
        <p:sp>
          <p:nvSpPr>
            <p:cNvPr id="38" name="Oval 37"/>
            <p:cNvSpPr/>
            <p:nvPr/>
          </p:nvSpPr>
          <p:spPr>
            <a:xfrm>
              <a:off x="4429125" y="728990"/>
              <a:ext cx="533400" cy="533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S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3886200" y="1338590"/>
              <a:ext cx="1619250" cy="533400"/>
              <a:chOff x="3810000" y="990600"/>
              <a:chExt cx="1619250" cy="533400"/>
            </a:xfrm>
          </p:grpSpPr>
          <p:sp>
            <p:nvSpPr>
              <p:cNvPr id="54" name="Oval 53"/>
              <p:cNvSpPr/>
              <p:nvPr/>
            </p:nvSpPr>
            <p:spPr>
              <a:xfrm>
                <a:off x="3810000" y="990600"/>
                <a:ext cx="533400" cy="53340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1"/>
              <a:lstStyle/>
              <a:p>
                <a:pPr algn="ctr"/>
                <a:r>
                  <a:rPr lang="en-US" sz="1100" dirty="0" smtClean="0">
                    <a:solidFill>
                      <a:schemeClr val="tx1"/>
                    </a:solidFill>
                  </a:rPr>
                  <a:t>NP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4895850" y="990600"/>
                <a:ext cx="533400" cy="53340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1"/>
              <a:lstStyle/>
              <a:p>
                <a:pPr algn="ctr"/>
                <a:r>
                  <a:rPr lang="en-US" sz="1100" dirty="0">
                    <a:solidFill>
                      <a:schemeClr val="tx1"/>
                    </a:solidFill>
                  </a:rPr>
                  <a:t>V</a:t>
                </a:r>
                <a:r>
                  <a:rPr lang="en-US" sz="1100" dirty="0" smtClean="0">
                    <a:solidFill>
                      <a:schemeClr val="tx1"/>
                    </a:solidFill>
                  </a:rPr>
                  <a:t>P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0" name="Oval 39"/>
            <p:cNvSpPr/>
            <p:nvPr/>
          </p:nvSpPr>
          <p:spPr>
            <a:xfrm>
              <a:off x="4495800" y="1948190"/>
              <a:ext cx="533400" cy="533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V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5448300" y="1948190"/>
              <a:ext cx="533400" cy="533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NP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5105400" y="2633990"/>
              <a:ext cx="533400" cy="533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1"/>
            <a:lstStyle/>
            <a:p>
              <a:pPr algn="ctr"/>
              <a:r>
                <a:rPr lang="en-US" sz="1100" dirty="0" err="1" smtClean="0">
                  <a:solidFill>
                    <a:schemeClr val="tx1"/>
                  </a:solidFill>
                </a:rPr>
                <a:t>Det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3" name="Oval 42"/>
            <p:cNvSpPr/>
            <p:nvPr/>
          </p:nvSpPr>
          <p:spPr>
            <a:xfrm>
              <a:off x="5791200" y="2633990"/>
              <a:ext cx="533400" cy="533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1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N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44" name="Straight Connector 43"/>
            <p:cNvCxnSpPr>
              <a:stCxn id="38" idx="4"/>
              <a:endCxn id="54" idx="0"/>
            </p:cNvCxnSpPr>
            <p:nvPr/>
          </p:nvCxnSpPr>
          <p:spPr>
            <a:xfrm flipH="1">
              <a:off x="4152900" y="1262390"/>
              <a:ext cx="542925" cy="762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38" idx="4"/>
              <a:endCxn id="55" idx="0"/>
            </p:cNvCxnSpPr>
            <p:nvPr/>
          </p:nvCxnSpPr>
          <p:spPr>
            <a:xfrm>
              <a:off x="4695825" y="1262390"/>
              <a:ext cx="542925" cy="762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55" idx="4"/>
              <a:endCxn id="40" idx="0"/>
            </p:cNvCxnSpPr>
            <p:nvPr/>
          </p:nvCxnSpPr>
          <p:spPr>
            <a:xfrm flipH="1">
              <a:off x="4762500" y="1871990"/>
              <a:ext cx="476250" cy="762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55" idx="4"/>
              <a:endCxn id="41" idx="0"/>
            </p:cNvCxnSpPr>
            <p:nvPr/>
          </p:nvCxnSpPr>
          <p:spPr>
            <a:xfrm>
              <a:off x="5238750" y="1871990"/>
              <a:ext cx="476250" cy="762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41" idx="4"/>
              <a:endCxn id="42" idx="0"/>
            </p:cNvCxnSpPr>
            <p:nvPr/>
          </p:nvCxnSpPr>
          <p:spPr>
            <a:xfrm flipH="1">
              <a:off x="5372100" y="2481590"/>
              <a:ext cx="3429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41" idx="4"/>
              <a:endCxn id="43" idx="0"/>
            </p:cNvCxnSpPr>
            <p:nvPr/>
          </p:nvCxnSpPr>
          <p:spPr>
            <a:xfrm>
              <a:off x="5715000" y="2481590"/>
              <a:ext cx="342900" cy="152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657600" y="1948190"/>
              <a:ext cx="88678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Text=“John”</a:t>
              </a:r>
              <a:endParaRPr lang="en-US" sz="11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343400" y="2557790"/>
              <a:ext cx="77296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Text=“hit”</a:t>
              </a:r>
              <a:endParaRPr lang="en-US" sz="11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953000" y="3243590"/>
              <a:ext cx="81144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Text=“the”</a:t>
              </a:r>
              <a:endParaRPr lang="en-US" sz="11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638800" y="3243590"/>
              <a:ext cx="82586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Text=“ball”</a:t>
              </a:r>
              <a:endParaRPr lang="en-US" sz="1100" dirty="0"/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400228" y="3657600"/>
            <a:ext cx="4247114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</a:t>
            </a:r>
            <a:r>
              <a:rPr lang="en-US" i="1" dirty="0" smtClean="0"/>
              <a:t>category</a:t>
            </a:r>
            <a:r>
              <a:rPr lang="en-US" dirty="0"/>
              <a:t>/</a:t>
            </a:r>
            <a:r>
              <a:rPr lang="en-US" dirty="0" smtClean="0"/>
              <a:t> a closed DC</a:t>
            </a:r>
          </a:p>
          <a:p>
            <a:r>
              <a:rPr lang="en-US" dirty="0" smtClean="0"/>
              <a:t>/</a:t>
            </a:r>
            <a:r>
              <a:rPr lang="en-US" i="1" dirty="0" smtClean="0"/>
              <a:t>noun phrase</a:t>
            </a:r>
            <a:r>
              <a:rPr lang="en-US" dirty="0" smtClean="0"/>
              <a:t>/ a simple DC</a:t>
            </a:r>
          </a:p>
          <a:p>
            <a:r>
              <a:rPr lang="en-US" dirty="0" smtClean="0"/>
              <a:t>/</a:t>
            </a:r>
            <a:r>
              <a:rPr lang="en-US" i="1" dirty="0" smtClean="0"/>
              <a:t>agreement</a:t>
            </a:r>
            <a:r>
              <a:rPr lang="en-US" dirty="0" smtClean="0"/>
              <a:t>/ a container DC</a:t>
            </a:r>
          </a:p>
          <a:p>
            <a:r>
              <a:rPr lang="en-US" dirty="0" smtClean="0"/>
              <a:t>/</a:t>
            </a:r>
            <a:r>
              <a:rPr lang="en-US" i="1" dirty="0" smtClean="0"/>
              <a:t>number</a:t>
            </a:r>
            <a:r>
              <a:rPr lang="en-US" dirty="0" smtClean="0"/>
              <a:t>/ a closed DC</a:t>
            </a:r>
          </a:p>
          <a:p>
            <a:r>
              <a:rPr lang="en-US" dirty="0" smtClean="0"/>
              <a:t>/</a:t>
            </a:r>
            <a:r>
              <a:rPr lang="en-US" i="1" dirty="0" smtClean="0"/>
              <a:t>singular</a:t>
            </a:r>
            <a:r>
              <a:rPr lang="en-US" dirty="0" smtClean="0"/>
              <a:t>/ a simple DC</a:t>
            </a:r>
          </a:p>
          <a:p>
            <a:r>
              <a:rPr lang="en-US" dirty="0" smtClean="0"/>
              <a:t>/</a:t>
            </a:r>
            <a:r>
              <a:rPr lang="en-US" i="1" dirty="0" smtClean="0"/>
              <a:t>person</a:t>
            </a:r>
            <a:r>
              <a:rPr lang="en-US" dirty="0" smtClean="0"/>
              <a:t>/ a closed DC</a:t>
            </a:r>
          </a:p>
          <a:p>
            <a:r>
              <a:rPr lang="en-US" dirty="0" smtClean="0"/>
              <a:t>/</a:t>
            </a:r>
            <a:r>
              <a:rPr lang="en-US" i="1" dirty="0" smtClean="0"/>
              <a:t>third</a:t>
            </a:r>
            <a:r>
              <a:rPr lang="en-US" dirty="0" smtClean="0"/>
              <a:t>/ a simple DC</a:t>
            </a:r>
          </a:p>
          <a:p>
            <a:r>
              <a:rPr lang="en-US" sz="1400" dirty="0" smtClean="0"/>
              <a:t>(Encoded as </a:t>
            </a:r>
            <a:r>
              <a:rPr lang="en-US" sz="1400" dirty="0" smtClean="0">
                <a:hlinkClick r:id="rId2"/>
              </a:rPr>
              <a:t>TEI P5 FSR</a:t>
            </a:r>
            <a:r>
              <a:rPr lang="en-US" sz="1400" dirty="0" smtClean="0"/>
              <a:t> the XML elements and attributes</a:t>
            </a:r>
          </a:p>
          <a:p>
            <a:r>
              <a:rPr lang="en-US" sz="1400" dirty="0"/>
              <a:t>a</a:t>
            </a:r>
            <a:r>
              <a:rPr lang="en-US" sz="1400" dirty="0" smtClean="0"/>
              <a:t>re seen as syntactic sugar)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5410200" y="4191000"/>
            <a:ext cx="246349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</a:t>
            </a:r>
            <a:r>
              <a:rPr lang="en-US" i="1" dirty="0" smtClean="0"/>
              <a:t>S</a:t>
            </a:r>
            <a:r>
              <a:rPr lang="en-US" dirty="0" smtClean="0"/>
              <a:t>/ a container DC</a:t>
            </a:r>
          </a:p>
          <a:p>
            <a:r>
              <a:rPr lang="en-US" dirty="0" smtClean="0"/>
              <a:t>/</a:t>
            </a:r>
            <a:r>
              <a:rPr lang="en-US" i="1" dirty="0" smtClean="0"/>
              <a:t>NP</a:t>
            </a:r>
            <a:r>
              <a:rPr lang="en-US" dirty="0" smtClean="0"/>
              <a:t>/ an open DC</a:t>
            </a:r>
          </a:p>
          <a:p>
            <a:r>
              <a:rPr lang="en-US" dirty="0" smtClean="0"/>
              <a:t>/</a:t>
            </a:r>
            <a:r>
              <a:rPr lang="en-US" i="1" dirty="0" smtClean="0"/>
              <a:t>VP</a:t>
            </a:r>
            <a:r>
              <a:rPr lang="en-US" dirty="0" smtClean="0"/>
              <a:t>/ a container DC</a:t>
            </a:r>
          </a:p>
          <a:p>
            <a:r>
              <a:rPr lang="en-US" dirty="0" smtClean="0"/>
              <a:t>/</a:t>
            </a:r>
            <a:r>
              <a:rPr lang="en-US" i="1" dirty="0" smtClean="0"/>
              <a:t>V</a:t>
            </a:r>
            <a:r>
              <a:rPr lang="en-US" dirty="0" smtClean="0"/>
              <a:t>/ an open DC</a:t>
            </a:r>
          </a:p>
          <a:p>
            <a:r>
              <a:rPr lang="en-US" dirty="0" smtClean="0"/>
              <a:t>/</a:t>
            </a:r>
            <a:r>
              <a:rPr lang="en-US" i="1" dirty="0" smtClean="0"/>
              <a:t>NP</a:t>
            </a:r>
            <a:r>
              <a:rPr lang="en-US" dirty="0" smtClean="0"/>
              <a:t>/ a container DC</a:t>
            </a:r>
          </a:p>
          <a:p>
            <a:r>
              <a:rPr lang="en-US" dirty="0" smtClean="0"/>
              <a:t>/</a:t>
            </a:r>
            <a:r>
              <a:rPr lang="en-US" i="1" dirty="0" err="1" smtClean="0"/>
              <a:t>Det</a:t>
            </a:r>
            <a:r>
              <a:rPr lang="en-US" dirty="0" smtClean="0"/>
              <a:t>/ an open DC</a:t>
            </a:r>
          </a:p>
          <a:p>
            <a:r>
              <a:rPr lang="en-US" dirty="0" smtClean="0"/>
              <a:t>/</a:t>
            </a:r>
            <a:r>
              <a:rPr lang="en-US" i="1" dirty="0" smtClean="0"/>
              <a:t>N</a:t>
            </a:r>
            <a:r>
              <a:rPr lang="en-US" dirty="0" smtClean="0"/>
              <a:t>/ an open DC</a:t>
            </a:r>
          </a:p>
          <a:p>
            <a:r>
              <a:rPr lang="en-US" sz="1400" dirty="0" smtClean="0"/>
              <a:t>(Text is seen as syntactic sugar)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0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GrNe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dirty="0"/>
              <a:t>&lt;morfI&gt;</a:t>
            </a:r>
            <a:r>
              <a:rPr lang="el-GR" dirty="0">
                <a:solidFill>
                  <a:schemeClr val="accent2"/>
                </a:solidFill>
              </a:rPr>
              <a:t>aor.</a:t>
            </a:r>
            <a:r>
              <a:rPr lang="el-GR" dirty="0"/>
              <a:t> </a:t>
            </a:r>
            <a:r>
              <a:rPr lang="el-GR" dirty="0">
                <a:solidFill>
                  <a:srgbClr val="000000"/>
                </a:solidFill>
              </a:rPr>
              <a:t>ἔπᾰθον; . πέπονθα, </a:t>
            </a:r>
            <a:r>
              <a:rPr lang="el-GR" dirty="0">
                <a:solidFill>
                  <a:srgbClr val="C0504D"/>
                </a:solidFill>
              </a:rPr>
              <a:t>ep.</a:t>
            </a:r>
            <a:r>
              <a:rPr lang="el-GR" dirty="0"/>
              <a:t> . 2 </a:t>
            </a:r>
            <a:r>
              <a:rPr lang="el-GR" dirty="0">
                <a:solidFill>
                  <a:srgbClr val="C0504D"/>
                </a:solidFill>
              </a:rPr>
              <a:t>plur.</a:t>
            </a:r>
            <a:r>
              <a:rPr lang="el-GR" dirty="0"/>
              <a:t> πέπασθε en πέποσθε; </a:t>
            </a:r>
            <a:r>
              <a:rPr lang="el-GR" dirty="0">
                <a:solidFill>
                  <a:srgbClr val="C0504D"/>
                </a:solidFill>
              </a:rPr>
              <a:t>ptc.</a:t>
            </a:r>
            <a:r>
              <a:rPr lang="el-GR" dirty="0"/>
              <a:t> πεπονθώς, </a:t>
            </a:r>
            <a:r>
              <a:rPr lang="el-GR" dirty="0">
                <a:solidFill>
                  <a:srgbClr val="C0504D"/>
                </a:solidFill>
              </a:rPr>
              <a:t>ep.</a:t>
            </a:r>
            <a:r>
              <a:rPr lang="el-GR" dirty="0"/>
              <a:t> . πεπᾰθυῖα; . ἐπεπόνθειν en Att. ἐπεπόνθη, </a:t>
            </a:r>
            <a:r>
              <a:rPr lang="el-GR" dirty="0">
                <a:solidFill>
                  <a:srgbClr val="C0504D"/>
                </a:solidFill>
              </a:rPr>
              <a:t>Ion.</a:t>
            </a:r>
            <a:r>
              <a:rPr lang="el-GR" dirty="0"/>
              <a:t> </a:t>
            </a:r>
            <a:r>
              <a:rPr lang="el-GR" dirty="0">
                <a:solidFill>
                  <a:srgbClr val="C0504D"/>
                </a:solidFill>
              </a:rPr>
              <a:t>plqperf.</a:t>
            </a:r>
            <a:r>
              <a:rPr lang="el-GR" dirty="0"/>
              <a:t> 3 . ἐπεπόνθεε; . . πείσομαι; &lt;/morfI</a:t>
            </a:r>
            <a:r>
              <a:rPr lang="el-GR" dirty="0" smtClean="0"/>
              <a:t>&gt;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 err="1" smtClean="0"/>
              <a:t>Better</a:t>
            </a:r>
            <a:r>
              <a:rPr lang="nl-NL" dirty="0" smtClean="0"/>
              <a:t> </a:t>
            </a:r>
            <a:r>
              <a:rPr lang="nl-NL" dirty="0" err="1" smtClean="0"/>
              <a:t>structure</a:t>
            </a:r>
            <a:r>
              <a:rPr lang="nl-NL" dirty="0" smtClean="0"/>
              <a:t>: </a:t>
            </a:r>
            <a:r>
              <a:rPr lang="nl-NL" dirty="0" err="1" smtClean="0"/>
              <a:t>markup</a:t>
            </a:r>
            <a:r>
              <a:rPr lang="nl-NL" dirty="0" smtClean="0"/>
              <a:t> the </a:t>
            </a:r>
            <a:r>
              <a:rPr lang="nl-NL" dirty="0" err="1" smtClean="0"/>
              <a:t>symbols</a:t>
            </a:r>
            <a:r>
              <a:rPr lang="nl-NL" dirty="0" smtClean="0"/>
              <a:t>:</a:t>
            </a:r>
          </a:p>
          <a:p>
            <a:pPr marL="400050" lvl="1" indent="0">
              <a:buNone/>
            </a:pPr>
            <a:r>
              <a:rPr lang="nl-NL" dirty="0" smtClean="0"/>
              <a:t>	&lt;</a:t>
            </a:r>
            <a:r>
              <a:rPr lang="nl-NL" dirty="0" err="1" smtClean="0"/>
              <a:t>morfl</a:t>
            </a:r>
            <a:r>
              <a:rPr lang="nl-NL" dirty="0" smtClean="0"/>
              <a:t>&gt;…&lt;s&gt;</a:t>
            </a:r>
            <a:r>
              <a:rPr lang="nl-NL" dirty="0" err="1" smtClean="0">
                <a:solidFill>
                  <a:schemeClr val="accent2"/>
                </a:solidFill>
              </a:rPr>
              <a:t>plur</a:t>
            </a:r>
            <a:r>
              <a:rPr lang="nl-NL" dirty="0" smtClean="0">
                <a:solidFill>
                  <a:schemeClr val="accent2"/>
                </a:solidFill>
              </a:rPr>
              <a:t>.</a:t>
            </a:r>
            <a:r>
              <a:rPr lang="nl-NL" dirty="0" smtClean="0"/>
              <a:t>&lt;/s&gt;…&lt;/</a:t>
            </a:r>
            <a:r>
              <a:rPr lang="nl-NL" dirty="0" err="1" smtClean="0"/>
              <a:t>morfl</a:t>
            </a:r>
            <a:r>
              <a:rPr lang="nl-NL" dirty="0" smtClean="0"/>
              <a:t>&gt;</a:t>
            </a:r>
            <a:endParaRPr lang="nl-NL" dirty="0" smtClean="0"/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Under </a:t>
            </a:r>
            <a:r>
              <a:rPr lang="nl-NL" dirty="0" err="1" smtClean="0"/>
              <a:t>development</a:t>
            </a:r>
            <a:r>
              <a:rPr lang="nl-NL" dirty="0" smtClean="0"/>
              <a:t>: /</a:t>
            </a:r>
            <a:r>
              <a:rPr lang="nl-NL" i="1" dirty="0" err="1" smtClean="0"/>
              <a:t>morfl</a:t>
            </a:r>
            <a:r>
              <a:rPr lang="nl-NL" dirty="0" smtClean="0"/>
              <a:t>/ a </a:t>
            </a:r>
            <a:r>
              <a:rPr lang="nl-NL" dirty="0" err="1" smtClean="0"/>
              <a:t>constrained</a:t>
            </a:r>
            <a:r>
              <a:rPr lang="nl-NL" dirty="0" smtClean="0"/>
              <a:t> DC </a:t>
            </a:r>
            <a:r>
              <a:rPr lang="nl-NL" dirty="0" err="1" smtClean="0"/>
              <a:t>linked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an</a:t>
            </a:r>
            <a:r>
              <a:rPr lang="nl-NL" dirty="0" smtClean="0"/>
              <a:t> EBNF </a:t>
            </a:r>
            <a:r>
              <a:rPr lang="nl-NL" dirty="0" err="1" smtClean="0"/>
              <a:t>grammar</a:t>
            </a:r>
            <a:r>
              <a:rPr lang="nl-NL" dirty="0" smtClean="0"/>
              <a:t> in </a:t>
            </a:r>
            <a:r>
              <a:rPr lang="nl-NL" dirty="0" err="1" smtClean="0"/>
              <a:t>SCHEMAcat</a:t>
            </a:r>
            <a:r>
              <a:rPr lang="nl-NL" dirty="0" smtClean="0"/>
              <a:t> (</a:t>
            </a:r>
            <a:r>
              <a:rPr lang="nl-NL" dirty="0" err="1" smtClean="0"/>
              <a:t>see</a:t>
            </a:r>
            <a:r>
              <a:rPr lang="nl-NL" dirty="0" smtClean="0"/>
              <a:t> </a:t>
            </a:r>
            <a:r>
              <a:rPr lang="nl-NL" dirty="0" smtClean="0">
                <a:hlinkClick r:id="rId2"/>
              </a:rPr>
              <a:t>CGN EBNF</a:t>
            </a:r>
            <a:r>
              <a:rPr lang="nl-NL" dirty="0" smtClean="0"/>
              <a:t>) </a:t>
            </a:r>
            <a:r>
              <a:rPr lang="nl-NL" dirty="0" err="1" smtClean="0"/>
              <a:t>that</a:t>
            </a:r>
            <a:r>
              <a:rPr lang="nl-NL" dirty="0" smtClean="0"/>
              <a:t> </a:t>
            </a:r>
            <a:r>
              <a:rPr lang="nl-NL" dirty="0" err="1" smtClean="0"/>
              <a:t>accepts</a:t>
            </a:r>
            <a:r>
              <a:rPr lang="nl-NL" dirty="0" smtClean="0"/>
              <a:t> free </a:t>
            </a:r>
            <a:r>
              <a:rPr lang="nl-NL" dirty="0" err="1" smtClean="0"/>
              <a:t>text</a:t>
            </a:r>
            <a:r>
              <a:rPr lang="nl-NL" dirty="0"/>
              <a:t> </a:t>
            </a:r>
            <a:r>
              <a:rPr lang="nl-NL" dirty="0" err="1" smtClean="0"/>
              <a:t>interleaved</a:t>
            </a:r>
            <a:r>
              <a:rPr lang="nl-NL" dirty="0" smtClean="0"/>
              <a:t> </a:t>
            </a:r>
            <a:r>
              <a:rPr lang="nl-NL" dirty="0" err="1" smtClean="0"/>
              <a:t>with</a:t>
            </a:r>
            <a:r>
              <a:rPr lang="nl-NL" dirty="0" smtClean="0"/>
              <a:t> a </a:t>
            </a:r>
            <a:r>
              <a:rPr lang="nl-NL" dirty="0" err="1" smtClean="0"/>
              <a:t>controlled</a:t>
            </a:r>
            <a:r>
              <a:rPr lang="nl-NL" dirty="0" smtClean="0"/>
              <a:t> </a:t>
            </a:r>
            <a:r>
              <a:rPr lang="nl-NL" dirty="0" err="1" smtClean="0"/>
              <a:t>vocabulary</a:t>
            </a:r>
            <a:endParaRPr lang="nl-NL" dirty="0" smtClean="0"/>
          </a:p>
          <a:p>
            <a:pPr marL="514350" indent="-514350">
              <a:buFont typeface="+mj-lt"/>
              <a:buAutoNum type="arabicPeriod"/>
            </a:pPr>
            <a:r>
              <a:rPr lang="nl-NL" dirty="0" err="1" smtClean="0"/>
              <a:t>Temporary</a:t>
            </a:r>
            <a:r>
              <a:rPr lang="nl-NL" dirty="0" smtClean="0"/>
              <a:t>: /</a:t>
            </a:r>
            <a:r>
              <a:rPr lang="nl-NL" i="1" dirty="0" err="1" smtClean="0"/>
              <a:t>morfl</a:t>
            </a:r>
            <a:r>
              <a:rPr lang="nl-NL" dirty="0" smtClean="0"/>
              <a:t>/ a </a:t>
            </a:r>
            <a:r>
              <a:rPr lang="nl-NL" dirty="0" err="1" smtClean="0"/>
              <a:t>closed</a:t>
            </a:r>
            <a:r>
              <a:rPr lang="nl-NL" dirty="0" smtClean="0"/>
              <a:t> DC </a:t>
            </a:r>
            <a:r>
              <a:rPr lang="nl-NL" dirty="0" err="1" smtClean="0"/>
              <a:t>linked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&lt;</a:t>
            </a:r>
            <a:r>
              <a:rPr lang="nl-NL" dirty="0" err="1" smtClean="0"/>
              <a:t>morfl</a:t>
            </a:r>
            <a:r>
              <a:rPr lang="nl-NL" dirty="0" smtClean="0"/>
              <a:t>/&gt; </a:t>
            </a:r>
            <a:r>
              <a:rPr lang="nl-NL" dirty="0" err="1" smtClean="0"/>
              <a:t>with</a:t>
            </a:r>
            <a:r>
              <a:rPr lang="nl-NL" dirty="0" smtClean="0"/>
              <a:t> the </a:t>
            </a:r>
            <a:r>
              <a:rPr lang="nl-NL" dirty="0" err="1" smtClean="0"/>
              <a:t>controlled</a:t>
            </a:r>
            <a:r>
              <a:rPr lang="nl-NL" dirty="0" smtClean="0"/>
              <a:t> </a:t>
            </a:r>
            <a:r>
              <a:rPr lang="nl-NL" dirty="0" err="1" smtClean="0"/>
              <a:t>vocabulary</a:t>
            </a:r>
            <a:r>
              <a:rPr lang="nl-NL" dirty="0" smtClean="0"/>
              <a:t> as </a:t>
            </a:r>
            <a:r>
              <a:rPr lang="nl-NL" dirty="0" err="1" smtClean="0"/>
              <a:t>its</a:t>
            </a:r>
            <a:r>
              <a:rPr lang="nl-NL" dirty="0" smtClean="0"/>
              <a:t> </a:t>
            </a:r>
            <a:r>
              <a:rPr lang="nl-NL" dirty="0" err="1" smtClean="0"/>
              <a:t>value</a:t>
            </a:r>
            <a:r>
              <a:rPr lang="nl-NL" dirty="0" smtClean="0"/>
              <a:t> domain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10/10/2012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3 follow-up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157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Bulk import: DCIF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dirty="0">
                <a:hlinkClick r:id="rId2"/>
              </a:rPr>
              <a:t>http://www.isocat.org/forum/viewtopic.php?f=3&amp;t=</a:t>
            </a:r>
            <a:r>
              <a:rPr lang="en-US" dirty="0" smtClean="0">
                <a:hlinkClick r:id="rId2"/>
              </a:rPr>
              <a:t>14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Create a valid DCIF XML document</a:t>
            </a:r>
          </a:p>
          <a:p>
            <a:pPr lvl="1"/>
            <a:r>
              <a:rPr lang="en-US" dirty="0" smtClean="0"/>
              <a:t>In general by converting an existing digital resource</a:t>
            </a:r>
          </a:p>
          <a:p>
            <a:pPr lvl="2"/>
            <a:r>
              <a:rPr lang="en-US" dirty="0" smtClean="0"/>
              <a:t>XSLT, Perl, …</a:t>
            </a:r>
          </a:p>
          <a:p>
            <a:pPr lvl="1"/>
            <a:r>
              <a:rPr lang="en-US" dirty="0" smtClean="0"/>
              <a:t>DCIF Schema: </a:t>
            </a:r>
            <a:r>
              <a:rPr lang="en-US" dirty="0" smtClean="0">
                <a:hlinkClick r:id="rId3"/>
              </a:rPr>
              <a:t>http://www.isocat.org/12620/schemas/DCIF.rng</a:t>
            </a:r>
            <a:endParaRPr lang="en-US" dirty="0" smtClean="0"/>
          </a:p>
          <a:p>
            <a:pPr lvl="2"/>
            <a:r>
              <a:rPr lang="en-US" dirty="0" smtClean="0"/>
              <a:t>Human readable: </a:t>
            </a:r>
            <a:r>
              <a:rPr lang="en-US" dirty="0" smtClean="0">
                <a:hlinkClick r:id="rId4"/>
              </a:rPr>
              <a:t>http://www.isocat.org/12620/schemas/DCIF.html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DCIF Validation levels:</a:t>
            </a:r>
          </a:p>
          <a:p>
            <a:pPr lvl="2"/>
            <a:r>
              <a:rPr lang="en-US" dirty="0" smtClean="0"/>
              <a:t>Structure: Relax NG validation</a:t>
            </a:r>
          </a:p>
          <a:p>
            <a:pPr lvl="2"/>
            <a:r>
              <a:rPr lang="en-US" dirty="0" smtClean="0"/>
              <a:t>Referential integrity: </a:t>
            </a:r>
            <a:r>
              <a:rPr lang="en-US" dirty="0" err="1" smtClean="0"/>
              <a:t>Schematron</a:t>
            </a:r>
            <a:r>
              <a:rPr lang="en-US" dirty="0" smtClean="0"/>
              <a:t> validation</a:t>
            </a:r>
          </a:p>
          <a:p>
            <a:r>
              <a:rPr lang="en-US" dirty="0" smtClean="0"/>
              <a:t>Example: </a:t>
            </a:r>
            <a:r>
              <a:rPr lang="en-US" dirty="0" smtClean="0">
                <a:hlinkClick r:id="rId5"/>
              </a:rPr>
              <a:t>http://www.isocat.org/12620/examples/dcif-example.dcif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10/10/2012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Call 3 follow-up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SOca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916</TotalTime>
  <Words>1315</Words>
  <Application>Microsoft Macintosh PowerPoint</Application>
  <PresentationFormat>On-screen Show (4:3)</PresentationFormat>
  <Paragraphs>225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ISOcat</vt:lpstr>
      <vt:lpstr>CLARIN-NL Call 3 ISOcat follow-up</vt:lpstr>
      <vt:lpstr>Topics</vt:lpstr>
      <vt:lpstr>Data Category types</vt:lpstr>
      <vt:lpstr>Data Category types</vt:lpstr>
      <vt:lpstr>Which type?</vt:lpstr>
      <vt:lpstr>CMDI example</vt:lpstr>
      <vt:lpstr>Some examples</vt:lpstr>
      <vt:lpstr>GrNe example</vt:lpstr>
      <vt:lpstr>Bulk import: DCIF</vt:lpstr>
      <vt:lpstr>DCIF Validation Scenario in oXygen</vt:lpstr>
      <vt:lpstr>What will be overwritten?</vt:lpstr>
      <vt:lpstr>Contact ISOcat sysadmin</vt:lpstr>
      <vt:lpstr>Beyond ISOcat: RELcat</vt:lpstr>
      <vt:lpstr>Beyond ISOcat: SCHEMAcat</vt:lpstr>
      <vt:lpstr>ISOcat user interface</vt:lpstr>
    </vt:vector>
  </TitlesOfParts>
  <Company>mpi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Menzo Windhouwer</dc:creator>
  <cp:lastModifiedBy>Menzo windhouwer</cp:lastModifiedBy>
  <cp:revision>35</cp:revision>
  <dcterms:created xsi:type="dcterms:W3CDTF">2010-08-13T14:02:59Z</dcterms:created>
  <dcterms:modified xsi:type="dcterms:W3CDTF">2012-10-10T10:24:54Z</dcterms:modified>
</cp:coreProperties>
</file>