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76" r:id="rId3"/>
    <p:sldId id="277" r:id="rId4"/>
    <p:sldId id="282" r:id="rId5"/>
    <p:sldId id="283" r:id="rId6"/>
    <p:sldId id="318" r:id="rId7"/>
    <p:sldId id="284" r:id="rId8"/>
    <p:sldId id="285" r:id="rId9"/>
    <p:sldId id="316" r:id="rId10"/>
    <p:sldId id="286" r:id="rId11"/>
    <p:sldId id="287" r:id="rId12"/>
    <p:sldId id="288" r:id="rId13"/>
    <p:sldId id="289" r:id="rId14"/>
    <p:sldId id="290" r:id="rId15"/>
    <p:sldId id="291" r:id="rId16"/>
    <p:sldId id="292" r:id="rId17"/>
    <p:sldId id="293" r:id="rId18"/>
    <p:sldId id="294" r:id="rId19"/>
    <p:sldId id="317" r:id="rId20"/>
    <p:sldId id="295" r:id="rId21"/>
    <p:sldId id="296" r:id="rId22"/>
    <p:sldId id="297" r:id="rId23"/>
    <p:sldId id="298" r:id="rId24"/>
    <p:sldId id="299" r:id="rId25"/>
    <p:sldId id="300" r:id="rId26"/>
    <p:sldId id="301" r:id="rId27"/>
    <p:sldId id="302" r:id="rId28"/>
    <p:sldId id="303" r:id="rId29"/>
    <p:sldId id="305" r:id="rId30"/>
    <p:sldId id="304" r:id="rId31"/>
    <p:sldId id="306" r:id="rId32"/>
    <p:sldId id="307" r:id="rId33"/>
    <p:sldId id="308" r:id="rId34"/>
    <p:sldId id="309" r:id="rId35"/>
    <p:sldId id="310" r:id="rId36"/>
    <p:sldId id="312" r:id="rId37"/>
    <p:sldId id="313" r:id="rId38"/>
    <p:sldId id="314" r:id="rId39"/>
    <p:sldId id="311" r:id="rId40"/>
    <p:sldId id="315" r:id="rId41"/>
    <p:sldId id="31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1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F92F34-8C73-46A8-A55A-C15CBEAF3E45}" type="datetimeFigureOut">
              <a:rPr lang="en-US" smtClean="0"/>
              <a:pPr/>
              <a:t>3/20/2012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838955-07F9-4A86-97F0-79096E849FA6}" type="slidenum">
              <a:rPr lang="en-US" smtClean="0"/>
              <a:pPr/>
              <a:t>‹#›</a:t>
            </a:fld>
            <a:endParaRPr lang="en-US"/>
          </a:p>
        </p:txBody>
      </p:sp>
    </p:spTree>
    <p:extLst>
      <p:ext uri="{BB962C8B-B14F-4D97-AF65-F5344CB8AC3E}">
        <p14:creationId xmlns:p14="http://schemas.microsoft.com/office/powerpoint/2010/main" val="815416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20 March 2012</a:t>
            </a:r>
            <a:endParaRPr lang="en-US"/>
          </a:p>
        </p:txBody>
      </p:sp>
      <p:sp>
        <p:nvSpPr>
          <p:cNvPr id="6" name="Footer Placeholder 5"/>
          <p:cNvSpPr>
            <a:spLocks noGrp="1"/>
          </p:cNvSpPr>
          <p:nvPr>
            <p:ph type="ftr" sz="quarter" idx="11"/>
          </p:nvPr>
        </p:nvSpPr>
        <p:spPr/>
        <p:txBody>
          <a:bodyPr/>
          <a:lstStyle/>
          <a:p>
            <a:r>
              <a:rPr lang="en-US" smtClean="0"/>
              <a:t>CLARIN-NL ISOcat workshop</a:t>
            </a:r>
            <a:endParaRPr lang="en-US"/>
          </a:p>
        </p:txBody>
      </p:sp>
      <p:sp>
        <p:nvSpPr>
          <p:cNvPr id="7" name="Slide Number Placeholder 6"/>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20 March 2012</a:t>
            </a:r>
            <a:endParaRPr lang="en-US"/>
          </a:p>
        </p:txBody>
      </p:sp>
      <p:sp>
        <p:nvSpPr>
          <p:cNvPr id="8" name="Footer Placeholder 7"/>
          <p:cNvSpPr>
            <a:spLocks noGrp="1"/>
          </p:cNvSpPr>
          <p:nvPr>
            <p:ph type="ftr" sz="quarter" idx="11"/>
          </p:nvPr>
        </p:nvSpPr>
        <p:spPr/>
        <p:txBody>
          <a:bodyPr/>
          <a:lstStyle/>
          <a:p>
            <a:r>
              <a:rPr lang="en-US" smtClean="0"/>
              <a:t>CLARIN-NL ISOcat workshop</a:t>
            </a:r>
            <a:endParaRPr lang="en-US"/>
          </a:p>
        </p:txBody>
      </p:sp>
      <p:sp>
        <p:nvSpPr>
          <p:cNvPr id="9" name="Slide Number Placeholder 8"/>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20 March 2012</a:t>
            </a:r>
            <a:endParaRPr lang="en-US"/>
          </a:p>
        </p:txBody>
      </p:sp>
      <p:sp>
        <p:nvSpPr>
          <p:cNvPr id="4" name="Footer Placeholder 3"/>
          <p:cNvSpPr>
            <a:spLocks noGrp="1"/>
          </p:cNvSpPr>
          <p:nvPr>
            <p:ph type="ftr" sz="quarter" idx="11"/>
          </p:nvPr>
        </p:nvSpPr>
        <p:spPr/>
        <p:txBody>
          <a:bodyPr/>
          <a:lstStyle/>
          <a:p>
            <a:r>
              <a:rPr lang="en-US" smtClean="0"/>
              <a:t>CLARIN-NL ISOcat workshop</a:t>
            </a:r>
            <a:endParaRPr lang="en-US"/>
          </a:p>
        </p:txBody>
      </p:sp>
      <p:sp>
        <p:nvSpPr>
          <p:cNvPr id="5" name="Slide Number Placeholder 4"/>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20 March 2012</a:t>
            </a:r>
            <a:endParaRPr lang="en-US"/>
          </a:p>
        </p:txBody>
      </p:sp>
      <p:sp>
        <p:nvSpPr>
          <p:cNvPr id="6" name="Footer Placeholder 5"/>
          <p:cNvSpPr>
            <a:spLocks noGrp="1"/>
          </p:cNvSpPr>
          <p:nvPr>
            <p:ph type="ftr" sz="quarter" idx="11"/>
          </p:nvPr>
        </p:nvSpPr>
        <p:spPr/>
        <p:txBody>
          <a:bodyPr/>
          <a:lstStyle/>
          <a:p>
            <a:r>
              <a:rPr lang="en-US" smtClean="0"/>
              <a:t>CLARIN-NL ISOcat workshop</a:t>
            </a:r>
            <a:endParaRPr lang="en-US"/>
          </a:p>
        </p:txBody>
      </p:sp>
      <p:sp>
        <p:nvSpPr>
          <p:cNvPr id="7" name="Slide Number Placeholder 6"/>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20 March 2012</a:t>
            </a:r>
            <a:endParaRPr lang="en-US"/>
          </a:p>
        </p:txBody>
      </p:sp>
      <p:sp>
        <p:nvSpPr>
          <p:cNvPr id="6" name="Footer Placeholder 5"/>
          <p:cNvSpPr>
            <a:spLocks noGrp="1"/>
          </p:cNvSpPr>
          <p:nvPr>
            <p:ph type="ftr" sz="quarter" idx="11"/>
          </p:nvPr>
        </p:nvSpPr>
        <p:spPr/>
        <p:txBody>
          <a:bodyPr/>
          <a:lstStyle/>
          <a:p>
            <a:r>
              <a:rPr lang="en-US" smtClean="0"/>
              <a:t>CLARIN-NL ISOcat workshop</a:t>
            </a:r>
            <a:endParaRPr lang="en-US"/>
          </a:p>
        </p:txBody>
      </p:sp>
      <p:sp>
        <p:nvSpPr>
          <p:cNvPr id="7" name="Slide Number Placeholder 6"/>
          <p:cNvSpPr>
            <a:spLocks noGrp="1"/>
          </p:cNvSpPr>
          <p:nvPr>
            <p:ph type="sldNum" sz="quarter" idx="12"/>
          </p:nvPr>
        </p:nvSpPr>
        <p:spPr/>
        <p:txBody>
          <a:bodyPr/>
          <a:lstStyle/>
          <a:p>
            <a:fld id="{FD9CCBEF-F770-4128-B54E-AD4FF7B1D7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isocat.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10"/>
          <p:cNvSpPr>
            <a:spLocks noChangeArrowheads="1"/>
          </p:cNvSpPr>
          <p:nvPr/>
        </p:nvSpPr>
        <p:spPr bwMode="auto">
          <a:xfrm>
            <a:off x="0" y="0"/>
            <a:ext cx="9144000" cy="6858000"/>
          </a:xfrm>
          <a:prstGeom prst="rect">
            <a:avLst/>
          </a:prstGeom>
          <a:gradFill rotWithShape="1">
            <a:gsLst>
              <a:gs pos="0">
                <a:srgbClr val="DAE1E5"/>
              </a:gs>
              <a:gs pos="100000">
                <a:schemeClr val="bg1"/>
              </a:gs>
            </a:gsLst>
            <a:lin ang="18900000" scaled="1"/>
          </a:gradFill>
          <a:ln w="9525" algn="ctr">
            <a:solidFill>
              <a:schemeClr val="tx1"/>
            </a:solidFill>
            <a:miter lim="800000"/>
            <a:headEnd/>
            <a:tailEnd/>
          </a:ln>
          <a:effectLst/>
        </p:spPr>
        <p:txBody>
          <a:bodyPr wrap="none" anchor="ctr"/>
          <a:lstStyle/>
          <a:p>
            <a:pPr algn="ctr">
              <a:defRPr/>
            </a:pPr>
            <a:endParaRPr lang="en-US"/>
          </a:p>
        </p:txBody>
      </p:sp>
      <p:pic>
        <p:nvPicPr>
          <p:cNvPr id="7" name="Picture 8" descr="background"/>
          <p:cNvPicPr>
            <a:picLocks noChangeAspect="1" noChangeArrowheads="1"/>
          </p:cNvPicPr>
          <p:nvPr/>
        </p:nvPicPr>
        <p:blipFill>
          <a:blip r:embed="rId13" cstate="print"/>
          <a:srcRect/>
          <a:stretch>
            <a:fillRect/>
          </a:stretch>
        </p:blipFill>
        <p:spPr bwMode="auto">
          <a:xfrm>
            <a:off x="4064000" y="1778000"/>
            <a:ext cx="5080000" cy="5080000"/>
          </a:xfrm>
          <a:prstGeom prst="rect">
            <a:avLst/>
          </a:prstGeom>
          <a:noFill/>
          <a:ln w="9525">
            <a:noFill/>
            <a:miter lim="800000"/>
            <a:headEnd/>
            <a:tailEnd/>
          </a:ln>
        </p:spPr>
      </p:pic>
      <p:pic>
        <p:nvPicPr>
          <p:cNvPr id="8" name="Picture 9" descr="banner"/>
          <p:cNvPicPr>
            <a:picLocks noChangeAspect="1" noChangeArrowheads="1"/>
          </p:cNvPicPr>
          <p:nvPr/>
        </p:nvPicPr>
        <p:blipFill>
          <a:blip r:embed="rId14" cstate="print"/>
          <a:srcRect/>
          <a:stretch>
            <a:fillRect/>
          </a:stretch>
        </p:blipFill>
        <p:spPr bwMode="auto">
          <a:xfrm>
            <a:off x="0" y="0"/>
            <a:ext cx="1200150" cy="485775"/>
          </a:xfrm>
          <a:prstGeom prst="rect">
            <a:avLst/>
          </a:prstGeom>
          <a:noFill/>
          <a:ln w="9525">
            <a:noFill/>
            <a:miter lim="800000"/>
            <a:headEnd/>
            <a:tailEnd/>
          </a:ln>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20 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CLARIN-NL ISOcat workshop</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CCBEF-F770-4128-B54E-AD4FF7B1D7BE}" type="slidenum">
              <a:rPr lang="en-US" smtClean="0"/>
              <a:pPr/>
              <a:t>‹#›</a:t>
            </a:fld>
            <a:endParaRPr lang="en-US"/>
          </a:p>
        </p:txBody>
      </p:sp>
      <p:sp>
        <p:nvSpPr>
          <p:cNvPr id="10" name="TextBox 9"/>
          <p:cNvSpPr txBox="1"/>
          <p:nvPr userDrawn="1"/>
        </p:nvSpPr>
        <p:spPr>
          <a:xfrm>
            <a:off x="-19768" y="381000"/>
            <a:ext cx="1315168" cy="307777"/>
          </a:xfrm>
          <a:prstGeom prst="rect">
            <a:avLst/>
          </a:prstGeom>
          <a:noFill/>
        </p:spPr>
        <p:txBody>
          <a:bodyPr wrap="none" rtlCol="0">
            <a:spAutoFit/>
          </a:bodyPr>
          <a:lstStyle/>
          <a:p>
            <a:r>
              <a:rPr lang="en-US" sz="1400" dirty="0" smtClean="0">
                <a:hlinkClick r:id="rId15"/>
              </a:rPr>
              <a:t>www.isocat.org</a:t>
            </a:r>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isocat.org/datcat/DC-129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socat.org/datcat/DC-1297"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www.isocat.org/datcat/DC-129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www.isocat.org/forum/viewtopic.php?f=3&amp;t=1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socat.org/datcat/DC-1297"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Category specifications</a:t>
            </a:r>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Slide Number Placeholder 4"/>
          <p:cNvSpPr>
            <a:spLocks noGrp="1"/>
          </p:cNvSpPr>
          <p:nvPr>
            <p:ph type="sldNum" sz="quarter" idx="12"/>
          </p:nvPr>
        </p:nvSpPr>
        <p:spPr/>
        <p:txBody>
          <a:bodyPr/>
          <a:lstStyle/>
          <a:p>
            <a:fld id="{FD9CCBEF-F770-4128-B54E-AD4FF7B1D7BE}" type="slidenum">
              <a:rPr lang="en-US" smtClean="0"/>
              <a:pPr/>
              <a:t>1</a:t>
            </a:fld>
            <a:endParaRPr lang="en-US" dirty="0"/>
          </a:p>
        </p:txBody>
      </p:sp>
      <p:sp>
        <p:nvSpPr>
          <p:cNvPr id="6" name="Footer Placeholder 5"/>
          <p:cNvSpPr>
            <a:spLocks noGrp="1"/>
          </p:cNvSpPr>
          <p:nvPr>
            <p:ph type="ftr" sz="quarter" idx="11"/>
          </p:nvPr>
        </p:nvSpPr>
        <p:spPr/>
        <p:txBody>
          <a:bodyPr/>
          <a:lstStyle/>
          <a:p>
            <a:r>
              <a:rPr lang="en-US" smtClean="0"/>
              <a:t>CLARIN-NL ISOcat workshop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10</a:t>
            </a:fld>
            <a:endParaRPr lang="en-US"/>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justification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 short description justifying why the data category should be included in the registry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mandatory for data categories to be standardized; desirable in general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even data categories that are common in a given thematic domain may be unfamiliar or ambiguous to users unfamiliar with that domain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11</a:t>
            </a:fld>
            <a:endParaRPr lang="en-US"/>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origin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(document, project, discipline or model) for the data category specification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12</a:t>
            </a:fld>
            <a:endParaRPr lang="en-US"/>
          </a:p>
        </p:txBody>
      </p:sp>
      <p:sp>
        <p:nvSpPr>
          <p:cNvPr id="6" name="Content Placeholder 2"/>
          <p:cNvSpPr txBox="1">
            <a:spLocks/>
          </p:cNvSpPr>
          <p:nvPr/>
        </p:nvSpPr>
        <p:spPr>
          <a:xfrm>
            <a:off x="457200" y="1600200"/>
            <a:ext cx="8229600" cy="4525963"/>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mandatory administration status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 designation of the status in the administration process for handling registration requests under the stewardship of the DCR Board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managed by the system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values: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private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submission</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pre-evaluation, evaluation, rejected-TDG, accepted-TDG</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pre-validation, validation, rejected-DCR Board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accepted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13</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Standardization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6" name="Groep 49"/>
          <p:cNvGrpSpPr>
            <a:grpSpLocks/>
          </p:cNvGrpSpPr>
          <p:nvPr/>
        </p:nvGrpSpPr>
        <p:grpSpPr bwMode="auto">
          <a:xfrm>
            <a:off x="381000" y="2286000"/>
            <a:ext cx="1294916" cy="1905000"/>
            <a:chOff x="381000" y="1828800"/>
            <a:chExt cx="1295400" cy="1905000"/>
          </a:xfrm>
        </p:grpSpPr>
        <p:grpSp>
          <p:nvGrpSpPr>
            <p:cNvPr id="7" name="Groep 17"/>
            <p:cNvGrpSpPr>
              <a:grpSpLocks/>
            </p:cNvGrpSpPr>
            <p:nvPr/>
          </p:nvGrpSpPr>
          <p:grpSpPr bwMode="auto">
            <a:xfrm>
              <a:off x="381000" y="2743200"/>
              <a:ext cx="1295400" cy="990600"/>
              <a:chOff x="228600" y="2133600"/>
              <a:chExt cx="1295400" cy="990600"/>
            </a:xfrm>
          </p:grpSpPr>
          <p:sp>
            <p:nvSpPr>
              <p:cNvPr id="9" name="Ovaal 6"/>
              <p:cNvSpPr>
                <a:spLocks noChangeArrowheads="1"/>
              </p:cNvSpPr>
              <p:nvPr/>
            </p:nvSpPr>
            <p:spPr bwMode="auto">
              <a:xfrm>
                <a:off x="685800" y="2133600"/>
                <a:ext cx="381000" cy="381000"/>
              </a:xfrm>
              <a:prstGeom prst="ellipse">
                <a:avLst/>
              </a:prstGeom>
              <a:solidFill>
                <a:srgbClr val="92D050"/>
              </a:solidFill>
              <a:ln w="9525" algn="ctr">
                <a:solidFill>
                  <a:schemeClr val="tx1"/>
                </a:solidFill>
                <a:round/>
                <a:headEnd/>
                <a:tailEnd/>
              </a:ln>
            </p:spPr>
            <p:txBody>
              <a:bodyPr wrap="none" anchor="ctr"/>
              <a:lstStyle/>
              <a:p>
                <a:pPr algn="ctr"/>
                <a:endParaRPr lang="nl-NL"/>
              </a:p>
            </p:txBody>
          </p:sp>
          <p:sp>
            <p:nvSpPr>
              <p:cNvPr id="10" name="Ovaal 8"/>
              <p:cNvSpPr>
                <a:spLocks noChangeArrowheads="1"/>
              </p:cNvSpPr>
              <p:nvPr/>
            </p:nvSpPr>
            <p:spPr bwMode="auto">
              <a:xfrm>
                <a:off x="2286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sp>
            <p:nvSpPr>
              <p:cNvPr id="11" name="Ovaal 9"/>
              <p:cNvSpPr>
                <a:spLocks noChangeArrowheads="1"/>
              </p:cNvSpPr>
              <p:nvPr/>
            </p:nvSpPr>
            <p:spPr bwMode="auto">
              <a:xfrm>
                <a:off x="6858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sp>
            <p:nvSpPr>
              <p:cNvPr id="12" name="Ovaal 10"/>
              <p:cNvSpPr>
                <a:spLocks noChangeArrowheads="1"/>
              </p:cNvSpPr>
              <p:nvPr/>
            </p:nvSpPr>
            <p:spPr bwMode="auto">
              <a:xfrm>
                <a:off x="11430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cxnSp>
            <p:nvCxnSpPr>
              <p:cNvPr id="13" name="Rechte verbindingslijn 12"/>
              <p:cNvCxnSpPr>
                <a:cxnSpLocks noChangeShapeType="1"/>
                <a:stCxn id="9" idx="4"/>
                <a:endCxn id="10" idx="0"/>
              </p:cNvCxnSpPr>
              <p:nvPr/>
            </p:nvCxnSpPr>
            <p:spPr bwMode="auto">
              <a:xfrm rot="5400000">
                <a:off x="533400" y="2400300"/>
                <a:ext cx="228600" cy="457200"/>
              </a:xfrm>
              <a:prstGeom prst="line">
                <a:avLst/>
              </a:prstGeom>
              <a:noFill/>
              <a:ln w="9525" algn="ctr">
                <a:solidFill>
                  <a:schemeClr val="tx1"/>
                </a:solidFill>
                <a:round/>
                <a:headEnd/>
                <a:tailEnd/>
              </a:ln>
            </p:spPr>
          </p:cxnSp>
          <p:cxnSp>
            <p:nvCxnSpPr>
              <p:cNvPr id="14" name="Rechte verbindingslijn 14"/>
              <p:cNvCxnSpPr>
                <a:cxnSpLocks noChangeShapeType="1"/>
                <a:stCxn id="9" idx="4"/>
                <a:endCxn id="11" idx="0"/>
              </p:cNvCxnSpPr>
              <p:nvPr/>
            </p:nvCxnSpPr>
            <p:spPr bwMode="auto">
              <a:xfrm rot="5400000">
                <a:off x="762000" y="2628900"/>
                <a:ext cx="228600" cy="0"/>
              </a:xfrm>
              <a:prstGeom prst="line">
                <a:avLst/>
              </a:prstGeom>
              <a:noFill/>
              <a:ln w="9525" algn="ctr">
                <a:solidFill>
                  <a:schemeClr val="tx1"/>
                </a:solidFill>
                <a:round/>
                <a:headEnd/>
                <a:tailEnd/>
              </a:ln>
            </p:spPr>
          </p:cxnSp>
          <p:cxnSp>
            <p:nvCxnSpPr>
              <p:cNvPr id="15" name="Rechte verbindingslijn 16"/>
              <p:cNvCxnSpPr>
                <a:cxnSpLocks noChangeShapeType="1"/>
                <a:stCxn id="9" idx="4"/>
                <a:endCxn id="12" idx="0"/>
              </p:cNvCxnSpPr>
              <p:nvPr/>
            </p:nvCxnSpPr>
            <p:spPr bwMode="auto">
              <a:xfrm rot="16200000" flipH="1">
                <a:off x="990600" y="2400300"/>
                <a:ext cx="228600" cy="457200"/>
              </a:xfrm>
              <a:prstGeom prst="line">
                <a:avLst/>
              </a:prstGeom>
              <a:noFill/>
              <a:ln w="9525" algn="ctr">
                <a:solidFill>
                  <a:schemeClr val="tx1"/>
                </a:solidFill>
                <a:round/>
                <a:headEnd/>
                <a:tailEnd/>
              </a:ln>
            </p:spPr>
          </p:cxnSp>
        </p:grpSp>
        <p:sp>
          <p:nvSpPr>
            <p:cNvPr id="8" name="Tekstvak 18"/>
            <p:cNvSpPr txBox="1">
              <a:spLocks noChangeArrowheads="1"/>
            </p:cNvSpPr>
            <p:nvPr/>
          </p:nvSpPr>
          <p:spPr bwMode="auto">
            <a:xfrm>
              <a:off x="549407" y="1828800"/>
              <a:ext cx="1058698" cy="461665"/>
            </a:xfrm>
            <a:prstGeom prst="rect">
              <a:avLst/>
            </a:prstGeom>
            <a:noFill/>
            <a:ln w="9525">
              <a:noFill/>
              <a:miter lim="800000"/>
              <a:headEnd/>
              <a:tailEnd/>
            </a:ln>
          </p:spPr>
          <p:txBody>
            <a:bodyPr wrap="none">
              <a:spAutoFit/>
            </a:bodyPr>
            <a:lstStyle/>
            <a:p>
              <a:pPr algn="ctr"/>
              <a:r>
                <a:rPr lang="en-US" sz="1200" dirty="0"/>
                <a:t>Submission</a:t>
              </a:r>
            </a:p>
            <a:p>
              <a:pPr algn="ctr"/>
              <a:r>
                <a:rPr lang="en-US" sz="1200" dirty="0"/>
                <a:t>group</a:t>
              </a:r>
            </a:p>
          </p:txBody>
        </p:sp>
      </p:grpSp>
      <p:grpSp>
        <p:nvGrpSpPr>
          <p:cNvPr id="16" name="Groep 45"/>
          <p:cNvGrpSpPr>
            <a:grpSpLocks/>
          </p:cNvGrpSpPr>
          <p:nvPr/>
        </p:nvGrpSpPr>
        <p:grpSpPr bwMode="auto">
          <a:xfrm>
            <a:off x="4550834" y="2286000"/>
            <a:ext cx="1882247" cy="1600200"/>
            <a:chOff x="4551145" y="1828800"/>
            <a:chExt cx="1882170" cy="1600200"/>
          </a:xfrm>
        </p:grpSpPr>
        <p:sp>
          <p:nvSpPr>
            <p:cNvPr id="17" name="Tekstvak 21"/>
            <p:cNvSpPr txBox="1">
              <a:spLocks noChangeArrowheads="1"/>
            </p:cNvSpPr>
            <p:nvPr/>
          </p:nvSpPr>
          <p:spPr bwMode="auto">
            <a:xfrm>
              <a:off x="4551145" y="1828800"/>
              <a:ext cx="1882170" cy="461665"/>
            </a:xfrm>
            <a:prstGeom prst="rect">
              <a:avLst/>
            </a:prstGeom>
            <a:noFill/>
            <a:ln w="9525">
              <a:noFill/>
              <a:miter lim="800000"/>
              <a:headEnd/>
              <a:tailEnd/>
            </a:ln>
          </p:spPr>
          <p:txBody>
            <a:bodyPr wrap="none">
              <a:spAutoFit/>
            </a:bodyPr>
            <a:lstStyle/>
            <a:p>
              <a:pPr algn="ctr"/>
              <a:r>
                <a:rPr lang="en-US" sz="1200" dirty="0"/>
                <a:t>Data Category Registry</a:t>
              </a:r>
            </a:p>
            <a:p>
              <a:pPr algn="ctr"/>
              <a:r>
                <a:rPr lang="en-US" sz="1200" dirty="0"/>
                <a:t>Board</a:t>
              </a:r>
            </a:p>
          </p:txBody>
        </p:sp>
        <p:sp>
          <p:nvSpPr>
            <p:cNvPr id="18" name="Rechthoek 23"/>
            <p:cNvSpPr>
              <a:spLocks noChangeArrowheads="1"/>
            </p:cNvSpPr>
            <p:nvPr/>
          </p:nvSpPr>
          <p:spPr bwMode="auto">
            <a:xfrm>
              <a:off x="4955973" y="2667000"/>
              <a:ext cx="1371600" cy="762000"/>
            </a:xfrm>
            <a:prstGeom prst="rect">
              <a:avLst/>
            </a:prstGeom>
            <a:solidFill>
              <a:schemeClr val="bg1"/>
            </a:solidFill>
            <a:ln w="9525" algn="ctr">
              <a:solidFill>
                <a:schemeClr val="tx1"/>
              </a:solidFill>
              <a:round/>
              <a:headEnd/>
              <a:tailEnd/>
            </a:ln>
          </p:spPr>
          <p:txBody>
            <a:bodyPr wrap="none" anchor="ctr"/>
            <a:lstStyle/>
            <a:p>
              <a:pPr algn="ctr"/>
              <a:r>
                <a:rPr lang="en-US"/>
                <a:t>Validation</a:t>
              </a:r>
            </a:p>
          </p:txBody>
        </p:sp>
      </p:grpSp>
      <p:grpSp>
        <p:nvGrpSpPr>
          <p:cNvPr id="19" name="Groep 51"/>
          <p:cNvGrpSpPr>
            <a:grpSpLocks/>
          </p:cNvGrpSpPr>
          <p:nvPr/>
        </p:nvGrpSpPr>
        <p:grpSpPr bwMode="auto">
          <a:xfrm>
            <a:off x="2472421" y="2286000"/>
            <a:ext cx="1492475" cy="1600200"/>
            <a:chOff x="2472493" y="1828800"/>
            <a:chExt cx="1492880" cy="1600200"/>
          </a:xfrm>
        </p:grpSpPr>
        <p:sp>
          <p:nvSpPr>
            <p:cNvPr id="20" name="Tekstvak 20"/>
            <p:cNvSpPr txBox="1">
              <a:spLocks noChangeArrowheads="1"/>
            </p:cNvSpPr>
            <p:nvPr/>
          </p:nvSpPr>
          <p:spPr bwMode="auto">
            <a:xfrm>
              <a:off x="2472493" y="1828800"/>
              <a:ext cx="1467466" cy="461665"/>
            </a:xfrm>
            <a:prstGeom prst="rect">
              <a:avLst/>
            </a:prstGeom>
            <a:noFill/>
            <a:ln w="9525">
              <a:noFill/>
              <a:miter lim="800000"/>
              <a:headEnd/>
              <a:tailEnd/>
            </a:ln>
          </p:spPr>
          <p:txBody>
            <a:bodyPr wrap="none">
              <a:spAutoFit/>
            </a:bodyPr>
            <a:lstStyle/>
            <a:p>
              <a:pPr algn="ctr"/>
              <a:r>
                <a:rPr lang="en-US" sz="1200" dirty="0"/>
                <a:t>Thematic Domain</a:t>
              </a:r>
            </a:p>
            <a:p>
              <a:pPr algn="ctr"/>
              <a:r>
                <a:rPr lang="en-US" sz="1200" dirty="0"/>
                <a:t>Group</a:t>
              </a:r>
            </a:p>
          </p:txBody>
        </p:sp>
        <p:sp>
          <p:nvSpPr>
            <p:cNvPr id="21" name="Rechthoek 22"/>
            <p:cNvSpPr>
              <a:spLocks noChangeArrowheads="1"/>
            </p:cNvSpPr>
            <p:nvPr/>
          </p:nvSpPr>
          <p:spPr bwMode="auto">
            <a:xfrm>
              <a:off x="2593773" y="2667000"/>
              <a:ext cx="1371600" cy="762000"/>
            </a:xfrm>
            <a:prstGeom prst="rect">
              <a:avLst/>
            </a:prstGeom>
            <a:solidFill>
              <a:schemeClr val="bg1"/>
            </a:solidFill>
            <a:ln w="9525" algn="ctr">
              <a:solidFill>
                <a:schemeClr val="tx1"/>
              </a:solidFill>
              <a:round/>
              <a:headEnd/>
              <a:tailEnd/>
            </a:ln>
          </p:spPr>
          <p:txBody>
            <a:bodyPr wrap="none" anchor="ctr"/>
            <a:lstStyle/>
            <a:p>
              <a:pPr algn="ctr"/>
              <a:r>
                <a:rPr lang="en-US"/>
                <a:t>Evaluation</a:t>
              </a:r>
            </a:p>
          </p:txBody>
        </p:sp>
      </p:grpSp>
      <p:sp>
        <p:nvSpPr>
          <p:cNvPr id="22" name="PIJL-RECHTS 27"/>
          <p:cNvSpPr>
            <a:spLocks noChangeArrowheads="1"/>
          </p:cNvSpPr>
          <p:nvPr/>
        </p:nvSpPr>
        <p:spPr bwMode="auto">
          <a:xfrm>
            <a:off x="1752600" y="3200400"/>
            <a:ext cx="685800" cy="457200"/>
          </a:xfrm>
          <a:prstGeom prst="rightArrow">
            <a:avLst>
              <a:gd name="adj1" fmla="val 50000"/>
              <a:gd name="adj2" fmla="val 50000"/>
            </a:avLst>
          </a:prstGeom>
          <a:solidFill>
            <a:schemeClr val="bg1"/>
          </a:solidFill>
          <a:ln w="9525" algn="ctr">
            <a:solidFill>
              <a:schemeClr val="tx1"/>
            </a:solidFill>
            <a:round/>
            <a:headEnd/>
            <a:tailEnd/>
          </a:ln>
        </p:spPr>
        <p:txBody>
          <a:bodyPr wrap="none" anchor="ctr"/>
          <a:lstStyle/>
          <a:p>
            <a:pPr algn="ctr"/>
            <a:endParaRPr lang="nl-NL"/>
          </a:p>
        </p:txBody>
      </p:sp>
      <p:grpSp>
        <p:nvGrpSpPr>
          <p:cNvPr id="23" name="Groep 47"/>
          <p:cNvGrpSpPr>
            <a:grpSpLocks/>
          </p:cNvGrpSpPr>
          <p:nvPr/>
        </p:nvGrpSpPr>
        <p:grpSpPr bwMode="auto">
          <a:xfrm>
            <a:off x="7376312" y="2286000"/>
            <a:ext cx="1295316" cy="1905000"/>
            <a:chOff x="7376594" y="1828800"/>
            <a:chExt cx="1295400" cy="1905000"/>
          </a:xfrm>
        </p:grpSpPr>
        <p:grpSp>
          <p:nvGrpSpPr>
            <p:cNvPr id="24" name="Groep 30"/>
            <p:cNvGrpSpPr>
              <a:grpSpLocks/>
            </p:cNvGrpSpPr>
            <p:nvPr/>
          </p:nvGrpSpPr>
          <p:grpSpPr bwMode="auto">
            <a:xfrm>
              <a:off x="7376594" y="2743200"/>
              <a:ext cx="1295400" cy="990600"/>
              <a:chOff x="228600" y="2133600"/>
              <a:chExt cx="1295400" cy="990600"/>
            </a:xfrm>
          </p:grpSpPr>
          <p:sp>
            <p:nvSpPr>
              <p:cNvPr id="26" name="Ovaal 31"/>
              <p:cNvSpPr>
                <a:spLocks noChangeArrowheads="1"/>
              </p:cNvSpPr>
              <p:nvPr/>
            </p:nvSpPr>
            <p:spPr bwMode="auto">
              <a:xfrm>
                <a:off x="685800" y="2133600"/>
                <a:ext cx="381000" cy="381000"/>
              </a:xfrm>
              <a:prstGeom prst="ellipse">
                <a:avLst/>
              </a:prstGeom>
              <a:solidFill>
                <a:srgbClr val="92D050"/>
              </a:solidFill>
              <a:ln w="9525" algn="ctr">
                <a:solidFill>
                  <a:schemeClr val="tx1"/>
                </a:solidFill>
                <a:round/>
                <a:headEnd/>
                <a:tailEnd/>
              </a:ln>
            </p:spPr>
            <p:txBody>
              <a:bodyPr wrap="none" anchor="ctr"/>
              <a:lstStyle/>
              <a:p>
                <a:pPr algn="ctr"/>
                <a:endParaRPr lang="nl-NL"/>
              </a:p>
            </p:txBody>
          </p:sp>
          <p:sp>
            <p:nvSpPr>
              <p:cNvPr id="27" name="Ovaal 32"/>
              <p:cNvSpPr>
                <a:spLocks noChangeArrowheads="1"/>
              </p:cNvSpPr>
              <p:nvPr/>
            </p:nvSpPr>
            <p:spPr bwMode="auto">
              <a:xfrm>
                <a:off x="2286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sp>
            <p:nvSpPr>
              <p:cNvPr id="28" name="Ovaal 33"/>
              <p:cNvSpPr>
                <a:spLocks noChangeArrowheads="1"/>
              </p:cNvSpPr>
              <p:nvPr/>
            </p:nvSpPr>
            <p:spPr bwMode="auto">
              <a:xfrm>
                <a:off x="6858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sp>
            <p:nvSpPr>
              <p:cNvPr id="29" name="Ovaal 34"/>
              <p:cNvSpPr>
                <a:spLocks noChangeArrowheads="1"/>
              </p:cNvSpPr>
              <p:nvPr/>
            </p:nvSpPr>
            <p:spPr bwMode="auto">
              <a:xfrm>
                <a:off x="1143000" y="2743200"/>
                <a:ext cx="381000" cy="381000"/>
              </a:xfrm>
              <a:prstGeom prst="ellipse">
                <a:avLst/>
              </a:prstGeom>
              <a:solidFill>
                <a:schemeClr val="bg1"/>
              </a:solidFill>
              <a:ln w="9525" algn="ctr">
                <a:solidFill>
                  <a:schemeClr val="tx1"/>
                </a:solidFill>
                <a:round/>
                <a:headEnd/>
                <a:tailEnd/>
              </a:ln>
            </p:spPr>
            <p:txBody>
              <a:bodyPr wrap="none" anchor="ctr"/>
              <a:lstStyle/>
              <a:p>
                <a:pPr algn="ctr"/>
                <a:endParaRPr lang="nl-NL"/>
              </a:p>
            </p:txBody>
          </p:sp>
          <p:cxnSp>
            <p:nvCxnSpPr>
              <p:cNvPr id="30" name="Rechte verbindingslijn 35"/>
              <p:cNvCxnSpPr>
                <a:cxnSpLocks noChangeShapeType="1"/>
                <a:stCxn id="26" idx="4"/>
                <a:endCxn id="27" idx="0"/>
              </p:cNvCxnSpPr>
              <p:nvPr/>
            </p:nvCxnSpPr>
            <p:spPr bwMode="auto">
              <a:xfrm rot="5400000">
                <a:off x="533400" y="2400300"/>
                <a:ext cx="228600" cy="457200"/>
              </a:xfrm>
              <a:prstGeom prst="line">
                <a:avLst/>
              </a:prstGeom>
              <a:noFill/>
              <a:ln w="9525" algn="ctr">
                <a:solidFill>
                  <a:schemeClr val="tx1"/>
                </a:solidFill>
                <a:round/>
                <a:headEnd/>
                <a:tailEnd/>
              </a:ln>
            </p:spPr>
          </p:cxnSp>
          <p:cxnSp>
            <p:nvCxnSpPr>
              <p:cNvPr id="31" name="Rechte verbindingslijn 36"/>
              <p:cNvCxnSpPr>
                <a:cxnSpLocks noChangeShapeType="1"/>
                <a:stCxn id="26" idx="4"/>
                <a:endCxn id="28" idx="0"/>
              </p:cNvCxnSpPr>
              <p:nvPr/>
            </p:nvCxnSpPr>
            <p:spPr bwMode="auto">
              <a:xfrm rot="5400000">
                <a:off x="762000" y="2628900"/>
                <a:ext cx="228600" cy="0"/>
              </a:xfrm>
              <a:prstGeom prst="line">
                <a:avLst/>
              </a:prstGeom>
              <a:noFill/>
              <a:ln w="9525" algn="ctr">
                <a:solidFill>
                  <a:schemeClr val="tx1"/>
                </a:solidFill>
                <a:round/>
                <a:headEnd/>
                <a:tailEnd/>
              </a:ln>
            </p:spPr>
          </p:cxnSp>
          <p:cxnSp>
            <p:nvCxnSpPr>
              <p:cNvPr id="32" name="Rechte verbindingslijn 37"/>
              <p:cNvCxnSpPr>
                <a:cxnSpLocks noChangeShapeType="1"/>
                <a:stCxn id="26" idx="4"/>
                <a:endCxn id="29" idx="0"/>
              </p:cNvCxnSpPr>
              <p:nvPr/>
            </p:nvCxnSpPr>
            <p:spPr bwMode="auto">
              <a:xfrm rot="16200000" flipH="1">
                <a:off x="990600" y="2400300"/>
                <a:ext cx="228600" cy="457200"/>
              </a:xfrm>
              <a:prstGeom prst="line">
                <a:avLst/>
              </a:prstGeom>
              <a:noFill/>
              <a:ln w="9525" algn="ctr">
                <a:solidFill>
                  <a:schemeClr val="tx1"/>
                </a:solidFill>
                <a:round/>
                <a:headEnd/>
                <a:tailEnd/>
              </a:ln>
            </p:spPr>
          </p:cxnSp>
        </p:grpSp>
        <p:sp>
          <p:nvSpPr>
            <p:cNvPr id="25" name="Tekstvak 38"/>
            <p:cNvSpPr txBox="1">
              <a:spLocks noChangeArrowheads="1"/>
            </p:cNvSpPr>
            <p:nvPr/>
          </p:nvSpPr>
          <p:spPr bwMode="auto">
            <a:xfrm>
              <a:off x="7524324" y="1828800"/>
              <a:ext cx="1100052" cy="461665"/>
            </a:xfrm>
            <a:prstGeom prst="rect">
              <a:avLst/>
            </a:prstGeom>
            <a:noFill/>
            <a:ln w="9525">
              <a:noFill/>
              <a:miter lim="800000"/>
              <a:headEnd/>
              <a:tailEnd/>
            </a:ln>
          </p:spPr>
          <p:txBody>
            <a:bodyPr wrap="none">
              <a:spAutoFit/>
            </a:bodyPr>
            <a:lstStyle/>
            <a:p>
              <a:pPr algn="ctr"/>
              <a:r>
                <a:rPr lang="en-US" sz="1200" dirty="0"/>
                <a:t>Stewardship</a:t>
              </a:r>
            </a:p>
            <a:p>
              <a:pPr algn="ctr"/>
              <a:r>
                <a:rPr lang="en-US" sz="1200" dirty="0"/>
                <a:t>group</a:t>
              </a:r>
            </a:p>
          </p:txBody>
        </p:sp>
      </p:grpSp>
      <p:sp>
        <p:nvSpPr>
          <p:cNvPr id="33" name="PIJL-OMLAAG 40"/>
          <p:cNvSpPr>
            <a:spLocks noChangeArrowheads="1"/>
          </p:cNvSpPr>
          <p:nvPr/>
        </p:nvSpPr>
        <p:spPr bwMode="auto">
          <a:xfrm>
            <a:off x="6477000" y="4038600"/>
            <a:ext cx="457200" cy="609600"/>
          </a:xfrm>
          <a:prstGeom prst="downArrow">
            <a:avLst>
              <a:gd name="adj1" fmla="val 50000"/>
              <a:gd name="adj2" fmla="val 50000"/>
            </a:avLst>
          </a:prstGeom>
          <a:solidFill>
            <a:schemeClr val="bg1"/>
          </a:solidFill>
          <a:ln w="9525" algn="ctr">
            <a:solidFill>
              <a:schemeClr val="tx1"/>
            </a:solidFill>
            <a:prstDash val="sysDash"/>
            <a:round/>
            <a:headEnd/>
            <a:tailEnd/>
          </a:ln>
        </p:spPr>
        <p:txBody>
          <a:bodyPr wrap="none" anchor="ctr"/>
          <a:lstStyle/>
          <a:p>
            <a:pPr algn="ctr"/>
            <a:endParaRPr lang="nl-NL"/>
          </a:p>
        </p:txBody>
      </p:sp>
      <p:grpSp>
        <p:nvGrpSpPr>
          <p:cNvPr id="34" name="Group 33"/>
          <p:cNvGrpSpPr/>
          <p:nvPr/>
        </p:nvGrpSpPr>
        <p:grpSpPr>
          <a:xfrm>
            <a:off x="2438400" y="1676400"/>
            <a:ext cx="3962400" cy="1219200"/>
            <a:chOff x="2590800" y="1219200"/>
            <a:chExt cx="3810000" cy="1219200"/>
          </a:xfrm>
        </p:grpSpPr>
        <p:sp>
          <p:nvSpPr>
            <p:cNvPr id="35" name="Oval 34"/>
            <p:cNvSpPr/>
            <p:nvPr/>
          </p:nvSpPr>
          <p:spPr bwMode="auto">
            <a:xfrm>
              <a:off x="2590800" y="1524000"/>
              <a:ext cx="3810000" cy="914400"/>
            </a:xfrm>
            <a:prstGeom prst="ellipse">
              <a:avLst/>
            </a:prstGeom>
            <a:noFill/>
            <a:ln w="9525" cap="flat" cmpd="sng" algn="ctr">
              <a:solidFill>
                <a:schemeClr val="accent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rgbClr val="000000"/>
                </a:solidFill>
                <a:effectLst/>
                <a:latin typeface="Arial" charset="0"/>
              </a:endParaRPr>
            </a:p>
          </p:txBody>
        </p:sp>
        <p:sp>
          <p:nvSpPr>
            <p:cNvPr id="36" name="Rectangle 35"/>
            <p:cNvSpPr/>
            <p:nvPr/>
          </p:nvSpPr>
          <p:spPr bwMode="auto">
            <a:xfrm>
              <a:off x="3941885" y="1219200"/>
              <a:ext cx="1066800" cy="381000"/>
            </a:xfrm>
            <a:prstGeom prst="rect">
              <a:avLst/>
            </a:prstGeom>
            <a:no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i="0" u="none" strike="noStrike" cap="none" normalizeH="0" baseline="0" dirty="0" smtClean="0">
                  <a:ln>
                    <a:noFill/>
                  </a:ln>
                  <a:solidFill>
                    <a:srgbClr val="000000"/>
                  </a:solidFill>
                  <a:effectLst/>
                </a:rPr>
                <a:t>Decision</a:t>
              </a:r>
              <a:r>
                <a:rPr kumimoji="0" lang="en-US" sz="1200" i="0" u="none" strike="noStrike" cap="none" normalizeH="0" dirty="0" smtClean="0">
                  <a:ln>
                    <a:noFill/>
                  </a:ln>
                  <a:solidFill>
                    <a:srgbClr val="000000"/>
                  </a:solidFill>
                  <a:effectLst/>
                </a:rPr>
                <a:t> Group</a:t>
              </a:r>
              <a:endParaRPr kumimoji="0" lang="en-US" sz="1200" i="0" u="none" strike="noStrike" cap="none" normalizeH="0" baseline="0" dirty="0" smtClean="0">
                <a:ln>
                  <a:noFill/>
                </a:ln>
                <a:solidFill>
                  <a:srgbClr val="000000"/>
                </a:solidFill>
                <a:effectLst/>
              </a:endParaRPr>
            </a:p>
          </p:txBody>
        </p:sp>
      </p:grpSp>
      <p:grpSp>
        <p:nvGrpSpPr>
          <p:cNvPr id="37" name="Group 36"/>
          <p:cNvGrpSpPr/>
          <p:nvPr/>
        </p:nvGrpSpPr>
        <p:grpSpPr>
          <a:xfrm>
            <a:off x="2514600" y="3276600"/>
            <a:ext cx="2362200" cy="1678632"/>
            <a:chOff x="2514600" y="2819400"/>
            <a:chExt cx="2362200" cy="1678632"/>
          </a:xfrm>
        </p:grpSpPr>
        <p:grpSp>
          <p:nvGrpSpPr>
            <p:cNvPr id="38" name="Groep 44"/>
            <p:cNvGrpSpPr>
              <a:grpSpLocks/>
            </p:cNvGrpSpPr>
            <p:nvPr/>
          </p:nvGrpSpPr>
          <p:grpSpPr bwMode="auto">
            <a:xfrm>
              <a:off x="2514600" y="2819400"/>
              <a:ext cx="2362200" cy="1447800"/>
              <a:chOff x="2514600" y="2819400"/>
              <a:chExt cx="2362200" cy="1447800"/>
            </a:xfrm>
          </p:grpSpPr>
          <p:sp>
            <p:nvSpPr>
              <p:cNvPr id="40" name="PIJL-RECHTS 28"/>
              <p:cNvSpPr>
                <a:spLocks noChangeArrowheads="1"/>
              </p:cNvSpPr>
              <p:nvPr/>
            </p:nvSpPr>
            <p:spPr bwMode="auto">
              <a:xfrm>
                <a:off x="4191000" y="2819400"/>
                <a:ext cx="685800" cy="457200"/>
              </a:xfrm>
              <a:prstGeom prst="rightArrow">
                <a:avLst>
                  <a:gd name="adj1" fmla="val 50000"/>
                  <a:gd name="adj2" fmla="val 50000"/>
                </a:avLst>
              </a:prstGeom>
              <a:solidFill>
                <a:schemeClr val="bg1"/>
              </a:solidFill>
              <a:ln w="9525" algn="ctr">
                <a:solidFill>
                  <a:schemeClr val="tx1"/>
                </a:solidFill>
                <a:round/>
                <a:headEnd/>
                <a:tailEnd/>
              </a:ln>
            </p:spPr>
            <p:txBody>
              <a:bodyPr wrap="none" anchor="ctr"/>
              <a:lstStyle/>
              <a:p>
                <a:pPr algn="ctr"/>
                <a:endParaRPr lang="nl-NL"/>
              </a:p>
            </p:txBody>
          </p:sp>
          <p:sp>
            <p:nvSpPr>
              <p:cNvPr id="41" name="Gebogen PIJL-OMHOOG 41"/>
              <p:cNvSpPr/>
              <p:nvPr/>
            </p:nvSpPr>
            <p:spPr bwMode="auto">
              <a:xfrm rot="16200000" flipH="1">
                <a:off x="2590800" y="3505200"/>
                <a:ext cx="685800" cy="838200"/>
              </a:xfrm>
              <a:prstGeom prst="bentUpArrow">
                <a:avLst>
                  <a:gd name="adj1" fmla="val 34804"/>
                  <a:gd name="adj2" fmla="val 25000"/>
                  <a:gd name="adj3" fmla="val 25000"/>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a:p>
            </p:txBody>
          </p:sp>
        </p:grpSp>
        <p:sp>
          <p:nvSpPr>
            <p:cNvPr id="39" name="TextBox 38"/>
            <p:cNvSpPr txBox="1"/>
            <p:nvPr/>
          </p:nvSpPr>
          <p:spPr>
            <a:xfrm>
              <a:off x="2590800" y="4267200"/>
              <a:ext cx="595035" cy="230832"/>
            </a:xfrm>
            <a:prstGeom prst="rect">
              <a:avLst/>
            </a:prstGeom>
            <a:noFill/>
          </p:spPr>
          <p:txBody>
            <a:bodyPr wrap="none" rtlCol="0">
              <a:spAutoFit/>
            </a:bodyPr>
            <a:lstStyle/>
            <a:p>
              <a:r>
                <a:rPr lang="en-US" b="0" i="1" dirty="0" smtClean="0"/>
                <a:t>rejected</a:t>
              </a:r>
              <a:endParaRPr lang="en-US" b="0" i="1" dirty="0"/>
            </a:p>
          </p:txBody>
        </p:sp>
      </p:grpSp>
      <p:grpSp>
        <p:nvGrpSpPr>
          <p:cNvPr id="42" name="Group 41"/>
          <p:cNvGrpSpPr/>
          <p:nvPr/>
        </p:nvGrpSpPr>
        <p:grpSpPr>
          <a:xfrm>
            <a:off x="4953000" y="3276600"/>
            <a:ext cx="2286000" cy="1678632"/>
            <a:chOff x="4953000" y="2819400"/>
            <a:chExt cx="2286000" cy="1678632"/>
          </a:xfrm>
        </p:grpSpPr>
        <p:grpSp>
          <p:nvGrpSpPr>
            <p:cNvPr id="43" name="Groep 46"/>
            <p:cNvGrpSpPr>
              <a:grpSpLocks/>
            </p:cNvGrpSpPr>
            <p:nvPr/>
          </p:nvGrpSpPr>
          <p:grpSpPr bwMode="auto">
            <a:xfrm>
              <a:off x="4953000" y="2819400"/>
              <a:ext cx="2286000" cy="1447800"/>
              <a:chOff x="4953000" y="2819400"/>
              <a:chExt cx="2286000" cy="1447800"/>
            </a:xfrm>
          </p:grpSpPr>
          <p:sp>
            <p:nvSpPr>
              <p:cNvPr id="45" name="PIJL-RECHTS 29"/>
              <p:cNvSpPr>
                <a:spLocks noChangeArrowheads="1"/>
              </p:cNvSpPr>
              <p:nvPr/>
            </p:nvSpPr>
            <p:spPr bwMode="auto">
              <a:xfrm>
                <a:off x="6553200" y="2819400"/>
                <a:ext cx="685800" cy="457200"/>
              </a:xfrm>
              <a:prstGeom prst="rightArrow">
                <a:avLst>
                  <a:gd name="adj1" fmla="val 50000"/>
                  <a:gd name="adj2" fmla="val 50000"/>
                </a:avLst>
              </a:prstGeom>
              <a:solidFill>
                <a:schemeClr val="bg1"/>
              </a:solidFill>
              <a:ln w="9525" algn="ctr">
                <a:solidFill>
                  <a:schemeClr val="tx1"/>
                </a:solidFill>
                <a:round/>
                <a:headEnd/>
                <a:tailEnd/>
              </a:ln>
            </p:spPr>
            <p:txBody>
              <a:bodyPr wrap="none" anchor="ctr"/>
              <a:lstStyle/>
              <a:p>
                <a:pPr algn="ctr"/>
                <a:endParaRPr lang="nl-NL"/>
              </a:p>
            </p:txBody>
          </p:sp>
          <p:sp>
            <p:nvSpPr>
              <p:cNvPr id="46" name="Gebogen PIJL-OMHOOG 42"/>
              <p:cNvSpPr/>
              <p:nvPr/>
            </p:nvSpPr>
            <p:spPr bwMode="auto">
              <a:xfrm rot="16200000" flipH="1">
                <a:off x="5029200" y="3505200"/>
                <a:ext cx="685800" cy="838200"/>
              </a:xfrm>
              <a:prstGeom prst="bentUpArrow">
                <a:avLst>
                  <a:gd name="adj1" fmla="val 34804"/>
                  <a:gd name="adj2" fmla="val 25000"/>
                  <a:gd name="adj3" fmla="val 25000"/>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a:p>
            </p:txBody>
          </p:sp>
        </p:grpSp>
        <p:sp>
          <p:nvSpPr>
            <p:cNvPr id="44" name="TextBox 43"/>
            <p:cNvSpPr txBox="1"/>
            <p:nvPr/>
          </p:nvSpPr>
          <p:spPr>
            <a:xfrm>
              <a:off x="5029200" y="4267200"/>
              <a:ext cx="595035" cy="230832"/>
            </a:xfrm>
            <a:prstGeom prst="rect">
              <a:avLst/>
            </a:prstGeom>
            <a:noFill/>
          </p:spPr>
          <p:txBody>
            <a:bodyPr wrap="none" rtlCol="0">
              <a:spAutoFit/>
            </a:bodyPr>
            <a:lstStyle/>
            <a:p>
              <a:r>
                <a:rPr lang="en-US" b="0" i="1" dirty="0" smtClean="0"/>
                <a:t>rejected</a:t>
              </a:r>
              <a:endParaRPr lang="en-US" b="0" i="1" dirty="0"/>
            </a:p>
          </p:txBody>
        </p:sp>
      </p:grpSp>
      <p:grpSp>
        <p:nvGrpSpPr>
          <p:cNvPr id="47" name="Group 46"/>
          <p:cNvGrpSpPr/>
          <p:nvPr/>
        </p:nvGrpSpPr>
        <p:grpSpPr>
          <a:xfrm>
            <a:off x="5943600" y="4887913"/>
            <a:ext cx="1592317" cy="1284287"/>
            <a:chOff x="5943600" y="4430713"/>
            <a:chExt cx="1592317" cy="1284287"/>
          </a:xfrm>
        </p:grpSpPr>
        <p:sp>
          <p:nvSpPr>
            <p:cNvPr id="48" name="Rechthoek 26"/>
            <p:cNvSpPr>
              <a:spLocks noChangeArrowheads="1"/>
            </p:cNvSpPr>
            <p:nvPr/>
          </p:nvSpPr>
          <p:spPr bwMode="auto">
            <a:xfrm>
              <a:off x="6019800" y="4430713"/>
              <a:ext cx="1371600" cy="762329"/>
            </a:xfrm>
            <a:prstGeom prst="rect">
              <a:avLst/>
            </a:prstGeom>
            <a:solidFill>
              <a:schemeClr val="bg1"/>
            </a:solidFill>
            <a:ln w="9525" algn="ctr">
              <a:solidFill>
                <a:schemeClr val="tx1"/>
              </a:solidFill>
              <a:round/>
              <a:headEnd/>
              <a:tailEnd/>
            </a:ln>
          </p:spPr>
          <p:txBody>
            <a:bodyPr wrap="none" anchor="ctr"/>
            <a:lstStyle/>
            <a:p>
              <a:pPr algn="ctr"/>
              <a:r>
                <a:rPr lang="en-US"/>
                <a:t>Publication</a:t>
              </a:r>
            </a:p>
          </p:txBody>
        </p:sp>
        <p:pic>
          <p:nvPicPr>
            <p:cNvPr id="49" name="Picture 48" descr="logo_iso.gif"/>
            <p:cNvPicPr>
              <a:picLocks noChangeAspect="1"/>
            </p:cNvPicPr>
            <p:nvPr/>
          </p:nvPicPr>
          <p:blipFill>
            <a:blip r:embed="rId2" cstate="print"/>
            <a:stretch>
              <a:fillRect/>
            </a:stretch>
          </p:blipFill>
          <p:spPr>
            <a:xfrm>
              <a:off x="5943600" y="5257800"/>
              <a:ext cx="1592317" cy="457200"/>
            </a:xfrm>
            <a:prstGeom prst="rect">
              <a:avLst/>
            </a:prstGeom>
          </p:spPr>
        </p:pic>
      </p:grpSp>
      <p:sp>
        <p:nvSpPr>
          <p:cNvPr id="51" name="TextBox 50"/>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14</a:t>
            </a:fld>
            <a:endParaRPr lang="en-US"/>
          </a:p>
        </p:txBody>
      </p:sp>
      <p:sp>
        <p:nvSpPr>
          <p:cNvPr id="6" name="Content Placeholder 2"/>
          <p:cNvSpPr txBox="1">
            <a:spLocks/>
          </p:cNvSpPr>
          <p:nvPr/>
        </p:nvSpPr>
        <p:spPr>
          <a:xfrm>
            <a:off x="457200" y="1600200"/>
            <a:ext cx="8229600" cy="4525963"/>
          </a:xfrm>
          <a:prstGeom prst="rect">
            <a:avLst/>
          </a:prstGeom>
        </p:spPr>
        <p:txBody>
          <a:bodyPr>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mandatory registration status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 designation of the status in the registration life-cycle of an administered item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managed by the system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values: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private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candidate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standard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superseded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d</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eprecated</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228600" lvl="0" indent="-228600">
              <a:spcBef>
                <a:spcPct val="20000"/>
              </a:spcBef>
            </a:pPr>
            <a:r>
              <a:rPr lang="en-US" sz="2400" dirty="0" smtClean="0">
                <a:solidFill>
                  <a:srgbClr val="FF0000"/>
                </a:solidFill>
                <a:sym typeface="Webdings"/>
              </a:rPr>
              <a:t></a:t>
            </a:r>
            <a:r>
              <a:rPr lang="en-US" sz="2400" dirty="0" err="1" smtClean="0"/>
              <a:t>ISOcat</a:t>
            </a:r>
            <a:r>
              <a:rPr lang="en-US" sz="2400" dirty="0" smtClean="0"/>
              <a:t> doesn’t yet provide means to</a:t>
            </a:r>
          </a:p>
          <a:p>
            <a:pPr marL="228600" lvl="0" indent="-228600">
              <a:spcBef>
                <a:spcPct val="20000"/>
              </a:spcBef>
            </a:pPr>
            <a:r>
              <a:rPr lang="en-US" sz="2400" dirty="0" smtClean="0"/>
              <a:t>supersede or deprecate a data category</a:t>
            </a:r>
          </a:p>
          <a:p>
            <a:pPr marL="228600" indent="-228600">
              <a:spcBef>
                <a:spcPct val="20000"/>
              </a:spcBef>
              <a:buFont typeface="Arial" pitchFamily="34" charset="0"/>
              <a:buChar cha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Oval 6"/>
          <p:cNvSpPr/>
          <p:nvPr/>
        </p:nvSpPr>
        <p:spPr>
          <a:xfrm>
            <a:off x="5105400" y="3962400"/>
            <a:ext cx="381000" cy="381000"/>
          </a:xfrm>
          <a:prstGeom prst="ellipse">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5486400" y="3962400"/>
            <a:ext cx="481222" cy="369332"/>
          </a:xfrm>
          <a:prstGeom prst="rect">
            <a:avLst/>
          </a:prstGeom>
          <a:noFill/>
        </p:spPr>
        <p:txBody>
          <a:bodyPr wrap="none" rtlCol="0">
            <a:spAutoFit/>
          </a:bodyPr>
          <a:lstStyle/>
          <a:p>
            <a:r>
              <a:rPr lang="en-US" dirty="0" smtClean="0"/>
              <a:t>1:1</a:t>
            </a:r>
            <a:endParaRPr lang="en-US" dirty="0"/>
          </a:p>
        </p:txBody>
      </p:sp>
      <p:sp>
        <p:nvSpPr>
          <p:cNvPr id="9" name="Oval 8"/>
          <p:cNvSpPr/>
          <p:nvPr/>
        </p:nvSpPr>
        <p:spPr>
          <a:xfrm>
            <a:off x="7772400" y="3962400"/>
            <a:ext cx="381000" cy="381000"/>
          </a:xfrm>
          <a:prstGeom prst="ellipse">
            <a:avLst/>
          </a:prstGeom>
          <a:ln>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0" name="TextBox 9"/>
          <p:cNvSpPr txBox="1"/>
          <p:nvPr/>
        </p:nvSpPr>
        <p:spPr>
          <a:xfrm>
            <a:off x="8229600" y="3962400"/>
            <a:ext cx="481222" cy="369332"/>
          </a:xfrm>
          <a:prstGeom prst="rect">
            <a:avLst/>
          </a:prstGeom>
          <a:noFill/>
        </p:spPr>
        <p:txBody>
          <a:bodyPr wrap="none" rtlCol="0">
            <a:spAutoFit/>
          </a:bodyPr>
          <a:lstStyle/>
          <a:p>
            <a:r>
              <a:rPr lang="en-US" dirty="0" smtClean="0"/>
              <a:t>3:0</a:t>
            </a:r>
            <a:endParaRPr lang="en-US" dirty="0"/>
          </a:p>
        </p:txBody>
      </p:sp>
      <p:sp>
        <p:nvSpPr>
          <p:cNvPr id="11" name="Oval 10"/>
          <p:cNvSpPr/>
          <p:nvPr/>
        </p:nvSpPr>
        <p:spPr>
          <a:xfrm>
            <a:off x="5105400" y="4800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5486400" y="4800600"/>
            <a:ext cx="481222" cy="369332"/>
          </a:xfrm>
          <a:prstGeom prst="rect">
            <a:avLst/>
          </a:prstGeom>
          <a:noFill/>
        </p:spPr>
        <p:txBody>
          <a:bodyPr wrap="none" rtlCol="0">
            <a:spAutoFit/>
          </a:bodyPr>
          <a:lstStyle/>
          <a:p>
            <a:r>
              <a:rPr lang="en-US" dirty="0" smtClean="0"/>
              <a:t>1:2</a:t>
            </a:r>
            <a:endParaRPr lang="en-US" dirty="0"/>
          </a:p>
        </p:txBody>
      </p:sp>
      <p:sp>
        <p:nvSpPr>
          <p:cNvPr id="13" name="Oval 12"/>
          <p:cNvSpPr/>
          <p:nvPr/>
        </p:nvSpPr>
        <p:spPr>
          <a:xfrm>
            <a:off x="5105400" y="3124200"/>
            <a:ext cx="3810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4" name="TextBox 13"/>
          <p:cNvSpPr txBox="1"/>
          <p:nvPr/>
        </p:nvSpPr>
        <p:spPr>
          <a:xfrm>
            <a:off x="5462378" y="3124200"/>
            <a:ext cx="481222" cy="369332"/>
          </a:xfrm>
          <a:prstGeom prst="rect">
            <a:avLst/>
          </a:prstGeom>
          <a:noFill/>
        </p:spPr>
        <p:txBody>
          <a:bodyPr wrap="none" rtlCol="0">
            <a:spAutoFit/>
          </a:bodyPr>
          <a:lstStyle/>
          <a:p>
            <a:r>
              <a:rPr lang="en-US" dirty="0" smtClean="0"/>
              <a:t>1:0</a:t>
            </a:r>
            <a:endParaRPr lang="en-US" dirty="0"/>
          </a:p>
        </p:txBody>
      </p:sp>
      <p:sp>
        <p:nvSpPr>
          <p:cNvPr id="15" name="Oval 14"/>
          <p:cNvSpPr/>
          <p:nvPr/>
        </p:nvSpPr>
        <p:spPr>
          <a:xfrm>
            <a:off x="6564363" y="3962400"/>
            <a:ext cx="3810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6" name="TextBox 15"/>
          <p:cNvSpPr txBox="1"/>
          <p:nvPr/>
        </p:nvSpPr>
        <p:spPr>
          <a:xfrm>
            <a:off x="6945363" y="3962400"/>
            <a:ext cx="481222" cy="369332"/>
          </a:xfrm>
          <a:prstGeom prst="rect">
            <a:avLst/>
          </a:prstGeom>
          <a:noFill/>
        </p:spPr>
        <p:txBody>
          <a:bodyPr wrap="none" rtlCol="0">
            <a:spAutoFit/>
          </a:bodyPr>
          <a:lstStyle/>
          <a:p>
            <a:r>
              <a:rPr lang="en-US" dirty="0" smtClean="0"/>
              <a:t>2:0</a:t>
            </a:r>
            <a:endParaRPr lang="en-US" dirty="0"/>
          </a:p>
        </p:txBody>
      </p:sp>
      <p:sp>
        <p:nvSpPr>
          <p:cNvPr id="17" name="Oval 16"/>
          <p:cNvSpPr/>
          <p:nvPr/>
        </p:nvSpPr>
        <p:spPr>
          <a:xfrm>
            <a:off x="6564363" y="4800600"/>
            <a:ext cx="3810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8" name="TextBox 17"/>
          <p:cNvSpPr txBox="1"/>
          <p:nvPr/>
        </p:nvSpPr>
        <p:spPr>
          <a:xfrm>
            <a:off x="6945363" y="4800600"/>
            <a:ext cx="481222" cy="369332"/>
          </a:xfrm>
          <a:prstGeom prst="rect">
            <a:avLst/>
          </a:prstGeom>
          <a:noFill/>
        </p:spPr>
        <p:txBody>
          <a:bodyPr wrap="none" rtlCol="0">
            <a:spAutoFit/>
          </a:bodyPr>
          <a:lstStyle/>
          <a:p>
            <a:r>
              <a:rPr lang="en-US" dirty="0" smtClean="0"/>
              <a:t>2:1</a:t>
            </a:r>
            <a:endParaRPr lang="en-US" dirty="0"/>
          </a:p>
        </p:txBody>
      </p:sp>
      <p:sp>
        <p:nvSpPr>
          <p:cNvPr id="19" name="Oval 18"/>
          <p:cNvSpPr/>
          <p:nvPr/>
        </p:nvSpPr>
        <p:spPr>
          <a:xfrm>
            <a:off x="5715000" y="5715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6096000" y="5715000"/>
            <a:ext cx="660758" cy="369332"/>
          </a:xfrm>
          <a:prstGeom prst="rect">
            <a:avLst/>
          </a:prstGeom>
          <a:noFill/>
        </p:spPr>
        <p:txBody>
          <a:bodyPr wrap="none" rtlCol="0">
            <a:spAutoFit/>
          </a:bodyPr>
          <a:lstStyle/>
          <a:p>
            <a:r>
              <a:rPr lang="en-US" dirty="0" smtClean="0"/>
              <a:t>2:1:1</a:t>
            </a:r>
            <a:endParaRPr lang="en-US" dirty="0"/>
          </a:p>
        </p:txBody>
      </p:sp>
      <p:sp>
        <p:nvSpPr>
          <p:cNvPr id="21" name="Oval 20"/>
          <p:cNvSpPr/>
          <p:nvPr/>
        </p:nvSpPr>
        <p:spPr>
          <a:xfrm>
            <a:off x="7239000" y="5715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7620000" y="5715000"/>
            <a:ext cx="660758" cy="369332"/>
          </a:xfrm>
          <a:prstGeom prst="rect">
            <a:avLst/>
          </a:prstGeom>
          <a:noFill/>
        </p:spPr>
        <p:txBody>
          <a:bodyPr wrap="none" rtlCol="0">
            <a:spAutoFit/>
          </a:bodyPr>
          <a:lstStyle/>
          <a:p>
            <a:r>
              <a:rPr lang="en-US" dirty="0" smtClean="0"/>
              <a:t>2:1:2</a:t>
            </a:r>
            <a:endParaRPr lang="en-US" dirty="0"/>
          </a:p>
        </p:txBody>
      </p:sp>
      <p:cxnSp>
        <p:nvCxnSpPr>
          <p:cNvPr id="23" name="Straight Arrow Connector 22"/>
          <p:cNvCxnSpPr>
            <a:stCxn id="13" idx="4"/>
            <a:endCxn id="7" idx="0"/>
          </p:cNvCxnSpPr>
          <p:nvPr/>
        </p:nvCxnSpPr>
        <p:spPr>
          <a:xfrm rot="5400000">
            <a:off x="5067300" y="37338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3" idx="4"/>
            <a:endCxn id="15" idx="0"/>
          </p:cNvCxnSpPr>
          <p:nvPr/>
        </p:nvCxnSpPr>
        <p:spPr>
          <a:xfrm rot="16200000" flipH="1">
            <a:off x="5796781" y="3004318"/>
            <a:ext cx="457200" cy="145896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Straight Arrow Connector 24"/>
          <p:cNvCxnSpPr>
            <a:stCxn id="13" idx="4"/>
            <a:endCxn id="9" idx="0"/>
          </p:cNvCxnSpPr>
          <p:nvPr/>
        </p:nvCxnSpPr>
        <p:spPr>
          <a:xfrm rot="16200000" flipH="1">
            <a:off x="6400800" y="2400300"/>
            <a:ext cx="457200" cy="266700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4"/>
            <a:endCxn id="11" idx="0"/>
          </p:cNvCxnSpPr>
          <p:nvPr/>
        </p:nvCxnSpPr>
        <p:spPr>
          <a:xfrm rot="5400000">
            <a:off x="5067300" y="45720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5" idx="4"/>
            <a:endCxn id="17" idx="0"/>
          </p:cNvCxnSpPr>
          <p:nvPr/>
        </p:nvCxnSpPr>
        <p:spPr>
          <a:xfrm rot="5400000">
            <a:off x="6526263" y="4572000"/>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8" name="Straight Arrow Connector 27"/>
          <p:cNvCxnSpPr>
            <a:stCxn id="17" idx="4"/>
            <a:endCxn id="21" idx="0"/>
          </p:cNvCxnSpPr>
          <p:nvPr/>
        </p:nvCxnSpPr>
        <p:spPr>
          <a:xfrm rot="16200000" flipH="1">
            <a:off x="6825481" y="5110981"/>
            <a:ext cx="533400" cy="67463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a:stCxn id="17" idx="4"/>
            <a:endCxn id="19" idx="0"/>
          </p:cNvCxnSpPr>
          <p:nvPr/>
        </p:nvCxnSpPr>
        <p:spPr>
          <a:xfrm rot="5400000">
            <a:off x="6063482" y="5023619"/>
            <a:ext cx="533400" cy="849363"/>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7772400" y="4800600"/>
            <a:ext cx="381000" cy="381000"/>
          </a:xfrm>
          <a:prstGeom prst="ellipse">
            <a:avLst/>
          </a:prstGeom>
          <a:ln>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cxnSp>
        <p:nvCxnSpPr>
          <p:cNvPr id="31" name="Straight Arrow Connector 30"/>
          <p:cNvCxnSpPr>
            <a:stCxn id="9" idx="4"/>
            <a:endCxn id="30" idx="0"/>
          </p:cNvCxnSpPr>
          <p:nvPr/>
        </p:nvCxnSpPr>
        <p:spPr>
          <a:xfrm rot="5400000">
            <a:off x="7734300" y="45720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0" idx="4"/>
            <a:endCxn id="21" idx="0"/>
          </p:cNvCxnSpPr>
          <p:nvPr/>
        </p:nvCxnSpPr>
        <p:spPr>
          <a:xfrm rot="5400000">
            <a:off x="7429500" y="5181600"/>
            <a:ext cx="533400" cy="533400"/>
          </a:xfrm>
          <a:prstGeom prst="straightConnector1">
            <a:avLst/>
          </a:prstGeom>
          <a:ln>
            <a:prstDash val="solid"/>
            <a:tailEnd type="arrow"/>
          </a:ln>
        </p:spPr>
        <p:style>
          <a:lnRef idx="2">
            <a:schemeClr val="accent2"/>
          </a:lnRef>
          <a:fillRef idx="0">
            <a:schemeClr val="accent2"/>
          </a:fillRef>
          <a:effectRef idx="1">
            <a:schemeClr val="accent2"/>
          </a:effectRef>
          <a:fontRef idx="minor">
            <a:schemeClr val="tx1"/>
          </a:fontRef>
        </p:style>
      </p:cxnSp>
      <p:sp>
        <p:nvSpPr>
          <p:cNvPr id="33" name="TextBox 32"/>
          <p:cNvSpPr txBox="1"/>
          <p:nvPr/>
        </p:nvSpPr>
        <p:spPr>
          <a:xfrm>
            <a:off x="8207272" y="4800600"/>
            <a:ext cx="481222" cy="369332"/>
          </a:xfrm>
          <a:prstGeom prst="rect">
            <a:avLst/>
          </a:prstGeom>
          <a:noFill/>
        </p:spPr>
        <p:txBody>
          <a:bodyPr wrap="none" rtlCol="0">
            <a:spAutoFit/>
          </a:bodyPr>
          <a:lstStyle/>
          <a:p>
            <a:r>
              <a:rPr lang="en-US" dirty="0" smtClean="0"/>
              <a:t>3:1</a:t>
            </a:r>
            <a:endParaRPr lang="en-US" dirty="0"/>
          </a:p>
        </p:txBody>
      </p:sp>
      <p:cxnSp>
        <p:nvCxnSpPr>
          <p:cNvPr id="34" name="Straight Arrow Connector 33"/>
          <p:cNvCxnSpPr>
            <a:stCxn id="21" idx="0"/>
            <a:endCxn id="17" idx="4"/>
          </p:cNvCxnSpPr>
          <p:nvPr/>
        </p:nvCxnSpPr>
        <p:spPr>
          <a:xfrm rot="16200000" flipV="1">
            <a:off x="6825482" y="5110981"/>
            <a:ext cx="533400" cy="6746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7" idx="0"/>
            <a:endCxn id="15" idx="4"/>
          </p:cNvCxnSpPr>
          <p:nvPr/>
        </p:nvCxnSpPr>
        <p:spPr>
          <a:xfrm rot="5400000" flipH="1" flipV="1">
            <a:off x="6526263" y="4572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5" idx="0"/>
            <a:endCxn id="13" idx="4"/>
          </p:cNvCxnSpPr>
          <p:nvPr/>
        </p:nvCxnSpPr>
        <p:spPr>
          <a:xfrm rot="16200000" flipV="1">
            <a:off x="5796782" y="3004318"/>
            <a:ext cx="457200" cy="1458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9" idx="4"/>
            <a:endCxn id="30" idx="0"/>
          </p:cNvCxnSpPr>
          <p:nvPr/>
        </p:nvCxnSpPr>
        <p:spPr>
          <a:xfrm rot="5400000">
            <a:off x="7734300" y="4572000"/>
            <a:ext cx="457200" cy="1588"/>
          </a:xfrm>
          <a:prstGeom prst="straightConnector1">
            <a:avLst/>
          </a:prstGeom>
          <a:ln>
            <a:prstDash val="solid"/>
            <a:tailEnd type="arrow"/>
          </a:ln>
        </p:spPr>
        <p:style>
          <a:lnRef idx="2">
            <a:schemeClr val="accent2"/>
          </a:lnRef>
          <a:fillRef idx="0">
            <a:schemeClr val="accent2"/>
          </a:fillRef>
          <a:effectRef idx="1">
            <a:schemeClr val="accent2"/>
          </a:effectRef>
          <a:fontRef idx="minor">
            <a:schemeClr val="tx1"/>
          </a:fontRef>
        </p:style>
      </p:cxnSp>
      <p:sp>
        <p:nvSpPr>
          <p:cNvPr id="38"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15</a:t>
            </a:fld>
            <a:endParaRPr lang="en-US"/>
          </a:p>
        </p:txBody>
      </p:sp>
      <p:sp>
        <p:nvSpPr>
          <p:cNvPr id="6" name="Content Placeholder 2"/>
          <p:cNvSpPr txBox="1">
            <a:spLocks/>
          </p:cNvSpPr>
          <p:nvPr/>
        </p:nvSpPr>
        <p:spPr>
          <a:xfrm>
            <a:off x="457200" y="1600200"/>
            <a:ext cx="8229600" cy="4525963"/>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effective date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date a data category specification has/will become available to DCR users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until date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date a data category specification is no longer effective in the registry; this information is set when the registration status of the data category specification changes to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deprecated</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or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superseded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en-US" sz="3200" dirty="0" smtClean="0">
                <a:solidFill>
                  <a:srgbClr val="FF0000"/>
                </a:solidFill>
                <a:sym typeface="Webdings"/>
              </a:rPr>
              <a:t></a:t>
            </a:r>
            <a:r>
              <a:rPr lang="en-US" sz="3200" dirty="0" smtClean="0">
                <a:sym typeface="Webding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ISOcat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isn’t acting on these dates (yet)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16</a:t>
            </a:fld>
            <a:endParaRPr lang="en-US"/>
          </a:p>
        </p:txBody>
      </p:sp>
      <p:sp>
        <p:nvSpPr>
          <p:cNvPr id="5" name="Title 1"/>
          <p:cNvSpPr txBox="1">
            <a:spLocks/>
          </p:cNvSpPr>
          <p:nvPr/>
        </p:nvSpPr>
        <p:spPr>
          <a:xfrm>
            <a:off x="457200" y="457200"/>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Description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mandatory profile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attribute used to relate the current data category specification to one or several thematic domains treated by ISO/TC 37 (for example,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morphosyntax</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syntax, metadata, language description, etc.)</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value of profile defaults to </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Private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submission for standardization requires the selection of at least one thematic domain profile because it is the relevant TDG that is responsible for maintenance of standardized data category specifications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if multiple profiles from multiple TDGs are selected one TDG will still be responsible, but the other TDGs will be involved in the harmonization process</a:t>
            </a:r>
          </a:p>
          <a:p>
            <a:pPr marL="288925" marR="0" lvl="1" indent="-288925" algn="l" defTabSz="914400" rtl="0" eaLnBrk="1" fontAlgn="auto" latinLnBrk="0" hangingPunct="1">
              <a:lnSpc>
                <a:spcPct val="100000"/>
              </a:lnSpc>
              <a:spcBef>
                <a:spcPct val="20000"/>
              </a:spcBef>
              <a:spcAft>
                <a:spcPts val="0"/>
              </a:spcAft>
              <a:buClrTx/>
              <a:buSzTx/>
              <a:tabLst/>
              <a:defRPr/>
            </a:pPr>
            <a:r>
              <a:rPr lang="en-US" sz="2400" dirty="0" smtClean="0">
                <a:solidFill>
                  <a:srgbClr val="FF0000"/>
                </a:solidFill>
                <a:sym typeface="Webdings"/>
              </a:rPr>
              <a:t></a:t>
            </a:r>
            <a:r>
              <a:rPr lang="en-US" sz="2400" dirty="0" smtClean="0">
                <a:sym typeface="Webdings"/>
              </a:rPr>
              <a:t>When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you need a new profile, contact the DCR Board or the</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noProof="0" dirty="0" err="1" smtClean="0">
                <a:ln>
                  <a:noFill/>
                </a:ln>
                <a:solidFill>
                  <a:schemeClr val="tx1"/>
                </a:solidFill>
                <a:effectLst/>
                <a:uLnTx/>
                <a:uFillTx/>
                <a:latin typeface="+mn-lt"/>
                <a:ea typeface="+mn-ea"/>
                <a:cs typeface="+mn-cs"/>
              </a:rPr>
              <a:t>ISOcat</a:t>
            </a:r>
            <a:r>
              <a:rPr kumimoji="0" lang="en-US" sz="2400" b="0" i="0" u="none" strike="noStrike" kern="1200" cap="none" spc="0" normalizeH="0" noProof="0" dirty="0" smtClean="0">
                <a:ln>
                  <a:noFill/>
                </a:ln>
                <a:solidFill>
                  <a:schemeClr val="tx1"/>
                </a:solidFill>
                <a:effectLst/>
                <a:uLnTx/>
                <a:uFillTx/>
                <a:latin typeface="+mn-lt"/>
                <a:ea typeface="+mn-ea"/>
                <a:cs typeface="+mn-cs"/>
              </a:rPr>
              <a:t> system administrator</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17</a:t>
            </a:fld>
            <a:endParaRPr lang="en-US"/>
          </a:p>
        </p:txBody>
      </p:sp>
      <p:sp>
        <p:nvSpPr>
          <p:cNvPr id="5" name="Date Placeholder 3"/>
          <p:cNvSpPr txBox="1">
            <a:spLocks/>
          </p:cNvSpPr>
          <p:nvPr/>
        </p:nvSpPr>
        <p:spPr>
          <a:xfrm>
            <a:off x="457200" y="6356350"/>
            <a:ext cx="2133600"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10 May /2011</a:t>
            </a: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4"/>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CLARIN-NL ISOcat workshop</a:t>
            </a: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D9CCBEF-F770-4128-B54E-AD4FF7B1D7BE}"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Thematic Domain Groups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jdelijke aanduiding voor inhoud 2"/>
          <p:cNvSpPr txBox="1">
            <a:spLocks/>
          </p:cNvSpPr>
          <p:nvPr/>
        </p:nvSpPr>
        <p:spPr>
          <a:xfrm>
            <a:off x="457200" y="1600200"/>
            <a:ext cx="50292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1: Metadata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2: Morphosyntax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3: Semantic Content Representation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4: Syntax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5: Machine Readable Dictionary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6: Language Resource Ontology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7: Lexicography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8: Language Codes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9: Terminology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11: Multilingual Information Management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12: Lexical Resources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13: Lexical Semantics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TDG 14: Source Identification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ijdelijke aanduiding voor inhoud 2"/>
          <p:cNvSpPr txBox="1">
            <a:spLocks/>
          </p:cNvSpPr>
          <p:nvPr/>
        </p:nvSpPr>
        <p:spPr bwMode="auto">
          <a:xfrm>
            <a:off x="4876800" y="1600200"/>
            <a:ext cx="3810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hangingPunct="0">
              <a:spcBef>
                <a:spcPct val="20000"/>
              </a:spcBef>
              <a:buFontTx/>
              <a:buChar char="•"/>
              <a:defRPr/>
            </a:pPr>
            <a:r>
              <a:rPr lang="en-GB" kern="0" dirty="0" err="1" smtClean="0"/>
              <a:t>TDGs</a:t>
            </a:r>
            <a:r>
              <a:rPr lang="en-GB" kern="0" dirty="0" smtClean="0"/>
              <a:t> are the owner and guardians of a coherent subset of the DCR</a:t>
            </a:r>
          </a:p>
          <a:p>
            <a:pPr marL="342900" indent="-342900" eaLnBrk="0" hangingPunct="0">
              <a:spcBef>
                <a:spcPct val="20000"/>
              </a:spcBef>
              <a:buFontTx/>
              <a:buChar char="•"/>
              <a:defRPr/>
            </a:pPr>
            <a:r>
              <a:rPr lang="en-GB" kern="0" dirty="0" err="1" smtClean="0"/>
              <a:t>TDGs</a:t>
            </a:r>
            <a:r>
              <a:rPr lang="en-GB" kern="0" dirty="0" smtClean="0"/>
              <a:t> own one or more profiles</a:t>
            </a:r>
          </a:p>
          <a:p>
            <a:pPr marL="342900" marR="0" lvl="0" indent="-342900" algn="l" defTabSz="914400" rtl="0" eaLnBrk="0" fontAlgn="base" latinLnBrk="0" hangingPunct="0">
              <a:lnSpc>
                <a:spcPct val="100000"/>
              </a:lnSpc>
              <a:spcBef>
                <a:spcPct val="20000"/>
              </a:spcBef>
              <a:spcAft>
                <a:spcPct val="0"/>
              </a:spcAft>
              <a:buClrTx/>
              <a:buSzTx/>
              <a:tabLst/>
              <a:defRPr/>
            </a:pPr>
            <a:endParaRPr lang="en-GB" kern="0" dirty="0" smtClean="0">
              <a:latin typeface="+mn-lt"/>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n-ea"/>
                <a:cs typeface="+mn-cs"/>
              </a:rPr>
              <a:t>Each TDG has a chair</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kern="0" dirty="0" smtClean="0">
                <a:latin typeface="+mn-lt"/>
                <a:cs typeface="+mn-cs"/>
              </a:rPr>
              <a:t>A number of judges (assigned by SC P members)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n-ea"/>
                <a:cs typeface="+mn-cs"/>
              </a:rPr>
              <a:t>A</a:t>
            </a:r>
            <a:r>
              <a:rPr kumimoji="0" lang="en-GB" sz="1800" b="0" i="0" u="none" strike="noStrike" kern="0" cap="none" spc="0" normalizeH="0" noProof="0" dirty="0" smtClean="0">
                <a:ln>
                  <a:noFill/>
                </a:ln>
                <a:solidFill>
                  <a:schemeClr val="tx1"/>
                </a:solidFill>
                <a:effectLst/>
                <a:uLnTx/>
                <a:uFillTx/>
                <a:latin typeface="+mn-lt"/>
                <a:ea typeface="+mn-ea"/>
                <a:cs typeface="+mn-cs"/>
              </a:rPr>
              <a:t> number of expert members (up to 50%)</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kern="0" baseline="0" dirty="0" smtClean="0">
              <a:latin typeface="+mn-lt"/>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noProof="0" dirty="0" err="1" smtClean="0">
                <a:ln>
                  <a:noFill/>
                </a:ln>
                <a:solidFill>
                  <a:schemeClr val="tx1"/>
                </a:solidFill>
                <a:effectLst/>
                <a:uLnTx/>
                <a:uFillTx/>
                <a:latin typeface="+mn-lt"/>
                <a:ea typeface="+mn-ea"/>
                <a:cs typeface="+mn-cs"/>
              </a:rPr>
              <a:t>TDGs</a:t>
            </a:r>
            <a:r>
              <a:rPr kumimoji="0" lang="en-GB" sz="1800" b="0" i="0" u="none" strike="noStrike" kern="0" cap="none" spc="0" normalizeH="0" noProof="0" dirty="0" smtClean="0">
                <a:ln>
                  <a:noFill/>
                </a:ln>
                <a:solidFill>
                  <a:schemeClr val="tx1"/>
                </a:solidFill>
                <a:effectLst/>
                <a:uLnTx/>
                <a:uFillTx/>
                <a:latin typeface="+mn-lt"/>
                <a:ea typeface="+mn-ea"/>
                <a:cs typeface="+mn-cs"/>
              </a:rPr>
              <a:t> are constituted at the TC37/SC plenary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kern="0" baseline="0" dirty="0" smtClean="0">
                <a:latin typeface="+mn-lt"/>
                <a:cs typeface="+mn-cs"/>
              </a:rPr>
              <a:t>New</a:t>
            </a:r>
            <a:r>
              <a:rPr lang="en-GB" kern="0" dirty="0" smtClean="0">
                <a:latin typeface="+mn-lt"/>
                <a:cs typeface="+mn-cs"/>
              </a:rPr>
              <a:t> </a:t>
            </a:r>
            <a:r>
              <a:rPr lang="en-GB" kern="0" dirty="0" err="1" smtClean="0">
                <a:latin typeface="+mn-lt"/>
                <a:cs typeface="+mn-cs"/>
              </a:rPr>
              <a:t>TDGs</a:t>
            </a:r>
            <a:r>
              <a:rPr lang="en-GB" kern="0" dirty="0" smtClean="0">
                <a:latin typeface="+mn-lt"/>
                <a:cs typeface="+mn-cs"/>
              </a:rPr>
              <a:t> need to be proposed by a SC</a:t>
            </a:r>
          </a:p>
          <a:p>
            <a:pPr marL="800100" lvl="1" indent="-342900" eaLnBrk="0" fontAlgn="base" hangingPunct="0">
              <a:spcBef>
                <a:spcPct val="20000"/>
              </a:spcBef>
              <a:spcAft>
                <a:spcPct val="0"/>
              </a:spcAft>
              <a:buFont typeface="+mj-lt"/>
              <a:buAutoNum type="arabicPeriod"/>
              <a:defRPr/>
            </a:pPr>
            <a:r>
              <a:rPr lang="en-GB" sz="1600" kern="0" dirty="0" smtClean="0"/>
              <a:t>Translation</a:t>
            </a:r>
          </a:p>
          <a:p>
            <a:pPr marL="800100" lvl="1" indent="-342900" eaLnBrk="0" fontAlgn="base" hangingPunct="0">
              <a:spcBef>
                <a:spcPct val="20000"/>
              </a:spcBef>
              <a:spcAft>
                <a:spcPct val="0"/>
              </a:spcAft>
              <a:buFont typeface="+mj-lt"/>
              <a:buAutoNum type="arabicPeriod"/>
              <a:defRPr/>
            </a:pPr>
            <a:r>
              <a:rPr lang="en-GB" sz="1600" kern="0" dirty="0" smtClean="0">
                <a:latin typeface="+mn-lt"/>
                <a:cs typeface="+mn-cs"/>
              </a:rPr>
              <a:t>Sign language</a:t>
            </a:r>
          </a:p>
          <a:p>
            <a:pPr marL="800100" lvl="1" indent="-342900" eaLnBrk="0" fontAlgn="base" hangingPunct="0">
              <a:spcBef>
                <a:spcPct val="20000"/>
              </a:spcBef>
              <a:spcAft>
                <a:spcPct val="0"/>
              </a:spcAft>
              <a:buFont typeface="+mj-lt"/>
              <a:buAutoNum type="arabicPeriod"/>
              <a:defRPr/>
            </a:pPr>
            <a:r>
              <a:rPr lang="en-GB" sz="1600" kern="0" dirty="0" smtClean="0"/>
              <a:t>Audio</a:t>
            </a:r>
            <a:endParaRPr lang="en-GB" kern="0" dirty="0" smtClean="0">
              <a:latin typeface="+mn-lt"/>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1" name="TextBox 10"/>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18</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Data Element Name Sections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used to record names for the data category as used in a given database, format or application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language independent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attributes: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mandatory data element name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one identifier (word, multi-word unit or (alpha)numeric representation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mandatory source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database, format or application in which the data element name is used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en-US" sz="3200" dirty="0" smtClean="0">
                <a:solidFill>
                  <a:srgbClr val="FF0000"/>
                </a:solidFill>
                <a:sym typeface="Webdings"/>
              </a:rPr>
              <a:t></a:t>
            </a:r>
            <a:r>
              <a:rPr lang="en-US" sz="3200" dirty="0" smtClean="0">
                <a:sym typeface="Webding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ISOcat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needs to better support keeping sources in sync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Category 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Data category: </a:t>
            </a:r>
            <a:r>
              <a:rPr lang="en-US" i="1" dirty="0" smtClean="0"/>
              <a:t>/Grammatical gender/</a:t>
            </a:r>
          </a:p>
          <a:p>
            <a:pPr lvl="1"/>
            <a:r>
              <a:rPr lang="en-US" dirty="0" smtClean="0"/>
              <a:t>Administrative part:</a:t>
            </a:r>
          </a:p>
          <a:p>
            <a:pPr lvl="2"/>
            <a:r>
              <a:rPr lang="en-US" dirty="0" smtClean="0"/>
              <a:t>Identifier: </a:t>
            </a:r>
            <a:r>
              <a:rPr lang="en-US" dirty="0" err="1" smtClean="0"/>
              <a:t>grammaticalGender</a:t>
            </a:r>
            <a:endParaRPr lang="en-US" dirty="0" smtClean="0"/>
          </a:p>
          <a:p>
            <a:pPr lvl="2"/>
            <a:r>
              <a:rPr lang="en-US" dirty="0" smtClean="0"/>
              <a:t>PID: </a:t>
            </a:r>
            <a:r>
              <a:rPr lang="en-US" dirty="0" smtClean="0">
                <a:hlinkClick r:id="rId2"/>
              </a:rPr>
              <a:t>http://www.isocat.org/datcat/DC-1297</a:t>
            </a:r>
            <a:endParaRPr lang="en-US" dirty="0" smtClean="0"/>
          </a:p>
          <a:p>
            <a:pPr lvl="1"/>
            <a:r>
              <a:rPr lang="en-US" dirty="0" smtClean="0"/>
              <a:t>Descriptive part:</a:t>
            </a:r>
          </a:p>
          <a:p>
            <a:pPr lvl="2"/>
            <a:r>
              <a:rPr lang="en-US" dirty="0" smtClean="0">
                <a:solidFill>
                  <a:srgbClr val="FF0000"/>
                </a:solidFill>
              </a:rPr>
              <a:t>Data Element Name: </a:t>
            </a:r>
            <a:r>
              <a:rPr lang="en-US" dirty="0" err="1" smtClean="0">
                <a:solidFill>
                  <a:srgbClr val="FF0000"/>
                </a:solidFill>
              </a:rPr>
              <a:t>GramGender</a:t>
            </a:r>
            <a:r>
              <a:rPr lang="en-US" dirty="0" smtClean="0">
                <a:solidFill>
                  <a:srgbClr val="FF0000"/>
                </a:solidFill>
              </a:rPr>
              <a:t> in Text Meaning Representation</a:t>
            </a:r>
          </a:p>
          <a:p>
            <a:pPr lvl="2"/>
            <a:r>
              <a:rPr lang="en-US" dirty="0" smtClean="0"/>
              <a:t>English definition: Category based on (depending on languages) the natural distinction between sex and formal criteria.</a:t>
            </a:r>
          </a:p>
          <a:p>
            <a:pPr lvl="2"/>
            <a:r>
              <a:rPr lang="en-US" dirty="0" smtClean="0"/>
              <a:t>French definition: </a:t>
            </a:r>
            <a:r>
              <a:rPr lang="fr-FR" dirty="0" smtClean="0"/>
              <a:t>Catégorie fondée (selon la langue) sur la distinction naturelle entre les sexes ou d'autres critères formels.</a:t>
            </a:r>
            <a:r>
              <a:rPr lang="en-US" dirty="0" smtClean="0"/>
              <a:t> </a:t>
            </a:r>
          </a:p>
          <a:p>
            <a:pPr lvl="1"/>
            <a:r>
              <a:rPr lang="en-US" dirty="0" smtClean="0"/>
              <a:t>Linguistic part:</a:t>
            </a:r>
          </a:p>
          <a:p>
            <a:pPr lvl="2"/>
            <a:r>
              <a:rPr lang="en-US" dirty="0" err="1" smtClean="0"/>
              <a:t>Morposyntax</a:t>
            </a:r>
            <a:r>
              <a:rPr lang="en-US" dirty="0" smtClean="0"/>
              <a:t> conceptual domain: </a:t>
            </a:r>
            <a:r>
              <a:rPr lang="en-US" i="1" dirty="0" smtClean="0"/>
              <a:t>/male/, /feminine/, /neuter/</a:t>
            </a:r>
          </a:p>
          <a:p>
            <a:pPr lvl="2"/>
            <a:r>
              <a:rPr lang="en-US" dirty="0" smtClean="0"/>
              <a:t>French conceptual domain: </a:t>
            </a:r>
            <a:r>
              <a:rPr lang="en-US" i="1" dirty="0" smtClean="0"/>
              <a:t>/male/, /feminine/</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19</a:t>
            </a:fld>
            <a:endParaRPr lang="en-US"/>
          </a:p>
        </p:txBody>
      </p:sp>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Data Category?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result of the specification of a given data field</a:t>
            </a:r>
          </a:p>
          <a:p>
            <a:pPr lvl="1"/>
            <a:r>
              <a:rPr lang="en-US" i="1" dirty="0" smtClean="0"/>
              <a:t>A data category is an elementary descriptor in a linguistic structure or an annotation scheme.</a:t>
            </a:r>
            <a:r>
              <a:rPr lang="en-US" dirty="0" smtClean="0"/>
              <a:t> </a:t>
            </a:r>
          </a:p>
          <a:p>
            <a:pPr lvl="1"/>
            <a:endParaRPr lang="en-GB" dirty="0" smtClean="0"/>
          </a:p>
          <a:p>
            <a:r>
              <a:rPr lang="en-US" dirty="0" smtClean="0"/>
              <a:t>Specification consists of 3 main parts:</a:t>
            </a:r>
          </a:p>
          <a:p>
            <a:pPr lvl="1"/>
            <a:r>
              <a:rPr lang="en-US" i="1" dirty="0" smtClean="0"/>
              <a:t>Administrative part</a:t>
            </a:r>
          </a:p>
          <a:p>
            <a:pPr lvl="2"/>
            <a:r>
              <a:rPr lang="en-US" i="1" dirty="0" smtClean="0"/>
              <a:t>Administration and identification</a:t>
            </a:r>
          </a:p>
          <a:p>
            <a:pPr lvl="1"/>
            <a:r>
              <a:rPr lang="en-US" i="1" dirty="0" smtClean="0"/>
              <a:t>Descriptive part</a:t>
            </a:r>
          </a:p>
          <a:p>
            <a:pPr lvl="2"/>
            <a:r>
              <a:rPr lang="en-US" i="1" dirty="0" smtClean="0"/>
              <a:t>Documentation in various working languages</a:t>
            </a:r>
          </a:p>
          <a:p>
            <a:pPr lvl="1"/>
            <a:r>
              <a:rPr lang="en-US" i="1" dirty="0" smtClean="0"/>
              <a:t>Linguistic part</a:t>
            </a:r>
          </a:p>
          <a:p>
            <a:pPr lvl="2"/>
            <a:r>
              <a:rPr lang="en-US" i="1" dirty="0" smtClean="0"/>
              <a:t>Conceptual domain(s for various object languages)</a:t>
            </a:r>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2</a:t>
            </a:fld>
            <a:endParaRPr lang="en-US"/>
          </a:p>
        </p:txBody>
      </p:sp>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20</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Working and object languages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Working language: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language used to describe objects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Object language: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language being described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	You can describe properties of the object language French in the working language Dutch: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nl-NL" sz="3200" b="0" i="1" u="none" strike="noStrike" kern="1200" cap="none" spc="0" normalizeH="0" baseline="0" noProof="0" smtClean="0">
                <a:ln>
                  <a:noFill/>
                </a:ln>
                <a:solidFill>
                  <a:schemeClr val="tx1"/>
                </a:solidFill>
                <a:effectLst/>
                <a:uLnTx/>
                <a:uFillTx/>
                <a:latin typeface="+mn-lt"/>
                <a:ea typeface="+mn-ea"/>
                <a:cs typeface="+mn-cs"/>
              </a:rPr>
              <a:t>	In de Franse taal worden vrouwelijke en mannelijk zelfstandige naamwoorden onderscheiden.</a:t>
            </a:r>
            <a:endParaRPr kumimoji="0" lang="nl-NL" sz="3200" b="0" i="1"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21</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Language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English language section is mandatory and has to contain at least one name and one definition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Additional language sections can be added as needed, and should translate at least the definition of the English language section</a:t>
            </a:r>
          </a:p>
          <a:p>
            <a:pPr marL="342900" lvl="1" indent="-342900">
              <a:spcBef>
                <a:spcPct val="20000"/>
              </a:spcBef>
              <a:defRPr/>
            </a:pPr>
            <a:r>
              <a:rPr lang="en-US" sz="2800" dirty="0" smtClean="0">
                <a:solidFill>
                  <a:srgbClr val="FF0000"/>
                </a:solidFill>
                <a:sym typeface="Webding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When you need an additional language, contact the DCR system administration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7271756" y="0"/>
            <a:ext cx="1872244" cy="369332"/>
          </a:xfrm>
          <a:prstGeom prst="rect">
            <a:avLst/>
          </a:prstGeom>
          <a:noFill/>
        </p:spPr>
        <p:txBody>
          <a:bodyPr wrap="none" rtlCol="0">
            <a:spAutoFit/>
          </a:bodyPr>
          <a:lstStyle/>
          <a:p>
            <a:r>
              <a:rPr lang="en-US" i="1" dirty="0" smtClean="0"/>
              <a:t>working language</a:t>
            </a:r>
            <a:endParaRPr lang="en-US"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22</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Language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Name Section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records a possible name for the data category in a specific language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status: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standardized name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preferred name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admitted name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superseded name</a:t>
            </a:r>
          </a:p>
          <a:p>
            <a:pPr marL="1143000" lvl="2" indent="-228600">
              <a:spcBef>
                <a:spcPct val="20000"/>
              </a:spcBef>
              <a:buFont typeface="Arial" pitchFamily="34" charset="0"/>
              <a:buChar char="•"/>
            </a:pPr>
            <a:r>
              <a:rPr lang="en-US" sz="2400" dirty="0" smtClean="0"/>
              <a:t>deprecated name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23</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Language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Definition Section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definition of the data category concept associated with the data category, written in the language of the language section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attributes: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definition:</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definitive formulation that should be general enough to apply to all thematic domains and implementations of the data category</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source: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from which the definition has been borrowed or adapted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note: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any additional information about the definition</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24</a:t>
            </a:fld>
            <a:endParaRPr lang="en-US"/>
          </a:p>
        </p:txBody>
      </p:sp>
      <p:sp>
        <p:nvSpPr>
          <p:cNvPr id="5" name="Title 1"/>
          <p:cNvSpPr txBox="1">
            <a:spLocks/>
          </p:cNvSpPr>
          <p:nvPr/>
        </p:nvSpPr>
        <p:spPr>
          <a:xfrm>
            <a:off x="457200" y="274638"/>
            <a:ext cx="8229600" cy="1143000"/>
          </a:xfrm>
          <a:prstGeom prst="rect">
            <a:avLst/>
          </a:prstGeom>
        </p:spPr>
        <p:txBody>
          <a:bodyPr anchor="ctr" anchorCtr="1">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mj-lt"/>
                <a:ea typeface="+mj-ea"/>
                <a:cs typeface="+mj-cs"/>
              </a:rPr>
              <a:t>ISO 704 Terminology work — principles and methods</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Intensional definitions: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They should consist of a single sentence fragment;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They should begin with a meaningful </a:t>
            </a:r>
            <a:r>
              <a:rPr kumimoji="0" lang="en-US" sz="2400" b="0" i="1" u="none" strike="noStrike" kern="1200" cap="none" spc="0" normalizeH="0" baseline="0" noProof="0" smtClean="0">
                <a:ln>
                  <a:noFill/>
                </a:ln>
                <a:solidFill>
                  <a:schemeClr val="tx1"/>
                </a:solidFill>
                <a:effectLst/>
                <a:uLnTx/>
                <a:uFillTx/>
                <a:latin typeface="+mn-lt"/>
                <a:ea typeface="+mn-ea"/>
                <a:cs typeface="+mn-cs"/>
              </a:rPr>
              <a:t>broader concept, either immediately above or at a higher </a:t>
            </a:r>
            <a:r>
              <a:rPr kumimoji="0" lang="en-US" sz="2400" b="0" i="0" u="none" strike="noStrike" kern="1200" cap="none" spc="0" normalizeH="0" baseline="0" noProof="0" smtClean="0">
                <a:ln>
                  <a:noFill/>
                </a:ln>
                <a:solidFill>
                  <a:schemeClr val="tx1"/>
                </a:solidFill>
                <a:effectLst/>
                <a:uLnTx/>
                <a:uFillTx/>
                <a:latin typeface="+mn-lt"/>
                <a:ea typeface="+mn-ea"/>
                <a:cs typeface="+mn-cs"/>
              </a:rPr>
              <a:t>level of the data category concept being defined;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They should list critical and delimiting </a:t>
            </a:r>
            <a:r>
              <a:rPr kumimoji="0" lang="en-US" sz="2400" b="0" i="1" u="none" strike="noStrike" kern="1200" cap="none" spc="0" normalizeH="0" baseline="0" noProof="0" smtClean="0">
                <a:ln>
                  <a:noFill/>
                </a:ln>
                <a:solidFill>
                  <a:schemeClr val="tx1"/>
                </a:solidFill>
                <a:effectLst/>
                <a:uLnTx/>
                <a:uFillTx/>
                <a:latin typeface="+mn-lt"/>
                <a:ea typeface="+mn-ea"/>
                <a:cs typeface="+mn-cs"/>
              </a:rPr>
              <a:t>characteristic(s) that distinguish the concept from other </a:t>
            </a:r>
            <a:r>
              <a:rPr kumimoji="0" lang="en-US" sz="2400" b="0" i="0" u="none" strike="noStrike" kern="1200" cap="none" spc="0" normalizeH="0" baseline="0" noProof="0" smtClean="0">
                <a:ln>
                  <a:noFill/>
                </a:ln>
                <a:solidFill>
                  <a:schemeClr val="tx1"/>
                </a:solidFill>
                <a:effectLst/>
                <a:uLnTx/>
                <a:uFillTx/>
                <a:latin typeface="+mn-lt"/>
                <a:ea typeface="+mn-ea"/>
                <a:cs typeface="+mn-cs"/>
              </a:rPr>
              <a:t>related </a:t>
            </a:r>
            <a:r>
              <a:rPr kumimoji="0" lang="en-US" sz="2400" b="0" i="1" u="none" strike="noStrike" kern="1200" cap="none" spc="0" normalizeH="0" baseline="0" noProof="0" smtClean="0">
                <a:ln>
                  <a:noFill/>
                </a:ln>
                <a:solidFill>
                  <a:schemeClr val="tx1"/>
                </a:solidFill>
                <a:effectLst/>
                <a:uLnTx/>
                <a:uFillTx/>
                <a:latin typeface="+mn-lt"/>
                <a:ea typeface="+mn-ea"/>
                <a:cs typeface="+mn-cs"/>
              </a:rPr>
              <a:t>concepts.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Actual concept systems, such as are implied here by the reference to broader and related concepts, should be modeled in Relation Registries outside the DCR. Furthermore, different domains and communities of practice may differ in their choice of the immediate broader concept, depending upon any given ontological perspective. Harmonized definitions for shared DCs should attempt to choose generic references insofar as possible.</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25</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Data Category relationships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jdelijke aanduiding voor inhoud 2"/>
          <p:cNvSpPr txBox="1">
            <a:spLocks/>
          </p:cNvSpPr>
          <p:nvPr/>
        </p:nvSpPr>
        <p:spPr>
          <a:xfrm>
            <a:off x="457200" y="1600200"/>
            <a:ext cx="4800600" cy="4525963"/>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Value domain membership</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Subsumption relationships between simple data categories (legacy)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Relationships between complex data categories are not stored in the DCR</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7" name="Groep 29"/>
          <p:cNvGrpSpPr/>
          <p:nvPr/>
        </p:nvGrpSpPr>
        <p:grpSpPr>
          <a:xfrm>
            <a:off x="5791200" y="1905000"/>
            <a:ext cx="2590800" cy="2286000"/>
            <a:chOff x="5029200" y="2895600"/>
            <a:chExt cx="2590800" cy="2286000"/>
          </a:xfrm>
        </p:grpSpPr>
        <p:sp>
          <p:nvSpPr>
            <p:cNvPr id="8" name="Ovaal 7"/>
            <p:cNvSpPr>
              <a:spLocks noChangeArrowheads="1"/>
            </p:cNvSpPr>
            <p:nvPr/>
          </p:nvSpPr>
          <p:spPr bwMode="auto">
            <a:xfrm>
              <a:off x="5029200" y="2895600"/>
              <a:ext cx="2209800" cy="914543"/>
            </a:xfrm>
            <a:prstGeom prst="ellipse">
              <a:avLst/>
            </a:prstGeom>
            <a:solidFill>
              <a:srgbClr val="92D050"/>
            </a:solidFill>
            <a:ln w="9525" algn="ctr">
              <a:solidFill>
                <a:schemeClr val="tx1"/>
              </a:solidFill>
              <a:round/>
              <a:headEnd/>
              <a:tailEnd/>
            </a:ln>
          </p:spPr>
          <p:txBody>
            <a:bodyPr wrap="none" anchor="ctr"/>
            <a:lstStyle/>
            <a:p>
              <a:pPr algn="ctr"/>
              <a:r>
                <a:rPr lang="en-US" dirty="0" err="1" smtClean="0"/>
                <a:t>partOfSpeech</a:t>
              </a:r>
              <a:endParaRPr lang="en-US" dirty="0"/>
            </a:p>
          </p:txBody>
        </p:sp>
        <p:sp>
          <p:nvSpPr>
            <p:cNvPr id="9" name="Tekstvak 8"/>
            <p:cNvSpPr txBox="1">
              <a:spLocks noChangeArrowheads="1"/>
            </p:cNvSpPr>
            <p:nvPr/>
          </p:nvSpPr>
          <p:spPr bwMode="auto">
            <a:xfrm>
              <a:off x="6871077" y="3821813"/>
              <a:ext cx="748923" cy="369390"/>
            </a:xfrm>
            <a:prstGeom prst="rect">
              <a:avLst/>
            </a:prstGeom>
            <a:noFill/>
            <a:ln w="9525">
              <a:noFill/>
              <a:miter lim="800000"/>
              <a:headEnd/>
              <a:tailEnd/>
            </a:ln>
          </p:spPr>
          <p:txBody>
            <a:bodyPr wrap="none">
              <a:spAutoFit/>
            </a:bodyPr>
            <a:lstStyle/>
            <a:p>
              <a:pPr algn="ctr"/>
              <a:r>
                <a:rPr lang="nl-NL" i="1" dirty="0" err="1"/>
                <a:t>string</a:t>
              </a:r>
              <a:endParaRPr lang="en-US" i="1" dirty="0"/>
            </a:p>
          </p:txBody>
        </p:sp>
        <p:sp>
          <p:nvSpPr>
            <p:cNvPr id="10" name="Ovaal 9"/>
            <p:cNvSpPr/>
            <p:nvPr/>
          </p:nvSpPr>
          <p:spPr bwMode="auto">
            <a:xfrm>
              <a:off x="5029200" y="4267200"/>
              <a:ext cx="2209800" cy="914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smtClean="0"/>
                <a:t>pronoun</a:t>
              </a:r>
              <a:endParaRPr lang="en-US" dirty="0"/>
            </a:p>
          </p:txBody>
        </p:sp>
        <p:cxnSp>
          <p:nvCxnSpPr>
            <p:cNvPr id="11" name="Rechte verbindingslijn 13"/>
            <p:cNvCxnSpPr>
              <a:cxnSpLocks noChangeShapeType="1"/>
              <a:stCxn id="8" idx="4"/>
              <a:endCxn id="10" idx="0"/>
            </p:cNvCxnSpPr>
            <p:nvPr/>
          </p:nvCxnSpPr>
          <p:spPr bwMode="auto">
            <a:xfrm rot="5400000">
              <a:off x="5905572" y="4038671"/>
              <a:ext cx="457057" cy="0"/>
            </a:xfrm>
            <a:prstGeom prst="line">
              <a:avLst/>
            </a:prstGeom>
            <a:noFill/>
            <a:ln w="9525" algn="ctr">
              <a:solidFill>
                <a:schemeClr val="tx1"/>
              </a:solidFill>
              <a:round/>
              <a:headEnd/>
              <a:tailEnd/>
            </a:ln>
          </p:spPr>
        </p:cxnSp>
        <p:cxnSp>
          <p:nvCxnSpPr>
            <p:cNvPr id="12" name="Rechte verbindingslijn 13"/>
            <p:cNvCxnSpPr>
              <a:cxnSpLocks noChangeShapeType="1"/>
              <a:stCxn id="8" idx="4"/>
            </p:cNvCxnSpPr>
            <p:nvPr/>
          </p:nvCxnSpPr>
          <p:spPr bwMode="auto">
            <a:xfrm rot="5400000">
              <a:off x="5543622" y="3524323"/>
              <a:ext cx="304659" cy="876298"/>
            </a:xfrm>
            <a:prstGeom prst="line">
              <a:avLst/>
            </a:prstGeom>
            <a:noFill/>
            <a:ln w="9525" algn="ctr">
              <a:solidFill>
                <a:schemeClr val="tx1"/>
              </a:solidFill>
              <a:round/>
              <a:headEnd/>
              <a:tailEnd/>
            </a:ln>
          </p:spPr>
        </p:cxnSp>
        <p:cxnSp>
          <p:nvCxnSpPr>
            <p:cNvPr id="13" name="Rechte verbindingslijn 13"/>
            <p:cNvCxnSpPr>
              <a:cxnSpLocks noChangeShapeType="1"/>
              <a:stCxn id="8" idx="4"/>
            </p:cNvCxnSpPr>
            <p:nvPr/>
          </p:nvCxnSpPr>
          <p:spPr bwMode="auto">
            <a:xfrm rot="16200000" flipH="1">
              <a:off x="6419922" y="3524321"/>
              <a:ext cx="304659" cy="876302"/>
            </a:xfrm>
            <a:prstGeom prst="line">
              <a:avLst/>
            </a:prstGeom>
            <a:noFill/>
            <a:ln w="9525" algn="ctr">
              <a:solidFill>
                <a:schemeClr val="tx1"/>
              </a:solidFill>
              <a:round/>
              <a:headEnd/>
              <a:tailEnd/>
            </a:ln>
          </p:spPr>
        </p:cxnSp>
      </p:grpSp>
      <p:grpSp>
        <p:nvGrpSpPr>
          <p:cNvPr id="14" name="Groep 31"/>
          <p:cNvGrpSpPr/>
          <p:nvPr/>
        </p:nvGrpSpPr>
        <p:grpSpPr>
          <a:xfrm>
            <a:off x="5791200" y="4191000"/>
            <a:ext cx="2209800" cy="1371600"/>
            <a:chOff x="5029200" y="5181600"/>
            <a:chExt cx="2209800" cy="1371600"/>
          </a:xfrm>
        </p:grpSpPr>
        <p:sp>
          <p:nvSpPr>
            <p:cNvPr id="15" name="Ovaal 18"/>
            <p:cNvSpPr/>
            <p:nvPr/>
          </p:nvSpPr>
          <p:spPr bwMode="auto">
            <a:xfrm>
              <a:off x="5029200" y="5638800"/>
              <a:ext cx="2209800" cy="914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smtClean="0"/>
                <a:t>personal</a:t>
              </a:r>
            </a:p>
            <a:p>
              <a:pPr algn="ctr">
                <a:defRPr/>
              </a:pPr>
              <a:r>
                <a:rPr lang="en-US" dirty="0" smtClean="0"/>
                <a:t>pronoun</a:t>
              </a:r>
              <a:endParaRPr lang="en-US" dirty="0"/>
            </a:p>
          </p:txBody>
        </p:sp>
        <p:cxnSp>
          <p:nvCxnSpPr>
            <p:cNvPr id="16" name="Rechte verbindingslijn 20"/>
            <p:cNvCxnSpPr>
              <a:stCxn id="10" idx="4"/>
              <a:endCxn id="15" idx="0"/>
            </p:cNvCxnSpPr>
            <p:nvPr/>
          </p:nvCxnSpPr>
          <p:spPr bwMode="auto">
            <a:xfrm rot="5400000">
              <a:off x="5905500" y="5410200"/>
              <a:ext cx="457200" cy="0"/>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7" name="Rechte verbindingslijn 13"/>
            <p:cNvCxnSpPr>
              <a:cxnSpLocks noChangeShapeType="1"/>
            </p:cNvCxnSpPr>
            <p:nvPr/>
          </p:nvCxnSpPr>
          <p:spPr bwMode="auto">
            <a:xfrm rot="5400000">
              <a:off x="5543620" y="4895781"/>
              <a:ext cx="304659" cy="876298"/>
            </a:xfrm>
            <a:prstGeom prst="line">
              <a:avLst/>
            </a:prstGeom>
            <a:noFill/>
            <a:ln w="9525" algn="ctr">
              <a:solidFill>
                <a:schemeClr val="tx1"/>
              </a:solidFill>
              <a:round/>
              <a:headEnd/>
              <a:tailEnd/>
            </a:ln>
          </p:spPr>
        </p:cxnSp>
        <p:cxnSp>
          <p:nvCxnSpPr>
            <p:cNvPr id="18" name="Rechte verbindingslijn 13"/>
            <p:cNvCxnSpPr>
              <a:cxnSpLocks noChangeShapeType="1"/>
            </p:cNvCxnSpPr>
            <p:nvPr/>
          </p:nvCxnSpPr>
          <p:spPr bwMode="auto">
            <a:xfrm rot="16200000" flipH="1">
              <a:off x="6419920" y="4895779"/>
              <a:ext cx="304659" cy="876302"/>
            </a:xfrm>
            <a:prstGeom prst="line">
              <a:avLst/>
            </a:prstGeom>
            <a:noFill/>
            <a:ln w="9525" algn="ctr">
              <a:solidFill>
                <a:schemeClr val="tx1"/>
              </a:solidFill>
              <a:round/>
              <a:headEnd/>
              <a:tailEnd/>
            </a:ln>
          </p:spPr>
        </p:cxnSp>
      </p:grpSp>
      <p:sp>
        <p:nvSpPr>
          <p:cNvPr id="19" name="TextBox 18"/>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26</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No ontological relationships?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extBox 8"/>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
        <p:nvSpPr>
          <p:cNvPr id="10"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Rationale: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Relation types and modeling strategies for a given data category may differ from application to application;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Motivation to agree on relation and modeling strategies will be stronger at individual application level;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Integration of multiple relation structures in DCR itself could lead to endless ontological clutter.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R="0" lvl="1" algn="ctr" defTabSz="914400" rtl="0" eaLnBrk="1" fontAlgn="auto" latinLnBrk="0" hangingPunct="1">
              <a:lnSpc>
                <a:spcPct val="100000"/>
              </a:lnSpc>
              <a:spcBef>
                <a:spcPct val="20000"/>
              </a:spcBef>
              <a:spcAft>
                <a:spcPts val="0"/>
              </a:spcAft>
              <a:buClrTx/>
              <a:buSzTx/>
              <a:tabLst/>
              <a:defRPr/>
            </a:pPr>
            <a:r>
              <a:rPr lang="en-US" sz="2800" dirty="0" smtClean="0"/>
              <a:t>Solution under development:</a:t>
            </a:r>
          </a:p>
          <a:p>
            <a:pPr marR="0" lvl="1" algn="ctr" defTabSz="914400" rtl="0" eaLnBrk="1" fontAlgn="auto" latinLnBrk="0" hangingPunct="1">
              <a:lnSpc>
                <a:spcPct val="100000"/>
              </a:lnSpc>
              <a:spcBef>
                <a:spcPct val="20000"/>
              </a:spcBef>
              <a:spcAft>
                <a:spcPts val="0"/>
              </a:spcAft>
              <a:buClrTx/>
              <a:buSzTx/>
              <a:tabLst/>
              <a:defRPr/>
            </a:pPr>
            <a:r>
              <a:rPr lang="en-US" sz="2800" dirty="0" err="1" smtClean="0"/>
              <a:t>RELcat</a:t>
            </a:r>
            <a:r>
              <a:rPr lang="en-US" sz="2800" dirty="0" smtClean="0"/>
              <a:t> a Relation Registry</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27</a:t>
            </a:fld>
            <a:endParaRPr lang="en-US"/>
          </a:p>
        </p:txBody>
      </p:sp>
      <p:sp>
        <p:nvSpPr>
          <p:cNvPr id="5" name="Title 1"/>
          <p:cNvSpPr txBox="1">
            <a:spLocks/>
          </p:cNvSpPr>
          <p:nvPr/>
        </p:nvSpPr>
        <p:spPr>
          <a:xfrm>
            <a:off x="457200" y="274638"/>
            <a:ext cx="8229600" cy="1143000"/>
          </a:xfrm>
          <a:prstGeom prst="rect">
            <a:avLst/>
          </a:prstGeom>
        </p:spPr>
        <p:txBody>
          <a:bodyPr anchor="ctr" anchorCtr="1">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Usage of is-a relationships between simple DCs</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le 5"/>
          <p:cNvGraphicFramePr>
            <a:graphicFrameLocks noGrp="1"/>
          </p:cNvGraphicFramePr>
          <p:nvPr/>
        </p:nvGraphicFramePr>
        <p:xfrm>
          <a:off x="1371600" y="1905000"/>
          <a:ext cx="5715000" cy="3708400"/>
        </p:xfrm>
        <a:graphic>
          <a:graphicData uri="http://schemas.openxmlformats.org/drawingml/2006/table">
            <a:tbl>
              <a:tblPr firstRow="1" bandRow="1">
                <a:tableStyleId>{5C22544A-7EE6-4342-B048-85BDC9FD1C3A}</a:tableStyleId>
              </a:tblPr>
              <a:tblGrid>
                <a:gridCol w="2514600"/>
                <a:gridCol w="1501346"/>
                <a:gridCol w="1699054"/>
              </a:tblGrid>
              <a:tr h="370840">
                <a:tc>
                  <a:txBody>
                    <a:bodyPr/>
                    <a:lstStyle/>
                    <a:p>
                      <a:r>
                        <a:rPr lang="en-US" dirty="0" smtClean="0"/>
                        <a:t>Data category</a:t>
                      </a:r>
                      <a:endParaRPr lang="en-US" dirty="0"/>
                    </a:p>
                  </a:txBody>
                  <a:tcPr/>
                </a:tc>
                <a:tc>
                  <a:txBody>
                    <a:bodyPr/>
                    <a:lstStyle/>
                    <a:p>
                      <a:pPr algn="ctr"/>
                      <a:r>
                        <a:rPr lang="en-US" dirty="0" err="1" smtClean="0"/>
                        <a:t>Morposyntax</a:t>
                      </a:r>
                      <a:endParaRPr lang="en-US" dirty="0"/>
                    </a:p>
                  </a:txBody>
                  <a:tcPr/>
                </a:tc>
                <a:tc>
                  <a:txBody>
                    <a:bodyPr/>
                    <a:lstStyle/>
                    <a:p>
                      <a:pPr algn="ctr"/>
                      <a:r>
                        <a:rPr lang="en-US" dirty="0" smtClean="0"/>
                        <a:t>Terminology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sym typeface="Wingdings"/>
                        </a:rPr>
                        <a:t></a:t>
                      </a:r>
                      <a:r>
                        <a:rPr lang="en-US" dirty="0" smtClean="0"/>
                        <a:t>/</a:t>
                      </a:r>
                      <a:r>
                        <a:rPr lang="en-US" i="1" dirty="0" err="1" smtClean="0"/>
                        <a:t>partOfSpeech</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smtClean="0"/>
                        <a:t>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ordinalAdjective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participleAdjective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a:buNone/>
                      </a:pPr>
                      <a:r>
                        <a:rPr lang="en-US" dirty="0" smtClean="0">
                          <a:solidFill>
                            <a:schemeClr val="bg1"/>
                          </a:solidFill>
                          <a:sym typeface="Wingdings"/>
                        </a:rPr>
                        <a:t></a:t>
                      </a:r>
                      <a:r>
                        <a:rPr lang="en-US" dirty="0" smtClean="0"/>
                        <a:t>    /</a:t>
                      </a:r>
                      <a:r>
                        <a:rPr lang="en-US" i="1" dirty="0" err="1" smtClean="0"/>
                        <a:t>qualifierAdjective</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adposition</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circumposition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preposition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postposition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28</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Language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examples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 sample instance reflecting the data category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should be limited to those that illustrate the data category in general, excluding language specific usage, which should be documented in a language specific Linguistic Section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may be accompanied by the source of the example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explanations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any additional information about the data category that would not be relevant for a definition (for example, more precise linguistic background concerning the use of the data category)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may be accompanied by the source from which the explanation has been borrowed or adapted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notes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any additional information associated with the data category, excluding technical information that would normally be described in an explanation</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Category types</a:t>
            </a:r>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29</a:t>
            </a:fld>
            <a:endParaRPr lang="en-US"/>
          </a:p>
        </p:txBody>
      </p:sp>
      <p:grpSp>
        <p:nvGrpSpPr>
          <p:cNvPr id="3" name="Groep 26"/>
          <p:cNvGrpSpPr>
            <a:grpSpLocks/>
          </p:cNvGrpSpPr>
          <p:nvPr/>
        </p:nvGrpSpPr>
        <p:grpSpPr bwMode="auto">
          <a:xfrm>
            <a:off x="228600" y="1600200"/>
            <a:ext cx="2209800" cy="2122488"/>
            <a:chOff x="228600" y="1600200"/>
            <a:chExt cx="2209800" cy="2121932"/>
          </a:xfrm>
        </p:grpSpPr>
        <p:sp>
          <p:nvSpPr>
            <p:cNvPr id="8" name="Ovaal 5"/>
            <p:cNvSpPr>
              <a:spLocks noChangeArrowheads="1"/>
            </p:cNvSpPr>
            <p:nvPr/>
          </p:nvSpPr>
          <p:spPr bwMode="auto">
            <a:xfrm>
              <a:off x="228600" y="2362200"/>
              <a:ext cx="2209800" cy="914400"/>
            </a:xfrm>
            <a:prstGeom prst="ellipse">
              <a:avLst/>
            </a:prstGeom>
            <a:solidFill>
              <a:srgbClr val="FFFF00"/>
            </a:solidFill>
            <a:ln w="9525" algn="ctr">
              <a:solidFill>
                <a:schemeClr val="tx1"/>
              </a:solidFill>
              <a:round/>
              <a:headEnd/>
              <a:tailEnd/>
            </a:ln>
          </p:spPr>
          <p:txBody>
            <a:bodyPr wrap="none" anchor="ctr"/>
            <a:lstStyle/>
            <a:p>
              <a:pPr algn="ctr"/>
              <a:r>
                <a:rPr lang="en-US"/>
                <a:t>writtenForm</a:t>
              </a:r>
            </a:p>
          </p:txBody>
        </p:sp>
        <p:sp>
          <p:nvSpPr>
            <p:cNvPr id="9" name="Tekstvak 6"/>
            <p:cNvSpPr txBox="1">
              <a:spLocks noChangeArrowheads="1"/>
            </p:cNvSpPr>
            <p:nvPr/>
          </p:nvSpPr>
          <p:spPr bwMode="auto">
            <a:xfrm>
              <a:off x="959039" y="3352800"/>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10" name="Tekstvak 18"/>
            <p:cNvSpPr txBox="1">
              <a:spLocks noChangeArrowheads="1"/>
            </p:cNvSpPr>
            <p:nvPr/>
          </p:nvSpPr>
          <p:spPr bwMode="auto">
            <a:xfrm>
              <a:off x="1376032" y="1600200"/>
              <a:ext cx="986168" cy="523220"/>
            </a:xfrm>
            <a:prstGeom prst="rect">
              <a:avLst/>
            </a:prstGeom>
            <a:noFill/>
            <a:ln w="9525">
              <a:noFill/>
              <a:miter lim="800000"/>
              <a:headEnd/>
              <a:tailEnd/>
            </a:ln>
          </p:spPr>
          <p:txBody>
            <a:bodyPr wrap="none">
              <a:spAutoFit/>
            </a:bodyPr>
            <a:lstStyle/>
            <a:p>
              <a:pPr algn="ctr"/>
              <a:r>
                <a:rPr lang="nl-NL" sz="2800"/>
                <a:t>open</a:t>
              </a:r>
              <a:endParaRPr lang="en-US" sz="2800"/>
            </a:p>
          </p:txBody>
        </p:sp>
      </p:grpSp>
      <p:grpSp>
        <p:nvGrpSpPr>
          <p:cNvPr id="7" name="Groep 29"/>
          <p:cNvGrpSpPr>
            <a:grpSpLocks/>
          </p:cNvGrpSpPr>
          <p:nvPr/>
        </p:nvGrpSpPr>
        <p:grpSpPr bwMode="auto">
          <a:xfrm>
            <a:off x="1219200" y="1609725"/>
            <a:ext cx="5486400" cy="4181475"/>
            <a:chOff x="1219200" y="1610380"/>
            <a:chExt cx="5486400" cy="4180820"/>
          </a:xfrm>
        </p:grpSpPr>
        <p:sp>
          <p:nvSpPr>
            <p:cNvPr id="12" name="Ovaal 7"/>
            <p:cNvSpPr>
              <a:spLocks noChangeArrowheads="1"/>
            </p:cNvSpPr>
            <p:nvPr/>
          </p:nvSpPr>
          <p:spPr bwMode="auto">
            <a:xfrm>
              <a:off x="2895600" y="2362200"/>
              <a:ext cx="2209800" cy="914400"/>
            </a:xfrm>
            <a:prstGeom prst="ellipse">
              <a:avLst/>
            </a:prstGeom>
            <a:solidFill>
              <a:srgbClr val="92D050"/>
            </a:solidFill>
            <a:ln w="9525" algn="ctr">
              <a:solidFill>
                <a:schemeClr val="tx1"/>
              </a:solidFill>
              <a:round/>
              <a:headEnd/>
              <a:tailEnd/>
            </a:ln>
          </p:spPr>
          <p:txBody>
            <a:bodyPr wrap="none" anchor="ctr"/>
            <a:lstStyle/>
            <a:p>
              <a:pPr algn="ctr"/>
              <a:r>
                <a:rPr lang="en-US"/>
                <a:t>grammaticalGender</a:t>
              </a:r>
            </a:p>
          </p:txBody>
        </p:sp>
        <p:sp>
          <p:nvSpPr>
            <p:cNvPr id="13" name="Tekstvak 8"/>
            <p:cNvSpPr txBox="1">
              <a:spLocks noChangeArrowheads="1"/>
            </p:cNvSpPr>
            <p:nvPr/>
          </p:nvSpPr>
          <p:spPr bwMode="auto">
            <a:xfrm>
              <a:off x="4737477" y="3288268"/>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14" name="Ovaal 9"/>
            <p:cNvSpPr/>
            <p:nvPr/>
          </p:nvSpPr>
          <p:spPr bwMode="auto">
            <a:xfrm>
              <a:off x="1219200" y="4038875"/>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neuter</a:t>
              </a:r>
            </a:p>
          </p:txBody>
        </p:sp>
        <p:sp>
          <p:nvSpPr>
            <p:cNvPr id="15" name="Ovaal 10"/>
            <p:cNvSpPr/>
            <p:nvPr/>
          </p:nvSpPr>
          <p:spPr bwMode="auto">
            <a:xfrm>
              <a:off x="2895600" y="4876943"/>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masculine</a:t>
              </a:r>
            </a:p>
          </p:txBody>
        </p:sp>
        <p:sp>
          <p:nvSpPr>
            <p:cNvPr id="16" name="Ovaal 11"/>
            <p:cNvSpPr/>
            <p:nvPr/>
          </p:nvSpPr>
          <p:spPr bwMode="auto">
            <a:xfrm>
              <a:off x="4495800" y="4038875"/>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feminine</a:t>
              </a:r>
            </a:p>
          </p:txBody>
        </p:sp>
        <p:cxnSp>
          <p:nvCxnSpPr>
            <p:cNvPr id="17" name="Rechte verbindingslijn 13"/>
            <p:cNvCxnSpPr>
              <a:cxnSpLocks noChangeShapeType="1"/>
              <a:stCxn id="12" idx="4"/>
              <a:endCxn id="14" idx="0"/>
            </p:cNvCxnSpPr>
            <p:nvPr/>
          </p:nvCxnSpPr>
          <p:spPr bwMode="auto">
            <a:xfrm rot="5400000">
              <a:off x="2781300" y="2819400"/>
              <a:ext cx="762000" cy="1676400"/>
            </a:xfrm>
            <a:prstGeom prst="line">
              <a:avLst/>
            </a:prstGeom>
            <a:noFill/>
            <a:ln w="9525" algn="ctr">
              <a:solidFill>
                <a:schemeClr val="tx1"/>
              </a:solidFill>
              <a:round/>
              <a:headEnd/>
              <a:tailEnd/>
            </a:ln>
          </p:spPr>
        </p:cxnSp>
        <p:cxnSp>
          <p:nvCxnSpPr>
            <p:cNvPr id="18" name="Rechte verbindingslijn 15"/>
            <p:cNvCxnSpPr>
              <a:cxnSpLocks noChangeShapeType="1"/>
              <a:stCxn id="12" idx="4"/>
              <a:endCxn id="15" idx="0"/>
            </p:cNvCxnSpPr>
            <p:nvPr/>
          </p:nvCxnSpPr>
          <p:spPr bwMode="auto">
            <a:xfrm rot="5400000">
              <a:off x="3200400" y="4076700"/>
              <a:ext cx="1600200" cy="0"/>
            </a:xfrm>
            <a:prstGeom prst="line">
              <a:avLst/>
            </a:prstGeom>
            <a:noFill/>
            <a:ln w="9525" algn="ctr">
              <a:solidFill>
                <a:schemeClr val="tx1"/>
              </a:solidFill>
              <a:round/>
              <a:headEnd/>
              <a:tailEnd/>
            </a:ln>
          </p:spPr>
        </p:cxnSp>
        <p:cxnSp>
          <p:nvCxnSpPr>
            <p:cNvPr id="19" name="Rechte verbindingslijn 17"/>
            <p:cNvCxnSpPr>
              <a:cxnSpLocks noChangeShapeType="1"/>
              <a:stCxn id="12" idx="4"/>
              <a:endCxn id="16" idx="0"/>
            </p:cNvCxnSpPr>
            <p:nvPr/>
          </p:nvCxnSpPr>
          <p:spPr bwMode="auto">
            <a:xfrm rot="16200000" flipH="1">
              <a:off x="4419600" y="2857500"/>
              <a:ext cx="762000" cy="1600200"/>
            </a:xfrm>
            <a:prstGeom prst="line">
              <a:avLst/>
            </a:prstGeom>
            <a:noFill/>
            <a:ln w="9525" algn="ctr">
              <a:solidFill>
                <a:schemeClr val="tx1"/>
              </a:solidFill>
              <a:round/>
              <a:headEnd/>
              <a:tailEnd/>
            </a:ln>
          </p:spPr>
        </p:cxnSp>
        <p:sp>
          <p:nvSpPr>
            <p:cNvPr id="20" name="Tekstvak 19"/>
            <p:cNvSpPr txBox="1">
              <a:spLocks noChangeArrowheads="1"/>
            </p:cNvSpPr>
            <p:nvPr/>
          </p:nvSpPr>
          <p:spPr bwMode="auto">
            <a:xfrm>
              <a:off x="3390209" y="1610380"/>
              <a:ext cx="1225015" cy="523220"/>
            </a:xfrm>
            <a:prstGeom prst="rect">
              <a:avLst/>
            </a:prstGeom>
            <a:noFill/>
            <a:ln w="9525">
              <a:noFill/>
              <a:miter lim="800000"/>
              <a:headEnd/>
              <a:tailEnd/>
            </a:ln>
          </p:spPr>
          <p:txBody>
            <a:bodyPr wrap="none">
              <a:spAutoFit/>
            </a:bodyPr>
            <a:lstStyle/>
            <a:p>
              <a:pPr algn="ctr"/>
              <a:r>
                <a:rPr lang="nl-NL" sz="2800"/>
                <a:t>closed</a:t>
              </a:r>
              <a:endParaRPr lang="en-US" sz="2800"/>
            </a:p>
          </p:txBody>
        </p:sp>
      </p:grpSp>
      <p:sp>
        <p:nvSpPr>
          <p:cNvPr id="21" name="Tekstvak 20"/>
          <p:cNvSpPr txBox="1">
            <a:spLocks noChangeArrowheads="1"/>
          </p:cNvSpPr>
          <p:nvPr/>
        </p:nvSpPr>
        <p:spPr bwMode="auto">
          <a:xfrm>
            <a:off x="-49213" y="5019675"/>
            <a:ext cx="1323976" cy="522288"/>
          </a:xfrm>
          <a:prstGeom prst="rect">
            <a:avLst/>
          </a:prstGeom>
          <a:noFill/>
          <a:ln w="9525">
            <a:noFill/>
            <a:miter lim="800000"/>
            <a:headEnd/>
            <a:tailEnd/>
          </a:ln>
        </p:spPr>
        <p:txBody>
          <a:bodyPr wrap="none">
            <a:spAutoFit/>
          </a:bodyPr>
          <a:lstStyle/>
          <a:p>
            <a:pPr algn="ctr"/>
            <a:r>
              <a:rPr lang="nl-NL" sz="2800" dirty="0"/>
              <a:t>simple:</a:t>
            </a:r>
            <a:endParaRPr lang="en-US" sz="2800" dirty="0"/>
          </a:p>
        </p:txBody>
      </p:sp>
      <p:grpSp>
        <p:nvGrpSpPr>
          <p:cNvPr id="11" name="Groep 28"/>
          <p:cNvGrpSpPr>
            <a:grpSpLocks/>
          </p:cNvGrpSpPr>
          <p:nvPr/>
        </p:nvGrpSpPr>
        <p:grpSpPr bwMode="auto">
          <a:xfrm>
            <a:off x="6477000" y="1600200"/>
            <a:ext cx="2209800" cy="2579688"/>
            <a:chOff x="6477000" y="1600200"/>
            <a:chExt cx="2209800" cy="2579132"/>
          </a:xfrm>
        </p:grpSpPr>
        <p:sp>
          <p:nvSpPr>
            <p:cNvPr id="23" name="Ovaal 21"/>
            <p:cNvSpPr>
              <a:spLocks noChangeArrowheads="1"/>
            </p:cNvSpPr>
            <p:nvPr/>
          </p:nvSpPr>
          <p:spPr bwMode="auto">
            <a:xfrm>
              <a:off x="6477000" y="2362200"/>
              <a:ext cx="2209800" cy="914400"/>
            </a:xfrm>
            <a:prstGeom prst="ellipse">
              <a:avLst/>
            </a:prstGeom>
            <a:solidFill>
              <a:srgbClr val="00B0F0"/>
            </a:solidFill>
            <a:ln w="9525" algn="ctr">
              <a:solidFill>
                <a:schemeClr val="tx1"/>
              </a:solidFill>
              <a:round/>
              <a:headEnd/>
              <a:tailEnd/>
            </a:ln>
          </p:spPr>
          <p:txBody>
            <a:bodyPr wrap="none" anchor="ctr"/>
            <a:lstStyle/>
            <a:p>
              <a:pPr algn="ctr"/>
              <a:r>
                <a:rPr lang="en-US"/>
                <a:t>email</a:t>
              </a:r>
            </a:p>
          </p:txBody>
        </p:sp>
        <p:sp>
          <p:nvSpPr>
            <p:cNvPr id="24" name="Tekstvak 22"/>
            <p:cNvSpPr txBox="1">
              <a:spLocks noChangeArrowheads="1"/>
            </p:cNvSpPr>
            <p:nvPr/>
          </p:nvSpPr>
          <p:spPr bwMode="auto">
            <a:xfrm>
              <a:off x="7207439" y="3352800"/>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25" name="Tekstvak 23"/>
            <p:cNvSpPr txBox="1">
              <a:spLocks noChangeArrowheads="1"/>
            </p:cNvSpPr>
            <p:nvPr/>
          </p:nvSpPr>
          <p:spPr bwMode="auto">
            <a:xfrm>
              <a:off x="6564940" y="1600200"/>
              <a:ext cx="2045753" cy="523220"/>
            </a:xfrm>
            <a:prstGeom prst="rect">
              <a:avLst/>
            </a:prstGeom>
            <a:noFill/>
            <a:ln w="9525">
              <a:noFill/>
              <a:miter lim="800000"/>
              <a:headEnd/>
              <a:tailEnd/>
            </a:ln>
          </p:spPr>
          <p:txBody>
            <a:bodyPr wrap="none">
              <a:spAutoFit/>
            </a:bodyPr>
            <a:lstStyle/>
            <a:p>
              <a:pPr algn="ctr"/>
              <a:r>
                <a:rPr lang="nl-NL" sz="2800"/>
                <a:t>constrained</a:t>
              </a:r>
              <a:endParaRPr lang="en-US" sz="2800"/>
            </a:p>
          </p:txBody>
        </p:sp>
        <p:sp>
          <p:nvSpPr>
            <p:cNvPr id="26" name="Tekstvak 24"/>
            <p:cNvSpPr txBox="1"/>
            <p:nvPr/>
          </p:nvSpPr>
          <p:spPr>
            <a:xfrm>
              <a:off x="6583363" y="3809524"/>
              <a:ext cx="1997075" cy="369808"/>
            </a:xfrm>
            <a:prstGeom prst="rect">
              <a:avLst/>
            </a:prstGeom>
            <a:solidFill>
              <a:schemeClr val="bg1"/>
            </a:solidFill>
            <a:ln>
              <a:solidFill>
                <a:schemeClr val="bg2">
                  <a:lumMod val="20000"/>
                  <a:lumOff val="80000"/>
                </a:schemeClr>
              </a:solidFill>
            </a:ln>
          </p:spPr>
          <p:txBody>
            <a:bodyPr wrap="none">
              <a:spAutoFit/>
            </a:bodyPr>
            <a:lstStyle/>
            <a:p>
              <a:pPr algn="ctr">
                <a:defRPr/>
              </a:pPr>
              <a:r>
                <a:rPr lang="nl-NL" dirty="0" err="1"/>
                <a:t>Constraint</a:t>
              </a:r>
              <a:r>
                <a:rPr lang="nl-NL" dirty="0"/>
                <a:t>: .</a:t>
              </a:r>
              <a:r>
                <a:rPr lang="en-US" dirty="0"/>
                <a:t>+@.+</a:t>
              </a:r>
            </a:p>
          </p:txBody>
        </p:sp>
      </p:grpSp>
      <p:sp>
        <p:nvSpPr>
          <p:cNvPr id="27" name="Tekstvak 25"/>
          <p:cNvSpPr txBox="1">
            <a:spLocks noChangeArrowheads="1"/>
          </p:cNvSpPr>
          <p:nvPr/>
        </p:nvSpPr>
        <p:spPr bwMode="auto">
          <a:xfrm>
            <a:off x="-76200" y="1600200"/>
            <a:ext cx="1624013" cy="523875"/>
          </a:xfrm>
          <a:prstGeom prst="rect">
            <a:avLst/>
          </a:prstGeom>
          <a:noFill/>
          <a:ln w="9525">
            <a:noFill/>
            <a:miter lim="800000"/>
            <a:headEnd/>
            <a:tailEnd/>
          </a:ln>
        </p:spPr>
        <p:txBody>
          <a:bodyPr wrap="none">
            <a:spAutoFit/>
          </a:bodyPr>
          <a:lstStyle/>
          <a:p>
            <a:pPr algn="ctr"/>
            <a:r>
              <a:rPr lang="nl-NL" sz="2800"/>
              <a:t>complex:</a:t>
            </a:r>
            <a:endParaRPr lang="en-US" sz="2800"/>
          </a:p>
        </p:txBody>
      </p:sp>
      <p:sp>
        <p:nvSpPr>
          <p:cNvPr id="28" name="TextBox 27"/>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
        <p:nvSpPr>
          <p:cNvPr id="29" name="Ovaal 5"/>
          <p:cNvSpPr>
            <a:spLocks noChangeArrowheads="1"/>
          </p:cNvSpPr>
          <p:nvPr/>
        </p:nvSpPr>
        <p:spPr bwMode="auto">
          <a:xfrm>
            <a:off x="6858000" y="5334000"/>
            <a:ext cx="1845547" cy="763875"/>
          </a:xfrm>
          <a:prstGeom prst="ellipse">
            <a:avLst/>
          </a:prstGeom>
          <a:solidFill>
            <a:srgbClr val="FFC000"/>
          </a:solidFill>
          <a:ln w="9525" algn="ctr">
            <a:solidFill>
              <a:schemeClr val="tx1"/>
            </a:solidFill>
            <a:round/>
            <a:headEnd/>
            <a:tailEnd/>
          </a:ln>
        </p:spPr>
        <p:txBody>
          <a:bodyPr wrap="none" anchor="ctr"/>
          <a:lstStyle/>
          <a:p>
            <a:pPr algn="ctr"/>
            <a:r>
              <a:rPr lang="en-US" dirty="0" smtClean="0"/>
              <a:t>lexicon</a:t>
            </a:r>
            <a:endParaRPr lang="en-US" dirty="0"/>
          </a:p>
        </p:txBody>
      </p:sp>
      <p:sp>
        <p:nvSpPr>
          <p:cNvPr id="30" name="Tekstvak 20"/>
          <p:cNvSpPr txBox="1">
            <a:spLocks noChangeArrowheads="1"/>
          </p:cNvSpPr>
          <p:nvPr/>
        </p:nvSpPr>
        <p:spPr bwMode="auto">
          <a:xfrm>
            <a:off x="6995654" y="4724400"/>
            <a:ext cx="1570238" cy="523220"/>
          </a:xfrm>
          <a:prstGeom prst="rect">
            <a:avLst/>
          </a:prstGeom>
          <a:noFill/>
          <a:ln w="9525">
            <a:noFill/>
            <a:miter lim="800000"/>
            <a:headEnd/>
            <a:tailEnd/>
          </a:ln>
        </p:spPr>
        <p:txBody>
          <a:bodyPr wrap="none">
            <a:spAutoFit/>
          </a:bodyPr>
          <a:lstStyle/>
          <a:p>
            <a:pPr algn="ctr"/>
            <a:r>
              <a:rPr lang="nl-NL" sz="2800" dirty="0" smtClean="0"/>
              <a:t>container</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Category 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Data category: </a:t>
            </a:r>
            <a:r>
              <a:rPr lang="en-US" i="1" dirty="0" smtClean="0"/>
              <a:t>/Grammatical gender/</a:t>
            </a:r>
          </a:p>
          <a:p>
            <a:pPr lvl="1"/>
            <a:r>
              <a:rPr lang="en-US" dirty="0" smtClean="0"/>
              <a:t>Administrative part:</a:t>
            </a:r>
          </a:p>
          <a:p>
            <a:pPr lvl="2"/>
            <a:r>
              <a:rPr lang="en-US" dirty="0" smtClean="0"/>
              <a:t>Identifier: </a:t>
            </a:r>
            <a:r>
              <a:rPr lang="en-US" dirty="0" err="1" smtClean="0"/>
              <a:t>grammaticalGender</a:t>
            </a:r>
            <a:endParaRPr lang="en-US" dirty="0" smtClean="0"/>
          </a:p>
          <a:p>
            <a:pPr lvl="2"/>
            <a:r>
              <a:rPr lang="en-US" dirty="0" smtClean="0"/>
              <a:t>PID: </a:t>
            </a:r>
            <a:r>
              <a:rPr lang="en-US" dirty="0" smtClean="0">
                <a:hlinkClick r:id="rId2"/>
              </a:rPr>
              <a:t>http://www.isocat.org/datcat/DC-1297</a:t>
            </a:r>
            <a:endParaRPr lang="en-US" dirty="0" smtClean="0"/>
          </a:p>
          <a:p>
            <a:pPr lvl="1"/>
            <a:r>
              <a:rPr lang="en-US" dirty="0" smtClean="0"/>
              <a:t>Descriptive part:</a:t>
            </a:r>
          </a:p>
          <a:p>
            <a:pPr lvl="2"/>
            <a:r>
              <a:rPr lang="en-US" dirty="0" smtClean="0"/>
              <a:t>English definition: Category based on (depending on languages) the natural distinction between sex and formal criteria.</a:t>
            </a:r>
          </a:p>
          <a:p>
            <a:pPr lvl="2"/>
            <a:r>
              <a:rPr lang="en-US" dirty="0" smtClean="0"/>
              <a:t>French definition: </a:t>
            </a:r>
            <a:r>
              <a:rPr lang="fr-FR" dirty="0" smtClean="0"/>
              <a:t>Catégorie fondée (selon la langue) sur la distinction naturelle entre les sexes ou d'autres critères formels.</a:t>
            </a:r>
            <a:r>
              <a:rPr lang="en-US" dirty="0" smtClean="0"/>
              <a:t> </a:t>
            </a:r>
          </a:p>
          <a:p>
            <a:pPr lvl="1"/>
            <a:r>
              <a:rPr lang="en-US" dirty="0" smtClean="0"/>
              <a:t>Linguistic part:</a:t>
            </a:r>
          </a:p>
          <a:p>
            <a:pPr lvl="2"/>
            <a:r>
              <a:rPr lang="en-US" dirty="0" err="1" smtClean="0"/>
              <a:t>Morposyntax</a:t>
            </a:r>
            <a:r>
              <a:rPr lang="en-US" dirty="0" smtClean="0"/>
              <a:t> conceptual domain: </a:t>
            </a:r>
            <a:r>
              <a:rPr lang="en-US" i="1" dirty="0" smtClean="0"/>
              <a:t>/male/, /feminine/, /neuter/</a:t>
            </a:r>
          </a:p>
          <a:p>
            <a:pPr lvl="2"/>
            <a:r>
              <a:rPr lang="en-US" dirty="0" smtClean="0"/>
              <a:t>French conceptual domain: </a:t>
            </a:r>
            <a:r>
              <a:rPr lang="en-US" i="1" dirty="0" smtClean="0"/>
              <a:t>/male/, /feminine/</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3</a:t>
            </a:fld>
            <a:endParaRPr lang="en-US"/>
          </a:p>
        </p:txBody>
      </p:sp>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30</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Conceptual domains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mandatory data type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the data type, as defined for W3C XML Schema, of this complex data category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 the default data type is </a:t>
            </a:r>
            <a:r>
              <a:rPr kumimoji="0" lang="en-US" sz="2800" b="0" i="1" u="none" strike="noStrike" kern="1200" cap="none" spc="0" normalizeH="0" baseline="0" noProof="0" smtClean="0">
                <a:ln>
                  <a:noFill/>
                </a:ln>
                <a:solidFill>
                  <a:schemeClr val="tx1"/>
                </a:solidFill>
                <a:effectLst/>
                <a:uLnTx/>
                <a:uFillTx/>
                <a:latin typeface="+mn-lt"/>
                <a:ea typeface="+mn-ea"/>
                <a:cs typeface="+mn-cs"/>
              </a:rPr>
              <a:t>string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1"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Just the data type is enough for an open data category</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31</a:t>
            </a:fld>
            <a:endParaRPr lang="en-US"/>
          </a:p>
        </p:txBody>
      </p:sp>
      <p:sp>
        <p:nvSpPr>
          <p:cNvPr id="5"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W3X XML Schema data types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5" descr="type-hierarchy.gif"/>
          <p:cNvPicPr>
            <a:picLocks noChangeAspect="1"/>
          </p:cNvPicPr>
          <p:nvPr/>
        </p:nvPicPr>
        <p:blipFill>
          <a:blip r:embed="rId2" cstate="print"/>
          <a:srcRect b="18745"/>
          <a:stretch>
            <a:fillRect/>
          </a:stretch>
        </p:blipFill>
        <p:spPr>
          <a:xfrm>
            <a:off x="1524000" y="1219110"/>
            <a:ext cx="5991225" cy="5549181"/>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32</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Constrained Conceptual Domain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mandatory constraint: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allows users to express constraints on the possible values of a conceptual domain associated with a given data type in a rule language suitable for the schema in question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rule languages currently ‘supported’:</a:t>
            </a:r>
          </a:p>
          <a:p>
            <a:pPr marL="1143000" lvl="2" indent="-228600">
              <a:spcBef>
                <a:spcPct val="20000"/>
              </a:spcBef>
              <a:buFont typeface="Arial" pitchFamily="34" charset="0"/>
              <a:buChar char="•"/>
              <a:defRPr/>
            </a:pPr>
            <a:r>
              <a:rPr lang="en-US" sz="2400" dirty="0" err="1" smtClean="0"/>
              <a:t>Schematron</a:t>
            </a:r>
            <a:r>
              <a:rPr lang="en-US" sz="2400" dirty="0" smtClean="0"/>
              <a:t> rules</a:t>
            </a:r>
          </a:p>
          <a:p>
            <a:pPr marL="1143000" lvl="2" indent="-228600">
              <a:spcBef>
                <a:spcPct val="20000"/>
              </a:spcBef>
              <a:buFont typeface="Arial" pitchFamily="34" charset="0"/>
              <a:buChar char="•"/>
              <a:defRPr/>
            </a:pPr>
            <a:r>
              <a:rPr lang="en-US" sz="2400" dirty="0" smtClean="0"/>
              <a:t>Object Constraint Language</a:t>
            </a:r>
          </a:p>
          <a:p>
            <a:pPr marL="1143000" lvl="2" indent="-228600">
              <a:spcBef>
                <a:spcPct val="20000"/>
              </a:spcBef>
              <a:buFont typeface="Arial" pitchFamily="34" charset="0"/>
              <a:buChar char="•"/>
              <a:defRPr/>
            </a:pPr>
            <a:r>
              <a:rPr lang="en-US" sz="2400" dirty="0" smtClean="0"/>
              <a:t>Semantic Web Rule Language</a:t>
            </a:r>
          </a:p>
          <a:p>
            <a:pPr marL="1143000" lvl="2" indent="-228600">
              <a:spcBef>
                <a:spcPct val="20000"/>
              </a:spcBef>
              <a:buFont typeface="Arial" pitchFamily="34" charset="0"/>
              <a:buChar char="•"/>
              <a:defRPr/>
            </a:pPr>
            <a:r>
              <a:rPr lang="en-US" sz="2400" dirty="0" smtClean="0"/>
              <a:t>Relax NG </a:t>
            </a:r>
            <a:r>
              <a:rPr lang="en-US" sz="2400" dirty="0" err="1" smtClean="0"/>
              <a:t>datatype</a:t>
            </a:r>
            <a:r>
              <a:rPr lang="en-US" sz="2400" dirty="0" smtClean="0"/>
              <a:t> parameter</a:t>
            </a:r>
          </a:p>
          <a:p>
            <a:pPr marL="1143000" lvl="2" indent="-228600">
              <a:spcBef>
                <a:spcPct val="20000"/>
              </a:spcBef>
              <a:buFont typeface="Arial" pitchFamily="34" charset="0"/>
              <a:buChar char="•"/>
              <a:defRPr/>
            </a:pPr>
            <a:r>
              <a:rPr lang="en-US" sz="2400" dirty="0" smtClean="0"/>
              <a:t>XML Schema regular expression</a:t>
            </a:r>
          </a:p>
          <a:p>
            <a:pPr marL="1143000" lvl="2" indent="-228600">
              <a:spcBef>
                <a:spcPct val="20000"/>
              </a:spcBef>
              <a:buFont typeface="Arial" pitchFamily="34" charset="0"/>
              <a:buChar char="•"/>
              <a:defRPr/>
            </a:pPr>
            <a:r>
              <a:rPr lang="en-US" sz="2400" dirty="0" smtClean="0"/>
              <a:t>XML Schema facet</a:t>
            </a:r>
          </a:p>
          <a:p>
            <a:pPr marL="685800" lvl="1" indent="-228600">
              <a:spcBef>
                <a:spcPct val="20000"/>
              </a:spcBef>
              <a:buFont typeface="Arial" pitchFamily="34" charset="0"/>
              <a:buChar char="•"/>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DCR doesn’t do any interpretation of the rules, this has to be done by the user/TDG/DCR Board</a:t>
            </a:r>
          </a:p>
          <a:p>
            <a:pPr marL="685800" lvl="1" indent="-228600">
              <a:spcBef>
                <a:spcPct val="20000"/>
              </a:spcBef>
              <a:buFont typeface="Arial" pitchFamily="34" charset="0"/>
              <a:buChar char="•"/>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en-US" sz="3200" dirty="0" smtClean="0">
                <a:solidFill>
                  <a:srgbClr val="FF0000"/>
                </a:solidFill>
                <a:sym typeface="Webding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ISOcat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does check if its valid XML (when applicable) and includes the constraints</a:t>
            </a:r>
            <a:r>
              <a:rPr kumimoji="0" lang="en-US" sz="3200" b="0" i="0" u="none" strike="noStrike" kern="1200" cap="none" spc="0" normalizeH="0" noProof="0" dirty="0" smtClean="0">
                <a:ln>
                  <a:noFill/>
                </a:ln>
                <a:solidFill>
                  <a:schemeClr val="tx1"/>
                </a:solidFill>
                <a:effectLst/>
                <a:uLnTx/>
                <a:uFillTx/>
                <a:latin typeface="+mn-lt"/>
                <a:ea typeface="+mn-ea"/>
                <a:cs typeface="+mn-cs"/>
              </a:rPr>
              <a:t> in exports (when applicable)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33</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Profile Value Domain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set of permissible values for a specific profile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each value is represented by a simple data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simple data category needs to be a member of the profile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en-US" sz="2400" dirty="0" smtClean="0">
                <a:solidFill>
                  <a:srgbClr val="FF0000"/>
                </a:solidFill>
                <a:sym typeface="Webding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ISOcat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makes an exception for the </a:t>
            </a:r>
            <a:r>
              <a:rPr kumimoji="0" lang="en-US" sz="2400" b="0" i="1" u="none" strike="noStrike" kern="1200" cap="none" spc="0" normalizeH="0" baseline="0" noProof="0" dirty="0" smtClean="0">
                <a:ln>
                  <a:noFill/>
                </a:ln>
                <a:solidFill>
                  <a:schemeClr val="tx1"/>
                </a:solidFill>
                <a:effectLst/>
                <a:uLnTx/>
                <a:uFillTx/>
                <a:latin typeface="+mn-lt"/>
                <a:ea typeface="+mn-ea"/>
                <a:cs typeface="+mn-cs"/>
              </a:rPr>
              <a:t>Private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profile value domain which can contain any simple data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Standardized data categories can’t have a </a:t>
            </a:r>
            <a:r>
              <a:rPr kumimoji="0" lang="en-US" sz="2400" b="0" i="1" u="none" strike="noStrike" kern="1200" cap="none" spc="0" normalizeH="0" baseline="0" noProof="0" dirty="0" smtClean="0">
                <a:ln>
                  <a:noFill/>
                </a:ln>
                <a:solidFill>
                  <a:schemeClr val="tx1"/>
                </a:solidFill>
                <a:effectLst/>
                <a:uLnTx/>
                <a:uFillTx/>
                <a:latin typeface="+mn-lt"/>
                <a:ea typeface="+mn-ea"/>
                <a:cs typeface="+mn-cs"/>
              </a:rPr>
              <a:t>Private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profile value domain</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34</a:t>
            </a:fld>
            <a:endParaRPr lang="en-US"/>
          </a:p>
        </p:txBody>
      </p:sp>
      <p:sp>
        <p:nvSpPr>
          <p:cNvPr id="5" name="Title 1"/>
          <p:cNvSpPr txBox="1">
            <a:spLocks/>
          </p:cNvSpPr>
          <p:nvPr/>
        </p:nvSpPr>
        <p:spPr>
          <a:xfrm>
            <a:off x="457200" y="274638"/>
            <a:ext cx="8229600" cy="1143000"/>
          </a:xfrm>
          <a:prstGeom prst="rect">
            <a:avLst/>
          </a:prstGeom>
        </p:spPr>
        <p:txBody>
          <a:bodyPr anchor="ctr" anchorCtr="1">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Usage of is-a relationships between simple DCs</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le 5"/>
          <p:cNvGraphicFramePr>
            <a:graphicFrameLocks noGrp="1"/>
          </p:cNvGraphicFramePr>
          <p:nvPr/>
        </p:nvGraphicFramePr>
        <p:xfrm>
          <a:off x="1371600" y="1905000"/>
          <a:ext cx="5715000" cy="3708400"/>
        </p:xfrm>
        <a:graphic>
          <a:graphicData uri="http://schemas.openxmlformats.org/drawingml/2006/table">
            <a:tbl>
              <a:tblPr firstRow="1" bandRow="1">
                <a:tableStyleId>{5C22544A-7EE6-4342-B048-85BDC9FD1C3A}</a:tableStyleId>
              </a:tblPr>
              <a:tblGrid>
                <a:gridCol w="2514600"/>
                <a:gridCol w="1501346"/>
                <a:gridCol w="1699054"/>
              </a:tblGrid>
              <a:tr h="370840">
                <a:tc>
                  <a:txBody>
                    <a:bodyPr/>
                    <a:lstStyle/>
                    <a:p>
                      <a:r>
                        <a:rPr lang="en-US" dirty="0" smtClean="0"/>
                        <a:t>Data category</a:t>
                      </a:r>
                      <a:endParaRPr lang="en-US" dirty="0"/>
                    </a:p>
                  </a:txBody>
                  <a:tcPr/>
                </a:tc>
                <a:tc>
                  <a:txBody>
                    <a:bodyPr/>
                    <a:lstStyle/>
                    <a:p>
                      <a:pPr algn="ctr"/>
                      <a:r>
                        <a:rPr lang="en-US" dirty="0" err="1" smtClean="0"/>
                        <a:t>Morposyntax</a:t>
                      </a:r>
                      <a:endParaRPr lang="en-US" dirty="0"/>
                    </a:p>
                  </a:txBody>
                  <a:tcPr/>
                </a:tc>
                <a:tc>
                  <a:txBody>
                    <a:bodyPr/>
                    <a:lstStyle/>
                    <a:p>
                      <a:pPr algn="ctr"/>
                      <a:r>
                        <a:rPr lang="en-US" dirty="0" smtClean="0"/>
                        <a:t>Terminology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sym typeface="Wingdings"/>
                        </a:rPr>
                        <a:t></a:t>
                      </a:r>
                      <a:r>
                        <a:rPr lang="en-US" dirty="0" smtClean="0"/>
                        <a:t>/</a:t>
                      </a:r>
                      <a:r>
                        <a:rPr lang="en-US" i="1" dirty="0" err="1" smtClean="0"/>
                        <a:t>partOfSpeech</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smtClean="0"/>
                        <a:t>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ordinalAdjective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participleAdjective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a:buNone/>
                      </a:pPr>
                      <a:r>
                        <a:rPr lang="en-US" dirty="0" smtClean="0">
                          <a:solidFill>
                            <a:schemeClr val="bg1"/>
                          </a:solidFill>
                          <a:sym typeface="Wingdings"/>
                        </a:rPr>
                        <a:t></a:t>
                      </a:r>
                      <a:r>
                        <a:rPr lang="en-US" dirty="0" smtClean="0"/>
                        <a:t>    /</a:t>
                      </a:r>
                      <a:r>
                        <a:rPr lang="en-US" i="1" dirty="0" err="1" smtClean="0"/>
                        <a:t>qualifierAdjective</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adposition</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circumposition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preposition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postposition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bl>
          </a:graphicData>
        </a:graphic>
      </p:graphicFrame>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35</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Linguistic Sections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used to specify the behaviour of a complex data category in a specific object language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Language specific examples, explanations and notes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Refinement of the conceptual domain: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(additional) constraints for open and constrained complex data categories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subset value domains for closed complex data categories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7455717" y="0"/>
            <a:ext cx="1688283" cy="369332"/>
          </a:xfrm>
          <a:prstGeom prst="rect">
            <a:avLst/>
          </a:prstGeom>
          <a:noFill/>
        </p:spPr>
        <p:txBody>
          <a:bodyPr wrap="none" rtlCol="0">
            <a:spAutoFit/>
          </a:bodyPr>
          <a:lstStyle/>
          <a:p>
            <a:r>
              <a:rPr lang="en-US" i="1" dirty="0" smtClean="0"/>
              <a:t>object language</a:t>
            </a:r>
            <a:endParaRPr lang="en-US" i="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Category 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Data category: </a:t>
            </a:r>
            <a:r>
              <a:rPr lang="en-US" i="1" dirty="0" smtClean="0"/>
              <a:t>/Grammatical gender/</a:t>
            </a:r>
          </a:p>
          <a:p>
            <a:pPr lvl="1"/>
            <a:r>
              <a:rPr lang="en-US" dirty="0" smtClean="0"/>
              <a:t>Administrative part:</a:t>
            </a:r>
          </a:p>
          <a:p>
            <a:pPr lvl="2"/>
            <a:r>
              <a:rPr lang="en-US" dirty="0" smtClean="0"/>
              <a:t>Identifier: </a:t>
            </a:r>
            <a:r>
              <a:rPr lang="en-US" dirty="0" err="1" smtClean="0"/>
              <a:t>grammaticalGender</a:t>
            </a:r>
            <a:endParaRPr lang="en-US" dirty="0" smtClean="0"/>
          </a:p>
          <a:p>
            <a:pPr lvl="2"/>
            <a:r>
              <a:rPr lang="en-US" dirty="0" smtClean="0"/>
              <a:t>PID: </a:t>
            </a:r>
            <a:r>
              <a:rPr lang="en-US" dirty="0" smtClean="0">
                <a:hlinkClick r:id="rId2"/>
              </a:rPr>
              <a:t>http://www.isocat.org/datcat/DC-1297</a:t>
            </a:r>
            <a:endParaRPr lang="en-US" dirty="0" smtClean="0"/>
          </a:p>
          <a:p>
            <a:pPr lvl="1"/>
            <a:r>
              <a:rPr lang="en-US" dirty="0" smtClean="0"/>
              <a:t>Descriptive part:</a:t>
            </a:r>
          </a:p>
          <a:p>
            <a:pPr lvl="2"/>
            <a:r>
              <a:rPr lang="en-US" dirty="0" smtClean="0"/>
              <a:t>English definition: Category based on (depending on languages) the natural distinction between sex and formal criteria.</a:t>
            </a:r>
          </a:p>
          <a:p>
            <a:pPr lvl="2"/>
            <a:r>
              <a:rPr lang="en-US" dirty="0" smtClean="0"/>
              <a:t>French definition: </a:t>
            </a:r>
            <a:r>
              <a:rPr lang="fr-FR" dirty="0" smtClean="0"/>
              <a:t>Catégorie fondée (selon la langue) sur la distinction naturelle entre les sexes ou d'autres critères formels.</a:t>
            </a:r>
            <a:r>
              <a:rPr lang="en-US" dirty="0" smtClean="0"/>
              <a:t> </a:t>
            </a:r>
          </a:p>
          <a:p>
            <a:pPr lvl="1"/>
            <a:r>
              <a:rPr lang="en-US" dirty="0" smtClean="0"/>
              <a:t>Linguistic part:</a:t>
            </a:r>
          </a:p>
          <a:p>
            <a:pPr lvl="2"/>
            <a:r>
              <a:rPr lang="en-US" dirty="0" err="1" smtClean="0"/>
              <a:t>Morposyntax</a:t>
            </a:r>
            <a:r>
              <a:rPr lang="en-US" dirty="0" smtClean="0"/>
              <a:t> conceptual domain: </a:t>
            </a:r>
            <a:r>
              <a:rPr lang="en-US" i="1" dirty="0" smtClean="0"/>
              <a:t>/male/, /feminine/, /neuter/</a:t>
            </a:r>
          </a:p>
          <a:p>
            <a:pPr lvl="2"/>
            <a:r>
              <a:rPr lang="en-US" dirty="0" smtClean="0"/>
              <a:t>French conceptual domain: </a:t>
            </a:r>
            <a:r>
              <a:rPr lang="en-US" i="1" dirty="0" smtClean="0"/>
              <a:t>/male/, /feminine/</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36</a:t>
            </a:fld>
            <a:endParaRPr lang="en-US"/>
          </a:p>
        </p:txBody>
      </p:sp>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37</a:t>
            </a:fld>
            <a:endParaRPr lang="en-US"/>
          </a:p>
        </p:txBody>
      </p:sp>
      <p:sp>
        <p:nvSpPr>
          <p:cNvPr id="5" name="Title 1"/>
          <p:cNvSpPr txBox="1">
            <a:spLocks/>
          </p:cNvSpPr>
          <p:nvPr/>
        </p:nvSpPr>
        <p:spPr>
          <a:xfrm>
            <a:off x="457200" y="274638"/>
            <a:ext cx="8229600" cy="1143000"/>
          </a:xfrm>
          <a:prstGeom prst="rect">
            <a:avLst/>
          </a:prstGeom>
        </p:spPr>
        <p:txBody>
          <a:bodyPr anchor="ctr" anchorCtr="1">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Hierarchical Simple Data Categories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Simple data categories can be put in a subsumption (is-a) hierarchy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allows different levels of granularity in a value domain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make large value domains manageable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a simple data category can be only a member of one hierarchy, i.e., it can have only one parent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38</a:t>
            </a:fld>
            <a:endParaRPr lang="en-US"/>
          </a:p>
        </p:txBody>
      </p:sp>
      <p:sp>
        <p:nvSpPr>
          <p:cNvPr id="5" name="Title 1"/>
          <p:cNvSpPr txBox="1">
            <a:spLocks/>
          </p:cNvSpPr>
          <p:nvPr/>
        </p:nvSpPr>
        <p:spPr>
          <a:xfrm>
            <a:off x="457200" y="274638"/>
            <a:ext cx="8229600" cy="1143000"/>
          </a:xfrm>
          <a:prstGeom prst="rect">
            <a:avLst/>
          </a:prstGeom>
        </p:spPr>
        <p:txBody>
          <a:bodyPr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Usage of is-a relationships between simple DCs</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le 5"/>
          <p:cNvGraphicFramePr>
            <a:graphicFrameLocks noGrp="1"/>
          </p:cNvGraphicFramePr>
          <p:nvPr/>
        </p:nvGraphicFramePr>
        <p:xfrm>
          <a:off x="1371600" y="1905000"/>
          <a:ext cx="5715000" cy="3708400"/>
        </p:xfrm>
        <a:graphic>
          <a:graphicData uri="http://schemas.openxmlformats.org/drawingml/2006/table">
            <a:tbl>
              <a:tblPr firstRow="1" bandRow="1">
                <a:tableStyleId>{5C22544A-7EE6-4342-B048-85BDC9FD1C3A}</a:tableStyleId>
              </a:tblPr>
              <a:tblGrid>
                <a:gridCol w="2514600"/>
                <a:gridCol w="1501346"/>
                <a:gridCol w="1699054"/>
              </a:tblGrid>
              <a:tr h="370840">
                <a:tc>
                  <a:txBody>
                    <a:bodyPr/>
                    <a:lstStyle/>
                    <a:p>
                      <a:r>
                        <a:rPr lang="en-US" dirty="0" smtClean="0"/>
                        <a:t>Data category</a:t>
                      </a:r>
                      <a:endParaRPr lang="en-US" dirty="0"/>
                    </a:p>
                  </a:txBody>
                  <a:tcPr/>
                </a:tc>
                <a:tc>
                  <a:txBody>
                    <a:bodyPr/>
                    <a:lstStyle/>
                    <a:p>
                      <a:pPr algn="ctr"/>
                      <a:r>
                        <a:rPr lang="en-US" dirty="0" err="1" smtClean="0"/>
                        <a:t>Morposyntax</a:t>
                      </a:r>
                      <a:endParaRPr lang="en-US" dirty="0"/>
                    </a:p>
                  </a:txBody>
                  <a:tcPr/>
                </a:tc>
                <a:tc>
                  <a:txBody>
                    <a:bodyPr/>
                    <a:lstStyle/>
                    <a:p>
                      <a:pPr algn="ctr"/>
                      <a:r>
                        <a:rPr lang="en-US" dirty="0" smtClean="0"/>
                        <a:t>Terminology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sym typeface="Wingdings"/>
                        </a:rPr>
                        <a:t></a:t>
                      </a:r>
                      <a:r>
                        <a:rPr lang="en-US" dirty="0" smtClean="0"/>
                        <a:t>/</a:t>
                      </a:r>
                      <a:r>
                        <a:rPr lang="en-US" i="1" dirty="0" err="1" smtClean="0"/>
                        <a:t>partOfSpeech</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smtClean="0"/>
                        <a:t>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ordinalAdjective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r>
                        <a:rPr lang="en-US" dirty="0" smtClean="0">
                          <a:solidFill>
                            <a:schemeClr val="bg1"/>
                          </a:solidFill>
                          <a:sym typeface="Wingdings"/>
                        </a:rPr>
                        <a:t></a:t>
                      </a:r>
                      <a:r>
                        <a:rPr lang="en-US" dirty="0" smtClean="0"/>
                        <a:t>    /</a:t>
                      </a:r>
                      <a:r>
                        <a:rPr lang="en-US" i="1" dirty="0" err="1" smtClean="0"/>
                        <a:t>participleAdjective</a:t>
                      </a:r>
                      <a:r>
                        <a:rPr lang="en-US" dirty="0" smtClean="0"/>
                        <a: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a:buNone/>
                      </a:pPr>
                      <a:r>
                        <a:rPr lang="en-US" dirty="0" smtClean="0">
                          <a:solidFill>
                            <a:schemeClr val="bg1"/>
                          </a:solidFill>
                          <a:sym typeface="Wingdings"/>
                        </a:rPr>
                        <a:t></a:t>
                      </a:r>
                      <a:r>
                        <a:rPr lang="en-US" dirty="0" smtClean="0"/>
                        <a:t>    /</a:t>
                      </a:r>
                      <a:r>
                        <a:rPr lang="en-US" i="1" dirty="0" err="1" smtClean="0"/>
                        <a:t>qualifierAdjective</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adposition</a:t>
                      </a:r>
                      <a:r>
                        <a:rPr lang="en-US" dirty="0" smtClean="0"/>
                        <a:t>/</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err="1" smtClean="0"/>
                        <a:t>circumposition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preposition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sym typeface="Wingdings"/>
                        </a:rPr>
                        <a:t></a:t>
                      </a:r>
                      <a:r>
                        <a:rPr lang="en-US" dirty="0" smtClean="0"/>
                        <a:t>    /</a:t>
                      </a:r>
                      <a:r>
                        <a:rPr lang="en-US" i="1" dirty="0" smtClean="0"/>
                        <a:t>postposition</a:t>
                      </a:r>
                      <a:r>
                        <a:rPr lang="en-US" dirty="0" smtClean="0"/>
                        <a:t>/</a:t>
                      </a:r>
                    </a:p>
                  </a:txBody>
                  <a:tcPr/>
                </a:tc>
                <a:tc>
                  <a:txBody>
                    <a:bodyPr/>
                    <a:lstStyle/>
                    <a:p>
                      <a:pPr algn="ctr"/>
                      <a:r>
                        <a:rPr lang="en-US" dirty="0" smtClean="0"/>
                        <a:t>X</a:t>
                      </a:r>
                      <a:endParaRPr lang="en-US" dirty="0"/>
                    </a:p>
                  </a:txBody>
                  <a:tcPr/>
                </a:tc>
                <a:tc>
                  <a:txBody>
                    <a:bodyPr/>
                    <a:lstStyle/>
                    <a:p>
                      <a:pPr algn="ctr"/>
                      <a:endParaRPr lang="en-US" dirty="0"/>
                    </a:p>
                  </a:txBody>
                  <a:tcPr/>
                </a:tc>
              </a:tr>
            </a:tbl>
          </a:graphicData>
        </a:graphic>
      </p:graphicFrame>
      <p:sp>
        <p:nvSpPr>
          <p:cNvPr id="7" name="TextBox 6"/>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39</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Changes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Each time you save a data category you’re asked to enter a description of what you’ve changed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These descriptions are available in the history log of each data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DCIF contains the first (upon time of creation) and the last change description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4</a:t>
            </a:fld>
            <a:endParaRPr lang="en-US"/>
          </a:p>
        </p:txBody>
      </p:sp>
      <p:sp>
        <p:nvSpPr>
          <p:cNvPr id="7" name="Title 1"/>
          <p:cNvSpPr>
            <a:spLocks noGrp="1"/>
          </p:cNvSpPr>
          <p:nvPr>
            <p:ph type="title"/>
          </p:nvPr>
        </p:nvSpPr>
        <p:spPr>
          <a:xfrm>
            <a:off x="457200" y="274638"/>
            <a:ext cx="8229600" cy="1143000"/>
          </a:xfrm>
        </p:spPr>
        <p:txBody>
          <a:bodyPr>
            <a:noAutofit/>
          </a:bodyPr>
          <a:lstStyle/>
          <a:p>
            <a:r>
              <a:rPr lang="en-US" sz="3200" dirty="0" smtClean="0"/>
              <a:t>Mandatory parts of the specification to be provided by the user</a:t>
            </a:r>
            <a:endParaRPr lang="en-US" sz="3200" dirty="0"/>
          </a:p>
        </p:txBody>
      </p:sp>
      <p:sp>
        <p:nvSpPr>
          <p:cNvPr id="8" name="Content Placeholder 2"/>
          <p:cNvSpPr>
            <a:spLocks noGrp="1"/>
          </p:cNvSpPr>
          <p:nvPr>
            <p:ph idx="1"/>
          </p:nvPr>
        </p:nvSpPr>
        <p:spPr>
          <a:xfrm>
            <a:off x="457200" y="1600200"/>
            <a:ext cx="8229600" cy="4525963"/>
          </a:xfrm>
        </p:spPr>
        <p:txBody>
          <a:bodyPr>
            <a:normAutofit lnSpcReduction="10000"/>
          </a:bodyPr>
          <a:lstStyle/>
          <a:p>
            <a:r>
              <a:rPr lang="en-US" dirty="0" smtClean="0"/>
              <a:t>For each data category:</a:t>
            </a:r>
          </a:p>
          <a:p>
            <a:pPr lvl="1"/>
            <a:r>
              <a:rPr lang="en-US" dirty="0" smtClean="0"/>
              <a:t>a mnemonic identifier</a:t>
            </a:r>
          </a:p>
          <a:p>
            <a:pPr lvl="1"/>
            <a:r>
              <a:rPr lang="en-US" dirty="0" smtClean="0"/>
              <a:t>an English definition</a:t>
            </a:r>
          </a:p>
          <a:p>
            <a:pPr lvl="1"/>
            <a:r>
              <a:rPr lang="en-US" dirty="0" smtClean="0"/>
              <a:t>an English name</a:t>
            </a:r>
          </a:p>
          <a:p>
            <a:r>
              <a:rPr lang="en-US" dirty="0" smtClean="0"/>
              <a:t>For complex data categories:</a:t>
            </a:r>
          </a:p>
          <a:p>
            <a:pPr lvl="1"/>
            <a:r>
              <a:rPr lang="en-US" dirty="0" smtClean="0"/>
              <a:t>a conceptual domain</a:t>
            </a:r>
          </a:p>
          <a:p>
            <a:r>
              <a:rPr lang="en-US" dirty="0" smtClean="0"/>
              <a:t>For standardization candidates:</a:t>
            </a:r>
          </a:p>
          <a:p>
            <a:pPr lvl="1"/>
            <a:r>
              <a:rPr lang="en-US" dirty="0" smtClean="0"/>
              <a:t>a profile (other then Private)</a:t>
            </a:r>
          </a:p>
          <a:p>
            <a:pPr lvl="1"/>
            <a:r>
              <a:rPr lang="en-US" dirty="0" smtClean="0"/>
              <a:t>a justification</a:t>
            </a:r>
          </a:p>
          <a:p>
            <a:pPr>
              <a:buNone/>
            </a:pP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40</a:t>
            </a:fld>
            <a:endParaRPr lang="en-US"/>
          </a:p>
        </p:txBody>
      </p:sp>
      <p:sp>
        <p:nvSpPr>
          <p:cNvPr id="5" name="Title 1"/>
          <p:cNvSpPr txBox="1">
            <a:spLocks/>
          </p:cNvSpPr>
          <p:nvPr/>
        </p:nvSpPr>
        <p:spPr>
          <a:xfrm>
            <a:off x="457200" y="2746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Checker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Not all mandatory parts of the specification has to be filled at once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 check will tell you what is still missing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Some errors or warnings can only be fixed by issues change requests to a standardized data category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smtClean="0">
                <a:ln>
                  <a:noFill/>
                </a:ln>
                <a:solidFill>
                  <a:schemeClr val="tx1"/>
                </a:solidFill>
                <a:effectLst/>
                <a:uLnTx/>
                <a:uFillTx/>
                <a:latin typeface="+mn-lt"/>
                <a:ea typeface="+mn-ea"/>
                <a:cs typeface="+mn-cs"/>
              </a:rPr>
              <a:t>Membership of another profile</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Bulk import</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The </a:t>
            </a:r>
            <a:r>
              <a:rPr lang="en-US" dirty="0" err="1" smtClean="0"/>
              <a:t>ISOcat</a:t>
            </a:r>
            <a:r>
              <a:rPr lang="en-US" dirty="0" smtClean="0"/>
              <a:t> system administrator can import bulks of new Data Categories or </a:t>
            </a:r>
            <a:r>
              <a:rPr lang="en-US" dirty="0" smtClean="0"/>
              <a:t>updates</a:t>
            </a:r>
          </a:p>
          <a:p>
            <a:pPr marL="457200" lvl="1" indent="0" algn="ctr">
              <a:buNone/>
            </a:pPr>
            <a:r>
              <a:rPr lang="en-US" sz="2400" dirty="0">
                <a:hlinkClick r:id="rId2"/>
              </a:rPr>
              <a:t>http://</a:t>
            </a:r>
            <a:r>
              <a:rPr lang="en-US" sz="2400" dirty="0" smtClean="0">
                <a:hlinkClick r:id="rId2"/>
              </a:rPr>
              <a:t>www.isocat.org/forum/viewtopic.php?f=3&amp;t=14</a:t>
            </a:r>
            <a:endParaRPr lang="en-US" sz="2400" dirty="0" smtClean="0"/>
          </a:p>
          <a:p>
            <a:pPr lvl="1"/>
            <a:r>
              <a:rPr lang="en-US" dirty="0" smtClean="0"/>
              <a:t>advantage:</a:t>
            </a:r>
          </a:p>
          <a:p>
            <a:pPr lvl="2"/>
            <a:r>
              <a:rPr lang="en-US" dirty="0" smtClean="0"/>
              <a:t>full coverage of the DCR data model</a:t>
            </a:r>
          </a:p>
          <a:p>
            <a:pPr lvl="2"/>
            <a:r>
              <a:rPr lang="en-US" dirty="0" smtClean="0"/>
              <a:t>legacy names and definitions</a:t>
            </a:r>
            <a:endParaRPr lang="en-US" dirty="0" smtClean="0"/>
          </a:p>
          <a:p>
            <a:pPr lvl="1"/>
            <a:endParaRPr lang="en-US" dirty="0" smtClean="0"/>
          </a:p>
          <a:p>
            <a:r>
              <a:rPr lang="en-US" dirty="0" smtClean="0"/>
              <a:t>Or use the template MS Excel spreadsheet (contact Ineke or Menzo)</a:t>
            </a:r>
          </a:p>
          <a:p>
            <a:pPr lvl="1"/>
            <a:r>
              <a:rPr lang="en-US" dirty="0" smtClean="0"/>
              <a:t>advantage:</a:t>
            </a:r>
          </a:p>
          <a:p>
            <a:pPr lvl="2"/>
            <a:r>
              <a:rPr lang="en-US" dirty="0" smtClean="0"/>
              <a:t>easy</a:t>
            </a:r>
          </a:p>
          <a:p>
            <a:pPr lvl="1"/>
            <a:r>
              <a:rPr lang="en-US" dirty="0" smtClean="0"/>
              <a:t>disadvantage:</a:t>
            </a:r>
          </a:p>
          <a:p>
            <a:pPr lvl="2"/>
            <a:r>
              <a:rPr lang="en-US" dirty="0" smtClean="0"/>
              <a:t>partial coverage of the DCR data model</a:t>
            </a:r>
          </a:p>
          <a:p>
            <a:pPr lvl="2"/>
            <a:r>
              <a:rPr lang="en-US" dirty="0" smtClean="0"/>
              <a:t>tendency to keep candidate </a:t>
            </a:r>
            <a:r>
              <a:rPr lang="en-US" dirty="0"/>
              <a:t>DCs too long private</a:t>
            </a:r>
            <a:endParaRPr lang="en-US" dirty="0" smtClean="0"/>
          </a:p>
          <a:p>
            <a:pPr lvl="1"/>
            <a:endParaRPr lang="en-US" dirty="0" smtClean="0"/>
          </a:p>
        </p:txBody>
      </p:sp>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41</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5</a:t>
            </a:fld>
            <a:endParaRPr lang="en-US"/>
          </a:p>
        </p:txBody>
      </p:sp>
      <p:sp>
        <p:nvSpPr>
          <p:cNvPr id="7" name="Title 1"/>
          <p:cNvSpPr>
            <a:spLocks noGrp="1"/>
          </p:cNvSpPr>
          <p:nvPr>
            <p:ph type="title"/>
          </p:nvPr>
        </p:nvSpPr>
        <p:spPr>
          <a:xfrm>
            <a:off x="457200" y="274638"/>
            <a:ext cx="8229600" cy="1143000"/>
          </a:xfrm>
        </p:spPr>
        <p:txBody>
          <a:bodyPr/>
          <a:lstStyle/>
          <a:p>
            <a:r>
              <a:rPr lang="en-US" dirty="0" smtClean="0"/>
              <a:t>Administrative Information Section</a:t>
            </a:r>
            <a:endParaRPr lang="en-US" dirty="0"/>
          </a:p>
        </p:txBody>
      </p:sp>
      <p:sp>
        <p:nvSpPr>
          <p:cNvPr id="8" name="Content Placeholder 2"/>
          <p:cNvSpPr>
            <a:spLocks noGrp="1"/>
          </p:cNvSpPr>
          <p:nvPr>
            <p:ph idx="1"/>
          </p:nvPr>
        </p:nvSpPr>
        <p:spPr>
          <a:xfrm>
            <a:off x="457200" y="1600200"/>
            <a:ext cx="8229600" cy="4525963"/>
          </a:xfrm>
        </p:spPr>
        <p:txBody>
          <a:bodyPr>
            <a:normAutofit fontScale="77500" lnSpcReduction="20000"/>
          </a:bodyPr>
          <a:lstStyle/>
          <a:p>
            <a:r>
              <a:rPr lang="en-US" dirty="0" smtClean="0"/>
              <a:t>The mandatory identifier</a:t>
            </a:r>
          </a:p>
          <a:p>
            <a:pPr lvl="1"/>
            <a:r>
              <a:rPr lang="en-US" dirty="0" smtClean="0"/>
              <a:t>is a mnemonic string used to refer to the data category</a:t>
            </a:r>
          </a:p>
          <a:p>
            <a:pPr lvl="1"/>
            <a:r>
              <a:rPr lang="en-US" dirty="0" smtClean="0"/>
              <a:t>should be based on a meaningful English word or series of words presented as an alphanumeric character string; for multiword strings, begin with lowercase and express the identifier as one continuous string in camel case with no white space (for instance, /</a:t>
            </a:r>
            <a:r>
              <a:rPr lang="en-US" i="1" dirty="0" smtClean="0"/>
              <a:t>term</a:t>
            </a:r>
            <a:r>
              <a:rPr lang="en-US" dirty="0" smtClean="0"/>
              <a:t>/, /</a:t>
            </a:r>
            <a:r>
              <a:rPr lang="en-US" i="1" dirty="0" err="1" smtClean="0"/>
              <a:t>normativeAuthorization</a:t>
            </a:r>
            <a:r>
              <a:rPr lang="en-US" dirty="0" smtClean="0"/>
              <a:t>/, /</a:t>
            </a:r>
            <a:r>
              <a:rPr lang="en-US" i="1" dirty="0" err="1" smtClean="0"/>
              <a:t>preferredTerm</a:t>
            </a:r>
            <a:r>
              <a:rPr lang="en-US" dirty="0" smtClean="0"/>
              <a:t>/)</a:t>
            </a:r>
          </a:p>
          <a:p>
            <a:pPr lvl="1"/>
            <a:r>
              <a:rPr lang="en-US" dirty="0" smtClean="0"/>
              <a:t>maybe used in XML vocabularies and thus must be a valid local part of a qualified name:</a:t>
            </a:r>
          </a:p>
          <a:p>
            <a:pPr lvl="2"/>
            <a:r>
              <a:rPr lang="en-US" dirty="0" smtClean="0"/>
              <a:t>Cannot start with a number, shouldn’t contain any whitespace, …</a:t>
            </a:r>
          </a:p>
          <a:p>
            <a:endParaRPr lang="en-US" dirty="0" smtClean="0"/>
          </a:p>
          <a:p>
            <a:pPr>
              <a:buNone/>
            </a:pPr>
            <a:r>
              <a:rPr lang="en-US" dirty="0" smtClean="0">
                <a:solidFill>
                  <a:srgbClr val="FF0000"/>
                </a:solidFill>
                <a:sym typeface="Webdings"/>
              </a:rPr>
              <a:t></a:t>
            </a:r>
            <a:r>
              <a:rPr lang="en-US" dirty="0" smtClean="0">
                <a:sym typeface="Webdings"/>
              </a:rPr>
              <a:t> </a:t>
            </a:r>
            <a:r>
              <a:rPr lang="en-US" dirty="0" err="1" smtClean="0"/>
              <a:t>ISOcat</a:t>
            </a:r>
            <a:r>
              <a:rPr lang="en-US" dirty="0" smtClean="0"/>
              <a:t> warns you when the identifier is invalid and will refuse to save the data category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6</a:t>
            </a:fld>
            <a:endParaRPr lang="en-US"/>
          </a:p>
        </p:txBody>
      </p:sp>
      <p:sp>
        <p:nvSpPr>
          <p:cNvPr id="7"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D9CCBEF-F770-4128-B54E-AD4FF7B1D7BE}"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Title 1"/>
          <p:cNvSpPr txBox="1">
            <a:spLocks/>
          </p:cNvSpPr>
          <p:nvPr/>
        </p:nvSpPr>
        <p:spPr>
          <a:xfrm>
            <a:off x="457200" y="274638"/>
            <a:ext cx="8229600" cy="1143000"/>
          </a:xfrm>
          <a:prstGeom prst="rect">
            <a:avLst/>
          </a:prstGeom>
        </p:spPr>
        <p:txBody>
          <a:bodyPr anchor="ctr" anchorCtr="1"/>
          <a:lstStyle/>
          <a:p>
            <a:pPr lvl="0" algn="ctr">
              <a:spcBef>
                <a:spcPct val="0"/>
              </a:spcBef>
              <a:defRPr/>
            </a:pPr>
            <a:r>
              <a:rPr lang="en-US" sz="4400" dirty="0" smtClean="0"/>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Content Placeholder 2"/>
          <p:cNvSpPr txBox="1">
            <a:spLocks/>
          </p:cNvSpPr>
          <p:nvPr/>
        </p:nvSpPr>
        <p:spPr>
          <a:xfrm>
            <a:off x="457200" y="1646237"/>
            <a:ext cx="8229600" cy="4525963"/>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Each Data Category should be uniquely identifiable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Ambiguity: different domains use the same term but mean different ‘things’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Semantic rot: even in the same domain the meaning of a term changes over time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Persistence: for archived resources Data Category references should still be resolvable and point to the specification as it was at/close to time of creation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Persistent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IDentifier</a:t>
            </a: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smtClean="0">
                <a:ln>
                  <a:noFill/>
                </a:ln>
                <a:solidFill>
                  <a:schemeClr val="tx1"/>
                </a:solidFill>
                <a:effectLst/>
                <a:uLnTx/>
                <a:uFillTx/>
                <a:latin typeface="+mn-lt"/>
                <a:ea typeface="+mn-ea"/>
                <a:cs typeface="+mn-cs"/>
              </a:rPr>
              <a:t>ISO 24619:2011 </a:t>
            </a:r>
            <a:r>
              <a:rPr kumimoji="0" lang="en-US" b="0" i="0" u="none" strike="noStrike" kern="1200" cap="none" spc="0" normalizeH="0" baseline="0" noProof="0" dirty="0" smtClean="0">
                <a:ln>
                  <a:noFill/>
                </a:ln>
                <a:solidFill>
                  <a:schemeClr val="tx1"/>
                </a:solidFill>
                <a:effectLst/>
                <a:uLnTx/>
                <a:uFillTx/>
                <a:latin typeface="+mn-lt"/>
                <a:ea typeface="+mn-ea"/>
                <a:cs typeface="+mn-cs"/>
              </a:rPr>
              <a:t>Language resource management -- Persistent identification and access in language technology applications</a:t>
            </a:r>
          </a:p>
          <a:p>
            <a:pPr marL="742950" lvl="1" indent="-285750">
              <a:spcBef>
                <a:spcPct val="20000"/>
              </a:spcBef>
              <a:defRPr/>
            </a:pPr>
            <a:r>
              <a:rPr lang="en-US" dirty="0" smtClean="0">
                <a:solidFill>
                  <a:srgbClr val="FF0000"/>
                </a:solidFill>
                <a:sym typeface="Webdings"/>
              </a:rPr>
              <a:t> </a:t>
            </a:r>
            <a:r>
              <a:rPr kumimoji="0" lang="en-US" b="0" i="0" u="none" strike="noStrike" kern="1200" cap="none" spc="0" normalizeH="0" baseline="0" noProof="0" dirty="0" err="1" smtClean="0">
                <a:ln>
                  <a:noFill/>
                </a:ln>
                <a:solidFill>
                  <a:schemeClr val="tx1"/>
                </a:solidFill>
                <a:effectLst/>
                <a:uLnTx/>
                <a:uFillTx/>
                <a:latin typeface="+mn-lt"/>
                <a:ea typeface="+mn-ea"/>
                <a:cs typeface="+mn-cs"/>
              </a:rPr>
              <a:t>ISOcat</a:t>
            </a:r>
            <a:r>
              <a:rPr kumimoji="0" lang="en-US" b="0" i="0" u="none" strike="noStrike" kern="1200" cap="none" spc="0" normalizeH="0" baseline="0" noProof="0" dirty="0" smtClean="0">
                <a:ln>
                  <a:noFill/>
                </a:ln>
                <a:solidFill>
                  <a:schemeClr val="tx1"/>
                </a:solidFill>
                <a:effectLst/>
                <a:uLnTx/>
                <a:uFillTx/>
                <a:latin typeface="+mn-lt"/>
                <a:ea typeface="+mn-ea"/>
                <a:cs typeface="+mn-cs"/>
              </a:rPr>
              <a:t> uses ‘cool URIs’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hlinkClick r:id="rId2"/>
              </a:rPr>
              <a:t>http://www.isocat.org/datcat/DC-1297</a:t>
            </a:r>
            <a:r>
              <a:rPr kumimoji="0" lang="en-US" b="0" i="0" u="none" strike="noStrike" kern="1200" cap="none" spc="0" normalizeH="0" baseline="0" noProof="0" dirty="0" smtClean="0">
                <a:ln>
                  <a:noFill/>
                </a:ln>
                <a:solidFill>
                  <a:schemeClr val="tx1"/>
                </a:solidFill>
                <a:effectLst/>
                <a:uLnTx/>
                <a:uFillTx/>
                <a:latin typeface="+mn-lt"/>
                <a:ea typeface="+mn-ea"/>
                <a:cs typeface="+mn-cs"/>
              </a:rPr>
              <a:t> (/</a:t>
            </a:r>
            <a:r>
              <a:rPr kumimoji="0" lang="en-US" b="0" i="1" u="sng" strike="noStrike" kern="1200" cap="none" spc="0" normalizeH="0" baseline="0" noProof="0" dirty="0" err="1" smtClean="0">
                <a:ln>
                  <a:noFill/>
                </a:ln>
                <a:solidFill>
                  <a:schemeClr val="tx1"/>
                </a:solidFill>
                <a:effectLst/>
                <a:uLnTx/>
                <a:uFillTx/>
                <a:latin typeface="+mn-lt"/>
                <a:ea typeface="+mn-ea"/>
                <a:cs typeface="+mn-cs"/>
              </a:rPr>
              <a:t>grammaticalGender</a:t>
            </a:r>
            <a:r>
              <a:rPr kumimoji="0" lang="en-US" b="0" i="0" u="sng" strike="noStrike" kern="1200" cap="none" spc="0" normalizeH="0" baseline="0" noProof="0" dirty="0" smtClean="0">
                <a:ln>
                  <a:noFill/>
                </a:ln>
                <a:solidFill>
                  <a:schemeClr val="tx1"/>
                </a:solidFill>
                <a:effectLst/>
                <a:uLnTx/>
                <a:uFillTx/>
                <a:latin typeface="+mn-lt"/>
                <a:ea typeface="+mn-ea"/>
                <a:cs typeface="+mn-cs"/>
              </a:rPr>
              <a:t>/)</a:t>
            </a:r>
          </a:p>
          <a:p>
            <a:pPr marL="742950" lvl="1" indent="-285750">
              <a:spcBef>
                <a:spcPct val="20000"/>
              </a:spcBef>
              <a:buFont typeface="Arial" pitchFamily="34" charset="0"/>
              <a:buChar char="–"/>
              <a:defRPr/>
            </a:pPr>
            <a:r>
              <a:rPr lang="en-US" dirty="0" smtClean="0"/>
              <a:t>managed by the system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7</a:t>
            </a:fld>
            <a:endParaRPr lang="en-US"/>
          </a:p>
        </p:txBody>
      </p:sp>
      <p:sp>
        <p:nvSpPr>
          <p:cNvPr id="6" name="Content Placeholder 2"/>
          <p:cNvSpPr txBox="1">
            <a:spLocks/>
          </p:cNvSpPr>
          <p:nvPr/>
        </p:nvSpPr>
        <p:spPr>
          <a:xfrm>
            <a:off x="457200" y="1600200"/>
            <a:ext cx="441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mandatory version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used to refine identifier to indicate the version of the data category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managed by the system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based on branching not on major and minor revisions</a:t>
            </a:r>
            <a:endParaRPr lang="en-US" sz="2800" noProof="0" dirty="0" smtClean="0"/>
          </a:p>
          <a:p>
            <a:pPr marL="0" marR="0" lvl="1" algn="l" defTabSz="914400" rtl="0" eaLnBrk="1" fontAlgn="auto" latinLnBrk="0" hangingPunct="1">
              <a:lnSpc>
                <a:spcPct val="100000"/>
              </a:lnSpc>
              <a:spcBef>
                <a:spcPct val="20000"/>
              </a:spcBef>
              <a:spcAft>
                <a:spcPts val="0"/>
              </a:spcAft>
              <a:buClrTx/>
              <a:buSzTx/>
              <a:tabLst/>
              <a:defRPr/>
            </a:pPr>
            <a:endParaRPr lang="en-US" sz="2800" dirty="0" smtClean="0">
              <a:sym typeface="Webdings"/>
            </a:endParaRPr>
          </a:p>
          <a:p>
            <a:pPr marL="0" marR="0" lvl="1" algn="l" defTabSz="914400" rtl="0" eaLnBrk="1" fontAlgn="auto" latinLnBrk="0" hangingPunct="1">
              <a:lnSpc>
                <a:spcPct val="100000"/>
              </a:lnSpc>
              <a:spcBef>
                <a:spcPct val="20000"/>
              </a:spcBef>
              <a:spcAft>
                <a:spcPts val="0"/>
              </a:spcAft>
              <a:buClrTx/>
              <a:buSzTx/>
              <a:tabLst/>
              <a:defRPr/>
            </a:pPr>
            <a:r>
              <a:rPr lang="en-US" sz="2000" dirty="0" smtClean="0">
                <a:solidFill>
                  <a:srgbClr val="FF0000"/>
                </a:solidFill>
                <a:sym typeface="Webdings"/>
              </a:rPr>
              <a:t></a:t>
            </a:r>
            <a:r>
              <a:rPr lang="en-US" sz="2000" dirty="0" err="1" smtClean="0">
                <a:sym typeface="Webdings"/>
              </a:rPr>
              <a:t>ISOcat</a:t>
            </a:r>
            <a:r>
              <a:rPr lang="en-US" sz="2000" dirty="0" smtClean="0">
                <a:sym typeface="Webdings"/>
              </a:rPr>
              <a:t> version scheme will be revised</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Oval 6"/>
          <p:cNvSpPr/>
          <p:nvPr/>
        </p:nvSpPr>
        <p:spPr>
          <a:xfrm>
            <a:off x="5105400" y="2971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5486400" y="2971800"/>
            <a:ext cx="481222" cy="369332"/>
          </a:xfrm>
          <a:prstGeom prst="rect">
            <a:avLst/>
          </a:prstGeom>
          <a:noFill/>
        </p:spPr>
        <p:txBody>
          <a:bodyPr wrap="none" rtlCol="0">
            <a:spAutoFit/>
          </a:bodyPr>
          <a:lstStyle/>
          <a:p>
            <a:r>
              <a:rPr lang="en-US" dirty="0" smtClean="0"/>
              <a:t>1:1</a:t>
            </a:r>
            <a:endParaRPr lang="en-US" dirty="0"/>
          </a:p>
        </p:txBody>
      </p:sp>
      <p:sp>
        <p:nvSpPr>
          <p:cNvPr id="9" name="Oval 8"/>
          <p:cNvSpPr/>
          <p:nvPr/>
        </p:nvSpPr>
        <p:spPr>
          <a:xfrm>
            <a:off x="7772400" y="2971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8229600" y="2971800"/>
            <a:ext cx="481222" cy="369332"/>
          </a:xfrm>
          <a:prstGeom prst="rect">
            <a:avLst/>
          </a:prstGeom>
          <a:noFill/>
        </p:spPr>
        <p:txBody>
          <a:bodyPr wrap="none" rtlCol="0">
            <a:spAutoFit/>
          </a:bodyPr>
          <a:lstStyle/>
          <a:p>
            <a:r>
              <a:rPr lang="en-US" dirty="0" smtClean="0"/>
              <a:t>3:0</a:t>
            </a:r>
            <a:endParaRPr lang="en-US" dirty="0"/>
          </a:p>
        </p:txBody>
      </p:sp>
      <p:sp>
        <p:nvSpPr>
          <p:cNvPr id="11" name="Oval 10"/>
          <p:cNvSpPr/>
          <p:nvPr/>
        </p:nvSpPr>
        <p:spPr>
          <a:xfrm>
            <a:off x="5105400" y="3810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5486400" y="3810000"/>
            <a:ext cx="481222" cy="369332"/>
          </a:xfrm>
          <a:prstGeom prst="rect">
            <a:avLst/>
          </a:prstGeom>
          <a:noFill/>
        </p:spPr>
        <p:txBody>
          <a:bodyPr wrap="none" rtlCol="0">
            <a:spAutoFit/>
          </a:bodyPr>
          <a:lstStyle/>
          <a:p>
            <a:r>
              <a:rPr lang="en-US" dirty="0" smtClean="0"/>
              <a:t>1:2</a:t>
            </a:r>
            <a:endParaRPr lang="en-US" dirty="0"/>
          </a:p>
        </p:txBody>
      </p:sp>
      <p:sp>
        <p:nvSpPr>
          <p:cNvPr id="13" name="Oval 12"/>
          <p:cNvSpPr/>
          <p:nvPr/>
        </p:nvSpPr>
        <p:spPr>
          <a:xfrm>
            <a:off x="5105400" y="2133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462378" y="2133600"/>
            <a:ext cx="481222" cy="369332"/>
          </a:xfrm>
          <a:prstGeom prst="rect">
            <a:avLst/>
          </a:prstGeom>
          <a:noFill/>
        </p:spPr>
        <p:txBody>
          <a:bodyPr wrap="none" rtlCol="0">
            <a:spAutoFit/>
          </a:bodyPr>
          <a:lstStyle/>
          <a:p>
            <a:r>
              <a:rPr lang="en-US" dirty="0" smtClean="0"/>
              <a:t>1:0</a:t>
            </a:r>
            <a:endParaRPr lang="en-US" dirty="0"/>
          </a:p>
        </p:txBody>
      </p:sp>
      <p:sp>
        <p:nvSpPr>
          <p:cNvPr id="15" name="Oval 14"/>
          <p:cNvSpPr/>
          <p:nvPr/>
        </p:nvSpPr>
        <p:spPr>
          <a:xfrm>
            <a:off x="6564363" y="2971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6945363" y="2971800"/>
            <a:ext cx="481222" cy="369332"/>
          </a:xfrm>
          <a:prstGeom prst="rect">
            <a:avLst/>
          </a:prstGeom>
          <a:noFill/>
        </p:spPr>
        <p:txBody>
          <a:bodyPr wrap="none" rtlCol="0">
            <a:spAutoFit/>
          </a:bodyPr>
          <a:lstStyle/>
          <a:p>
            <a:r>
              <a:rPr lang="en-US" dirty="0" smtClean="0"/>
              <a:t>2:0</a:t>
            </a:r>
            <a:endParaRPr lang="en-US" dirty="0"/>
          </a:p>
        </p:txBody>
      </p:sp>
      <p:sp>
        <p:nvSpPr>
          <p:cNvPr id="17" name="Oval 16"/>
          <p:cNvSpPr/>
          <p:nvPr/>
        </p:nvSpPr>
        <p:spPr>
          <a:xfrm>
            <a:off x="6564363" y="3810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45363" y="3810000"/>
            <a:ext cx="481222" cy="369332"/>
          </a:xfrm>
          <a:prstGeom prst="rect">
            <a:avLst/>
          </a:prstGeom>
          <a:noFill/>
        </p:spPr>
        <p:txBody>
          <a:bodyPr wrap="none" rtlCol="0">
            <a:spAutoFit/>
          </a:bodyPr>
          <a:lstStyle/>
          <a:p>
            <a:r>
              <a:rPr lang="en-US" dirty="0" smtClean="0"/>
              <a:t>2:1</a:t>
            </a:r>
            <a:endParaRPr lang="en-US" dirty="0"/>
          </a:p>
        </p:txBody>
      </p:sp>
      <p:sp>
        <p:nvSpPr>
          <p:cNvPr id="19" name="Oval 18"/>
          <p:cNvSpPr/>
          <p:nvPr/>
        </p:nvSpPr>
        <p:spPr>
          <a:xfrm>
            <a:off x="5715000" y="4724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6096000" y="4724400"/>
            <a:ext cx="660758" cy="369332"/>
          </a:xfrm>
          <a:prstGeom prst="rect">
            <a:avLst/>
          </a:prstGeom>
          <a:noFill/>
        </p:spPr>
        <p:txBody>
          <a:bodyPr wrap="none" rtlCol="0">
            <a:spAutoFit/>
          </a:bodyPr>
          <a:lstStyle/>
          <a:p>
            <a:r>
              <a:rPr lang="en-US" dirty="0" smtClean="0"/>
              <a:t>2:1:1</a:t>
            </a:r>
            <a:endParaRPr lang="en-US" dirty="0"/>
          </a:p>
        </p:txBody>
      </p:sp>
      <p:sp>
        <p:nvSpPr>
          <p:cNvPr id="21" name="Oval 20"/>
          <p:cNvSpPr/>
          <p:nvPr/>
        </p:nvSpPr>
        <p:spPr>
          <a:xfrm>
            <a:off x="7239000" y="4724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7620000" y="4724400"/>
            <a:ext cx="660758" cy="369332"/>
          </a:xfrm>
          <a:prstGeom prst="rect">
            <a:avLst/>
          </a:prstGeom>
          <a:noFill/>
        </p:spPr>
        <p:txBody>
          <a:bodyPr wrap="none" rtlCol="0">
            <a:spAutoFit/>
          </a:bodyPr>
          <a:lstStyle/>
          <a:p>
            <a:r>
              <a:rPr lang="en-US" dirty="0" smtClean="0"/>
              <a:t>2:1:2</a:t>
            </a:r>
            <a:endParaRPr lang="en-US" dirty="0"/>
          </a:p>
        </p:txBody>
      </p:sp>
      <p:cxnSp>
        <p:nvCxnSpPr>
          <p:cNvPr id="23" name="Straight Arrow Connector 22"/>
          <p:cNvCxnSpPr>
            <a:stCxn id="13" idx="4"/>
            <a:endCxn id="7" idx="0"/>
          </p:cNvCxnSpPr>
          <p:nvPr/>
        </p:nvCxnSpPr>
        <p:spPr>
          <a:xfrm rot="5400000">
            <a:off x="5067300" y="27432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7" idx="4"/>
            <a:endCxn id="11" idx="0"/>
          </p:cNvCxnSpPr>
          <p:nvPr/>
        </p:nvCxnSpPr>
        <p:spPr>
          <a:xfrm rot="5400000">
            <a:off x="5067300" y="35814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7" idx="4"/>
            <a:endCxn id="19" idx="0"/>
          </p:cNvCxnSpPr>
          <p:nvPr/>
        </p:nvCxnSpPr>
        <p:spPr>
          <a:xfrm rot="5400000">
            <a:off x="6063482" y="4033019"/>
            <a:ext cx="533400" cy="849363"/>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7772400" y="3810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7" name="Straight Arrow Connector 26"/>
          <p:cNvCxnSpPr>
            <a:stCxn id="9" idx="4"/>
            <a:endCxn id="26" idx="0"/>
          </p:cNvCxnSpPr>
          <p:nvPr/>
        </p:nvCxnSpPr>
        <p:spPr>
          <a:xfrm rot="5400000">
            <a:off x="7734300" y="3581400"/>
            <a:ext cx="457200"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207272" y="3810000"/>
            <a:ext cx="481222" cy="369332"/>
          </a:xfrm>
          <a:prstGeom prst="rect">
            <a:avLst/>
          </a:prstGeom>
          <a:noFill/>
        </p:spPr>
        <p:txBody>
          <a:bodyPr wrap="none" rtlCol="0">
            <a:spAutoFit/>
          </a:bodyPr>
          <a:lstStyle/>
          <a:p>
            <a:r>
              <a:rPr lang="en-US" dirty="0" smtClean="0"/>
              <a:t>3:1</a:t>
            </a:r>
            <a:endParaRPr lang="en-US" dirty="0"/>
          </a:p>
        </p:txBody>
      </p:sp>
      <p:cxnSp>
        <p:nvCxnSpPr>
          <p:cNvPr id="29" name="Straight Arrow Connector 28"/>
          <p:cNvCxnSpPr>
            <a:stCxn id="21" idx="0"/>
            <a:endCxn id="17" idx="4"/>
          </p:cNvCxnSpPr>
          <p:nvPr/>
        </p:nvCxnSpPr>
        <p:spPr>
          <a:xfrm rot="16200000" flipV="1">
            <a:off x="6825482" y="4120381"/>
            <a:ext cx="533400" cy="6746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7" idx="0"/>
            <a:endCxn id="15" idx="4"/>
          </p:cNvCxnSpPr>
          <p:nvPr/>
        </p:nvCxnSpPr>
        <p:spPr>
          <a:xfrm rot="5400000" flipH="1" flipV="1">
            <a:off x="6526263" y="35814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3" idx="4"/>
            <a:endCxn id="15" idx="0"/>
          </p:cNvCxnSpPr>
          <p:nvPr/>
        </p:nvCxnSpPr>
        <p:spPr>
          <a:xfrm rot="16200000" flipH="1">
            <a:off x="5796781" y="2013718"/>
            <a:ext cx="457200" cy="1458963"/>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3" idx="4"/>
            <a:endCxn id="9" idx="0"/>
          </p:cNvCxnSpPr>
          <p:nvPr/>
        </p:nvCxnSpPr>
        <p:spPr>
          <a:xfrm rot="16200000" flipH="1">
            <a:off x="6400800" y="1409700"/>
            <a:ext cx="457200" cy="266700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 March 2012</a:t>
            </a:r>
            <a:endParaRPr lang="en-US"/>
          </a:p>
        </p:txBody>
      </p:sp>
      <p:sp>
        <p:nvSpPr>
          <p:cNvPr id="3" name="Footer Placeholder 2"/>
          <p:cNvSpPr>
            <a:spLocks noGrp="1"/>
          </p:cNvSpPr>
          <p:nvPr>
            <p:ph type="ftr" sz="quarter" idx="11"/>
          </p:nvPr>
        </p:nvSpPr>
        <p:spPr/>
        <p:txBody>
          <a:bodyPr/>
          <a:lstStyle/>
          <a:p>
            <a:r>
              <a:rPr lang="en-US" smtClean="0"/>
              <a:t>CLARIN-NL ISOcat workshop</a:t>
            </a:r>
            <a:endParaRPr lang="en-US"/>
          </a:p>
        </p:txBody>
      </p:sp>
      <p:sp>
        <p:nvSpPr>
          <p:cNvPr id="4" name="Slide Number Placeholder 3"/>
          <p:cNvSpPr>
            <a:spLocks noGrp="1"/>
          </p:cNvSpPr>
          <p:nvPr>
            <p:ph type="sldNum" sz="quarter" idx="12"/>
          </p:nvPr>
        </p:nvSpPr>
        <p:spPr/>
        <p:txBody>
          <a:bodyPr/>
          <a:lstStyle/>
          <a:p>
            <a:fld id="{FD9CCBEF-F770-4128-B54E-AD4FF7B1D7BE}" type="slidenum">
              <a:rPr lang="en-US" smtClean="0"/>
              <a:pPr/>
              <a:t>8</a:t>
            </a:fld>
            <a:endParaRPr lang="en-US"/>
          </a:p>
        </p:txBody>
      </p:sp>
      <p:sp>
        <p:nvSpPr>
          <p:cNvPr id="6" name="Content Placeholder 2"/>
          <p:cNvSpPr txBox="1">
            <a:spLocks/>
          </p:cNvSpPr>
          <p:nvPr/>
        </p:nvSpPr>
        <p:spPr>
          <a:xfrm>
            <a:off x="457200" y="1600200"/>
            <a:ext cx="8229600" cy="4525963"/>
          </a:xfrm>
          <a:prstGeom prst="rect">
            <a:avLst/>
          </a:prstGeom>
        </p:spPr>
        <p:txBody>
          <a:bodyPr>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mandatory data category type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container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complex/open</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conceptual domain is not restricted to an enumerated set of values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complex/constrained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conceptual domain is non-enumerated, but is restricted to a constraint specified in a schema-specific language or languages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complex/closed</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conceptual domain is restricted to a set of enumerated simple data categories making up its value domain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t>s</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imple</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buFont typeface="Arial" pitchFamily="34" charset="0"/>
              <a:buChar char="•"/>
            </a:pPr>
            <a:r>
              <a:rPr lang="en-US" sz="2400" dirty="0" smtClean="0"/>
              <a:t>describes a possible value in the value domain of a closed complex data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609600" y="427038"/>
            <a:ext cx="8229600" cy="1143000"/>
          </a:xfrm>
          <a:prstGeom prst="rect">
            <a:avLst/>
          </a:prstGeom>
        </p:spPr>
        <p:txBody>
          <a:bodyPr anchor="ctr" anchorCtr="1"/>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Administrative Information Section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Category types</a:t>
            </a:r>
            <a:endParaRPr lang="en-US" dirty="0"/>
          </a:p>
        </p:txBody>
      </p:sp>
      <p:sp>
        <p:nvSpPr>
          <p:cNvPr id="4" name="Date Placeholder 3"/>
          <p:cNvSpPr>
            <a:spLocks noGrp="1"/>
          </p:cNvSpPr>
          <p:nvPr>
            <p:ph type="dt" sz="half" idx="10"/>
          </p:nvPr>
        </p:nvSpPr>
        <p:spPr/>
        <p:txBody>
          <a:bodyPr/>
          <a:lstStyle/>
          <a:p>
            <a:r>
              <a:rPr lang="en-US" smtClean="0"/>
              <a:t>20 March 2012</a:t>
            </a:r>
            <a:endParaRPr lang="en-US"/>
          </a:p>
        </p:txBody>
      </p:sp>
      <p:sp>
        <p:nvSpPr>
          <p:cNvPr id="5" name="Footer Placeholder 4"/>
          <p:cNvSpPr>
            <a:spLocks noGrp="1"/>
          </p:cNvSpPr>
          <p:nvPr>
            <p:ph type="ftr" sz="quarter" idx="11"/>
          </p:nvPr>
        </p:nvSpPr>
        <p:spPr/>
        <p:txBody>
          <a:bodyPr/>
          <a:lstStyle/>
          <a:p>
            <a:r>
              <a:rPr lang="en-US" smtClean="0"/>
              <a:t>CLARIN-NL ISOcat workshop</a:t>
            </a:r>
            <a:endParaRPr lang="en-US"/>
          </a:p>
        </p:txBody>
      </p:sp>
      <p:sp>
        <p:nvSpPr>
          <p:cNvPr id="6" name="Slide Number Placeholder 5"/>
          <p:cNvSpPr>
            <a:spLocks noGrp="1"/>
          </p:cNvSpPr>
          <p:nvPr>
            <p:ph type="sldNum" sz="quarter" idx="12"/>
          </p:nvPr>
        </p:nvSpPr>
        <p:spPr/>
        <p:txBody>
          <a:bodyPr/>
          <a:lstStyle/>
          <a:p>
            <a:fld id="{FD9CCBEF-F770-4128-B54E-AD4FF7B1D7BE}" type="slidenum">
              <a:rPr lang="en-US" smtClean="0"/>
              <a:pPr/>
              <a:t>9</a:t>
            </a:fld>
            <a:endParaRPr lang="en-US"/>
          </a:p>
        </p:txBody>
      </p:sp>
      <p:grpSp>
        <p:nvGrpSpPr>
          <p:cNvPr id="3" name="Groep 26"/>
          <p:cNvGrpSpPr>
            <a:grpSpLocks/>
          </p:cNvGrpSpPr>
          <p:nvPr/>
        </p:nvGrpSpPr>
        <p:grpSpPr bwMode="auto">
          <a:xfrm>
            <a:off x="228600" y="1600200"/>
            <a:ext cx="2209800" cy="2122488"/>
            <a:chOff x="228600" y="1600200"/>
            <a:chExt cx="2209800" cy="2121932"/>
          </a:xfrm>
        </p:grpSpPr>
        <p:sp>
          <p:nvSpPr>
            <p:cNvPr id="8" name="Ovaal 5"/>
            <p:cNvSpPr>
              <a:spLocks noChangeArrowheads="1"/>
            </p:cNvSpPr>
            <p:nvPr/>
          </p:nvSpPr>
          <p:spPr bwMode="auto">
            <a:xfrm>
              <a:off x="228600" y="2362200"/>
              <a:ext cx="2209800" cy="914400"/>
            </a:xfrm>
            <a:prstGeom prst="ellipse">
              <a:avLst/>
            </a:prstGeom>
            <a:solidFill>
              <a:srgbClr val="FFFF00"/>
            </a:solidFill>
            <a:ln w="9525" algn="ctr">
              <a:solidFill>
                <a:schemeClr val="tx1"/>
              </a:solidFill>
              <a:round/>
              <a:headEnd/>
              <a:tailEnd/>
            </a:ln>
          </p:spPr>
          <p:txBody>
            <a:bodyPr wrap="none" anchor="ctr"/>
            <a:lstStyle/>
            <a:p>
              <a:pPr algn="ctr"/>
              <a:r>
                <a:rPr lang="en-US"/>
                <a:t>writtenForm</a:t>
              </a:r>
            </a:p>
          </p:txBody>
        </p:sp>
        <p:sp>
          <p:nvSpPr>
            <p:cNvPr id="9" name="Tekstvak 6"/>
            <p:cNvSpPr txBox="1">
              <a:spLocks noChangeArrowheads="1"/>
            </p:cNvSpPr>
            <p:nvPr/>
          </p:nvSpPr>
          <p:spPr bwMode="auto">
            <a:xfrm>
              <a:off x="959039" y="3352800"/>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10" name="Tekstvak 18"/>
            <p:cNvSpPr txBox="1">
              <a:spLocks noChangeArrowheads="1"/>
            </p:cNvSpPr>
            <p:nvPr/>
          </p:nvSpPr>
          <p:spPr bwMode="auto">
            <a:xfrm>
              <a:off x="1376032" y="1600200"/>
              <a:ext cx="986168" cy="523220"/>
            </a:xfrm>
            <a:prstGeom prst="rect">
              <a:avLst/>
            </a:prstGeom>
            <a:noFill/>
            <a:ln w="9525">
              <a:noFill/>
              <a:miter lim="800000"/>
              <a:headEnd/>
              <a:tailEnd/>
            </a:ln>
          </p:spPr>
          <p:txBody>
            <a:bodyPr wrap="none">
              <a:spAutoFit/>
            </a:bodyPr>
            <a:lstStyle/>
            <a:p>
              <a:pPr algn="ctr"/>
              <a:r>
                <a:rPr lang="nl-NL" sz="2800"/>
                <a:t>open</a:t>
              </a:r>
              <a:endParaRPr lang="en-US" sz="2800"/>
            </a:p>
          </p:txBody>
        </p:sp>
      </p:grpSp>
      <p:grpSp>
        <p:nvGrpSpPr>
          <p:cNvPr id="7" name="Groep 29"/>
          <p:cNvGrpSpPr>
            <a:grpSpLocks/>
          </p:cNvGrpSpPr>
          <p:nvPr/>
        </p:nvGrpSpPr>
        <p:grpSpPr bwMode="auto">
          <a:xfrm>
            <a:off x="1219200" y="1609725"/>
            <a:ext cx="5486400" cy="4181475"/>
            <a:chOff x="1219200" y="1610380"/>
            <a:chExt cx="5486400" cy="4180820"/>
          </a:xfrm>
        </p:grpSpPr>
        <p:sp>
          <p:nvSpPr>
            <p:cNvPr id="12" name="Ovaal 7"/>
            <p:cNvSpPr>
              <a:spLocks noChangeArrowheads="1"/>
            </p:cNvSpPr>
            <p:nvPr/>
          </p:nvSpPr>
          <p:spPr bwMode="auto">
            <a:xfrm>
              <a:off x="2895600" y="2362200"/>
              <a:ext cx="2209800" cy="914400"/>
            </a:xfrm>
            <a:prstGeom prst="ellipse">
              <a:avLst/>
            </a:prstGeom>
            <a:solidFill>
              <a:srgbClr val="92D050"/>
            </a:solidFill>
            <a:ln w="9525" algn="ctr">
              <a:solidFill>
                <a:schemeClr val="tx1"/>
              </a:solidFill>
              <a:round/>
              <a:headEnd/>
              <a:tailEnd/>
            </a:ln>
          </p:spPr>
          <p:txBody>
            <a:bodyPr wrap="none" anchor="ctr"/>
            <a:lstStyle/>
            <a:p>
              <a:pPr algn="ctr"/>
              <a:r>
                <a:rPr lang="en-US"/>
                <a:t>grammaticalGender</a:t>
              </a:r>
            </a:p>
          </p:txBody>
        </p:sp>
        <p:sp>
          <p:nvSpPr>
            <p:cNvPr id="13" name="Tekstvak 8"/>
            <p:cNvSpPr txBox="1">
              <a:spLocks noChangeArrowheads="1"/>
            </p:cNvSpPr>
            <p:nvPr/>
          </p:nvSpPr>
          <p:spPr bwMode="auto">
            <a:xfrm>
              <a:off x="4737477" y="3288268"/>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14" name="Ovaal 9"/>
            <p:cNvSpPr/>
            <p:nvPr/>
          </p:nvSpPr>
          <p:spPr bwMode="auto">
            <a:xfrm>
              <a:off x="1219200" y="4038875"/>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neuter</a:t>
              </a:r>
            </a:p>
          </p:txBody>
        </p:sp>
        <p:sp>
          <p:nvSpPr>
            <p:cNvPr id="15" name="Ovaal 10"/>
            <p:cNvSpPr/>
            <p:nvPr/>
          </p:nvSpPr>
          <p:spPr bwMode="auto">
            <a:xfrm>
              <a:off x="2895600" y="4876943"/>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masculine</a:t>
              </a:r>
            </a:p>
          </p:txBody>
        </p:sp>
        <p:sp>
          <p:nvSpPr>
            <p:cNvPr id="16" name="Ovaal 11"/>
            <p:cNvSpPr/>
            <p:nvPr/>
          </p:nvSpPr>
          <p:spPr bwMode="auto">
            <a:xfrm>
              <a:off x="4495800" y="4038875"/>
              <a:ext cx="2209800" cy="91425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a:defRPr/>
              </a:pPr>
              <a:r>
                <a:rPr lang="en-US" dirty="0"/>
                <a:t>feminine</a:t>
              </a:r>
            </a:p>
          </p:txBody>
        </p:sp>
        <p:cxnSp>
          <p:nvCxnSpPr>
            <p:cNvPr id="17" name="Rechte verbindingslijn 13"/>
            <p:cNvCxnSpPr>
              <a:cxnSpLocks noChangeShapeType="1"/>
              <a:stCxn id="12" idx="4"/>
              <a:endCxn id="14" idx="0"/>
            </p:cNvCxnSpPr>
            <p:nvPr/>
          </p:nvCxnSpPr>
          <p:spPr bwMode="auto">
            <a:xfrm rot="5400000">
              <a:off x="2781300" y="2819400"/>
              <a:ext cx="762000" cy="1676400"/>
            </a:xfrm>
            <a:prstGeom prst="line">
              <a:avLst/>
            </a:prstGeom>
            <a:noFill/>
            <a:ln w="9525" algn="ctr">
              <a:solidFill>
                <a:schemeClr val="tx1"/>
              </a:solidFill>
              <a:round/>
              <a:headEnd/>
              <a:tailEnd/>
            </a:ln>
          </p:spPr>
        </p:cxnSp>
        <p:cxnSp>
          <p:nvCxnSpPr>
            <p:cNvPr id="18" name="Rechte verbindingslijn 15"/>
            <p:cNvCxnSpPr>
              <a:cxnSpLocks noChangeShapeType="1"/>
              <a:stCxn id="12" idx="4"/>
              <a:endCxn id="15" idx="0"/>
            </p:cNvCxnSpPr>
            <p:nvPr/>
          </p:nvCxnSpPr>
          <p:spPr bwMode="auto">
            <a:xfrm rot="5400000">
              <a:off x="3200400" y="4076700"/>
              <a:ext cx="1600200" cy="0"/>
            </a:xfrm>
            <a:prstGeom prst="line">
              <a:avLst/>
            </a:prstGeom>
            <a:noFill/>
            <a:ln w="9525" algn="ctr">
              <a:solidFill>
                <a:schemeClr val="tx1"/>
              </a:solidFill>
              <a:round/>
              <a:headEnd/>
              <a:tailEnd/>
            </a:ln>
          </p:spPr>
        </p:cxnSp>
        <p:cxnSp>
          <p:nvCxnSpPr>
            <p:cNvPr id="19" name="Rechte verbindingslijn 17"/>
            <p:cNvCxnSpPr>
              <a:cxnSpLocks noChangeShapeType="1"/>
              <a:stCxn id="12" idx="4"/>
              <a:endCxn id="16" idx="0"/>
            </p:cNvCxnSpPr>
            <p:nvPr/>
          </p:nvCxnSpPr>
          <p:spPr bwMode="auto">
            <a:xfrm rot="16200000" flipH="1">
              <a:off x="4419600" y="2857500"/>
              <a:ext cx="762000" cy="1600200"/>
            </a:xfrm>
            <a:prstGeom prst="line">
              <a:avLst/>
            </a:prstGeom>
            <a:noFill/>
            <a:ln w="9525" algn="ctr">
              <a:solidFill>
                <a:schemeClr val="tx1"/>
              </a:solidFill>
              <a:round/>
              <a:headEnd/>
              <a:tailEnd/>
            </a:ln>
          </p:spPr>
        </p:cxnSp>
        <p:sp>
          <p:nvSpPr>
            <p:cNvPr id="20" name="Tekstvak 19"/>
            <p:cNvSpPr txBox="1">
              <a:spLocks noChangeArrowheads="1"/>
            </p:cNvSpPr>
            <p:nvPr/>
          </p:nvSpPr>
          <p:spPr bwMode="auto">
            <a:xfrm>
              <a:off x="3390209" y="1610380"/>
              <a:ext cx="1225015" cy="523220"/>
            </a:xfrm>
            <a:prstGeom prst="rect">
              <a:avLst/>
            </a:prstGeom>
            <a:noFill/>
            <a:ln w="9525">
              <a:noFill/>
              <a:miter lim="800000"/>
              <a:headEnd/>
              <a:tailEnd/>
            </a:ln>
          </p:spPr>
          <p:txBody>
            <a:bodyPr wrap="none">
              <a:spAutoFit/>
            </a:bodyPr>
            <a:lstStyle/>
            <a:p>
              <a:pPr algn="ctr"/>
              <a:r>
                <a:rPr lang="nl-NL" sz="2800"/>
                <a:t>closed</a:t>
              </a:r>
              <a:endParaRPr lang="en-US" sz="2800"/>
            </a:p>
          </p:txBody>
        </p:sp>
      </p:grpSp>
      <p:sp>
        <p:nvSpPr>
          <p:cNvPr id="21" name="Tekstvak 20"/>
          <p:cNvSpPr txBox="1">
            <a:spLocks noChangeArrowheads="1"/>
          </p:cNvSpPr>
          <p:nvPr/>
        </p:nvSpPr>
        <p:spPr bwMode="auto">
          <a:xfrm>
            <a:off x="-49213" y="5019675"/>
            <a:ext cx="1323976" cy="522288"/>
          </a:xfrm>
          <a:prstGeom prst="rect">
            <a:avLst/>
          </a:prstGeom>
          <a:noFill/>
          <a:ln w="9525">
            <a:noFill/>
            <a:miter lim="800000"/>
            <a:headEnd/>
            <a:tailEnd/>
          </a:ln>
        </p:spPr>
        <p:txBody>
          <a:bodyPr wrap="none">
            <a:spAutoFit/>
          </a:bodyPr>
          <a:lstStyle/>
          <a:p>
            <a:pPr algn="ctr"/>
            <a:r>
              <a:rPr lang="nl-NL" sz="2800" dirty="0"/>
              <a:t>simple:</a:t>
            </a:r>
            <a:endParaRPr lang="en-US" sz="2800" dirty="0"/>
          </a:p>
        </p:txBody>
      </p:sp>
      <p:grpSp>
        <p:nvGrpSpPr>
          <p:cNvPr id="11" name="Groep 28"/>
          <p:cNvGrpSpPr>
            <a:grpSpLocks/>
          </p:cNvGrpSpPr>
          <p:nvPr/>
        </p:nvGrpSpPr>
        <p:grpSpPr bwMode="auto">
          <a:xfrm>
            <a:off x="6477000" y="1600200"/>
            <a:ext cx="2209800" cy="2579688"/>
            <a:chOff x="6477000" y="1600200"/>
            <a:chExt cx="2209800" cy="2579132"/>
          </a:xfrm>
        </p:grpSpPr>
        <p:sp>
          <p:nvSpPr>
            <p:cNvPr id="23" name="Ovaal 21"/>
            <p:cNvSpPr>
              <a:spLocks noChangeArrowheads="1"/>
            </p:cNvSpPr>
            <p:nvPr/>
          </p:nvSpPr>
          <p:spPr bwMode="auto">
            <a:xfrm>
              <a:off x="6477000" y="2362200"/>
              <a:ext cx="2209800" cy="914400"/>
            </a:xfrm>
            <a:prstGeom prst="ellipse">
              <a:avLst/>
            </a:prstGeom>
            <a:solidFill>
              <a:srgbClr val="00B0F0"/>
            </a:solidFill>
            <a:ln w="9525" algn="ctr">
              <a:solidFill>
                <a:schemeClr val="tx1"/>
              </a:solidFill>
              <a:round/>
              <a:headEnd/>
              <a:tailEnd/>
            </a:ln>
          </p:spPr>
          <p:txBody>
            <a:bodyPr wrap="none" anchor="ctr"/>
            <a:lstStyle/>
            <a:p>
              <a:pPr algn="ctr"/>
              <a:r>
                <a:rPr lang="en-US"/>
                <a:t>email</a:t>
              </a:r>
            </a:p>
          </p:txBody>
        </p:sp>
        <p:sp>
          <p:nvSpPr>
            <p:cNvPr id="24" name="Tekstvak 22"/>
            <p:cNvSpPr txBox="1">
              <a:spLocks noChangeArrowheads="1"/>
            </p:cNvSpPr>
            <p:nvPr/>
          </p:nvSpPr>
          <p:spPr bwMode="auto">
            <a:xfrm>
              <a:off x="7207439" y="3352800"/>
              <a:ext cx="748923" cy="369332"/>
            </a:xfrm>
            <a:prstGeom prst="rect">
              <a:avLst/>
            </a:prstGeom>
            <a:noFill/>
            <a:ln w="9525">
              <a:noFill/>
              <a:miter lim="800000"/>
              <a:headEnd/>
              <a:tailEnd/>
            </a:ln>
          </p:spPr>
          <p:txBody>
            <a:bodyPr wrap="none">
              <a:spAutoFit/>
            </a:bodyPr>
            <a:lstStyle/>
            <a:p>
              <a:pPr algn="ctr"/>
              <a:r>
                <a:rPr lang="nl-NL" i="1"/>
                <a:t>string</a:t>
              </a:r>
              <a:endParaRPr lang="en-US" i="1"/>
            </a:p>
          </p:txBody>
        </p:sp>
        <p:sp>
          <p:nvSpPr>
            <p:cNvPr id="25" name="Tekstvak 23"/>
            <p:cNvSpPr txBox="1">
              <a:spLocks noChangeArrowheads="1"/>
            </p:cNvSpPr>
            <p:nvPr/>
          </p:nvSpPr>
          <p:spPr bwMode="auto">
            <a:xfrm>
              <a:off x="6564940" y="1600200"/>
              <a:ext cx="2045753" cy="523220"/>
            </a:xfrm>
            <a:prstGeom prst="rect">
              <a:avLst/>
            </a:prstGeom>
            <a:noFill/>
            <a:ln w="9525">
              <a:noFill/>
              <a:miter lim="800000"/>
              <a:headEnd/>
              <a:tailEnd/>
            </a:ln>
          </p:spPr>
          <p:txBody>
            <a:bodyPr wrap="none">
              <a:spAutoFit/>
            </a:bodyPr>
            <a:lstStyle/>
            <a:p>
              <a:pPr algn="ctr"/>
              <a:r>
                <a:rPr lang="nl-NL" sz="2800"/>
                <a:t>constrained</a:t>
              </a:r>
              <a:endParaRPr lang="en-US" sz="2800"/>
            </a:p>
          </p:txBody>
        </p:sp>
        <p:sp>
          <p:nvSpPr>
            <p:cNvPr id="26" name="Tekstvak 24"/>
            <p:cNvSpPr txBox="1"/>
            <p:nvPr/>
          </p:nvSpPr>
          <p:spPr>
            <a:xfrm>
              <a:off x="6583363" y="3809524"/>
              <a:ext cx="1997075" cy="369808"/>
            </a:xfrm>
            <a:prstGeom prst="rect">
              <a:avLst/>
            </a:prstGeom>
            <a:solidFill>
              <a:schemeClr val="bg1"/>
            </a:solidFill>
            <a:ln>
              <a:solidFill>
                <a:schemeClr val="bg2">
                  <a:lumMod val="20000"/>
                  <a:lumOff val="80000"/>
                </a:schemeClr>
              </a:solidFill>
            </a:ln>
          </p:spPr>
          <p:txBody>
            <a:bodyPr wrap="none">
              <a:spAutoFit/>
            </a:bodyPr>
            <a:lstStyle/>
            <a:p>
              <a:pPr algn="ctr">
                <a:defRPr/>
              </a:pPr>
              <a:r>
                <a:rPr lang="nl-NL" dirty="0" err="1"/>
                <a:t>Constraint</a:t>
              </a:r>
              <a:r>
                <a:rPr lang="nl-NL" dirty="0"/>
                <a:t>: .</a:t>
              </a:r>
              <a:r>
                <a:rPr lang="en-US" dirty="0"/>
                <a:t>+@.+</a:t>
              </a:r>
            </a:p>
          </p:txBody>
        </p:sp>
      </p:grpSp>
      <p:sp>
        <p:nvSpPr>
          <p:cNvPr id="27" name="Tekstvak 25"/>
          <p:cNvSpPr txBox="1">
            <a:spLocks noChangeArrowheads="1"/>
          </p:cNvSpPr>
          <p:nvPr/>
        </p:nvSpPr>
        <p:spPr bwMode="auto">
          <a:xfrm>
            <a:off x="-76200" y="1600200"/>
            <a:ext cx="1624013" cy="523875"/>
          </a:xfrm>
          <a:prstGeom prst="rect">
            <a:avLst/>
          </a:prstGeom>
          <a:noFill/>
          <a:ln w="9525">
            <a:noFill/>
            <a:miter lim="800000"/>
            <a:headEnd/>
            <a:tailEnd/>
          </a:ln>
        </p:spPr>
        <p:txBody>
          <a:bodyPr wrap="none">
            <a:spAutoFit/>
          </a:bodyPr>
          <a:lstStyle/>
          <a:p>
            <a:pPr algn="ctr"/>
            <a:r>
              <a:rPr lang="nl-NL" sz="2800"/>
              <a:t>complex:</a:t>
            </a:r>
            <a:endParaRPr lang="en-US" sz="2800"/>
          </a:p>
        </p:txBody>
      </p:sp>
      <p:sp>
        <p:nvSpPr>
          <p:cNvPr id="28" name="TextBox 27"/>
          <p:cNvSpPr txBox="1"/>
          <p:nvPr/>
        </p:nvSpPr>
        <p:spPr>
          <a:xfrm>
            <a:off x="8446373" y="0"/>
            <a:ext cx="697627" cy="707886"/>
          </a:xfrm>
          <a:prstGeom prst="rect">
            <a:avLst/>
          </a:prstGeom>
          <a:noFill/>
        </p:spPr>
        <p:txBody>
          <a:bodyPr wrap="none" rtlCol="0">
            <a:spAutoFit/>
          </a:bodyPr>
          <a:lstStyle/>
          <a:p>
            <a:r>
              <a:rPr lang="en-US" sz="4000" dirty="0" smtClean="0">
                <a:solidFill>
                  <a:schemeClr val="tx1">
                    <a:lumMod val="50000"/>
                    <a:lumOff val="50000"/>
                  </a:schemeClr>
                </a:solidFill>
                <a:sym typeface="Webdings"/>
              </a:rPr>
              <a:t></a:t>
            </a:r>
            <a:endParaRPr lang="en-US" sz="4000" dirty="0">
              <a:solidFill>
                <a:schemeClr val="tx1">
                  <a:lumMod val="50000"/>
                  <a:lumOff val="50000"/>
                </a:schemeClr>
              </a:solidFill>
            </a:endParaRPr>
          </a:p>
        </p:txBody>
      </p:sp>
      <p:sp>
        <p:nvSpPr>
          <p:cNvPr id="29" name="Ovaal 5"/>
          <p:cNvSpPr>
            <a:spLocks noChangeArrowheads="1"/>
          </p:cNvSpPr>
          <p:nvPr/>
        </p:nvSpPr>
        <p:spPr bwMode="auto">
          <a:xfrm>
            <a:off x="6858000" y="5334000"/>
            <a:ext cx="1845547" cy="763875"/>
          </a:xfrm>
          <a:prstGeom prst="ellipse">
            <a:avLst/>
          </a:prstGeom>
          <a:solidFill>
            <a:srgbClr val="FFC000"/>
          </a:solidFill>
          <a:ln w="9525" algn="ctr">
            <a:solidFill>
              <a:schemeClr val="tx1"/>
            </a:solidFill>
            <a:round/>
            <a:headEnd/>
            <a:tailEnd/>
          </a:ln>
        </p:spPr>
        <p:txBody>
          <a:bodyPr wrap="none" anchor="ctr"/>
          <a:lstStyle/>
          <a:p>
            <a:pPr algn="ctr"/>
            <a:r>
              <a:rPr lang="en-US" dirty="0" smtClean="0"/>
              <a:t>lexicon</a:t>
            </a:r>
            <a:endParaRPr lang="en-US" dirty="0"/>
          </a:p>
        </p:txBody>
      </p:sp>
      <p:sp>
        <p:nvSpPr>
          <p:cNvPr id="30" name="Tekstvak 20"/>
          <p:cNvSpPr txBox="1">
            <a:spLocks noChangeArrowheads="1"/>
          </p:cNvSpPr>
          <p:nvPr/>
        </p:nvSpPr>
        <p:spPr bwMode="auto">
          <a:xfrm>
            <a:off x="6995654" y="4724400"/>
            <a:ext cx="1570238" cy="523220"/>
          </a:xfrm>
          <a:prstGeom prst="rect">
            <a:avLst/>
          </a:prstGeom>
          <a:noFill/>
          <a:ln w="9525">
            <a:noFill/>
            <a:miter lim="800000"/>
            <a:headEnd/>
            <a:tailEnd/>
          </a:ln>
        </p:spPr>
        <p:txBody>
          <a:bodyPr wrap="none">
            <a:spAutoFit/>
          </a:bodyPr>
          <a:lstStyle/>
          <a:p>
            <a:pPr algn="ctr"/>
            <a:r>
              <a:rPr lang="nl-NL" sz="2800" dirty="0" smtClean="0"/>
              <a:t>container</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SOc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ISOcat</Template>
  <TotalTime>2561</TotalTime>
  <Words>2815</Words>
  <Application>Microsoft Office PowerPoint</Application>
  <PresentationFormat>On-screen Show (4:3)</PresentationFormat>
  <Paragraphs>584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ISOcat</vt:lpstr>
      <vt:lpstr>Data Category specifications</vt:lpstr>
      <vt:lpstr>What is a Data Category?</vt:lpstr>
      <vt:lpstr>Data Category example</vt:lpstr>
      <vt:lpstr>Mandatory parts of the specification to be provided by the user</vt:lpstr>
      <vt:lpstr>Administrative Information Section</vt:lpstr>
      <vt:lpstr>PowerPoint Presentation</vt:lpstr>
      <vt:lpstr>PowerPoint Presentation</vt:lpstr>
      <vt:lpstr>PowerPoint Presentation</vt:lpstr>
      <vt:lpstr>Data Category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Category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Category types</vt:lpstr>
      <vt:lpstr>PowerPoint Presentation</vt:lpstr>
      <vt:lpstr>PowerPoint Presentation</vt:lpstr>
      <vt:lpstr>PowerPoint Presentation</vt:lpstr>
      <vt:lpstr>PowerPoint Presentation</vt:lpstr>
      <vt:lpstr>PowerPoint Presentation</vt:lpstr>
      <vt:lpstr>PowerPoint Presentation</vt:lpstr>
      <vt:lpstr>Data Category example</vt:lpstr>
      <vt:lpstr>PowerPoint Presentation</vt:lpstr>
      <vt:lpstr>PowerPoint Presentation</vt:lpstr>
      <vt:lpstr>PowerPoint Presentation</vt:lpstr>
      <vt:lpstr>PowerPoint Presentation</vt:lpstr>
      <vt:lpstr>Bulk import</vt:lpstr>
    </vt:vector>
  </TitlesOfParts>
  <Company>mpi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ISOcat within CMDI</dc:title>
  <dc:creator>Menzo Windhouwer</dc:creator>
  <cp:lastModifiedBy>Menzo Windhouwer</cp:lastModifiedBy>
  <cp:revision>195</cp:revision>
  <dcterms:created xsi:type="dcterms:W3CDTF">2010-05-20T13:02:02Z</dcterms:created>
  <dcterms:modified xsi:type="dcterms:W3CDTF">2012-03-20T11:30:30Z</dcterms:modified>
</cp:coreProperties>
</file>