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6" r:id="rId3"/>
    <p:sldId id="287" r:id="rId4"/>
    <p:sldId id="294" r:id="rId5"/>
    <p:sldId id="288" r:id="rId6"/>
    <p:sldId id="289" r:id="rId7"/>
    <p:sldId id="290" r:id="rId8"/>
    <p:sldId id="291" r:id="rId9"/>
    <p:sldId id="29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socat@mpi.n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ocat.ord/datacat/DC-1843" TargetMode="External"/><Relationship Id="rId3" Type="http://schemas.openxmlformats.org/officeDocument/2006/relationships/hyperlink" Target="http://www.isocat.org/datacat/DC-1334" TargetMode="External"/><Relationship Id="rId7" Type="http://schemas.openxmlformats.org/officeDocument/2006/relationships/hyperlink" Target="http://www.isocat.ord/datacat/DC-1347" TargetMode="External"/><Relationship Id="rId2" Type="http://schemas.openxmlformats.org/officeDocument/2006/relationships/hyperlink" Target="http://www.isocat.org/datacat/DC-142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socat.org/datacat/DC-1286" TargetMode="External"/><Relationship Id="rId5" Type="http://schemas.openxmlformats.org/officeDocument/2006/relationships/hyperlink" Target="http://www.isocat.org/datacat/DC-2717" TargetMode="External"/><Relationship Id="rId4" Type="http://schemas.openxmlformats.org/officeDocument/2006/relationships/hyperlink" Target="http://www.isocat.org/datacat/DC-1226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CLARIN-NL/VL procedure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 Registry -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RELcat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The Relation Registry is basically a triple store: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Subject: resource 1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Predicate: relationship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Object: resource 2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 smtClean="0"/>
              <a:t># </a:t>
            </a:r>
            <a:r>
              <a:rPr lang="en-US" dirty="0"/>
              <a:t>/</a:t>
            </a:r>
            <a:r>
              <a:rPr lang="en-US" i="1" dirty="0"/>
              <a:t>first plural exclusive vernacular</a:t>
            </a:r>
            <a:r>
              <a:rPr lang="en-US" dirty="0"/>
              <a:t>/ is-a /</a:t>
            </a:r>
            <a:r>
              <a:rPr lang="en-US" i="1" dirty="0"/>
              <a:t>vernacular</a:t>
            </a:r>
            <a:r>
              <a:rPr lang="en-US" dirty="0"/>
              <a:t>/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/>
              <a:t>isocat:DC-1234 </a:t>
            </a:r>
            <a:r>
              <a:rPr lang="en-US" dirty="0" err="1"/>
              <a:t>rel:subClassOf</a:t>
            </a:r>
            <a:r>
              <a:rPr lang="en-US" dirty="0"/>
              <a:t> isocat:DC-4 .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/>
              <a:t># /</a:t>
            </a:r>
            <a:r>
              <a:rPr lang="en-US" i="1" dirty="0"/>
              <a:t>first person</a:t>
            </a:r>
            <a:r>
              <a:rPr lang="en-US" dirty="0"/>
              <a:t>/ part-of /</a:t>
            </a:r>
            <a:r>
              <a:rPr lang="en-US" i="1" dirty="0"/>
              <a:t>first plural exclusive vernacular</a:t>
            </a:r>
            <a:r>
              <a:rPr lang="en-US" dirty="0"/>
              <a:t>/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/>
              <a:t>isocat:DC-1 </a:t>
            </a:r>
            <a:r>
              <a:rPr lang="en-US" dirty="0" err="1"/>
              <a:t>rel:partOf</a:t>
            </a:r>
            <a:r>
              <a:rPr lang="en-US" dirty="0"/>
              <a:t> isocat:DC-1234 .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/>
              <a:t># /</a:t>
            </a:r>
            <a:r>
              <a:rPr lang="en-US" i="1" dirty="0"/>
              <a:t>plural</a:t>
            </a:r>
            <a:r>
              <a:rPr lang="en-US" dirty="0"/>
              <a:t>/ part-of /</a:t>
            </a:r>
            <a:r>
              <a:rPr lang="en-US" i="1" dirty="0"/>
              <a:t>first plural exclusive vernacular</a:t>
            </a:r>
            <a:r>
              <a:rPr lang="en-US" dirty="0"/>
              <a:t>/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/>
              <a:t>isocat:DC-2 </a:t>
            </a:r>
            <a:r>
              <a:rPr lang="en-US" dirty="0" err="1"/>
              <a:t>rel:partOf</a:t>
            </a:r>
            <a:r>
              <a:rPr lang="en-US" dirty="0"/>
              <a:t> isocat:DC-1234 .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/>
              <a:t># /</a:t>
            </a:r>
            <a:r>
              <a:rPr lang="en-US" i="1" dirty="0"/>
              <a:t>exclusive</a:t>
            </a:r>
            <a:r>
              <a:rPr lang="en-US" dirty="0"/>
              <a:t>/ part-of /</a:t>
            </a:r>
            <a:r>
              <a:rPr lang="en-US" i="1" dirty="0"/>
              <a:t>first plural exclusive vernacular</a:t>
            </a:r>
            <a:r>
              <a:rPr lang="en-US" dirty="0"/>
              <a:t>/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dirty="0"/>
              <a:t>isocat:DC-3 </a:t>
            </a:r>
            <a:r>
              <a:rPr lang="en-US" dirty="0" err="1"/>
              <a:t>rel:partOf</a:t>
            </a:r>
            <a:r>
              <a:rPr lang="en-US" dirty="0"/>
              <a:t> isocat:DC-1234 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1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The Relation Registry is implemented as a quad store: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every user can have its own set(s) of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72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Project workspace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Become a member of the CLARIN-NL/VL group</a:t>
            </a:r>
          </a:p>
          <a:p>
            <a:r>
              <a:rPr lang="en-US" dirty="0" smtClean="0"/>
              <a:t>Create a group for your project</a:t>
            </a:r>
          </a:p>
          <a:p>
            <a:pPr lvl="1"/>
            <a:r>
              <a:rPr lang="en-US" dirty="0" smtClean="0"/>
              <a:t>add members related to your project</a:t>
            </a:r>
          </a:p>
          <a:p>
            <a:r>
              <a:rPr lang="en-US" dirty="0" smtClean="0"/>
              <a:t>Create one or more DCSs</a:t>
            </a:r>
          </a:p>
          <a:p>
            <a:pPr lvl="1"/>
            <a:r>
              <a:rPr lang="en-US" dirty="0" smtClean="0"/>
              <a:t>add existing and usable DCs</a:t>
            </a:r>
          </a:p>
          <a:p>
            <a:pPr lvl="2"/>
            <a:r>
              <a:rPr lang="en-US" dirty="0" smtClean="0"/>
              <a:t>preferably from the CLARIN-NL/VL view</a:t>
            </a:r>
          </a:p>
          <a:p>
            <a:pPr lvl="1"/>
            <a:r>
              <a:rPr lang="en-US" dirty="0" smtClean="0"/>
              <a:t>add new DCs</a:t>
            </a:r>
          </a:p>
          <a:p>
            <a:r>
              <a:rPr lang="en-US" dirty="0" smtClean="0"/>
              <a:t>Share the DCSs with</a:t>
            </a:r>
          </a:p>
          <a:p>
            <a:pPr lvl="1"/>
            <a:r>
              <a:rPr lang="en-US" dirty="0" smtClean="0"/>
              <a:t>the project group</a:t>
            </a:r>
          </a:p>
          <a:p>
            <a:pPr lvl="2"/>
            <a:r>
              <a:rPr lang="en-US" dirty="0" smtClean="0"/>
              <a:t>can edit shared DCs en DCSs</a:t>
            </a:r>
          </a:p>
          <a:p>
            <a:pPr lvl="1"/>
            <a:r>
              <a:rPr lang="en-US" dirty="0" smtClean="0"/>
              <a:t>the CLARIN-NL/VL group</a:t>
            </a:r>
          </a:p>
          <a:p>
            <a:pPr lvl="2"/>
            <a:r>
              <a:rPr lang="en-US" dirty="0" smtClean="0"/>
              <a:t>can also edit, so ask permission (!) if you want to change something in a DC owned by another project</a:t>
            </a:r>
          </a:p>
          <a:p>
            <a:pPr lvl="3"/>
            <a:r>
              <a:rPr lang="en-US" dirty="0" smtClean="0"/>
              <a:t>changes are logged and attributed</a:t>
            </a:r>
          </a:p>
          <a:p>
            <a:pPr lvl="1"/>
            <a:endParaRPr lang="en-US" dirty="0"/>
          </a:p>
          <a:p>
            <a:r>
              <a:rPr lang="en-US" dirty="0" smtClean="0"/>
              <a:t>Make one or more DCSs public when the group and Ineke finds the DCs mature</a:t>
            </a:r>
          </a:p>
          <a:p>
            <a:pPr lvl="1"/>
            <a:r>
              <a:rPr lang="en-US" dirty="0" smtClean="0"/>
              <a:t>the project group becomes visible in the public part of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also make the DCs public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CLARIN-NL/VL workspace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Every project should have a representative in the CLARIN-NL/VL group</a:t>
            </a:r>
          </a:p>
          <a:p>
            <a:pPr lvl="1"/>
            <a:r>
              <a:rPr lang="en-US" dirty="0" smtClean="0"/>
              <a:t>this representative should own the project DCS so (s)he can share it with the CLARIN-NL/VL group</a:t>
            </a:r>
          </a:p>
          <a:p>
            <a:r>
              <a:rPr lang="en-US" dirty="0" smtClean="0"/>
              <a:t>Once DCs are mature for CLARIN-NL/VL use add them to the admin-proposed DCS</a:t>
            </a:r>
          </a:p>
          <a:p>
            <a:pPr lvl="1"/>
            <a:r>
              <a:rPr lang="en-US" dirty="0" smtClean="0"/>
              <a:t>this is still in the private/shared part of </a:t>
            </a:r>
            <a:r>
              <a:rPr lang="en-US" dirty="0" err="1" smtClean="0"/>
              <a:t>ISOcat</a:t>
            </a:r>
            <a:endParaRPr lang="en-US" dirty="0" smtClean="0"/>
          </a:p>
          <a:p>
            <a:r>
              <a:rPr lang="en-US" dirty="0" smtClean="0"/>
              <a:t>Ineke will</a:t>
            </a:r>
          </a:p>
          <a:p>
            <a:pPr lvl="1"/>
            <a:r>
              <a:rPr lang="en-US" dirty="0" smtClean="0"/>
              <a:t>review the (new) DCs</a:t>
            </a:r>
          </a:p>
          <a:p>
            <a:pPr lvl="1"/>
            <a:r>
              <a:rPr lang="en-US" dirty="0" smtClean="0"/>
              <a:t>add them to CLARIN-NL/VL thematic DCSs</a:t>
            </a:r>
          </a:p>
          <a:p>
            <a:r>
              <a:rPr lang="en-US" dirty="0" smtClean="0"/>
              <a:t>If an accepted DC is changed add them to the admin-changed DCS</a:t>
            </a:r>
          </a:p>
          <a:p>
            <a:pPr lvl="1"/>
            <a:r>
              <a:rPr lang="en-US" dirty="0" smtClean="0"/>
              <a:t>Ineke will review the changed DCs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00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to pick a DC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Look for a matching DC in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an approved one within our view</a:t>
            </a:r>
          </a:p>
          <a:p>
            <a:pPr marL="1371600" lvl="2" indent="-514350"/>
            <a:r>
              <a:rPr lang="en-US" dirty="0" smtClean="0"/>
              <a:t>look in the thematic DCSs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if not, one under construction</a:t>
            </a:r>
          </a:p>
          <a:p>
            <a:pPr marL="1371600" lvl="2" indent="-514350"/>
            <a:r>
              <a:rPr lang="en-US" dirty="0"/>
              <a:t>look in the project </a:t>
            </a:r>
            <a:r>
              <a:rPr lang="en-US" dirty="0" smtClean="0"/>
              <a:t>DCSs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if not, look in </a:t>
            </a:r>
            <a:r>
              <a:rPr lang="en-US" dirty="0" err="1" smtClean="0"/>
              <a:t>ISOcat</a:t>
            </a:r>
            <a:r>
              <a:rPr lang="en-US" dirty="0" smtClean="0"/>
              <a:t> at large</a:t>
            </a:r>
          </a:p>
          <a:p>
            <a:pPr marL="1371600" lvl="2" indent="-514350"/>
            <a:r>
              <a:rPr lang="en-US" dirty="0"/>
              <a:t>include in your own DCS</a:t>
            </a:r>
          </a:p>
          <a:p>
            <a:pPr marL="1828800" lvl="3" indent="-514350"/>
            <a:r>
              <a:rPr lang="en-US" dirty="0"/>
              <a:t>create a DC stub if there is a very near one, Ineke will contact the owner or clone the </a:t>
            </a:r>
            <a:r>
              <a:rPr lang="en-US" dirty="0" smtClean="0"/>
              <a:t>DC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if not, create a new one</a:t>
            </a:r>
          </a:p>
          <a:p>
            <a:pPr marL="1371600" lvl="2" indent="-514350"/>
            <a:r>
              <a:rPr lang="en-US" dirty="0" smtClean="0"/>
              <a:t>give reason in the justification</a:t>
            </a:r>
          </a:p>
          <a:p>
            <a:pPr marL="971550" lvl="1" indent="-514350"/>
            <a:endParaRPr lang="en-US" dirty="0" smtClean="0"/>
          </a:p>
          <a:p>
            <a:r>
              <a:rPr lang="en-US" dirty="0" smtClean="0"/>
              <a:t>Add to the admin-proposed DCS</a:t>
            </a:r>
          </a:p>
          <a:p>
            <a:pPr marL="1371600" lvl="2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Beyond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ISOcat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CMDI profiles annotated with </a:t>
            </a:r>
            <a:r>
              <a:rPr lang="en-US" dirty="0" err="1" smtClean="0"/>
              <a:t>ISOcat</a:t>
            </a:r>
            <a:r>
              <a:rPr lang="en-US" dirty="0" smtClean="0"/>
              <a:t> DCs for your metadata</a:t>
            </a:r>
          </a:p>
          <a:p>
            <a:r>
              <a:rPr lang="en-US" dirty="0" smtClean="0"/>
              <a:t>Annotate your project resources with the selected/created Data Categories</a:t>
            </a:r>
          </a:p>
          <a:p>
            <a:pPr lvl="1"/>
            <a:r>
              <a:rPr lang="en-US" dirty="0" smtClean="0"/>
              <a:t>preferably annotate a schema</a:t>
            </a:r>
          </a:p>
          <a:p>
            <a:pPr lvl="2"/>
            <a:r>
              <a:rPr lang="en-US" dirty="0" smtClean="0"/>
              <a:t>to be stored in </a:t>
            </a:r>
            <a:r>
              <a:rPr lang="en-US" dirty="0" err="1" smtClean="0"/>
              <a:t>SCHEMAcat</a:t>
            </a:r>
            <a:r>
              <a:rPr lang="en-US" dirty="0" smtClean="0"/>
              <a:t> (under construction)</a:t>
            </a:r>
          </a:p>
          <a:p>
            <a:pPr lvl="1"/>
            <a:r>
              <a:rPr lang="en-US" dirty="0" smtClean="0"/>
              <a:t>use @</a:t>
            </a:r>
            <a:r>
              <a:rPr lang="en-US" dirty="0" err="1" smtClean="0"/>
              <a:t>dcr:datcat</a:t>
            </a:r>
            <a:endParaRPr lang="en-US" dirty="0" smtClean="0"/>
          </a:p>
          <a:p>
            <a:pPr lvl="2"/>
            <a:r>
              <a:rPr lang="en-US" dirty="0" smtClean="0"/>
              <a:t>for XML (schemata)</a:t>
            </a:r>
          </a:p>
          <a:p>
            <a:pPr lvl="2"/>
            <a:r>
              <a:rPr lang="en-US" dirty="0" smtClean="0"/>
              <a:t>for EBNF grammars</a:t>
            </a:r>
          </a:p>
          <a:p>
            <a:pPr lvl="2"/>
            <a:r>
              <a:rPr lang="en-US" dirty="0" smtClean="0"/>
              <a:t>... (contact </a:t>
            </a:r>
            <a:r>
              <a:rPr lang="en-US" dirty="0" smtClean="0">
                <a:hlinkClick r:id="rId2"/>
              </a:rPr>
              <a:t>isocat@mpi.nl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Remember (ontological) relationships between the selected/created Data Categories and other Data Categories/concepts</a:t>
            </a:r>
          </a:p>
          <a:p>
            <a:pPr lvl="1"/>
            <a:r>
              <a:rPr lang="en-US" dirty="0" smtClean="0"/>
              <a:t>to be stored in </a:t>
            </a:r>
            <a:r>
              <a:rPr lang="en-US" dirty="0" err="1" smtClean="0"/>
              <a:t>RELcat</a:t>
            </a:r>
            <a:r>
              <a:rPr lang="en-US" dirty="0" smtClean="0"/>
              <a:t> (under construction)</a:t>
            </a:r>
          </a:p>
          <a:p>
            <a:pPr lvl="1"/>
            <a:r>
              <a:rPr lang="en-US" dirty="0" smtClean="0"/>
              <a:t>there is a spreadsheet template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71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XML resource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lmf:lexicon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xml:lang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lmf:entry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lmf:lemma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lmf:writtenForm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nihongo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85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XML Relax NG schema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8229600" cy="3886199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>
            <a:no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rng:attribute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name=“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alphabet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” 	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dcr:datcat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=“http://www.isocat.org/datcat/…”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&lt;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rng:value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dcr:datcat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=“http://www.isocat.org/datcat/…”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	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ipa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Courier New" pitchFamily="49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&lt;/…&gt;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…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&lt;/…&gt;</a:t>
            </a:r>
          </a:p>
        </p:txBody>
      </p:sp>
    </p:spTree>
    <p:extLst>
      <p:ext uri="{BB962C8B-B14F-4D97-AF65-F5344CB8AC3E}">
        <p14:creationId xmlns:p14="http://schemas.microsoft.com/office/powerpoint/2010/main" val="5390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/>
              <a:t>CGN/DCOI grammar with DC references</a:t>
            </a:r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55637"/>
            <a:ext cx="9144000" cy="6202363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050" smtClean="0"/>
              <a:t>tag = pos '(' feat* ')'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# @datcat ‘WW’ </a:t>
            </a:r>
            <a:r>
              <a:rPr lang="en-US" sz="1050" smtClean="0">
                <a:hlinkClick r:id="rId2"/>
              </a:rPr>
              <a:t>http://www.isocat.org/datacat/DC-1424</a:t>
            </a:r>
            <a:endParaRPr lang="en-US" sz="1050" smtClean="0"/>
          </a:p>
          <a:p>
            <a:pPr>
              <a:buFont typeface="Arial" pitchFamily="34" charset="0"/>
              <a:buNone/>
            </a:pPr>
            <a:r>
              <a:rPr lang="en-US" sz="1050" smtClean="0"/>
              <a:t># @datcat ‘TW’ </a:t>
            </a:r>
            <a:r>
              <a:rPr lang="en-US" sz="1050" smtClean="0">
                <a:hlinkClick r:id="rId3"/>
              </a:rPr>
              <a:t>http://www.isocat.org/datacat/DC-1334</a:t>
            </a:r>
            <a:endParaRPr lang="en-US" sz="1050" smtClean="0"/>
          </a:p>
          <a:p>
            <a:pPr>
              <a:buFont typeface="Arial" pitchFamily="34" charset="0"/>
              <a:buNone/>
            </a:pPr>
            <a:r>
              <a:rPr lang="en-US" sz="1050" smtClean="0"/>
              <a:t># @datcat ‘VG’ </a:t>
            </a:r>
            <a:r>
              <a:rPr lang="en-US" sz="1050" smtClean="0">
                <a:hlinkClick r:id="rId4"/>
              </a:rPr>
              <a:t>http://www.isocat.org/datacat/DC-1226</a:t>
            </a:r>
            <a:r>
              <a:rPr lang="en-US" sz="105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# @datcat ‘TSW’ </a:t>
            </a:r>
            <a:r>
              <a:rPr lang="en-US" sz="1050" smtClean="0">
                <a:hlinkClick r:id="rId5"/>
              </a:rPr>
              <a:t>http://www.isocat.org/datacat/DC-2717</a:t>
            </a:r>
            <a:endParaRPr lang="en-US" sz="1050" smtClean="0"/>
          </a:p>
          <a:p>
            <a:pPr>
              <a:buFont typeface="Arial" pitchFamily="34" charset="0"/>
              <a:buNone/>
            </a:pPr>
            <a:r>
              <a:rPr lang="en-US" sz="1050" smtClean="0"/>
              <a:t>pos = 'N' | ' ADJ' | 'WW' | 'TW' | 'VNW' | 'LID' | 'VZ' | 'VG' | 'BW' | 'TSW'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feat = 'NTYPE' | 'GETAL' | 'GRAAD | 'GENUS | 'NAAMVAL' | </a:t>
            </a:r>
            <a:r>
              <a:rPr lang="nl-NL" sz="1050" smtClean="0"/>
              <a:t>'POSITIE' | 'BUIGING | 'GETAL-N' | 'WVORM | 'PVTIJD | </a:t>
            </a:r>
            <a:r>
              <a:rPr lang="en-US" sz="1050" smtClean="0"/>
              <a:t>'PVAGR' | 'NUMTYPE' | 'VWTYPE' | 'PDTYPE' | 'PERSOON' | 'STATUS' | 'NPAGR' | 'LWTYPE' | 'VZTYPE’ | 'CONJTYPE' | 'SPECTYPE'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NTYPE = 'soortnaam' | 'eigennaam'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GETAL = 'enkelvoud' | 'meervoud' | 'getal'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GRAAD = 'basis' | 'comparatief' | 'superlatief' | 'diminutief'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GENUS = 'genus' | 'zijdig' | 'masculien' | 'feminien' | 'onzijdig'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NAAMVAL = 'standaard' | 'nominatief' | 'oblique' | 'bijzonder' | 'genitief' | </a:t>
            </a:r>
            <a:r>
              <a:rPr lang="en-US" sz="1050" smtClean="0"/>
              <a:t>'datief'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POSITIE = 'prenominaal' | 'nominaal' | 'postnominaal 'vrij'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BUIGING = 'zonder' | 'met-e' | 'met-s'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GETAL-N = 'zonder-n' | 'meervoud-n'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WVORM = 'persoonsvorm' | 'buigbaar' | 'innitief' | 'onvdw' | 'voltdw‘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# @datcat PVTIJD </a:t>
            </a:r>
            <a:r>
              <a:rPr lang="en-US" sz="1050" smtClean="0">
                <a:hlinkClick r:id="rId6"/>
              </a:rPr>
              <a:t>http://www.isocat.org/datacat/DC-1286</a:t>
            </a:r>
            <a:r>
              <a:rPr lang="en-US" sz="105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# @datcat ‘verleden’ </a:t>
            </a:r>
            <a:r>
              <a:rPr lang="en-US" sz="1050" smtClean="0">
                <a:hlinkClick r:id="rId7"/>
              </a:rPr>
              <a:t>http://www.isocat.ord/datacat/DC-1347</a:t>
            </a:r>
            <a:r>
              <a:rPr lang="en-US" sz="105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# @datcat ‘conjunctie’ </a:t>
            </a:r>
            <a:r>
              <a:rPr lang="en-US" sz="1050" smtClean="0">
                <a:hlinkClick r:id="rId8"/>
              </a:rPr>
              <a:t>http://www.isocat.ord/datacat/DC-1843</a:t>
            </a:r>
            <a:r>
              <a:rPr lang="en-US" sz="1050" smtClean="0"/>
              <a:t> </a:t>
            </a:r>
            <a:endParaRPr lang="nl-NL" sz="1050" smtClean="0"/>
          </a:p>
          <a:p>
            <a:pPr>
              <a:buFont typeface="Arial" pitchFamily="34" charset="0"/>
              <a:buNone/>
            </a:pPr>
            <a:r>
              <a:rPr lang="nl-NL" sz="1050" smtClean="0"/>
              <a:t>PVTIJD = 'tegenwoordig' | 'verleden' | 'conjunctief'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PVAGR = 'enkelvoud' | 'meervoud' | 'met-t'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NUMTUPE = 'hoofdtelwoord' | 'rangtelwoord'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VWTYPE = 'pr' | 'persoonlijk' | 'reexief' | 'reciprook' | 'bezittelijk' | 'vb' | </a:t>
            </a:r>
            <a:r>
              <a:rPr lang="nl-NL" sz="1050" smtClean="0"/>
              <a:t>'vragend' | 'betrekkelijk' | 'exclamatief' | 'aanwijzend' | </a:t>
            </a:r>
            <a:r>
              <a:rPr lang="en-US" sz="1050" smtClean="0"/>
              <a:t>'onbepaald'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PDTYPE = 'pronomen' | 'adv-pronimen' | 'determiner' | 'gradeerbaar'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PERSOON = 'persoon' | '1' | '2' | '2v' | '2b' | '3' | '3p' | '3' | '3v' | '3o'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STATUS = 'vol' | 'gereduceerd' | 'nadruk'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NPAGR = 'agr' | 'evon' | 'rest' | 'evz' | 'mv' | 'agr3' | 'evmo' | 'rest3' | 'evf' | 'mv'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LWTYPE = 'bepaald' | 'onbepaald'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VZTYPE = 'initieel' | 'versmolten' | 'naal'</a:t>
            </a:r>
          </a:p>
          <a:p>
            <a:pPr>
              <a:buFont typeface="Arial" pitchFamily="34" charset="0"/>
              <a:buNone/>
            </a:pPr>
            <a:r>
              <a:rPr lang="en-US" sz="1050" smtClean="0"/>
              <a:t>CONJTYPE = 'nevenschikkend' | 'onderschikkend'</a:t>
            </a:r>
          </a:p>
          <a:p>
            <a:pPr>
              <a:buFont typeface="Arial" pitchFamily="34" charset="0"/>
              <a:buNone/>
            </a:pPr>
            <a:r>
              <a:rPr lang="nl-NL" sz="1050" smtClean="0"/>
              <a:t>SPECTYPE = 'afgebroken' | 'onverstaanbaar' | 'vreemd' | 'deeleigen' | 'meta' | 'commentaar' | 'achtergrond' | 'afkorting' | 'symbool' | 'dialect'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534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 type taxonomy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rel:related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rel:sameAs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rel:almostSameAs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rel:broaderThan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rel:superClassOf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err="1" smtClean="0"/>
              <a:t>rel:hasPart</a:t>
            </a:r>
            <a:endParaRPr lang="en-US" sz="2400" dirty="0"/>
          </a:p>
          <a:p>
            <a:pPr marL="1600200" lvl="3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err="1"/>
              <a:t>rel:hasDirectPart</a:t>
            </a:r>
            <a:endParaRPr lang="en-US" sz="2400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rel:narrowerThan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rel:subClassOf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rel:partOf</a:t>
            </a:r>
            <a:endParaRPr lang="en-US" sz="2400" dirty="0"/>
          </a:p>
          <a:p>
            <a:pPr marL="1600200" lvl="3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err="1"/>
              <a:t>rel:directPartOf</a:t>
            </a:r>
            <a:endParaRPr lang="en-US" sz="2400" dirty="0"/>
          </a:p>
          <a:p>
            <a:pPr marL="0" lvl="3">
              <a:spcBef>
                <a:spcPct val="20000"/>
              </a:spcBef>
            </a:pPr>
            <a:endParaRPr lang="en-US" sz="2800" dirty="0" smtClean="0"/>
          </a:p>
          <a:p>
            <a:pPr marL="0" lvl="3">
              <a:spcBef>
                <a:spcPct val="20000"/>
              </a:spcBef>
            </a:pPr>
            <a:r>
              <a:rPr lang="en-US" sz="2800" dirty="0" smtClean="0"/>
              <a:t>Extensible taxonomy inspired by OWL and SKOS. Any other predicates should be added at the appropriate place in the hierarchy:</a:t>
            </a:r>
          </a:p>
          <a:p>
            <a:pPr marL="914400" lvl="4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 smtClean="0"/>
              <a:t>rel:sameAs</a:t>
            </a:r>
            <a:endParaRPr lang="en-US" sz="2800" dirty="0" smtClean="0"/>
          </a:p>
          <a:p>
            <a:pPr marL="1371600" lvl="5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 smtClean="0"/>
              <a:t>owl:sameAs</a:t>
            </a:r>
            <a:endParaRPr lang="en-US" sz="2800" dirty="0" smtClean="0"/>
          </a:p>
          <a:p>
            <a:pPr marL="1371600" lvl="5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 smtClean="0"/>
              <a:t>skos:exactMatch</a:t>
            </a:r>
            <a:endParaRPr lang="en-US" sz="2800" dirty="0" smtClean="0"/>
          </a:p>
          <a:p>
            <a:pPr marL="914400" lvl="4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 smtClean="0"/>
              <a:t>rel:almostSameAs</a:t>
            </a:r>
            <a:endParaRPr lang="en-US" sz="2800" dirty="0"/>
          </a:p>
          <a:p>
            <a:pPr marL="1371600" lvl="5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 smtClean="0"/>
              <a:t>skos:closeMatch</a:t>
            </a:r>
            <a:endParaRPr lang="en-US" sz="1400" dirty="0"/>
          </a:p>
          <a:p>
            <a:pPr marL="0" lvl="3">
              <a:spcBef>
                <a:spcPct val="200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86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1733</TotalTime>
  <Words>1071</Words>
  <Application>Microsoft Office PowerPoint</Application>
  <PresentationFormat>On-screen Show (4:3)</PresentationFormat>
  <Paragraphs>177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ISOcat</vt:lpstr>
      <vt:lpstr>CLARIN-NL/VL procedure</vt:lpstr>
      <vt:lpstr>PowerPoint Presentation</vt:lpstr>
      <vt:lpstr>PowerPoint Presentation</vt:lpstr>
      <vt:lpstr>Workflow to pick a 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123</cp:revision>
  <dcterms:created xsi:type="dcterms:W3CDTF">2010-05-20T13:02:02Z</dcterms:created>
  <dcterms:modified xsi:type="dcterms:W3CDTF">2012-03-20T11:25:33Z</dcterms:modified>
</cp:coreProperties>
</file>