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035" r:id="rId1"/>
  </p:sldMasterIdLst>
  <p:notesMasterIdLst>
    <p:notesMasterId r:id="rId34"/>
  </p:notesMasterIdLst>
  <p:handoutMasterIdLst>
    <p:handoutMasterId r:id="rId35"/>
  </p:handoutMasterIdLst>
  <p:sldIdLst>
    <p:sldId id="393" r:id="rId2"/>
    <p:sldId id="394" r:id="rId3"/>
    <p:sldId id="425" r:id="rId4"/>
    <p:sldId id="414" r:id="rId5"/>
    <p:sldId id="399" r:id="rId6"/>
    <p:sldId id="415" r:id="rId7"/>
    <p:sldId id="413" r:id="rId8"/>
    <p:sldId id="416" r:id="rId9"/>
    <p:sldId id="417" r:id="rId10"/>
    <p:sldId id="426" r:id="rId11"/>
    <p:sldId id="421" r:id="rId12"/>
    <p:sldId id="419" r:id="rId13"/>
    <p:sldId id="420" r:id="rId14"/>
    <p:sldId id="395" r:id="rId15"/>
    <p:sldId id="396" r:id="rId16"/>
    <p:sldId id="400" r:id="rId17"/>
    <p:sldId id="397" r:id="rId18"/>
    <p:sldId id="423" r:id="rId19"/>
    <p:sldId id="424" r:id="rId20"/>
    <p:sldId id="401" r:id="rId21"/>
    <p:sldId id="402" r:id="rId22"/>
    <p:sldId id="403" r:id="rId23"/>
    <p:sldId id="404" r:id="rId24"/>
    <p:sldId id="405" r:id="rId25"/>
    <p:sldId id="427" r:id="rId26"/>
    <p:sldId id="412" r:id="rId27"/>
    <p:sldId id="409" r:id="rId28"/>
    <p:sldId id="429" r:id="rId29"/>
    <p:sldId id="406" r:id="rId30"/>
    <p:sldId id="428" r:id="rId31"/>
    <p:sldId id="410" r:id="rId32"/>
    <p:sldId id="392" r:id="rId33"/>
  </p:sldIdLst>
  <p:sldSz cx="9144000" cy="6858000" type="letter"/>
  <p:notesSz cx="6858000" cy="9296400"/>
  <p:defaultTextStyle>
    <a:defPPr>
      <a:defRPr lang="en-GB"/>
    </a:defPPr>
    <a:lvl1pPr algn="l" defTabSz="414338" rtl="0" fontAlgn="base">
      <a:spcBef>
        <a:spcPct val="0"/>
      </a:spcBef>
      <a:spcAft>
        <a:spcPct val="0"/>
      </a:spcAft>
      <a:defRPr kern="1200">
        <a:solidFill>
          <a:schemeClr val="tx1"/>
        </a:solidFill>
        <a:latin typeface="Arial" charset="0"/>
        <a:ea typeface="ＭＳ Ｐゴシック" pitchFamily="34" charset="-128"/>
        <a:cs typeface="+mn-cs"/>
      </a:defRPr>
    </a:lvl1pPr>
    <a:lvl2pPr marL="390525" indent="-195263" algn="l" defTabSz="414338" rtl="0" fontAlgn="base">
      <a:spcBef>
        <a:spcPct val="0"/>
      </a:spcBef>
      <a:spcAft>
        <a:spcPct val="0"/>
      </a:spcAft>
      <a:defRPr kern="1200">
        <a:solidFill>
          <a:schemeClr val="tx1"/>
        </a:solidFill>
        <a:latin typeface="Arial" charset="0"/>
        <a:ea typeface="ＭＳ Ｐゴシック" pitchFamily="34" charset="-128"/>
        <a:cs typeface="+mn-cs"/>
      </a:defRPr>
    </a:lvl2pPr>
    <a:lvl3pPr marL="587375" indent="-195263" algn="l" defTabSz="414338" rtl="0" fontAlgn="base">
      <a:spcBef>
        <a:spcPct val="0"/>
      </a:spcBef>
      <a:spcAft>
        <a:spcPct val="0"/>
      </a:spcAft>
      <a:defRPr kern="1200">
        <a:solidFill>
          <a:schemeClr val="tx1"/>
        </a:solidFill>
        <a:latin typeface="Arial" charset="0"/>
        <a:ea typeface="ＭＳ Ｐゴシック" pitchFamily="34" charset="-128"/>
        <a:cs typeface="+mn-cs"/>
      </a:defRPr>
    </a:lvl3pPr>
    <a:lvl4pPr marL="782638" indent="-195263" algn="l" defTabSz="414338" rtl="0" fontAlgn="base">
      <a:spcBef>
        <a:spcPct val="0"/>
      </a:spcBef>
      <a:spcAft>
        <a:spcPct val="0"/>
      </a:spcAft>
      <a:defRPr kern="1200">
        <a:solidFill>
          <a:schemeClr val="tx1"/>
        </a:solidFill>
        <a:latin typeface="Arial" charset="0"/>
        <a:ea typeface="ＭＳ Ｐゴシック" pitchFamily="34" charset="-128"/>
        <a:cs typeface="+mn-cs"/>
      </a:defRPr>
    </a:lvl4pPr>
    <a:lvl5pPr marL="977900" indent="-195263" algn="l" defTabSz="414338"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 Myung-Ja" initials="MJ_Han" lastIdx="1" clrIdx="0"/>
  <p:cmAuthor id="1" name="Cole, Timothy W" initials="tc" lastIdx="6" clrIdx="1"/>
  <p:cmAuthor id="2" name="Cole, Timothy W" initials="TWC"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A14"/>
    <a:srgbClr val="003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87" autoAdjust="0"/>
  </p:normalViewPr>
  <p:slideViewPr>
    <p:cSldViewPr>
      <p:cViewPr varScale="1">
        <p:scale>
          <a:sx n="92" d="100"/>
          <a:sy n="92" d="100"/>
        </p:scale>
        <p:origin x="-684" y="-90"/>
      </p:cViewPr>
      <p:guideLst>
        <p:guide orient="horz" pos="1960"/>
        <p:guide pos="2612"/>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100" d="100"/>
        <a:sy n="100" d="100"/>
      </p:scale>
      <p:origin x="0" y="3294"/>
    </p:cViewPr>
  </p:sorterViewPr>
  <p:notesViewPr>
    <p:cSldViewPr>
      <p:cViewPr varScale="1">
        <p:scale>
          <a:sx n="59" d="100"/>
          <a:sy n="59" d="100"/>
        </p:scale>
        <p:origin x="-1752" y="-72"/>
      </p:cViewPr>
      <p:guideLst>
        <p:guide orient="horz" pos="2662"/>
        <p:guide pos="190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360" cy="465114"/>
          </a:xfrm>
          <a:prstGeom prst="rect">
            <a:avLst/>
          </a:prstGeom>
        </p:spPr>
        <p:txBody>
          <a:bodyPr vert="horz" lIns="82835" tIns="41418" rIns="82835" bIns="41418" rtlCol="0"/>
          <a:lstStyle>
            <a:lvl1pPr algn="l">
              <a:defRPr sz="1100"/>
            </a:lvl1pPr>
          </a:lstStyle>
          <a:p>
            <a:endParaRPr lang="en-US"/>
          </a:p>
        </p:txBody>
      </p:sp>
      <p:sp>
        <p:nvSpPr>
          <p:cNvPr id="3" name="Date Placeholder 2"/>
          <p:cNvSpPr>
            <a:spLocks noGrp="1"/>
          </p:cNvSpPr>
          <p:nvPr>
            <p:ph type="dt" sz="quarter" idx="1"/>
          </p:nvPr>
        </p:nvSpPr>
        <p:spPr>
          <a:xfrm>
            <a:off x="3884240" y="0"/>
            <a:ext cx="2972360" cy="465114"/>
          </a:xfrm>
          <a:prstGeom prst="rect">
            <a:avLst/>
          </a:prstGeom>
        </p:spPr>
        <p:txBody>
          <a:bodyPr vert="horz" lIns="82835" tIns="41418" rIns="82835" bIns="41418" rtlCol="0"/>
          <a:lstStyle>
            <a:lvl1pPr algn="r">
              <a:defRPr sz="1100"/>
            </a:lvl1pPr>
          </a:lstStyle>
          <a:p>
            <a:fld id="{B4F121C6-EC4E-4245-AA43-746476631A60}" type="datetimeFigureOut">
              <a:rPr lang="en-US" smtClean="0"/>
              <a:pPr/>
              <a:t>10/28/2012</a:t>
            </a:fld>
            <a:endParaRPr lang="en-US"/>
          </a:p>
        </p:txBody>
      </p:sp>
      <p:sp>
        <p:nvSpPr>
          <p:cNvPr id="4" name="Footer Placeholder 3"/>
          <p:cNvSpPr>
            <a:spLocks noGrp="1"/>
          </p:cNvSpPr>
          <p:nvPr>
            <p:ph type="ftr" sz="quarter" idx="2"/>
          </p:nvPr>
        </p:nvSpPr>
        <p:spPr>
          <a:xfrm>
            <a:off x="1" y="8829819"/>
            <a:ext cx="2972360" cy="465114"/>
          </a:xfrm>
          <a:prstGeom prst="rect">
            <a:avLst/>
          </a:prstGeom>
        </p:spPr>
        <p:txBody>
          <a:bodyPr vert="horz" lIns="82835" tIns="41418" rIns="82835" bIns="41418" rtlCol="0" anchor="b"/>
          <a:lstStyle>
            <a:lvl1pPr algn="l">
              <a:defRPr sz="1100"/>
            </a:lvl1pPr>
          </a:lstStyle>
          <a:p>
            <a:endParaRPr lang="en-US"/>
          </a:p>
        </p:txBody>
      </p:sp>
      <p:sp>
        <p:nvSpPr>
          <p:cNvPr id="5" name="Slide Number Placeholder 4"/>
          <p:cNvSpPr>
            <a:spLocks noGrp="1"/>
          </p:cNvSpPr>
          <p:nvPr>
            <p:ph type="sldNum" sz="quarter" idx="3"/>
          </p:nvPr>
        </p:nvSpPr>
        <p:spPr>
          <a:xfrm>
            <a:off x="3884240" y="8829819"/>
            <a:ext cx="2972360" cy="465114"/>
          </a:xfrm>
          <a:prstGeom prst="rect">
            <a:avLst/>
          </a:prstGeom>
        </p:spPr>
        <p:txBody>
          <a:bodyPr vert="horz" lIns="82835" tIns="41418" rIns="82835" bIns="41418" rtlCol="0" anchor="b"/>
          <a:lstStyle>
            <a:lvl1pPr algn="r">
              <a:defRPr sz="1100"/>
            </a:lvl1pPr>
          </a:lstStyle>
          <a:p>
            <a:fld id="{75049892-F82D-4358-8CC3-085C299C028B}" type="slidenum">
              <a:rPr lang="en-US" smtClean="0"/>
              <a:pPr/>
              <a:t>‹#›</a:t>
            </a:fld>
            <a:endParaRPr lang="en-US"/>
          </a:p>
        </p:txBody>
      </p:sp>
    </p:spTree>
    <p:extLst>
      <p:ext uri="{BB962C8B-B14F-4D97-AF65-F5344CB8AC3E}">
        <p14:creationId xmlns:p14="http://schemas.microsoft.com/office/powerpoint/2010/main" val="26215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p:cNvSpPr>
          <p:nvPr>
            <p:ph type="sldImg"/>
          </p:nvPr>
        </p:nvSpPr>
        <p:spPr bwMode="auto">
          <a:xfrm>
            <a:off x="1106488" y="706438"/>
            <a:ext cx="4643437" cy="3484562"/>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050" name="Rectangle 2"/>
          <p:cNvSpPr>
            <a:spLocks noGrp="1" noChangeArrowheads="1"/>
          </p:cNvSpPr>
          <p:nvPr>
            <p:ph type="body"/>
          </p:nvPr>
        </p:nvSpPr>
        <p:spPr bwMode="auto">
          <a:xfrm>
            <a:off x="686361" y="4414911"/>
            <a:ext cx="5485279" cy="418161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2051" name="Rectangle 3"/>
          <p:cNvSpPr>
            <a:spLocks noGrp="1" noChangeArrowheads="1"/>
          </p:cNvSpPr>
          <p:nvPr>
            <p:ph type="hdr"/>
          </p:nvPr>
        </p:nvSpPr>
        <p:spPr bwMode="auto">
          <a:xfrm>
            <a:off x="0" y="0"/>
            <a:ext cx="2975162" cy="463646"/>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3000"/>
              </a:lnSpc>
              <a:buClr>
                <a:srgbClr val="000000"/>
              </a:buClr>
              <a:buSzPct val="45000"/>
              <a:buFont typeface="Wingdings" pitchFamily="2" charset="2"/>
              <a:buNone/>
              <a:tabLst>
                <a:tab pos="655781" algn="l"/>
                <a:tab pos="1311562" algn="l"/>
                <a:tab pos="1967343" algn="l"/>
                <a:tab pos="2623124" algn="l"/>
              </a:tabLst>
              <a:defRPr sz="1300" smtClean="0">
                <a:solidFill>
                  <a:srgbClr val="000000"/>
                </a:solidFill>
                <a:latin typeface="Times New Roman" pitchFamily="18" charset="0"/>
              </a:defRPr>
            </a:lvl1pPr>
          </a:lstStyle>
          <a:p>
            <a:pPr>
              <a:defRPr/>
            </a:pPr>
            <a:endParaRPr lang="en-US"/>
          </a:p>
        </p:txBody>
      </p:sp>
      <p:sp>
        <p:nvSpPr>
          <p:cNvPr id="2052" name="Rectangle 4"/>
          <p:cNvSpPr>
            <a:spLocks noGrp="1" noChangeArrowheads="1"/>
          </p:cNvSpPr>
          <p:nvPr>
            <p:ph type="dt"/>
          </p:nvPr>
        </p:nvSpPr>
        <p:spPr bwMode="auto">
          <a:xfrm>
            <a:off x="3881438" y="0"/>
            <a:ext cx="2975162" cy="463646"/>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3000"/>
              </a:lnSpc>
              <a:buClr>
                <a:srgbClr val="000000"/>
              </a:buClr>
              <a:buSzPct val="45000"/>
              <a:buFont typeface="Wingdings" pitchFamily="2" charset="2"/>
              <a:buNone/>
              <a:tabLst>
                <a:tab pos="655781" algn="l"/>
                <a:tab pos="1311562" algn="l"/>
                <a:tab pos="1967343" algn="l"/>
                <a:tab pos="2623124" algn="l"/>
              </a:tabLst>
              <a:defRPr sz="1300" smtClean="0">
                <a:solidFill>
                  <a:srgbClr val="000000"/>
                </a:solidFill>
                <a:latin typeface="Times New Roman" pitchFamily="18" charset="0"/>
              </a:defRPr>
            </a:lvl1pPr>
          </a:lstStyle>
          <a:p>
            <a:pPr>
              <a:defRPr/>
            </a:pPr>
            <a:endParaRPr lang="en-US"/>
          </a:p>
        </p:txBody>
      </p:sp>
      <p:sp>
        <p:nvSpPr>
          <p:cNvPr id="2053" name="Rectangle 5"/>
          <p:cNvSpPr>
            <a:spLocks noGrp="1" noChangeArrowheads="1"/>
          </p:cNvSpPr>
          <p:nvPr>
            <p:ph type="ftr"/>
          </p:nvPr>
        </p:nvSpPr>
        <p:spPr bwMode="auto">
          <a:xfrm>
            <a:off x="0" y="8831287"/>
            <a:ext cx="2975162" cy="463646"/>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hangingPunct="0">
              <a:lnSpc>
                <a:spcPct val="93000"/>
              </a:lnSpc>
              <a:buClr>
                <a:srgbClr val="000000"/>
              </a:buClr>
              <a:buSzPct val="45000"/>
              <a:buFont typeface="Wingdings" pitchFamily="2" charset="2"/>
              <a:buNone/>
              <a:tabLst>
                <a:tab pos="655781" algn="l"/>
                <a:tab pos="1311562" algn="l"/>
                <a:tab pos="1967343" algn="l"/>
                <a:tab pos="2623124" algn="l"/>
              </a:tabLst>
              <a:defRPr sz="1300" smtClean="0">
                <a:solidFill>
                  <a:srgbClr val="000000"/>
                </a:solidFill>
                <a:latin typeface="Times New Roman" pitchFamily="18" charset="0"/>
              </a:defRPr>
            </a:lvl1pPr>
          </a:lstStyle>
          <a:p>
            <a:pPr>
              <a:defRPr/>
            </a:pPr>
            <a:endParaRPr lang="en-US"/>
          </a:p>
        </p:txBody>
      </p:sp>
      <p:sp>
        <p:nvSpPr>
          <p:cNvPr id="2054" name="Rectangle 6"/>
          <p:cNvSpPr>
            <a:spLocks noGrp="1" noChangeArrowheads="1"/>
          </p:cNvSpPr>
          <p:nvPr>
            <p:ph type="sldNum"/>
          </p:nvPr>
        </p:nvSpPr>
        <p:spPr bwMode="auto">
          <a:xfrm>
            <a:off x="3881438" y="8831287"/>
            <a:ext cx="2975162" cy="463646"/>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hangingPunct="0">
              <a:lnSpc>
                <a:spcPct val="93000"/>
              </a:lnSpc>
              <a:buClr>
                <a:srgbClr val="000000"/>
              </a:buClr>
              <a:buSzPct val="45000"/>
              <a:buFont typeface="Wingdings" pitchFamily="2" charset="2"/>
              <a:buNone/>
              <a:tabLst>
                <a:tab pos="655781" algn="l"/>
                <a:tab pos="1311562" algn="l"/>
                <a:tab pos="1967343" algn="l"/>
                <a:tab pos="2623124" algn="l"/>
              </a:tabLst>
              <a:defRPr sz="1300" smtClean="0">
                <a:solidFill>
                  <a:srgbClr val="000000"/>
                </a:solidFill>
                <a:latin typeface="Times New Roman" pitchFamily="18" charset="0"/>
              </a:defRPr>
            </a:lvl1pPr>
          </a:lstStyle>
          <a:p>
            <a:pPr>
              <a:defRPr/>
            </a:pPr>
            <a:fld id="{27889B37-F93D-4250-ABFA-66E840FCD56F}" type="slidenum">
              <a:rPr lang="en-GB"/>
              <a:pPr>
                <a:defRPr/>
              </a:pPr>
              <a:t>‹#›</a:t>
            </a:fld>
            <a:endParaRPr lang="en-GB"/>
          </a:p>
        </p:txBody>
      </p:sp>
    </p:spTree>
    <p:extLst>
      <p:ext uri="{BB962C8B-B14F-4D97-AF65-F5344CB8AC3E}">
        <p14:creationId xmlns:p14="http://schemas.microsoft.com/office/powerpoint/2010/main" val="2990298873"/>
      </p:ext>
    </p:extLst>
  </p:cSld>
  <p:clrMap bg1="lt1" tx1="dk1" bg2="lt2" tx2="dk2" accent1="accent1" accent2="accent2" accent3="accent3" accent4="accent4" accent5="accent5" accent6="accent6" hlink="hlink" folHlink="folHlink"/>
  <p:notesStyle>
    <a:lvl1pPr algn="l" defTabSz="414338"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6" charset="0"/>
        <a:ea typeface="ＭＳ Ｐゴシック" charset="-128"/>
        <a:cs typeface="ＭＳ Ｐゴシック" charset="-128"/>
      </a:defRPr>
    </a:lvl1pPr>
    <a:lvl2pPr marL="742950" indent="-285750" algn="l" defTabSz="414338"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6" charset="0"/>
        <a:ea typeface="ＭＳ Ｐゴシック" charset="-128"/>
        <a:cs typeface="+mn-cs"/>
      </a:defRPr>
    </a:lvl2pPr>
    <a:lvl3pPr marL="1143000" indent="-228600" algn="l" defTabSz="414338"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6" charset="0"/>
        <a:ea typeface="ＭＳ Ｐゴシック" charset="-128"/>
        <a:cs typeface="+mn-cs"/>
      </a:defRPr>
    </a:lvl3pPr>
    <a:lvl4pPr marL="1600200" indent="-228600" algn="l" defTabSz="414338"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6" charset="0"/>
        <a:ea typeface="ＭＳ Ｐゴシック" charset="-128"/>
        <a:cs typeface="+mn-cs"/>
      </a:defRPr>
    </a:lvl4pPr>
    <a:lvl5pPr marL="2057400" indent="-228600" algn="l" defTabSz="414338"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6" charset="0"/>
        <a:ea typeface="ＭＳ Ｐゴシック" charset="-128"/>
        <a:cs typeface="+mn-cs"/>
      </a:defRPr>
    </a:lvl5pPr>
    <a:lvl6pPr marL="2073631" algn="l" defTabSz="829452" rtl="0" eaLnBrk="1" latinLnBrk="0" hangingPunct="1">
      <a:defRPr sz="1100" kern="1200">
        <a:solidFill>
          <a:schemeClr val="tx1"/>
        </a:solidFill>
        <a:latin typeface="+mn-lt"/>
        <a:ea typeface="+mn-ea"/>
        <a:cs typeface="+mn-cs"/>
      </a:defRPr>
    </a:lvl6pPr>
    <a:lvl7pPr marL="2488357" algn="l" defTabSz="829452" rtl="0" eaLnBrk="1" latinLnBrk="0" hangingPunct="1">
      <a:defRPr sz="1100" kern="1200">
        <a:solidFill>
          <a:schemeClr val="tx1"/>
        </a:solidFill>
        <a:latin typeface="+mn-lt"/>
        <a:ea typeface="+mn-ea"/>
        <a:cs typeface="+mn-cs"/>
      </a:defRPr>
    </a:lvl7pPr>
    <a:lvl8pPr marL="2903083" algn="l" defTabSz="829452" rtl="0" eaLnBrk="1" latinLnBrk="0" hangingPunct="1">
      <a:defRPr sz="1100" kern="1200">
        <a:solidFill>
          <a:schemeClr val="tx1"/>
        </a:solidFill>
        <a:latin typeface="+mn-lt"/>
        <a:ea typeface="+mn-ea"/>
        <a:cs typeface="+mn-cs"/>
      </a:defRPr>
    </a:lvl8pPr>
    <a:lvl9pPr marL="3317809" algn="l" defTabSz="82945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colleague Harriett Green and I are librarians at the University of Illinois at Urbana-Champaign and lecture from time to time</a:t>
            </a:r>
            <a:r>
              <a:rPr lang="en-US" baseline="0" dirty="0" smtClean="0"/>
              <a:t> in the Graduate School of Library and Information Science at Illinois. Accordingly, we approach the issue of providing more integrated access to digital resources from the perspective of librarians and information scientists as compared to how a scholar working in literature, linguistics or history might approach the problem. Still we engage with such scholars on a regular basis, and it is our objective to breakdown the boundaries between digital content silos and repositories in a manner that will help scholars achieve their research and pedagogical goals and ambitions. In recent years we have individually and collectively worked on several projects that have content interoperability and integration as a goal, and my comments today draw from our experiences on these projects, i.e.: the </a:t>
            </a:r>
            <a:r>
              <a:rPr lang="en-US" baseline="0" dirty="0" err="1" smtClean="0"/>
              <a:t>Emblematica</a:t>
            </a:r>
            <a:r>
              <a:rPr lang="en-US" baseline="0" dirty="0" smtClean="0"/>
              <a:t> Online project through which I met </a:t>
            </a:r>
            <a:r>
              <a:rPr lang="en-US" baseline="0" dirty="0" err="1" smtClean="0"/>
              <a:t>Els</a:t>
            </a:r>
            <a:r>
              <a:rPr lang="en-US" baseline="0" dirty="0" smtClean="0"/>
              <a:t> and which has been carried out in collaboration with HAB and support from both the NEH and DFG; Project Bamboo, a multi-institution digital humanities infrastructure project supported by a generous grant from the Andrew W. Mellon Foundation; the Open Annotation project, another multi-institution project supported by the Mellon foundation; and the </a:t>
            </a:r>
            <a:r>
              <a:rPr lang="en-US" baseline="0" dirty="0" err="1" smtClean="0"/>
              <a:t>HathiTrust</a:t>
            </a:r>
            <a:r>
              <a:rPr lang="en-US" baseline="0" dirty="0" smtClean="0"/>
              <a:t> Research Center, a collaboration with Indiana University and the University of Michigan.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1</a:t>
            </a:fld>
            <a:endParaRPr lang="en-GB"/>
          </a:p>
        </p:txBody>
      </p:sp>
    </p:spTree>
    <p:extLst>
      <p:ext uri="{BB962C8B-B14F-4D97-AF65-F5344CB8AC3E}">
        <p14:creationId xmlns:p14="http://schemas.microsoft.com/office/powerpoint/2010/main" val="253836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scholar expectations</a:t>
            </a:r>
            <a:r>
              <a:rPr lang="en-US" baseline="0" dirty="0" smtClean="0"/>
              <a:t> have evolved over the last decade with respect to the use and utility of digital resources, so have library and curator roles evolved with respect to digital resource dynamism, services and interoperability. Understandably the initial metaphor for digital libraries was the book on the shelf. Libraries know how to acquire, process and maintain print books on library shelves. So initially the focus of retrospective digitization was the creation of the printed book analog on a digital shelf – </a:t>
            </a:r>
            <a:r>
              <a:rPr lang="en-US" i="1" baseline="0" dirty="0" smtClean="0"/>
              <a:t>digitization as preservation </a:t>
            </a:r>
            <a:r>
              <a:rPr lang="en-US" baseline="0" dirty="0" smtClean="0"/>
              <a:t>in the terminology suggested by Peter Daly. This metaphor, however, does not take advantage of the capabilities offered by the digital format and the infrastructure of the World Wide Web. Daly suggested </a:t>
            </a:r>
            <a:r>
              <a:rPr lang="en-US" i="1" baseline="0" dirty="0" smtClean="0"/>
              <a:t>digitization  as enrichment</a:t>
            </a:r>
            <a:r>
              <a:rPr lang="en-US" baseline="0" dirty="0" smtClean="0"/>
              <a:t>, which though imprecise is as good as most any other terminology suggested. Digitization as enrichment assumes more complex workflows, tools, and services that make retrospectively digitized content more accessible, more discover, and ultimately more useful than the content was before digitization. In the case of digitized </a:t>
            </a:r>
            <a:r>
              <a:rPr lang="en-US" baseline="0" dirty="0" err="1" smtClean="0"/>
              <a:t>emblematica</a:t>
            </a:r>
            <a:r>
              <a:rPr lang="en-US" baseline="0" dirty="0" smtClean="0"/>
              <a:t> this has meant more granular access and description (i.e., at the level of individual emblems and emblem components) and the potential at least for better linkages between resources and a recognition that metadata in particular and resources in some cases must be seen as dynamic. This in turn has implications for how we approach content organization and </a:t>
            </a:r>
            <a:r>
              <a:rPr lang="en-US" baseline="0" dirty="0" err="1" smtClean="0"/>
              <a:t>curation</a:t>
            </a:r>
            <a:r>
              <a:rPr lang="en-US" baseline="0" dirty="0" smtClean="0"/>
              <a:t>. The initial goal of simply creating online analogs to a local collection gave way quickly (more than a decade ago) to a recognition that resources needed to “published” on the Web. Initially this meant making metadata available to be ‘pulled’ by interested parties. The content itself remained in local collection silos, sometimes isolated even within a given institution. Gradually this has given way to models that assume centralized, shared repositories to hold content. These may be domain or </a:t>
            </a:r>
            <a:r>
              <a:rPr lang="en-US" baseline="0" dirty="0" err="1" smtClean="0"/>
              <a:t>consortially</a:t>
            </a:r>
            <a:r>
              <a:rPr lang="en-US" baseline="0" dirty="0" smtClean="0"/>
              <a:t> set up, managed and paid for. As a preservation strategy these can be cost-effective when mirrors and preservation policies are clear. These also can be a good first step towards more robust infrastructure if bolstered with a good and well-thought out set of HTTP-based application programming interfaces, such as used by the </a:t>
            </a:r>
            <a:r>
              <a:rPr lang="en-US" baseline="0" dirty="0" err="1" smtClean="0"/>
              <a:t>HathiTrust</a:t>
            </a:r>
            <a:r>
              <a:rPr lang="en-US" baseline="0" dirty="0" smtClean="0"/>
              <a:t>. Even better is when mirror technologies, policies, and APIs reflect community consensus and make use of community-accepted standards.</a:t>
            </a:r>
          </a:p>
          <a:p>
            <a:r>
              <a:rPr lang="en-US" baseline="0" dirty="0" smtClean="0"/>
              <a:t>However, even as we have learned that the book-on-the-shelf  metaphor is inadequate in the context of today’s Web, so are we learning that retrospectively digitized texts and their associated metadata are not as static and unchanging as we once thought. As illustrated above, text and images come in a multiplicity of formats. Texts can be created by OCR or by keyboarding, but once created they can be further enhanced and enriched by being marked-up or being annotated. A digitized book can be referenced, used, and re-used as a whole or in part. </a:t>
            </a:r>
            <a:r>
              <a:rPr lang="en-US" baseline="0" dirty="0" err="1" smtClean="0"/>
              <a:t>Mashups</a:t>
            </a:r>
            <a:r>
              <a:rPr lang="en-US" baseline="0" dirty="0" smtClean="0"/>
              <a:t> can bring together parts of a digitized resource into a new virtual resource residing in a wholly different repository. We now need to deal with multi-part, dynamic, potentially distributed, potentially recombinant content objects.  This has required new and innovative approaches to </a:t>
            </a:r>
            <a:r>
              <a:rPr lang="en-US" baseline="0" dirty="0" err="1" smtClean="0"/>
              <a:t>curation</a:t>
            </a:r>
            <a:r>
              <a:rPr lang="en-US" baseline="0" dirty="0" smtClean="0"/>
              <a:t> of, management of, and access to digital content.</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14</a:t>
            </a:fld>
            <a:endParaRPr lang="en-GB"/>
          </a:p>
        </p:txBody>
      </p:sp>
    </p:spTree>
    <p:extLst>
      <p:ext uri="{BB962C8B-B14F-4D97-AF65-F5344CB8AC3E}">
        <p14:creationId xmlns:p14="http://schemas.microsoft.com/office/powerpoint/2010/main" val="400925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as an example the history</a:t>
            </a:r>
            <a:r>
              <a:rPr lang="en-US" baseline="0" dirty="0" smtClean="0"/>
              <a:t> of retrospectively digitized </a:t>
            </a:r>
            <a:r>
              <a:rPr lang="en-US" baseline="0" dirty="0" err="1" smtClean="0"/>
              <a:t>emblematica</a:t>
            </a:r>
            <a:r>
              <a:rPr lang="en-US" baseline="0" dirty="0" smtClean="0"/>
              <a:t>. The initial focus was on the local digitization and mounting of high-valued individual collections held by individual institutions. Over time the community has developed and implemented consensus for digitization and metadata standards. We are now poised for reciprocal sharing of metadata and even content, albeit for the limited purpose initially of dark archiving. To this point the metaphor of publication and digital library shelves predominant, but we are also well-positioned because of this foundation to begin experimentation with more advanced sharing, and in particular with linked open data.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15</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screen shots from 4 of the major digitized </a:t>
            </a:r>
            <a:r>
              <a:rPr lang="en-US" dirty="0" err="1" smtClean="0"/>
              <a:t>emblematica</a:t>
            </a:r>
            <a:r>
              <a:rPr lang="en-US" dirty="0" smtClean="0"/>
              <a:t> collection portals.</a:t>
            </a:r>
            <a:r>
              <a:rPr lang="en-US" baseline="0" dirty="0" smtClean="0"/>
              <a:t> These sites are very different one from another. However, because of nearly a decade of close communication facilitated in part by the Society for Emblem Studies, behind the scenes these sites are much more similar than dissimilar and are well-positioned to interoperate.</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16</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has been the first steps – consensus</a:t>
            </a:r>
            <a:r>
              <a:rPr lang="en-US" baseline="0" dirty="0" smtClean="0"/>
              <a:t> on foundational features and capabilities. This volume that came out in 2004 is emblematic (pardon the word choice) of the community-based approach taken to creation and </a:t>
            </a:r>
            <a:r>
              <a:rPr lang="en-US" baseline="0" dirty="0" err="1" smtClean="0"/>
              <a:t>curation</a:t>
            </a:r>
            <a:r>
              <a:rPr lang="en-US" baseline="0" dirty="0" smtClean="0"/>
              <a:t> of digitized emblem resources. Some very important ideas captured here – David Graham’s overview of emblem digitization, Stephen </a:t>
            </a:r>
            <a:r>
              <a:rPr lang="en-US" baseline="0" dirty="0" err="1" smtClean="0"/>
              <a:t>Rawles’s</a:t>
            </a:r>
            <a:r>
              <a:rPr lang="en-US" baseline="0" dirty="0" smtClean="0"/>
              <a:t> Spine metadata proposal, Hans </a:t>
            </a:r>
            <a:r>
              <a:rPr lang="en-US" baseline="0" dirty="0" err="1" smtClean="0"/>
              <a:t>Brandhorst’s</a:t>
            </a:r>
            <a:r>
              <a:rPr lang="en-US" baseline="0" dirty="0" smtClean="0"/>
              <a:t> paper on the pertinence of the Iconclass vocabulary for emblems, Thomas </a:t>
            </a:r>
            <a:r>
              <a:rPr lang="en-US" baseline="0" dirty="0" err="1" smtClean="0"/>
              <a:t>Stäcker’s</a:t>
            </a:r>
            <a:r>
              <a:rPr lang="en-US" baseline="0" dirty="0" smtClean="0"/>
              <a:t> paper on the potential of OAI-PMH for this community, Thomas </a:t>
            </a:r>
            <a:r>
              <a:rPr lang="en-US" baseline="0" dirty="0" err="1" smtClean="0"/>
              <a:t>Kilton’s</a:t>
            </a:r>
            <a:r>
              <a:rPr lang="en-US" baseline="0" dirty="0" smtClean="0"/>
              <a:t> paper on the importance of addressing user requirements, Mara Wade’s vision of a global open emblem portal (which is finally near realization), Peter Boot’s paper looking forward at tool’s for emblem research. Insights such as represented by these papers allowed the emblem community to progress from isolated silos towards more interactivity and interoperability across silos.</a:t>
            </a:r>
          </a:p>
          <a:p>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17</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technologies</a:t>
            </a:r>
            <a:r>
              <a:rPr lang="en-US" baseline="0" dirty="0" smtClean="0"/>
              <a:t> that’s been used in this process is the Open Archives Initiative Protocol for Metadata Harvesting. As discussed later, this will likely be superseded in coming years by </a:t>
            </a:r>
            <a:r>
              <a:rPr lang="en-US" baseline="0" dirty="0" err="1" smtClean="0"/>
              <a:t>ResourceSync</a:t>
            </a:r>
            <a:r>
              <a:rPr lang="en-US" baseline="0" dirty="0" smtClean="0"/>
              <a:t> and other de facto standards such as </a:t>
            </a:r>
            <a:r>
              <a:rPr lang="en-US" baseline="0" dirty="0" err="1" smtClean="0"/>
              <a:t>AtomPub</a:t>
            </a:r>
            <a:r>
              <a:rPr lang="en-US" baseline="0" dirty="0" smtClean="0"/>
              <a:t> and the related CMIS standard, but nonetheless, an early focus on interoperability and OAI-PMH helped to drive consensus on metadata format. At a minimum OAI-PMH greatly facilitates awareness and discovery spanning multiple silo repositories.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18</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14338"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smtClean="0"/>
              <a:t>But OAI-PMH also illustrates that technology alone is insufficient</a:t>
            </a:r>
            <a:r>
              <a:rPr lang="en-US" baseline="0" dirty="0" smtClean="0"/>
              <a:t>. Emblem literature highlights the opportunity digitization affords to go beyond the book metaphor. Just as the 1967 publication of the encyclopedic </a:t>
            </a:r>
            <a:r>
              <a:rPr lang="en-US" i="1" baseline="0" dirty="0" err="1" smtClean="0"/>
              <a:t>Emblemata</a:t>
            </a:r>
            <a:r>
              <a:rPr lang="en-US" baseline="0" dirty="0" smtClean="0"/>
              <a:t> volume by </a:t>
            </a:r>
            <a:r>
              <a:rPr lang="en-US" sz="1100" kern="1200" dirty="0" smtClean="0">
                <a:solidFill>
                  <a:srgbClr val="000000"/>
                </a:solidFill>
                <a:latin typeface="Times New Roman" pitchFamily="16" charset="0"/>
                <a:ea typeface="ＭＳ Ｐゴシック" charset="-128"/>
                <a:cs typeface="ＭＳ Ｐゴシック" charset="-128"/>
              </a:rPr>
              <a:t>Henkel and </a:t>
            </a:r>
            <a:r>
              <a:rPr lang="en-US" sz="1100" kern="1200" dirty="0" err="1" smtClean="0">
                <a:solidFill>
                  <a:srgbClr val="000000"/>
                </a:solidFill>
                <a:latin typeface="Times New Roman" pitchFamily="16" charset="0"/>
                <a:ea typeface="ＭＳ Ｐゴシック" charset="-128"/>
                <a:cs typeface="ＭＳ Ｐゴシック" charset="-128"/>
              </a:rPr>
              <a:t>Schöne</a:t>
            </a:r>
            <a:r>
              <a:rPr lang="en-US" sz="1100" kern="1200" dirty="0" smtClean="0">
                <a:solidFill>
                  <a:srgbClr val="000000"/>
                </a:solidFill>
                <a:latin typeface="Times New Roman" pitchFamily="16" charset="0"/>
                <a:ea typeface="ＭＳ Ｐゴシック" charset="-128"/>
                <a:cs typeface="ＭＳ Ｐゴシック" charset="-128"/>
              </a:rPr>
              <a:t> invigorated</a:t>
            </a:r>
            <a:r>
              <a:rPr lang="en-US" sz="1100" kern="1200" baseline="0" dirty="0" smtClean="0">
                <a:solidFill>
                  <a:srgbClr val="000000"/>
                </a:solidFill>
                <a:latin typeface="Times New Roman" pitchFamily="16" charset="0"/>
                <a:ea typeface="ＭＳ Ｐゴシック" charset="-128"/>
                <a:cs typeface="ＭＳ Ｐゴシック" charset="-128"/>
              </a:rPr>
              <a:t> emblem studies by providing  for the first time a resource that index a corpus of emblem books at a level more fine-grained than the containing volume. </a:t>
            </a:r>
            <a:r>
              <a:rPr lang="en-US" i="1" baseline="0" dirty="0" err="1" smtClean="0"/>
              <a:t>Emblemata</a:t>
            </a:r>
            <a:r>
              <a:rPr lang="en-US" baseline="0" dirty="0" smtClean="0"/>
              <a:t> </a:t>
            </a:r>
            <a:r>
              <a:rPr lang="en-US" sz="1100" kern="1200" dirty="0" smtClean="0">
                <a:solidFill>
                  <a:srgbClr val="000000"/>
                </a:solidFill>
                <a:latin typeface="Times New Roman" pitchFamily="16" charset="0"/>
                <a:ea typeface="ＭＳ Ｐゴシック" charset="-128"/>
                <a:cs typeface="ＭＳ Ｐゴシック" charset="-128"/>
              </a:rPr>
              <a:t>provided access to individual emblems, an index of emblem mottos, and an index of meanings. Users could browse this massive print resource according to subject headings, such as the “heavens,” “mammals,” “trees,” and so on. In the wake of this path-breaking publication Emblem Studies grew at a heretofore unprecedented rate. So in digitizing emblem books it was natural</a:t>
            </a:r>
            <a:r>
              <a:rPr lang="en-US" sz="1100" kern="1200" baseline="0" dirty="0" smtClean="0">
                <a:solidFill>
                  <a:srgbClr val="000000"/>
                </a:solidFill>
                <a:latin typeface="Times New Roman" pitchFamily="16" charset="0"/>
                <a:ea typeface="ＭＳ Ｐゴシック" charset="-128"/>
                <a:cs typeface="ＭＳ Ｐゴシック" charset="-128"/>
              </a:rPr>
              <a:t> to consider the possibility of making digitized emblem literature discoverable not only at the level each volumes bibliographic description, but also at the level of each emblem, emblem motto, and emblem pictura descriptors. This recognition led directly to the creation of the Spine metadata format, based on the publication of the paper entitled a Spine of Information Headings for Emblem-Related Electronic Resources. Key to the successful implementation of this new metadata format were the decision to leverage as much as possible existing metadata standards and the recognition that Spine metadata records would need to be created in some measure through collaboration between librarian-cataloger and domain scholar.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19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Spine metadata approach then enables not only interoperability,</a:t>
            </a:r>
            <a:r>
              <a:rPr lang="en-US" baseline="0" dirty="0" smtClean="0"/>
              <a:t> but interoperability at a particular useful level, reflecting the granularity requirements of the core user community.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20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t>
            </a:r>
            <a:endParaRPr lang="en-US" baseline="0" dirty="0" smtClean="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21</a:t>
            </a:fld>
            <a:endParaRPr lang="en-GB"/>
          </a:p>
        </p:txBody>
      </p:sp>
    </p:spTree>
    <p:extLst>
      <p:ext uri="{BB962C8B-B14F-4D97-AF65-F5344CB8AC3E}">
        <p14:creationId xmlns:p14="http://schemas.microsoft.com/office/powerpoint/2010/main" val="221567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Bamboo </a:t>
            </a:r>
            <a:r>
              <a:rPr lang="en-US" dirty="0" err="1" smtClean="0"/>
              <a:t>CIHubs</a:t>
            </a:r>
            <a:r>
              <a:rPr lang="en-US" dirty="0" smtClean="0"/>
              <a:t> implement Apache Chemistry</a:t>
            </a:r>
          </a:p>
          <a:p>
            <a:r>
              <a:rPr lang="en-US" dirty="0" smtClean="0"/>
              <a:t>Bamboo BSP implements</a:t>
            </a:r>
            <a:r>
              <a:rPr lang="en-US" baseline="0" dirty="0" smtClean="0"/>
              <a:t> Apache </a:t>
            </a:r>
            <a:r>
              <a:rPr lang="en-US" baseline="0" dirty="0" err="1" smtClean="0"/>
              <a:t>ServiceMix</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23</a:t>
            </a:fld>
            <a:endParaRPr lang="en-GB"/>
          </a:p>
        </p:txBody>
      </p:sp>
    </p:spTree>
    <p:extLst>
      <p:ext uri="{BB962C8B-B14F-4D97-AF65-F5344CB8AC3E}">
        <p14:creationId xmlns:p14="http://schemas.microsoft.com/office/powerpoint/2010/main" val="3583139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15000"/>
              </a:lnSpc>
              <a:spcBef>
                <a:spcPts val="0"/>
              </a:spcBef>
              <a:spcAft>
                <a:spcPts val="0"/>
              </a:spcAft>
              <a:defRPr/>
            </a:pPr>
            <a:r>
              <a:rPr lang="en-US" i="1" dirty="0" smtClean="0">
                <a:latin typeface="Times New Roman"/>
                <a:ea typeface="Times New Roman"/>
                <a:cs typeface="Times New Roman"/>
              </a:rPr>
              <a:t>From D-Lib Article: </a:t>
            </a:r>
            <a:r>
              <a:rPr lang="en-US" dirty="0" smtClean="0">
                <a:latin typeface="Times New Roman"/>
                <a:ea typeface="Times New Roman"/>
                <a:cs typeface="Times New Roman"/>
              </a:rPr>
              <a:t>At the core of the resource synchronization problem is the need for one or more Destination servers to remain synchronized with (some of the) resources made available by a Source server. Three distinct needs are recognized:</a:t>
            </a:r>
          </a:p>
          <a:p>
            <a:pPr marL="342900" indent="-342900" eaLnBrk="1" hangingPunct="1">
              <a:lnSpc>
                <a:spcPct val="115000"/>
              </a:lnSpc>
              <a:spcBef>
                <a:spcPts val="0"/>
              </a:spcBef>
              <a:spcAft>
                <a:spcPts val="0"/>
              </a:spcAft>
              <a:buFont typeface="Symbol"/>
              <a:buChar char=""/>
              <a:defRPr/>
            </a:pPr>
            <a:r>
              <a:rPr lang="en-US" b="1" dirty="0" smtClean="0">
                <a:latin typeface="Times New Roman"/>
                <a:ea typeface="Times New Roman"/>
                <a:cs typeface="Times New Roman"/>
              </a:rPr>
              <a:t>baseline synchronization</a:t>
            </a:r>
            <a:r>
              <a:rPr lang="en-US" dirty="0" smtClean="0">
                <a:latin typeface="Times New Roman"/>
                <a:ea typeface="Times New Roman"/>
                <a:cs typeface="Times New Roman"/>
              </a:rPr>
              <a:t>: An approach to allow a Destination that wants to start synchronizing with a Source to perform an initial synchronization operation.</a:t>
            </a:r>
          </a:p>
          <a:p>
            <a:pPr marL="342900" indent="-342900" eaLnBrk="1" hangingPunct="1">
              <a:lnSpc>
                <a:spcPct val="115000"/>
              </a:lnSpc>
              <a:spcBef>
                <a:spcPts val="0"/>
              </a:spcBef>
              <a:spcAft>
                <a:spcPts val="0"/>
              </a:spcAft>
              <a:buFont typeface="Symbol"/>
              <a:buChar char=""/>
              <a:defRPr/>
            </a:pPr>
            <a:r>
              <a:rPr lang="en-US" b="1" dirty="0" smtClean="0">
                <a:latin typeface="Times New Roman"/>
                <a:ea typeface="Times New Roman"/>
                <a:cs typeface="Times New Roman"/>
              </a:rPr>
              <a:t>incremental synchronization</a:t>
            </a:r>
            <a:r>
              <a:rPr lang="en-US" dirty="0" smtClean="0">
                <a:latin typeface="Times New Roman"/>
                <a:ea typeface="Times New Roman"/>
                <a:cs typeface="Times New Roman"/>
              </a:rPr>
              <a:t>: An approach to allow a Destination to remain up-to-date regarding changes at the Source.</a:t>
            </a:r>
          </a:p>
          <a:p>
            <a:pPr marL="342900" indent="-342900" eaLnBrk="1" hangingPunct="1">
              <a:lnSpc>
                <a:spcPct val="115000"/>
              </a:lnSpc>
              <a:spcBef>
                <a:spcPts val="0"/>
              </a:spcBef>
              <a:spcAft>
                <a:spcPts val="0"/>
              </a:spcAft>
              <a:buFont typeface="Symbol"/>
              <a:buChar char=""/>
              <a:defRPr/>
            </a:pPr>
            <a:r>
              <a:rPr lang="en-US" b="1" dirty="0" smtClean="0">
                <a:latin typeface="Times New Roman"/>
                <a:ea typeface="Times New Roman"/>
                <a:cs typeface="Times New Roman"/>
              </a:rPr>
              <a:t>audit</a:t>
            </a:r>
            <a:r>
              <a:rPr lang="en-US" dirty="0" smtClean="0">
                <a:latin typeface="Times New Roman"/>
                <a:ea typeface="Times New Roman"/>
                <a:cs typeface="Times New Roman"/>
              </a:rPr>
              <a:t>: An approach to allow a Destination to determine if it is in sync with a Source</a:t>
            </a:r>
            <a:r>
              <a:rPr lang="en-US" i="1" dirty="0" smtClean="0">
                <a:latin typeface="Times New Roman"/>
                <a:ea typeface="Times New Roman"/>
                <a:cs typeface="Times New Roman"/>
              </a:rPr>
              <a:t>.</a:t>
            </a:r>
            <a:endParaRPr lang="en-US" dirty="0" smtClean="0">
              <a:latin typeface="Times New Roman"/>
              <a:ea typeface="Times New Roman"/>
              <a:cs typeface="Times New Roman"/>
            </a:endParaRPr>
          </a:p>
          <a:p>
            <a:pPr eaLnBrk="1" hangingPunct="1">
              <a:lnSpc>
                <a:spcPct val="115000"/>
              </a:lnSpc>
              <a:spcBef>
                <a:spcPts val="0"/>
              </a:spcBef>
              <a:spcAft>
                <a:spcPts val="0"/>
              </a:spcAft>
              <a:defRPr/>
            </a:pPr>
            <a:r>
              <a:rPr lang="en-US" dirty="0" smtClean="0">
                <a:latin typeface="Times New Roman"/>
                <a:ea typeface="Times New Roman"/>
                <a:cs typeface="Times New Roman"/>
              </a:rPr>
              <a:t> </a:t>
            </a:r>
          </a:p>
          <a:p>
            <a:pPr eaLnBrk="1" hangingPunct="1">
              <a:lnSpc>
                <a:spcPct val="115000"/>
              </a:lnSpc>
              <a:spcBef>
                <a:spcPts val="0"/>
              </a:spcBef>
              <a:spcAft>
                <a:spcPts val="0"/>
              </a:spcAft>
              <a:defRPr/>
            </a:pPr>
            <a:r>
              <a:rPr lang="en-US" i="1" dirty="0" smtClean="0">
                <a:latin typeface="Times New Roman"/>
                <a:ea typeface="Times New Roman"/>
                <a:cs typeface="Times New Roman"/>
              </a:rPr>
              <a:t>From CNI Briefing</a:t>
            </a:r>
            <a:r>
              <a:rPr lang="en-US" dirty="0" smtClean="0">
                <a:latin typeface="Times New Roman"/>
                <a:ea typeface="Times New Roman"/>
                <a:cs typeface="Times New Roman"/>
              </a:rPr>
              <a:t>: In order to explore the </a:t>
            </a:r>
            <a:r>
              <a:rPr lang="en-US" dirty="0" err="1" smtClean="0">
                <a:latin typeface="Times New Roman"/>
                <a:ea typeface="Times New Roman"/>
                <a:cs typeface="Times New Roman"/>
              </a:rPr>
              <a:t>ResourceSync</a:t>
            </a:r>
            <a:r>
              <a:rPr lang="en-US" dirty="0" smtClean="0">
                <a:latin typeface="Times New Roman"/>
                <a:ea typeface="Times New Roman"/>
                <a:cs typeface="Times New Roman"/>
              </a:rPr>
              <a:t> problem, a straw man resource synchronization approach was formulated and tested earlier this year. The test is illustrated here:</a:t>
            </a:r>
          </a:p>
          <a:p>
            <a:pPr marL="342900" indent="-342900" eaLnBrk="1" hangingPunct="1">
              <a:lnSpc>
                <a:spcPct val="115000"/>
              </a:lnSpc>
              <a:spcBef>
                <a:spcPts val="0"/>
              </a:spcBef>
              <a:spcAft>
                <a:spcPts val="0"/>
              </a:spcAft>
              <a:buFont typeface="Symbol"/>
              <a:buChar char=""/>
              <a:defRPr/>
            </a:pPr>
            <a:r>
              <a:rPr lang="en-US" dirty="0" smtClean="0">
                <a:latin typeface="Times New Roman"/>
                <a:ea typeface="Times New Roman"/>
                <a:cs typeface="Times New Roman"/>
              </a:rPr>
              <a:t>A Source </a:t>
            </a:r>
            <a:r>
              <a:rPr lang="en-US" b="1" dirty="0" smtClean="0">
                <a:latin typeface="Times New Roman"/>
                <a:ea typeface="Times New Roman"/>
                <a:cs typeface="Times New Roman"/>
              </a:rPr>
              <a:t>pushing</a:t>
            </a:r>
            <a:r>
              <a:rPr lang="en-US" dirty="0" smtClean="0">
                <a:latin typeface="Times New Roman"/>
                <a:ea typeface="Times New Roman"/>
                <a:cs typeface="Times New Roman"/>
              </a:rPr>
              <a:t> change notifications to Destinations using XMPP </a:t>
            </a:r>
            <a:r>
              <a:rPr lang="en-US" dirty="0" err="1" smtClean="0">
                <a:latin typeface="Times New Roman"/>
                <a:ea typeface="Times New Roman"/>
                <a:cs typeface="Times New Roman"/>
              </a:rPr>
              <a:t>PubSub</a:t>
            </a:r>
            <a:r>
              <a:rPr lang="en-US" dirty="0" smtClean="0">
                <a:latin typeface="Times New Roman"/>
                <a:ea typeface="Times New Roman"/>
                <a:cs typeface="Times New Roman"/>
              </a:rPr>
              <a:t> as a carrier protocol – Push CN in the Figure.</a:t>
            </a:r>
          </a:p>
          <a:p>
            <a:pPr marL="342900" indent="-342900" eaLnBrk="1" hangingPunct="1">
              <a:lnSpc>
                <a:spcPct val="115000"/>
              </a:lnSpc>
              <a:spcBef>
                <a:spcPts val="0"/>
              </a:spcBef>
              <a:spcAft>
                <a:spcPts val="0"/>
              </a:spcAft>
              <a:buFont typeface="Symbol"/>
              <a:buChar char=""/>
              <a:defRPr/>
            </a:pPr>
            <a:r>
              <a:rPr lang="en-US" dirty="0" smtClean="0">
                <a:latin typeface="Times New Roman"/>
                <a:ea typeface="Times New Roman"/>
                <a:cs typeface="Times New Roman"/>
              </a:rPr>
              <a:t>A tweet-like </a:t>
            </a:r>
            <a:r>
              <a:rPr lang="en-US" b="1" dirty="0" smtClean="0">
                <a:latin typeface="Times New Roman"/>
                <a:ea typeface="Times New Roman"/>
                <a:cs typeface="Times New Roman"/>
              </a:rPr>
              <a:t>change notification language</a:t>
            </a:r>
            <a:r>
              <a:rPr lang="en-US" dirty="0" smtClean="0">
                <a:latin typeface="Times New Roman"/>
                <a:ea typeface="Times New Roman"/>
                <a:cs typeface="Times New Roman"/>
              </a:rPr>
              <a:t>, deliberately chosen to be writeable and readable by both machine and human agents – </a:t>
            </a:r>
          </a:p>
          <a:p>
            <a:pPr marL="800100" lvl="1" indent="-342900" eaLnBrk="1" hangingPunct="1">
              <a:lnSpc>
                <a:spcPct val="115000"/>
              </a:lnSpc>
              <a:spcBef>
                <a:spcPts val="0"/>
              </a:spcBef>
              <a:spcAft>
                <a:spcPts val="0"/>
              </a:spcAft>
              <a:buFont typeface="Symbol"/>
              <a:buChar char=""/>
              <a:defRPr/>
            </a:pPr>
            <a:r>
              <a:rPr lang="en-US" b="1" i="1" dirty="0" smtClean="0">
                <a:latin typeface="Times New Roman"/>
                <a:ea typeface="Times New Roman"/>
                <a:cs typeface="Times New Roman"/>
              </a:rPr>
              <a:t>http://megalodon.lanl.gov/dbpedia/data/Paris updated at=“2012-03-05T19:54:39Z” #</a:t>
            </a:r>
            <a:r>
              <a:rPr lang="en-US" b="1" i="1" dirty="0" err="1" smtClean="0">
                <a:latin typeface="Times New Roman"/>
                <a:ea typeface="Times New Roman"/>
                <a:cs typeface="Times New Roman"/>
              </a:rPr>
              <a:t>dbpedia</a:t>
            </a:r>
            <a:r>
              <a:rPr lang="en-US" b="1" i="1" dirty="0" smtClean="0">
                <a:latin typeface="Times New Roman"/>
                <a:ea typeface="Times New Roman"/>
                <a:cs typeface="Times New Roman"/>
              </a:rPr>
              <a:t> $</a:t>
            </a:r>
            <a:r>
              <a:rPr lang="en-US" b="1" i="1" dirty="0" err="1" smtClean="0">
                <a:latin typeface="Times New Roman"/>
                <a:ea typeface="Times New Roman"/>
                <a:cs typeface="Times New Roman"/>
              </a:rPr>
              <a:t>resync</a:t>
            </a:r>
            <a:endParaRPr lang="en-US" dirty="0" smtClean="0">
              <a:latin typeface="Times New Roman"/>
              <a:ea typeface="Times New Roman"/>
              <a:cs typeface="Times New Roman"/>
            </a:endParaRPr>
          </a:p>
          <a:p>
            <a:pPr marL="342900" indent="-342900" eaLnBrk="1" hangingPunct="1">
              <a:lnSpc>
                <a:spcPct val="115000"/>
              </a:lnSpc>
              <a:spcBef>
                <a:spcPts val="0"/>
              </a:spcBef>
              <a:spcAft>
                <a:spcPts val="0"/>
              </a:spcAft>
              <a:buFont typeface="Symbol"/>
              <a:buChar char=""/>
              <a:defRPr/>
            </a:pPr>
            <a:r>
              <a:rPr lang="en-US" dirty="0" smtClean="0">
                <a:latin typeface="Times New Roman"/>
                <a:ea typeface="Times New Roman"/>
                <a:cs typeface="Times New Roman"/>
              </a:rPr>
              <a:t>A Destination </a:t>
            </a:r>
            <a:r>
              <a:rPr lang="en-US" b="1" dirty="0" smtClean="0">
                <a:latin typeface="Times New Roman"/>
                <a:ea typeface="Times New Roman"/>
                <a:cs typeface="Times New Roman"/>
              </a:rPr>
              <a:t>pulling</a:t>
            </a:r>
            <a:r>
              <a:rPr lang="en-US" dirty="0" smtClean="0">
                <a:latin typeface="Times New Roman"/>
                <a:ea typeface="Times New Roman"/>
                <a:cs typeface="Times New Roman"/>
              </a:rPr>
              <a:t> the entire resource about which it received a change notification from the Source – Pull CT in the Figure.</a:t>
            </a:r>
          </a:p>
          <a:p>
            <a:pPr eaLnBrk="1" hangingPunct="1">
              <a:lnSpc>
                <a:spcPct val="115000"/>
              </a:lnSpc>
              <a:spcBef>
                <a:spcPts val="0"/>
              </a:spcBef>
              <a:spcAft>
                <a:spcPts val="0"/>
              </a:spcAft>
              <a:buFont typeface="Symbol"/>
              <a:buNone/>
              <a:defRPr/>
            </a:pPr>
            <a:endParaRPr lang="en-US" dirty="0" smtClean="0">
              <a:latin typeface="Times New Roman"/>
              <a:ea typeface="Times New Roman"/>
              <a:cs typeface="Times New Roman"/>
            </a:endParaRPr>
          </a:p>
          <a:p>
            <a:pPr eaLnBrk="1" hangingPunct="1">
              <a:lnSpc>
                <a:spcPct val="115000"/>
              </a:lnSpc>
              <a:spcBef>
                <a:spcPts val="0"/>
              </a:spcBef>
              <a:spcAft>
                <a:spcPts val="0"/>
              </a:spcAft>
              <a:buFont typeface="Symbol"/>
              <a:buNone/>
              <a:defRPr/>
            </a:pPr>
            <a:r>
              <a:rPr lang="en-US" dirty="0" smtClean="0">
                <a:latin typeface="Times New Roman"/>
                <a:ea typeface="Times New Roman"/>
                <a:cs typeface="Times New Roman"/>
              </a:rPr>
              <a:t>See presentation and article for further details and an in-depth discussion of the technical issues.</a:t>
            </a:r>
            <a:endParaRPr lang="en-US" dirty="0">
              <a:latin typeface="Times New Roman"/>
              <a:ea typeface="Times New Roman"/>
              <a:cs typeface="Times New Roman"/>
            </a:endParaRPr>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26</a:t>
            </a:fld>
            <a:endParaRPr lang="en-GB"/>
          </a:p>
        </p:txBody>
      </p:sp>
    </p:spTree>
    <p:extLst>
      <p:ext uri="{BB962C8B-B14F-4D97-AF65-F5344CB8AC3E}">
        <p14:creationId xmlns:p14="http://schemas.microsoft.com/office/powerpoint/2010/main" val="283341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plan to start today by discussing briefly the breadth of scholar requirements in regard to integration and interoperability of retrospectively digitized content. This is a very broad topic, and I one that I do not have time to address comprehensively, but in order to help provide context and motivation for the comments that follow, I do think it useful to dip quickly into a few illustrations of scholarly requirements and talk generally about a few of the use cases against which different visions of digital content silo integration must be measured. </a:t>
            </a:r>
          </a:p>
          <a:p>
            <a:r>
              <a:rPr lang="en-US" baseline="0" dirty="0" smtClean="0"/>
              <a:t> From there I will illustrate some of the different approaches that are being developed and tested, drawing illustrations from each of the projects I mentioned above. There are not surprisingly a range of different approaches and metaphors in play right now, of varying degrees of complexity and sophistication – starting with interoperability at the metadata level, moving up to interoperability and integration of content and content models within a larger centrally-defined infrastructure, to more dynamic models of content resources that essentially create distributed objects and threads of scholarly discourse that span repository and silo boundaries, and finally to some innovative approaches that bring tools to resources enabling non-consumptive analysis in a way that respects intellectual property restrictions.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2</a:t>
            </a:fld>
            <a:endParaRPr lang="en-GB"/>
          </a:p>
        </p:txBody>
      </p:sp>
    </p:spTree>
    <p:extLst>
      <p:ext uri="{BB962C8B-B14F-4D97-AF65-F5344CB8AC3E}">
        <p14:creationId xmlns:p14="http://schemas.microsoft.com/office/powerpoint/2010/main" val="418958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a:t>
            </a:r>
            <a:r>
              <a:rPr lang="en-US" baseline="0" dirty="0" smtClean="0"/>
              <a:t> to acknowledge at the outset that r</a:t>
            </a:r>
            <a:r>
              <a:rPr lang="en-US" dirty="0" smtClean="0"/>
              <a:t>epositories</a:t>
            </a:r>
            <a:r>
              <a:rPr lang="en-US" baseline="0" dirty="0" smtClean="0"/>
              <a:t> </a:t>
            </a:r>
            <a:r>
              <a:rPr lang="en-US" baseline="0" dirty="0" smtClean="0"/>
              <a:t>vary greatly in size, content and </a:t>
            </a:r>
            <a:r>
              <a:rPr lang="en-US" baseline="0" dirty="0" smtClean="0"/>
              <a:t>format availability, </a:t>
            </a:r>
            <a:r>
              <a:rPr lang="en-US" baseline="0" dirty="0" smtClean="0"/>
              <a:t>whether full text </a:t>
            </a:r>
            <a:r>
              <a:rPr lang="en-US" baseline="0" dirty="0" smtClean="0"/>
              <a:t>is created relying on machine OCR </a:t>
            </a:r>
            <a:r>
              <a:rPr lang="en-US" baseline="0" dirty="0" smtClean="0"/>
              <a:t>or by humans, metadata completeness, amenability to machined-mediated interactivity, etc. Most do not have </a:t>
            </a:r>
            <a:r>
              <a:rPr lang="en-US" baseline="0" dirty="0" smtClean="0"/>
              <a:t>robust, explicit APIs </a:t>
            </a:r>
            <a:r>
              <a:rPr lang="en-US" baseline="0" dirty="0" smtClean="0"/>
              <a:t>(HathiTrust is a notable exception), although many have </a:t>
            </a:r>
            <a:r>
              <a:rPr lang="en-US" baseline="0" dirty="0" smtClean="0"/>
              <a:t>de facto </a:t>
            </a:r>
            <a:r>
              <a:rPr lang="en-US" baseline="0" dirty="0" err="1" smtClean="0"/>
              <a:t>RESTful</a:t>
            </a:r>
            <a:r>
              <a:rPr lang="en-US" baseline="0" dirty="0" smtClean="0"/>
              <a:t> services that can be </a:t>
            </a:r>
            <a:r>
              <a:rPr lang="en-US" baseline="0" dirty="0" smtClean="0"/>
              <a:t>used like an API. </a:t>
            </a:r>
            <a:r>
              <a:rPr lang="en-US" baseline="0" dirty="0" smtClean="0"/>
              <a:t>Most use idiosyncratic identifier schemes and included little if any linked open data in </a:t>
            </a:r>
            <a:r>
              <a:rPr lang="en-US" baseline="0" dirty="0" smtClean="0"/>
              <a:t>metadata records. </a:t>
            </a:r>
            <a:r>
              <a:rPr lang="en-US" baseline="0" dirty="0" smtClean="0"/>
              <a:t>Some (e.g., linguistic corpora) are meant to be downloaded </a:t>
            </a:r>
            <a:r>
              <a:rPr lang="en-US" baseline="0" dirty="0" smtClean="0"/>
              <a:t>(i.e., as a snapshot</a:t>
            </a:r>
            <a:r>
              <a:rPr lang="en-US" baseline="0" dirty="0" smtClean="0"/>
              <a:t>) and used locally.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3</a:t>
            </a:fld>
            <a:endParaRPr lang="en-GB"/>
          </a:p>
        </p:txBody>
      </p:sp>
    </p:spTree>
    <p:extLst>
      <p:ext uri="{BB962C8B-B14F-4D97-AF65-F5344CB8AC3E}">
        <p14:creationId xmlns:p14="http://schemas.microsoft.com/office/powerpoint/2010/main" val="3106384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brings us to the other side of the coin – having all this content how useful in</a:t>
            </a:r>
            <a:r>
              <a:rPr lang="en-US" baseline="0" dirty="0" smtClean="0"/>
              <a:t> availability and presentation in meeting scholar expectations. </a:t>
            </a:r>
            <a:r>
              <a:rPr lang="en-US" dirty="0" smtClean="0"/>
              <a:t>Humanities </a:t>
            </a:r>
            <a:r>
              <a:rPr lang="en-US" dirty="0" smtClean="0"/>
              <a:t>scholars are increasingly aware of</a:t>
            </a:r>
            <a:r>
              <a:rPr lang="en-US" baseline="0" dirty="0" smtClean="0"/>
              <a:t> and interested in using digital resources in teaching and pedagogy. However, the heterogeneity of online text and text/image data sources remains an obstacle. Scholars want to be able to discover resources without regard to silo repository boundaries, and they want to be able to integrate into research and teaching corpora texts from multiple different silos. The isolation of a scholar with his or her handful of texts is no longer the only model of humanities scholarship. Increasingly humanists are finding benefit in sharing tools and </a:t>
            </a:r>
            <a:r>
              <a:rPr lang="en-US" baseline="0" dirty="0" smtClean="0"/>
              <a:t>content and even working collaboratively at large scale projects involving digitized resources.</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4</a:t>
            </a:fld>
            <a:endParaRPr lang="en-GB"/>
          </a:p>
        </p:txBody>
      </p:sp>
    </p:spTree>
    <p:extLst>
      <p:ext uri="{BB962C8B-B14F-4D97-AF65-F5344CB8AC3E}">
        <p14:creationId xmlns:p14="http://schemas.microsoft.com/office/powerpoint/2010/main" val="2619677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humanities scholars are not monolithic</a:t>
            </a:r>
            <a:r>
              <a:rPr lang="en-US" baseline="0" dirty="0" smtClean="0"/>
              <a:t> in their research requirements and expectations. This has implications for how we coordinate discovery of, access to, and use of retrospectively digitized texts. The last few years has seen the publication and Web posting of several very good studies and white papers summarizing a wide range of use cases and the needs and expectations of scholars working in a variety of domains. Many of these papers are based on small, localized samples and anecdotal evidence, but we are beginning to see raw data from an number of multi-institutional studies, be they still modest in sample size. And scholar expectations are still evolving as scholars learn more about what they can do with digital resources.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5</a:t>
            </a:fld>
            <a:endParaRPr lang="en-GB"/>
          </a:p>
        </p:txBody>
      </p:sp>
    </p:spTree>
    <p:extLst>
      <p:ext uri="{BB962C8B-B14F-4D97-AF65-F5344CB8AC3E}">
        <p14:creationId xmlns:p14="http://schemas.microsoft.com/office/powerpoint/2010/main" val="4255766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3 slides illustrate the breadth of use cases and scholarly domains we need to support. Here using the example of the Google </a:t>
            </a:r>
            <a:r>
              <a:rPr lang="en-US" baseline="0" dirty="0" err="1" smtClean="0"/>
              <a:t>Ngram</a:t>
            </a:r>
            <a:r>
              <a:rPr lang="en-US" baseline="0" dirty="0" smtClean="0"/>
              <a:t> Project is illustrated one class of use case -- the linguist interesting in applying analytic tools to raw full-texts from literally millions of texts. In this context scale is particularly important. Some noise in the data (e.g., as is common with OCR) is tolerable. But even here, being able to break down the data accurately as regards genre (fiction in this example) and publication date – both implying at least minimal metadata – is important.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6</a:t>
            </a:fld>
            <a:endParaRPr lang="en-GB"/>
          </a:p>
        </p:txBody>
      </p:sp>
    </p:spTree>
    <p:extLst>
      <p:ext uri="{BB962C8B-B14F-4D97-AF65-F5344CB8AC3E}">
        <p14:creationId xmlns:p14="http://schemas.microsoft.com/office/powerpoint/2010/main" val="397778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Others,</a:t>
            </a:r>
            <a:r>
              <a:rPr lang="en-US" baseline="0" dirty="0" smtClean="0"/>
              <a:t> e.g., social historians and literary scholars studying the relationship between literature and contemporary culture, are satisfied with considerably smaller sample sizes, but require very rich metadata, including relationship metadata and metadata not always found in standard bibliographic descriptions, e.g., the gender, nationality and religion of an author.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7</a:t>
            </a:fld>
            <a:endParaRPr lang="en-GB"/>
          </a:p>
        </p:txBody>
      </p:sp>
    </p:spTree>
    <p:extLst>
      <p:ext uri="{BB962C8B-B14F-4D97-AF65-F5344CB8AC3E}">
        <p14:creationId xmlns:p14="http://schemas.microsoft.com/office/powerpoint/2010/main" val="347538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many scholars as well the noise of OCR is not acceptable,</a:t>
            </a:r>
            <a:r>
              <a:rPr lang="en-US" baseline="0" dirty="0" smtClean="0"/>
              <a:t> and it is important to delineate in text recognized intellectual structure, such as for a digitized play script the importance of digital copy provenance and distinguishing between dialog, the attribution of dialog, and interspersed stage direction.  For such use cases the process of going from page image to marked-up text adequate for certain kinds of analysis, while largely machine mediated, often mandates some human intervention. When thinking about repository interoperability, the question becomes where in the workflow is this human intervention inserted, and if after materials have initially been deposited in a repository, how and where are the outputs of human-mediated text enhancements saved and how are they </a:t>
            </a:r>
            <a:r>
              <a:rPr lang="en-US" baseline="0" dirty="0" err="1" smtClean="0"/>
              <a:t>provenanced</a:t>
            </a:r>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8</a:t>
            </a:fld>
            <a:endParaRPr lang="en-GB"/>
          </a:p>
        </p:txBody>
      </p:sp>
    </p:spTree>
    <p:extLst>
      <p:ext uri="{BB962C8B-B14F-4D97-AF65-F5344CB8AC3E}">
        <p14:creationId xmlns:p14="http://schemas.microsoft.com/office/powerpoint/2010/main" val="3685453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importance of these</a:t>
            </a:r>
            <a:r>
              <a:rPr lang="en-US" baseline="0" dirty="0" smtClean="0"/>
              <a:t> considerations is becoming more and more apparent as we continue to survey and talk to scholars. These next 5 slides provide a sampling of results from some survey and interview work done in part in connection with my institution’s involvement in Phase I of the Bamboo Technology Project. Our goal was in particular to inform the Project’s Phase 2 approach to collection development and prioritization (i.e., for integration into the Bamboo infrastructure), but we learned as well a lot about how humanities scholars are using and want to use digitized texts and images. </a:t>
            </a:r>
            <a:endParaRPr lang="en-US" dirty="0"/>
          </a:p>
        </p:txBody>
      </p:sp>
      <p:sp>
        <p:nvSpPr>
          <p:cNvPr id="4" name="Slide Number Placeholder 3"/>
          <p:cNvSpPr>
            <a:spLocks noGrp="1"/>
          </p:cNvSpPr>
          <p:nvPr>
            <p:ph type="sldNum" idx="10"/>
          </p:nvPr>
        </p:nvSpPr>
        <p:spPr/>
        <p:txBody>
          <a:bodyPr/>
          <a:lstStyle/>
          <a:p>
            <a:pPr>
              <a:defRPr/>
            </a:pPr>
            <a:fld id="{27889B37-F93D-4250-ABFA-66E840FCD56F}" type="slidenum">
              <a:rPr lang="en-GB" smtClean="0"/>
              <a:pPr>
                <a:defRPr/>
              </a:pPr>
              <a:t>9</a:t>
            </a:fld>
            <a:endParaRPr lang="en-GB"/>
          </a:p>
        </p:txBody>
      </p:sp>
    </p:spTree>
    <p:extLst>
      <p:ext uri="{BB962C8B-B14F-4D97-AF65-F5344CB8AC3E}">
        <p14:creationId xmlns:p14="http://schemas.microsoft.com/office/powerpoint/2010/main" val="2333776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t-cole3@illinois.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cxnSp>
        <p:nvCxnSpPr>
          <p:cNvPr id="7" name="Straight Connector 6"/>
          <p:cNvCxnSpPr/>
          <p:nvPr/>
        </p:nvCxnSpPr>
        <p:spPr>
          <a:xfrm>
            <a:off x="304800" y="1447800"/>
            <a:ext cx="8534400" cy="0"/>
          </a:xfrm>
          <a:prstGeom prst="line">
            <a:avLst/>
          </a:prstGeom>
          <a:ln w="63500" cmpd="thickThin">
            <a:solidFill>
              <a:srgbClr val="003C7D"/>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2171700" y="5810250"/>
            <a:ext cx="5105400" cy="438150"/>
            <a:chOff x="3505200" y="5505450"/>
            <a:chExt cx="5105400" cy="438150"/>
          </a:xfrm>
        </p:grpSpPr>
        <p:pic>
          <p:nvPicPr>
            <p:cNvPr id="16" name="Picture 4" descr="D:\twc_docs\CampusLogos\imark_bold.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5505450"/>
              <a:ext cx="3381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962400" y="5562600"/>
              <a:ext cx="4648200" cy="369332"/>
            </a:xfrm>
            <a:prstGeom prst="rect">
              <a:avLst/>
            </a:prstGeom>
            <a:noFill/>
          </p:spPr>
          <p:txBody>
            <a:bodyPr wrap="square" lIns="45720" rIns="45720" rtlCol="0">
              <a:spAutoFit/>
            </a:bodyPr>
            <a:lstStyle/>
            <a:p>
              <a:r>
                <a:rPr lang="en-US" dirty="0" smtClean="0">
                  <a:solidFill>
                    <a:schemeClr val="tx2"/>
                  </a:solidFill>
                  <a:latin typeface="Cambria" pitchFamily="18" charset="0"/>
                  <a:cs typeface="Calibri" pitchFamily="34" charset="0"/>
                </a:rPr>
                <a:t>University of Illinois at Urbana-Champaign</a:t>
              </a:r>
              <a:endParaRPr lang="en-US" dirty="0"/>
            </a:p>
          </p:txBody>
        </p:sp>
      </p:grpSp>
      <p:sp>
        <p:nvSpPr>
          <p:cNvPr id="8" name="Text Placeholder 7"/>
          <p:cNvSpPr>
            <a:spLocks noGrp="1"/>
          </p:cNvSpPr>
          <p:nvPr>
            <p:ph type="body" sz="quarter" idx="10" hasCustomPrompt="1"/>
          </p:nvPr>
        </p:nvSpPr>
        <p:spPr>
          <a:xfrm>
            <a:off x="2509838" y="447675"/>
            <a:ext cx="6291262" cy="902904"/>
          </a:xfrm>
          <a:ln>
            <a:noFill/>
          </a:ln>
        </p:spPr>
        <p:txBody>
          <a:bodyPr/>
          <a:lstStyle>
            <a:lvl1pPr marL="0" indent="0" algn="r">
              <a:spcBef>
                <a:spcPts val="100"/>
              </a:spcBef>
              <a:buNone/>
              <a:defRPr sz="1800" i="1" baseline="0">
                <a:latin typeface="Cambria" pitchFamily="18" charset="0"/>
              </a:defRPr>
            </a:lvl1pPr>
          </a:lstStyle>
          <a:p>
            <a:pPr lvl="0"/>
            <a:r>
              <a:rPr lang="en-US" dirty="0" smtClean="0"/>
              <a:t>Click to add </a:t>
            </a:r>
            <a:r>
              <a:rPr lang="en-US" dirty="0" err="1" smtClean="0"/>
              <a:t>Conf</a:t>
            </a:r>
            <a:r>
              <a:rPr lang="en-US" dirty="0" smtClean="0"/>
              <a:t>,  Location,  Date</a:t>
            </a:r>
            <a:endParaRPr lang="en-US" dirty="0"/>
          </a:p>
        </p:txBody>
      </p:sp>
      <p:sp>
        <p:nvSpPr>
          <p:cNvPr id="18" name="Title 14"/>
          <p:cNvSpPr>
            <a:spLocks noGrp="1"/>
          </p:cNvSpPr>
          <p:nvPr>
            <p:ph type="title" hasCustomPrompt="1"/>
          </p:nvPr>
        </p:nvSpPr>
        <p:spPr>
          <a:xfrm>
            <a:off x="304800" y="1600200"/>
            <a:ext cx="8534400" cy="868362"/>
          </a:xfrm>
        </p:spPr>
        <p:txBody>
          <a:bodyPr/>
          <a:lstStyle>
            <a:lvl1pPr algn="l">
              <a:defRPr sz="3800" b="1">
                <a:latin typeface="Cambria" pitchFamily="18" charset="0"/>
              </a:defRPr>
            </a:lvl1pPr>
          </a:lstStyle>
          <a:p>
            <a:r>
              <a:rPr lang="en-US" dirty="0" smtClean="0"/>
              <a:t>Click to edit title </a:t>
            </a:r>
            <a:endParaRPr lang="en-US" dirty="0"/>
          </a:p>
        </p:txBody>
      </p:sp>
      <p:sp>
        <p:nvSpPr>
          <p:cNvPr id="19" name="Text Placeholder 7"/>
          <p:cNvSpPr>
            <a:spLocks noGrp="1"/>
          </p:cNvSpPr>
          <p:nvPr>
            <p:ph type="body" sz="quarter" idx="11" hasCustomPrompt="1"/>
          </p:nvPr>
        </p:nvSpPr>
        <p:spPr>
          <a:xfrm>
            <a:off x="1905000" y="4126296"/>
            <a:ext cx="6880334" cy="902904"/>
          </a:xfrm>
          <a:ln>
            <a:noFill/>
          </a:ln>
        </p:spPr>
        <p:txBody>
          <a:bodyPr/>
          <a:lstStyle>
            <a:lvl1pPr marL="0" indent="0" algn="r" defTabSz="914400">
              <a:lnSpc>
                <a:spcPct val="80000"/>
              </a:lnSpc>
              <a:spcBef>
                <a:spcPct val="20000"/>
              </a:spcBef>
              <a:buFont typeface="Arial" charset="0"/>
              <a:buNone/>
              <a:defRPr sz="1200" i="1" baseline="0">
                <a:latin typeface="Cambria" pitchFamily="18" charset="0"/>
              </a:defRPr>
            </a:lvl1pPr>
          </a:lstStyle>
          <a:p>
            <a:pPr algn="r" defTabSz="914400">
              <a:lnSpc>
                <a:spcPct val="80000"/>
              </a:lnSpc>
              <a:spcBef>
                <a:spcPct val="20000"/>
              </a:spcBef>
              <a:buFont typeface="Arial" charset="0"/>
              <a:buNone/>
            </a:pPr>
            <a:r>
              <a:rPr lang="en-US" sz="2000" b="1" dirty="0" smtClean="0">
                <a:solidFill>
                  <a:srgbClr val="003C7D"/>
                </a:solidFill>
                <a:latin typeface="Cambria" pitchFamily="18" charset="0"/>
                <a:cs typeface="Calibri" pitchFamily="34" charset="0"/>
              </a:rPr>
              <a:t> Click to add </a:t>
            </a:r>
            <a:r>
              <a:rPr lang="en-US" sz="2000" b="1" dirty="0" err="1" smtClean="0">
                <a:solidFill>
                  <a:srgbClr val="003C7D"/>
                </a:solidFill>
                <a:latin typeface="Cambria" pitchFamily="18" charset="0"/>
                <a:cs typeface="Calibri" pitchFamily="34" charset="0"/>
              </a:rPr>
              <a:t>authorsTimothy</a:t>
            </a:r>
            <a:r>
              <a:rPr lang="en-US" sz="2000" b="1" dirty="0" smtClean="0">
                <a:solidFill>
                  <a:srgbClr val="003C7D"/>
                </a:solidFill>
                <a:latin typeface="Cambria" pitchFamily="18" charset="0"/>
                <a:cs typeface="Calibri" pitchFamily="34" charset="0"/>
              </a:rPr>
              <a:t> W. Cole </a:t>
            </a:r>
            <a:r>
              <a:rPr lang="en-US" sz="2000" dirty="0" smtClean="0">
                <a:solidFill>
                  <a:srgbClr val="003C7D"/>
                </a:solidFill>
                <a:latin typeface="Cambria" pitchFamily="18" charset="0"/>
                <a:cs typeface="Calibri" pitchFamily="34" charset="0"/>
              </a:rPr>
              <a:t>(</a:t>
            </a:r>
            <a:r>
              <a:rPr lang="en-US" sz="2000" i="1" dirty="0" smtClean="0">
                <a:solidFill>
                  <a:srgbClr val="003C7D"/>
                </a:solidFill>
                <a:latin typeface="Cambria" pitchFamily="18" charset="0"/>
                <a:cs typeface="Calibri" pitchFamily="34" charset="0"/>
                <a:hlinkClick r:id="rId3"/>
              </a:rPr>
              <a:t>t-cole3@illinois.edu</a:t>
            </a:r>
            <a:r>
              <a:rPr lang="en-US" sz="2000" dirty="0" smtClean="0">
                <a:solidFill>
                  <a:srgbClr val="003C7D"/>
                </a:solidFill>
                <a:latin typeface="Cambria" pitchFamily="18" charset="0"/>
                <a:cs typeface="Calibri" pitchFamily="34" charset="0"/>
              </a:rPr>
              <a:t>)  </a:t>
            </a:r>
          </a:p>
        </p:txBody>
      </p:sp>
    </p:spTree>
    <p:extLst>
      <p:ext uri="{BB962C8B-B14F-4D97-AF65-F5344CB8AC3E}">
        <p14:creationId xmlns:p14="http://schemas.microsoft.com/office/powerpoint/2010/main" val="191272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0" y="5962650"/>
            <a:ext cx="9144000" cy="438150"/>
            <a:chOff x="0" y="6019800"/>
            <a:chExt cx="9144000" cy="438150"/>
          </a:xfrm>
        </p:grpSpPr>
        <p:cxnSp>
          <p:nvCxnSpPr>
            <p:cNvPr id="5" name="Straight Connector 4"/>
            <p:cNvCxnSpPr/>
            <p:nvPr/>
          </p:nvCxnSpPr>
          <p:spPr>
            <a:xfrm>
              <a:off x="0" y="6248400"/>
              <a:ext cx="9144000" cy="1588"/>
            </a:xfrm>
            <a:prstGeom prst="line">
              <a:avLst/>
            </a:prstGeom>
            <a:ln w="19050" cmpd="sng">
              <a:solidFill>
                <a:srgbClr val="003C7D"/>
              </a:solidFill>
            </a:ln>
          </p:spPr>
          <p:style>
            <a:lnRef idx="1">
              <a:schemeClr val="accent1"/>
            </a:lnRef>
            <a:fillRef idx="0">
              <a:schemeClr val="accent1"/>
            </a:fillRef>
            <a:effectRef idx="0">
              <a:schemeClr val="accent1"/>
            </a:effectRef>
            <a:fontRef idx="minor">
              <a:schemeClr val="tx1"/>
            </a:fontRef>
          </p:style>
        </p:cxnSp>
        <p:pic>
          <p:nvPicPr>
            <p:cNvPr id="6" name="Picture 4" descr="D:\twc_docs\CampusLogos\imark_bold.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19800"/>
              <a:ext cx="3381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 name="Straight Connector 6"/>
          <p:cNvCxnSpPr/>
          <p:nvPr/>
        </p:nvCxnSpPr>
        <p:spPr>
          <a:xfrm>
            <a:off x="609600" y="1143000"/>
            <a:ext cx="8229600" cy="1588"/>
          </a:xfrm>
          <a:prstGeom prst="line">
            <a:avLst/>
          </a:prstGeom>
          <a:ln w="63500" cmpd="thickThin">
            <a:solidFill>
              <a:srgbClr val="003C7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09600" y="1295400"/>
            <a:ext cx="8229600" cy="4343401"/>
          </a:xfrm>
        </p:spPr>
        <p:txBody>
          <a:bodyPr/>
          <a:lstStyle>
            <a:lvl1pPr>
              <a:defRPr sz="2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quarter" idx="10"/>
          </p:nvPr>
        </p:nvSpPr>
        <p:spPr>
          <a:xfrm>
            <a:off x="609600" y="6324600"/>
            <a:ext cx="3352800" cy="381000"/>
          </a:xfrm>
        </p:spPr>
        <p:txBody>
          <a:bodyPr/>
          <a:lstStyle>
            <a:lvl1pPr>
              <a:defRPr/>
            </a:lvl1pPr>
          </a:lstStyle>
          <a:p>
            <a:pPr>
              <a:defRPr/>
            </a:pPr>
            <a:r>
              <a:rPr lang="en-US" dirty="0" smtClean="0"/>
              <a:t>29 October 2012 – Huygens ING, Den Haag</a:t>
            </a:r>
          </a:p>
          <a:p>
            <a:pPr>
              <a:defRPr/>
            </a:pPr>
            <a:r>
              <a:rPr lang="en-US" dirty="0" smtClean="0"/>
              <a:t>CLARIN’s Turn Towards The Literary Text</a:t>
            </a:r>
          </a:p>
          <a:p>
            <a:pPr>
              <a:defRPr/>
            </a:pPr>
            <a:endParaRPr lang="en-US" dirty="0" smtClean="0"/>
          </a:p>
          <a:p>
            <a:pPr>
              <a:defRPr/>
            </a:pPr>
            <a:endParaRPr lang="en-US" dirty="0"/>
          </a:p>
        </p:txBody>
      </p:sp>
      <p:sp>
        <p:nvSpPr>
          <p:cNvPr id="13" name="Footer Placeholder 12"/>
          <p:cNvSpPr>
            <a:spLocks noGrp="1"/>
          </p:cNvSpPr>
          <p:nvPr>
            <p:ph type="ftr" sz="quarter" idx="11"/>
          </p:nvPr>
        </p:nvSpPr>
        <p:spPr/>
        <p:txBody>
          <a:bodyPr/>
          <a:lstStyle/>
          <a:p>
            <a:pPr>
              <a:defRPr/>
            </a:pPr>
            <a:r>
              <a:rPr lang="en-US" dirty="0" smtClean="0"/>
              <a:t>http://emblematica.grainger.illinois.edu/ </a:t>
            </a:r>
          </a:p>
          <a:p>
            <a:pPr>
              <a:defRPr/>
            </a:pPr>
            <a:r>
              <a:rPr lang="en-US" dirty="0" smtClean="0"/>
              <a:t>http://www.openannotation.org/ </a:t>
            </a:r>
            <a:endParaRPr lang="en-GB" dirty="0"/>
          </a:p>
        </p:txBody>
      </p:sp>
      <p:sp>
        <p:nvSpPr>
          <p:cNvPr id="14" name="Slide Number Placeholder 13"/>
          <p:cNvSpPr>
            <a:spLocks noGrp="1"/>
          </p:cNvSpPr>
          <p:nvPr>
            <p:ph type="sldNum" sz="quarter" idx="12"/>
          </p:nvPr>
        </p:nvSpPr>
        <p:spPr/>
        <p:txBody>
          <a:bodyPr/>
          <a:lstStyle/>
          <a:p>
            <a:pPr>
              <a:defRPr/>
            </a:pPr>
            <a:fld id="{CD99DE48-70B6-420B-A83E-0D953083A5F1}" type="slidenum">
              <a:rPr lang="en-US" smtClean="0"/>
              <a:pPr>
                <a:defRPr/>
              </a:pPr>
              <a:t>‹#›</a:t>
            </a:fld>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0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0" y="5962650"/>
            <a:ext cx="9144000" cy="438150"/>
            <a:chOff x="0" y="6019800"/>
            <a:chExt cx="9144000" cy="438150"/>
          </a:xfrm>
        </p:grpSpPr>
        <p:cxnSp>
          <p:nvCxnSpPr>
            <p:cNvPr id="5" name="Straight Connector 4"/>
            <p:cNvCxnSpPr/>
            <p:nvPr/>
          </p:nvCxnSpPr>
          <p:spPr>
            <a:xfrm>
              <a:off x="0" y="6248400"/>
              <a:ext cx="9144000" cy="1588"/>
            </a:xfrm>
            <a:prstGeom prst="line">
              <a:avLst/>
            </a:prstGeom>
            <a:ln w="19050" cmpd="sng">
              <a:solidFill>
                <a:srgbClr val="003C7D"/>
              </a:solidFill>
            </a:ln>
          </p:spPr>
          <p:style>
            <a:lnRef idx="1">
              <a:schemeClr val="accent1"/>
            </a:lnRef>
            <a:fillRef idx="0">
              <a:schemeClr val="accent1"/>
            </a:fillRef>
            <a:effectRef idx="0">
              <a:schemeClr val="accent1"/>
            </a:effectRef>
            <a:fontRef idx="minor">
              <a:schemeClr val="tx1"/>
            </a:fontRef>
          </p:style>
        </p:cxnSp>
        <p:pic>
          <p:nvPicPr>
            <p:cNvPr id="6" name="Picture 4" descr="D:\twc_docs\CampusLogos\imark_bold.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19800"/>
              <a:ext cx="3381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274638"/>
            <a:ext cx="8229600" cy="715962"/>
          </a:xfrm>
        </p:spPr>
        <p:txBody>
          <a:bodyPr>
            <a:normAutofit/>
          </a:bodyPr>
          <a:lstStyle>
            <a:lvl1pPr>
              <a:defRPr sz="3200"/>
            </a:lvl1pPr>
          </a:lstStyle>
          <a:p>
            <a:r>
              <a:rPr lang="en-US" smtClean="0"/>
              <a:t>Click to edit Master title style</a:t>
            </a:r>
            <a:endParaRPr lang="en-US" dirty="0"/>
          </a:p>
        </p:txBody>
      </p:sp>
      <p:sp>
        <p:nvSpPr>
          <p:cNvPr id="8" name="Slide Number Placeholder 5"/>
          <p:cNvSpPr>
            <a:spLocks noGrp="1"/>
          </p:cNvSpPr>
          <p:nvPr>
            <p:ph type="sldNum" sz="quarter" idx="10"/>
          </p:nvPr>
        </p:nvSpPr>
        <p:spPr>
          <a:xfrm>
            <a:off x="4267200" y="6324600"/>
            <a:ext cx="914400" cy="381000"/>
          </a:xfrm>
          <a:prstGeom prst="rect">
            <a:avLst/>
          </a:prstGeom>
        </p:spPr>
        <p:txBody>
          <a:bodyPr/>
          <a:lstStyle>
            <a:lvl1pPr>
              <a:defRPr smtClean="0"/>
            </a:lvl1pPr>
          </a:lstStyle>
          <a:p>
            <a:pPr>
              <a:defRPr/>
            </a:pPr>
            <a:fld id="{CD99DE48-70B6-420B-A83E-0D953083A5F1}" type="slidenum">
              <a:rPr lang="en-US"/>
              <a:pPr>
                <a:defRPr/>
              </a:pPr>
              <a:t>‹#›</a:t>
            </a:fld>
            <a:endParaRPr lang="en-US"/>
          </a:p>
        </p:txBody>
      </p:sp>
      <p:sp>
        <p:nvSpPr>
          <p:cNvPr id="9" name="Date Placeholder 3"/>
          <p:cNvSpPr>
            <a:spLocks noGrp="1"/>
          </p:cNvSpPr>
          <p:nvPr>
            <p:ph type="dt" sz="quarter" idx="11"/>
          </p:nvPr>
        </p:nvSpPr>
        <p:spPr>
          <a:xfrm>
            <a:off x="609600" y="6324600"/>
            <a:ext cx="3352800" cy="381000"/>
          </a:xfrm>
          <a:prstGeom prst="rect">
            <a:avLst/>
          </a:prstGeom>
        </p:spPr>
        <p:txBody>
          <a:bodyPr/>
          <a:lstStyle>
            <a:lvl1pPr>
              <a:defRPr sz="1050"/>
            </a:lvl1pPr>
          </a:lstStyle>
          <a:p>
            <a:pPr>
              <a:defRPr/>
            </a:pPr>
            <a:r>
              <a:rPr lang="en-US" dirty="0" smtClean="0"/>
              <a:t>29 October 2012 – Huygens ING, Den Haag</a:t>
            </a:r>
          </a:p>
          <a:p>
            <a:pPr>
              <a:defRPr/>
            </a:pPr>
            <a:r>
              <a:rPr lang="en-US" dirty="0" smtClean="0"/>
              <a:t>CLARIN’s Turn Towards The Literary Text</a:t>
            </a:r>
          </a:p>
          <a:p>
            <a:pPr>
              <a:defRPr/>
            </a:pPr>
            <a:endParaRPr lang="en-US" dirty="0"/>
          </a:p>
        </p:txBody>
      </p:sp>
      <p:sp>
        <p:nvSpPr>
          <p:cNvPr id="10" name="Footer Placeholder 4"/>
          <p:cNvSpPr>
            <a:spLocks noGrp="1"/>
          </p:cNvSpPr>
          <p:nvPr>
            <p:ph type="ftr" sz="quarter" idx="12"/>
          </p:nvPr>
        </p:nvSpPr>
        <p:spPr>
          <a:xfrm>
            <a:off x="5943600" y="6324600"/>
            <a:ext cx="2895600" cy="365125"/>
          </a:xfrm>
          <a:prstGeom prst="rect">
            <a:avLst/>
          </a:prstGeom>
        </p:spPr>
        <p:txBody>
          <a:bodyPr/>
          <a:lstStyle>
            <a:lvl1pPr>
              <a:defRPr sz="1050" smtClean="0"/>
            </a:lvl1pPr>
          </a:lstStyle>
          <a:p>
            <a:pPr>
              <a:defRPr/>
            </a:pPr>
            <a:r>
              <a:rPr lang="en-US" dirty="0" smtClean="0"/>
              <a:t>http://emblematica.grainger.illinois.edu/ </a:t>
            </a:r>
          </a:p>
          <a:p>
            <a:pPr>
              <a:defRPr/>
            </a:pPr>
            <a:r>
              <a:rPr lang="en-US" dirty="0" smtClean="0"/>
              <a:t>http://www.openannotation.org/</a:t>
            </a:r>
            <a:endParaRPr lang="en-GB" dirty="0"/>
          </a:p>
        </p:txBody>
      </p:sp>
    </p:spTree>
    <p:extLst>
      <p:ext uri="{BB962C8B-B14F-4D97-AF65-F5344CB8AC3E}">
        <p14:creationId xmlns:p14="http://schemas.microsoft.com/office/powerpoint/2010/main" val="3622453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382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457200" y="1600200"/>
            <a:ext cx="8382000" cy="4343400"/>
          </a:xfrm>
          <a:prstGeom prst="rect">
            <a:avLst/>
          </a:prstGeom>
          <a:noFill/>
          <a:ln w="9525">
            <a:solidFill>
              <a:srgbClr val="F47F24"/>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grpSp>
        <p:nvGrpSpPr>
          <p:cNvPr id="7" name="Group 6"/>
          <p:cNvGrpSpPr>
            <a:grpSpLocks/>
          </p:cNvGrpSpPr>
          <p:nvPr/>
        </p:nvGrpSpPr>
        <p:grpSpPr bwMode="auto">
          <a:xfrm>
            <a:off x="0" y="5962650"/>
            <a:ext cx="9144000" cy="438150"/>
            <a:chOff x="0" y="6019800"/>
            <a:chExt cx="9144000" cy="438150"/>
          </a:xfrm>
        </p:grpSpPr>
        <p:cxnSp>
          <p:nvCxnSpPr>
            <p:cNvPr id="8" name="Straight Connector 7"/>
            <p:cNvCxnSpPr/>
            <p:nvPr/>
          </p:nvCxnSpPr>
          <p:spPr>
            <a:xfrm>
              <a:off x="0" y="6248400"/>
              <a:ext cx="9144000" cy="1588"/>
            </a:xfrm>
            <a:prstGeom prst="line">
              <a:avLst/>
            </a:prstGeom>
            <a:ln w="19050" cmpd="sng">
              <a:solidFill>
                <a:srgbClr val="003C7D"/>
              </a:solidFill>
            </a:ln>
          </p:spPr>
          <p:style>
            <a:lnRef idx="1">
              <a:schemeClr val="accent1"/>
            </a:lnRef>
            <a:fillRef idx="0">
              <a:schemeClr val="accent1"/>
            </a:fillRef>
            <a:effectRef idx="0">
              <a:schemeClr val="accent1"/>
            </a:effectRef>
            <a:fontRef idx="minor">
              <a:schemeClr val="tx1"/>
            </a:fontRef>
          </p:style>
        </p:cxnSp>
        <p:pic>
          <p:nvPicPr>
            <p:cNvPr id="9" name="Picture 4" descr="D:\twc_docs\CampusLogos\imark_bold.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6019800"/>
              <a:ext cx="3381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Slide Number Placeholder 5"/>
          <p:cNvSpPr>
            <a:spLocks noGrp="1"/>
          </p:cNvSpPr>
          <p:nvPr>
            <p:ph type="sldNum" sz="quarter" idx="4"/>
          </p:nvPr>
        </p:nvSpPr>
        <p:spPr>
          <a:xfrm>
            <a:off x="4267200" y="6324600"/>
            <a:ext cx="914400" cy="381000"/>
          </a:xfrm>
          <a:prstGeom prst="rect">
            <a:avLst/>
          </a:prstGeom>
        </p:spPr>
        <p:txBody>
          <a:bodyPr/>
          <a:lstStyle>
            <a:lvl1pPr algn="ctr">
              <a:defRPr smtClean="0"/>
            </a:lvl1pPr>
          </a:lstStyle>
          <a:p>
            <a:pPr>
              <a:defRPr/>
            </a:pPr>
            <a:fld id="{CD99DE48-70B6-420B-A83E-0D953083A5F1}" type="slidenum">
              <a:rPr lang="en-US" smtClean="0"/>
              <a:pPr>
                <a:defRPr/>
              </a:pPr>
              <a:t>‹#›</a:t>
            </a:fld>
            <a:endParaRPr lang="en-US" dirty="0"/>
          </a:p>
        </p:txBody>
      </p:sp>
      <p:sp>
        <p:nvSpPr>
          <p:cNvPr id="12" name="Date Placeholder 3"/>
          <p:cNvSpPr>
            <a:spLocks noGrp="1"/>
          </p:cNvSpPr>
          <p:nvPr>
            <p:ph type="dt" sz="quarter" idx="2"/>
          </p:nvPr>
        </p:nvSpPr>
        <p:spPr>
          <a:xfrm>
            <a:off x="609600" y="6324600"/>
            <a:ext cx="3352800" cy="381000"/>
          </a:xfrm>
          <a:prstGeom prst="rect">
            <a:avLst/>
          </a:prstGeom>
        </p:spPr>
        <p:txBody>
          <a:bodyPr/>
          <a:lstStyle>
            <a:lvl1pPr>
              <a:defRPr sz="1050"/>
            </a:lvl1pPr>
          </a:lstStyle>
          <a:p>
            <a:pPr>
              <a:defRPr/>
            </a:pPr>
            <a:r>
              <a:rPr lang="en-US" dirty="0" smtClean="0"/>
              <a:t>29 October 2012 – Huygens ING, Den Haag</a:t>
            </a:r>
          </a:p>
          <a:p>
            <a:pPr>
              <a:defRPr/>
            </a:pPr>
            <a:r>
              <a:rPr lang="en-US" dirty="0" smtClean="0"/>
              <a:t>CLARIN’s Turn Towards The Literary Text</a:t>
            </a:r>
          </a:p>
          <a:p>
            <a:pPr>
              <a:defRPr/>
            </a:pPr>
            <a:endParaRPr lang="en-US" dirty="0"/>
          </a:p>
        </p:txBody>
      </p:sp>
      <p:sp>
        <p:nvSpPr>
          <p:cNvPr id="13" name="Footer Placeholder 4"/>
          <p:cNvSpPr>
            <a:spLocks noGrp="1"/>
          </p:cNvSpPr>
          <p:nvPr>
            <p:ph type="ftr" sz="quarter" idx="3"/>
          </p:nvPr>
        </p:nvSpPr>
        <p:spPr>
          <a:xfrm>
            <a:off x="5943600" y="6324600"/>
            <a:ext cx="2895600" cy="365125"/>
          </a:xfrm>
          <a:prstGeom prst="rect">
            <a:avLst/>
          </a:prstGeom>
        </p:spPr>
        <p:txBody>
          <a:bodyPr/>
          <a:lstStyle>
            <a:lvl1pPr algn="r">
              <a:defRPr sz="1050" smtClean="0"/>
            </a:lvl1pPr>
          </a:lstStyle>
          <a:p>
            <a:pPr>
              <a:defRPr/>
            </a:pPr>
            <a:r>
              <a:rPr lang="en-US" dirty="0" smtClean="0"/>
              <a:t>http://emblematica.grainger.illinois.edu/ </a:t>
            </a:r>
          </a:p>
          <a:p>
            <a:pPr>
              <a:defRPr/>
            </a:pPr>
            <a:r>
              <a:rPr lang="en-US" dirty="0" smtClean="0"/>
              <a:t>http://www.openannotation.org/</a:t>
            </a:r>
            <a:endParaRPr lang="en-GB" dirty="0"/>
          </a:p>
        </p:txBody>
      </p:sp>
    </p:spTree>
  </p:cSld>
  <p:clrMap bg1="lt1" tx1="dk1" bg2="lt2" tx2="dk2" accent1="accent1" accent2="accent2" accent3="accent3" accent4="accent4" accent5="accent5" accent6="accent6" hlink="hlink" folHlink="folHlink"/>
  <p:sldLayoutIdLst>
    <p:sldLayoutId id="2147484218" r:id="rId1"/>
    <p:sldLayoutId id="2147484222" r:id="rId2"/>
    <p:sldLayoutId id="2147484221" r:id="rId3"/>
  </p:sldLayoutIdLst>
  <p:hf hdr="0"/>
  <p:txStyles>
    <p:titleStyle>
      <a:lvl1pPr algn="r" rtl="0" eaLnBrk="1" fontAlgn="base" hangingPunct="1">
        <a:spcBef>
          <a:spcPct val="0"/>
        </a:spcBef>
        <a:spcAft>
          <a:spcPct val="0"/>
        </a:spcAft>
        <a:defRPr sz="3200" kern="1200">
          <a:solidFill>
            <a:srgbClr val="F47F24"/>
          </a:solidFill>
          <a:latin typeface="+mj-lt"/>
          <a:ea typeface="Arial" charset="0"/>
          <a:cs typeface="+mj-cs"/>
        </a:defRPr>
      </a:lvl1pPr>
      <a:lvl2pPr algn="r" rtl="0" eaLnBrk="1" fontAlgn="base" hangingPunct="1">
        <a:spcBef>
          <a:spcPct val="0"/>
        </a:spcBef>
        <a:spcAft>
          <a:spcPct val="0"/>
        </a:spcAft>
        <a:defRPr sz="3600">
          <a:solidFill>
            <a:srgbClr val="F47F24"/>
          </a:solidFill>
          <a:latin typeface="Arial" charset="0"/>
          <a:ea typeface="Arial" charset="0"/>
          <a:cs typeface="Arial" charset="0"/>
        </a:defRPr>
      </a:lvl2pPr>
      <a:lvl3pPr algn="r" rtl="0" eaLnBrk="1" fontAlgn="base" hangingPunct="1">
        <a:spcBef>
          <a:spcPct val="0"/>
        </a:spcBef>
        <a:spcAft>
          <a:spcPct val="0"/>
        </a:spcAft>
        <a:defRPr sz="3600">
          <a:solidFill>
            <a:srgbClr val="F47F24"/>
          </a:solidFill>
          <a:latin typeface="Arial" charset="0"/>
          <a:ea typeface="Arial" charset="0"/>
          <a:cs typeface="Arial" charset="0"/>
        </a:defRPr>
      </a:lvl3pPr>
      <a:lvl4pPr algn="r" rtl="0" eaLnBrk="1" fontAlgn="base" hangingPunct="1">
        <a:spcBef>
          <a:spcPct val="0"/>
        </a:spcBef>
        <a:spcAft>
          <a:spcPct val="0"/>
        </a:spcAft>
        <a:defRPr sz="3600">
          <a:solidFill>
            <a:srgbClr val="F47F24"/>
          </a:solidFill>
          <a:latin typeface="Arial" charset="0"/>
          <a:ea typeface="Arial" charset="0"/>
          <a:cs typeface="Arial" charset="0"/>
        </a:defRPr>
      </a:lvl4pPr>
      <a:lvl5pPr algn="r" rtl="0" eaLnBrk="1" fontAlgn="base" hangingPunct="1">
        <a:spcBef>
          <a:spcPct val="0"/>
        </a:spcBef>
        <a:spcAft>
          <a:spcPct val="0"/>
        </a:spcAft>
        <a:defRPr sz="3600">
          <a:solidFill>
            <a:srgbClr val="F47F24"/>
          </a:solidFill>
          <a:latin typeface="Arial" charset="0"/>
          <a:ea typeface="Arial" charset="0"/>
          <a:cs typeface="Arial" charset="0"/>
        </a:defRPr>
      </a:lvl5pPr>
      <a:lvl6pPr marL="457200" algn="r" rtl="0" eaLnBrk="1" fontAlgn="base" hangingPunct="1">
        <a:spcBef>
          <a:spcPct val="0"/>
        </a:spcBef>
        <a:spcAft>
          <a:spcPct val="0"/>
        </a:spcAft>
        <a:defRPr sz="3600">
          <a:solidFill>
            <a:srgbClr val="F47F24"/>
          </a:solidFill>
          <a:latin typeface="Arial" charset="0"/>
          <a:cs typeface="Arial" charset="0"/>
        </a:defRPr>
      </a:lvl6pPr>
      <a:lvl7pPr marL="914400" algn="r" rtl="0" eaLnBrk="1" fontAlgn="base" hangingPunct="1">
        <a:spcBef>
          <a:spcPct val="0"/>
        </a:spcBef>
        <a:spcAft>
          <a:spcPct val="0"/>
        </a:spcAft>
        <a:defRPr sz="3600">
          <a:solidFill>
            <a:srgbClr val="F47F24"/>
          </a:solidFill>
          <a:latin typeface="Arial" charset="0"/>
          <a:cs typeface="Arial" charset="0"/>
        </a:defRPr>
      </a:lvl7pPr>
      <a:lvl8pPr marL="1371600" algn="r" rtl="0" eaLnBrk="1" fontAlgn="base" hangingPunct="1">
        <a:spcBef>
          <a:spcPct val="0"/>
        </a:spcBef>
        <a:spcAft>
          <a:spcPct val="0"/>
        </a:spcAft>
        <a:defRPr sz="3600">
          <a:solidFill>
            <a:srgbClr val="F47F24"/>
          </a:solidFill>
          <a:latin typeface="Arial" charset="0"/>
          <a:cs typeface="Arial" charset="0"/>
        </a:defRPr>
      </a:lvl8pPr>
      <a:lvl9pPr marL="1828800" algn="r" rtl="0" eaLnBrk="1" fontAlgn="base" hangingPunct="1">
        <a:spcBef>
          <a:spcPct val="0"/>
        </a:spcBef>
        <a:spcAft>
          <a:spcPct val="0"/>
        </a:spcAft>
        <a:defRPr sz="3600">
          <a:solidFill>
            <a:srgbClr val="F47F24"/>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2600" kern="1200">
          <a:solidFill>
            <a:srgbClr val="003C7D"/>
          </a:solidFill>
          <a:latin typeface="+mn-lt"/>
          <a:ea typeface="Arial" charset="0"/>
          <a:cs typeface="+mn-cs"/>
        </a:defRPr>
      </a:lvl1pPr>
      <a:lvl2pPr marL="742950" indent="-285750" algn="l" rtl="0" eaLnBrk="1" fontAlgn="base" hangingPunct="1">
        <a:spcBef>
          <a:spcPct val="20000"/>
        </a:spcBef>
        <a:spcAft>
          <a:spcPct val="0"/>
        </a:spcAft>
        <a:buFont typeface="Arial" charset="0"/>
        <a:buChar char="–"/>
        <a:defRPr sz="2400" kern="1200">
          <a:solidFill>
            <a:srgbClr val="003C7D"/>
          </a:solidFill>
          <a:latin typeface="+mn-lt"/>
          <a:ea typeface="Arial" charset="0"/>
          <a:cs typeface="+mn-cs"/>
        </a:defRPr>
      </a:lvl2pPr>
      <a:lvl3pPr marL="1143000" indent="-228600" algn="l" rtl="0" eaLnBrk="1" fontAlgn="base" hangingPunct="1">
        <a:spcBef>
          <a:spcPct val="20000"/>
        </a:spcBef>
        <a:spcAft>
          <a:spcPct val="0"/>
        </a:spcAft>
        <a:buFont typeface="Arial" charset="0"/>
        <a:buChar char="•"/>
        <a:defRPr sz="2200" kern="1200">
          <a:solidFill>
            <a:srgbClr val="003C7D"/>
          </a:solidFill>
          <a:latin typeface="+mn-lt"/>
          <a:ea typeface="Arial" charset="0"/>
          <a:cs typeface="+mn-cs"/>
        </a:defRPr>
      </a:lvl3pPr>
      <a:lvl4pPr marL="1600200" indent="-228600" algn="l" rtl="0" eaLnBrk="1" fontAlgn="base" hangingPunct="1">
        <a:spcBef>
          <a:spcPct val="20000"/>
        </a:spcBef>
        <a:spcAft>
          <a:spcPct val="0"/>
        </a:spcAft>
        <a:buFont typeface="Arial" charset="0"/>
        <a:buChar char="–"/>
        <a:defRPr sz="2200" kern="1200">
          <a:solidFill>
            <a:srgbClr val="003C7D"/>
          </a:solidFill>
          <a:latin typeface="+mn-lt"/>
          <a:ea typeface="Arial" charset="0"/>
          <a:cs typeface="+mn-cs"/>
        </a:defRPr>
      </a:lvl4pPr>
      <a:lvl5pPr marL="2057400" indent="-228600" algn="l" rtl="0" eaLnBrk="1" fontAlgn="base" hangingPunct="1">
        <a:spcBef>
          <a:spcPct val="20000"/>
        </a:spcBef>
        <a:spcAft>
          <a:spcPct val="0"/>
        </a:spcAft>
        <a:buFont typeface="Arial" charset="0"/>
        <a:buChar char="»"/>
        <a:defRPr sz="2200" kern="1200">
          <a:solidFill>
            <a:srgbClr val="003C7D"/>
          </a:solidFill>
          <a:latin typeface="+mn-lt"/>
          <a:ea typeface="Arial"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cole3@illinois.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reen19@illinois.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openannotation.org/" TargetMode="External"/><Relationship Id="rId4" Type="http://schemas.openxmlformats.org/officeDocument/2006/relationships/hyperlink" Target="http://emblematica.grainger.illinois.ed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openannotation.org/" TargetMode="External"/><Relationship Id="rId2" Type="http://schemas.openxmlformats.org/officeDocument/2006/relationships/hyperlink" Target="http://emblematica.grainger.illinois.ed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openannotation.org/" TargetMode="External"/><Relationship Id="rId2" Type="http://schemas.openxmlformats.org/officeDocument/2006/relationships/hyperlink" Target="http://emblematica.grainger.illinois.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openannotation.org/" TargetMode="External"/><Relationship Id="rId2" Type="http://schemas.openxmlformats.org/officeDocument/2006/relationships/hyperlink" Target="http://emblematica.grainger.illinois.ed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openannotation.org/" TargetMode="External"/><Relationship Id="rId3" Type="http://schemas.openxmlformats.org/officeDocument/2006/relationships/image" Target="../media/image8.png"/><Relationship Id="rId7" Type="http://schemas.openxmlformats.org/officeDocument/2006/relationships/hyperlink" Target="http://emblematica.grainger.illinois.ed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openannotation.org/" TargetMode="External"/><Relationship Id="rId4" Type="http://schemas.openxmlformats.org/officeDocument/2006/relationships/hyperlink" Target="http://emblematica.grainger.illinois.edu/"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hyperlink" Target="http://www.openannotation.org/"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emblematica.grainger.illinois.edu/" TargetMode="Externa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www.openannotation.org/" TargetMode="External"/><Relationship Id="rId4" Type="http://schemas.openxmlformats.org/officeDocument/2006/relationships/hyperlink" Target="http://emblematica.grainger.illinois.ed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www.openannotation.org/" TargetMode="External"/><Relationship Id="rId4" Type="http://schemas.openxmlformats.org/officeDocument/2006/relationships/image" Target="../media/image16.png"/><Relationship Id="rId9" Type="http://schemas.openxmlformats.org/officeDocument/2006/relationships/hyperlink" Target="http://emblematica.grainger.illinois.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www.openannotation.org/" TargetMode="External"/><Relationship Id="rId5" Type="http://schemas.openxmlformats.org/officeDocument/2006/relationships/hyperlink" Target="http://emblematica.grainger.illinois.edu/" TargetMode="Externa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hyperlink" Target="http://www.openannotation.org/" TargetMode="External"/><Relationship Id="rId5" Type="http://schemas.openxmlformats.org/officeDocument/2006/relationships/hyperlink" Target="http://emblematica.grainger.illinois.edu/"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hyperlink" Target="https://www.oasis-open.org/committees/cmis/" TargetMode="Externa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hyperlink" Target="http://www.openannotation.org/" TargetMode="External"/><Relationship Id="rId2" Type="http://schemas.openxmlformats.org/officeDocument/2006/relationships/hyperlink" Target="http://emblematica.grainger.illinois.ed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ni.org/topics/information-access-retrieval/resourcesync-towards-a-web-based-approach-for-resource-synchroniz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dx.doi.org/10.1045/september2012-vandesompe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hyperlink" Target="http://www.w3.org/community/openannotation/" TargetMode="Externa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emblematica.grainger.illinois.edu/" TargetMode="External"/><Relationship Id="rId3" Type="http://schemas.openxmlformats.org/officeDocument/2006/relationships/image" Target="../media/image34.png"/><Relationship Id="rId7" Type="http://schemas.openxmlformats.org/officeDocument/2006/relationships/hyperlink" Target="http://www.openannotation.org/spec/core/" TargetMode="External"/><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hyperlink" Target="http://www.w3.org/community/openannotation/" TargetMode="External"/><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hyperlink" Target="http://www.openannotation.or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openannotation.org/" TargetMode="External"/><Relationship Id="rId3" Type="http://schemas.openxmlformats.org/officeDocument/2006/relationships/image" Target="../media/image38.png"/><Relationship Id="rId7" Type="http://schemas.openxmlformats.org/officeDocument/2006/relationships/hyperlink" Target="http://emblematica.grainger.illinois.edu/" TargetMode="External"/><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openannotation.org/" TargetMode="External"/><Relationship Id="rId2" Type="http://schemas.openxmlformats.org/officeDocument/2006/relationships/hyperlink" Target="http://emblematica.grainger.illinois.ed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hyperlink" Target="http://www.openannotation.org/" TargetMode="External"/><Relationship Id="rId5" Type="http://schemas.openxmlformats.org/officeDocument/2006/relationships/hyperlink" Target="http://emblematica.grainger.illinois.edu/" TargetMode="Externa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hyperlink" Target="http://www.openannotation.org/" TargetMode="External"/><Relationship Id="rId2" Type="http://schemas.openxmlformats.org/officeDocument/2006/relationships/hyperlink" Target="http://emblematica.grainger.illinois.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nitle.org/live/files/36-divided-and-conquere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openannotation.org/" TargetMode="External"/><Relationship Id="rId4" Type="http://schemas.openxmlformats.org/officeDocument/2006/relationships/hyperlink" Target="http://emblematica.grainger.illinois.ed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openannotation.org/" TargetMode="External"/><Relationship Id="rId4" Type="http://schemas.openxmlformats.org/officeDocument/2006/relationships/hyperlink" Target="http://emblematica.grainger.illinois.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openannotation.org/" TargetMode="External"/><Relationship Id="rId4" Type="http://schemas.openxmlformats.org/officeDocument/2006/relationships/hyperlink" Target="http://emblematica.grainger.illinois.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openannotation.org/" TargetMode="External"/><Relationship Id="rId5" Type="http://schemas.openxmlformats.org/officeDocument/2006/relationships/hyperlink" Target="http://emblematica.grainger.illinois.edu/"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emblematica.grainger.illinois.ed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openannotatio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t>CLARIN’s Turn Towards The Literary Text</a:t>
            </a:r>
          </a:p>
          <a:p>
            <a:r>
              <a:rPr lang="en-US" b="1" dirty="0" smtClean="0"/>
              <a:t>Huygens </a:t>
            </a:r>
            <a:r>
              <a:rPr lang="en-US" b="1" dirty="0"/>
              <a:t>ING, </a:t>
            </a:r>
            <a:r>
              <a:rPr lang="en-US" b="1" dirty="0" smtClean="0"/>
              <a:t>Den Haag</a:t>
            </a:r>
            <a:endParaRPr lang="en-US" b="1" dirty="0" smtClean="0"/>
          </a:p>
          <a:p>
            <a:r>
              <a:rPr lang="en-US" b="1" dirty="0" smtClean="0"/>
              <a:t>29 Oct 2012</a:t>
            </a:r>
            <a:endParaRPr lang="en-US" b="1" dirty="0"/>
          </a:p>
          <a:p>
            <a:endParaRPr lang="en-US" dirty="0"/>
          </a:p>
        </p:txBody>
      </p:sp>
      <p:sp>
        <p:nvSpPr>
          <p:cNvPr id="3" name="Title 2"/>
          <p:cNvSpPr>
            <a:spLocks noGrp="1"/>
          </p:cNvSpPr>
          <p:nvPr>
            <p:ph type="title"/>
          </p:nvPr>
        </p:nvSpPr>
        <p:spPr>
          <a:xfrm>
            <a:off x="304800" y="1600200"/>
            <a:ext cx="8534400" cy="1295400"/>
          </a:xfrm>
        </p:spPr>
        <p:txBody>
          <a:bodyPr/>
          <a:lstStyle/>
          <a:p>
            <a:pPr>
              <a:spcAft>
                <a:spcPts val="1800"/>
              </a:spcAft>
            </a:pPr>
            <a:r>
              <a:rPr lang="en-US" sz="4000" dirty="0"/>
              <a:t>Standards &amp; Technologies for Integrating Digital Content Silos:</a:t>
            </a:r>
            <a:endParaRPr lang="en-US" sz="4000" i="1" dirty="0"/>
          </a:p>
        </p:txBody>
      </p:sp>
      <p:sp>
        <p:nvSpPr>
          <p:cNvPr id="4" name="Text Placeholder 3"/>
          <p:cNvSpPr>
            <a:spLocks noGrp="1"/>
          </p:cNvSpPr>
          <p:nvPr>
            <p:ph type="body" sz="quarter" idx="11"/>
          </p:nvPr>
        </p:nvSpPr>
        <p:spPr>
          <a:xfrm>
            <a:off x="1905000" y="4724400"/>
            <a:ext cx="6880334" cy="902904"/>
          </a:xfrm>
        </p:spPr>
        <p:txBody>
          <a:bodyPr/>
          <a:lstStyle/>
          <a:p>
            <a:r>
              <a:rPr lang="en-US" sz="2000" dirty="0" smtClean="0"/>
              <a:t>Timothy W. Cole (</a:t>
            </a:r>
            <a:r>
              <a:rPr lang="en-US" sz="2000" dirty="0" smtClean="0">
                <a:hlinkClick r:id="rId3"/>
              </a:rPr>
              <a:t>t-cole3@illinois.edu</a:t>
            </a:r>
            <a:r>
              <a:rPr lang="en-US" sz="2000" dirty="0" smtClean="0"/>
              <a:t>) </a:t>
            </a:r>
          </a:p>
          <a:p>
            <a:r>
              <a:rPr lang="en-US" sz="2000" dirty="0" smtClean="0"/>
              <a:t>Harriett Green (</a:t>
            </a:r>
            <a:r>
              <a:rPr lang="en-US" sz="2000" dirty="0" smtClean="0">
                <a:hlinkClick r:id="rId4"/>
              </a:rPr>
              <a:t>green19@illinois.edu</a:t>
            </a:r>
            <a:r>
              <a:rPr lang="en-US" sz="2000" dirty="0" smtClean="0"/>
              <a:t>) </a:t>
            </a:r>
            <a:endParaRPr lang="en-US" sz="2000" dirty="0"/>
          </a:p>
        </p:txBody>
      </p:sp>
      <p:sp>
        <p:nvSpPr>
          <p:cNvPr id="5" name="Title 2"/>
          <p:cNvSpPr txBox="1">
            <a:spLocks/>
          </p:cNvSpPr>
          <p:nvPr/>
        </p:nvSpPr>
        <p:spPr bwMode="auto">
          <a:xfrm>
            <a:off x="381000" y="29718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kern="1200">
                <a:solidFill>
                  <a:srgbClr val="F47F24"/>
                </a:solidFill>
                <a:latin typeface="Cambria" pitchFamily="18" charset="0"/>
                <a:ea typeface="Arial" charset="0"/>
                <a:cs typeface="+mj-cs"/>
              </a:defRPr>
            </a:lvl1pPr>
            <a:lvl2pPr algn="r" rtl="0" eaLnBrk="1" fontAlgn="base" hangingPunct="1">
              <a:spcBef>
                <a:spcPct val="0"/>
              </a:spcBef>
              <a:spcAft>
                <a:spcPct val="0"/>
              </a:spcAft>
              <a:defRPr sz="3600">
                <a:solidFill>
                  <a:srgbClr val="F47F24"/>
                </a:solidFill>
                <a:latin typeface="Arial" charset="0"/>
                <a:ea typeface="Arial" charset="0"/>
                <a:cs typeface="Arial" charset="0"/>
              </a:defRPr>
            </a:lvl2pPr>
            <a:lvl3pPr algn="r" rtl="0" eaLnBrk="1" fontAlgn="base" hangingPunct="1">
              <a:spcBef>
                <a:spcPct val="0"/>
              </a:spcBef>
              <a:spcAft>
                <a:spcPct val="0"/>
              </a:spcAft>
              <a:defRPr sz="3600">
                <a:solidFill>
                  <a:srgbClr val="F47F24"/>
                </a:solidFill>
                <a:latin typeface="Arial" charset="0"/>
                <a:ea typeface="Arial" charset="0"/>
                <a:cs typeface="Arial" charset="0"/>
              </a:defRPr>
            </a:lvl3pPr>
            <a:lvl4pPr algn="r" rtl="0" eaLnBrk="1" fontAlgn="base" hangingPunct="1">
              <a:spcBef>
                <a:spcPct val="0"/>
              </a:spcBef>
              <a:spcAft>
                <a:spcPct val="0"/>
              </a:spcAft>
              <a:defRPr sz="3600">
                <a:solidFill>
                  <a:srgbClr val="F47F24"/>
                </a:solidFill>
                <a:latin typeface="Arial" charset="0"/>
                <a:ea typeface="Arial" charset="0"/>
                <a:cs typeface="Arial" charset="0"/>
              </a:defRPr>
            </a:lvl4pPr>
            <a:lvl5pPr algn="r" rtl="0" eaLnBrk="1" fontAlgn="base" hangingPunct="1">
              <a:spcBef>
                <a:spcPct val="0"/>
              </a:spcBef>
              <a:spcAft>
                <a:spcPct val="0"/>
              </a:spcAft>
              <a:defRPr sz="3600">
                <a:solidFill>
                  <a:srgbClr val="F47F24"/>
                </a:solidFill>
                <a:latin typeface="Arial" charset="0"/>
                <a:ea typeface="Arial" charset="0"/>
                <a:cs typeface="Arial" charset="0"/>
              </a:defRPr>
            </a:lvl5pPr>
            <a:lvl6pPr marL="457200" algn="r" rtl="0" eaLnBrk="1" fontAlgn="base" hangingPunct="1">
              <a:spcBef>
                <a:spcPct val="0"/>
              </a:spcBef>
              <a:spcAft>
                <a:spcPct val="0"/>
              </a:spcAft>
              <a:defRPr sz="3600">
                <a:solidFill>
                  <a:srgbClr val="F47F24"/>
                </a:solidFill>
                <a:latin typeface="Arial" charset="0"/>
                <a:cs typeface="Arial" charset="0"/>
              </a:defRPr>
            </a:lvl6pPr>
            <a:lvl7pPr marL="914400" algn="r" rtl="0" eaLnBrk="1" fontAlgn="base" hangingPunct="1">
              <a:spcBef>
                <a:spcPct val="0"/>
              </a:spcBef>
              <a:spcAft>
                <a:spcPct val="0"/>
              </a:spcAft>
              <a:defRPr sz="3600">
                <a:solidFill>
                  <a:srgbClr val="F47F24"/>
                </a:solidFill>
                <a:latin typeface="Arial" charset="0"/>
                <a:cs typeface="Arial" charset="0"/>
              </a:defRPr>
            </a:lvl7pPr>
            <a:lvl8pPr marL="1371600" algn="r" rtl="0" eaLnBrk="1" fontAlgn="base" hangingPunct="1">
              <a:spcBef>
                <a:spcPct val="0"/>
              </a:spcBef>
              <a:spcAft>
                <a:spcPct val="0"/>
              </a:spcAft>
              <a:defRPr sz="3600">
                <a:solidFill>
                  <a:srgbClr val="F47F24"/>
                </a:solidFill>
                <a:latin typeface="Arial" charset="0"/>
                <a:cs typeface="Arial" charset="0"/>
              </a:defRPr>
            </a:lvl8pPr>
            <a:lvl9pPr marL="1828800" algn="r" rtl="0" eaLnBrk="1" fontAlgn="base" hangingPunct="1">
              <a:spcBef>
                <a:spcPct val="0"/>
              </a:spcBef>
              <a:spcAft>
                <a:spcPct val="0"/>
              </a:spcAft>
              <a:defRPr sz="3600">
                <a:solidFill>
                  <a:srgbClr val="F47F24"/>
                </a:solidFill>
                <a:latin typeface="Arial" charset="0"/>
                <a:cs typeface="Arial" charset="0"/>
              </a:defRPr>
            </a:lvl9pPr>
          </a:lstStyle>
          <a:p>
            <a:pPr>
              <a:spcAft>
                <a:spcPts val="0"/>
              </a:spcAft>
            </a:pPr>
            <a:r>
              <a:rPr lang="en-US" sz="2800" i="1" dirty="0" smtClean="0"/>
              <a:t>Lessons Learned from </a:t>
            </a:r>
            <a:r>
              <a:rPr lang="en-US" sz="2800" i="1" dirty="0"/>
              <a:t>Emblematica </a:t>
            </a:r>
            <a:r>
              <a:rPr lang="en-US" sz="2800" i="1" dirty="0" smtClean="0"/>
              <a:t>Online,</a:t>
            </a:r>
            <a:endParaRPr lang="en-US" sz="2800" i="1" dirty="0"/>
          </a:p>
          <a:p>
            <a:pPr>
              <a:spcAft>
                <a:spcPts val="1800"/>
              </a:spcAft>
            </a:pPr>
            <a:r>
              <a:rPr lang="en-US" sz="2800" i="1" dirty="0"/>
              <a:t>Project </a:t>
            </a:r>
            <a:r>
              <a:rPr lang="en-US" sz="2800" i="1" dirty="0" smtClean="0"/>
              <a:t>Bamboo, Open Annotation</a:t>
            </a:r>
            <a:r>
              <a:rPr lang="en-US" sz="2800" i="1" dirty="0"/>
              <a:t> </a:t>
            </a:r>
            <a:r>
              <a:rPr lang="en-US" sz="2800" i="1" dirty="0" smtClean="0"/>
              <a:t>&amp; HTRC </a:t>
            </a:r>
            <a:endParaRPr lang="en-US" sz="2800" i="1" dirty="0"/>
          </a:p>
        </p:txBody>
      </p:sp>
    </p:spTree>
    <p:extLst>
      <p:ext uri="{BB962C8B-B14F-4D97-AF65-F5344CB8AC3E}">
        <p14:creationId xmlns:p14="http://schemas.microsoft.com/office/powerpoint/2010/main" val="137142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7845" y="1599257"/>
            <a:ext cx="4577555" cy="411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10</a:t>
            </a:fld>
            <a:endParaRPr lang="en-US" dirty="0"/>
          </a:p>
        </p:txBody>
      </p:sp>
      <p:sp>
        <p:nvSpPr>
          <p:cNvPr id="6" name="Title 5"/>
          <p:cNvSpPr>
            <a:spLocks noGrp="1"/>
          </p:cNvSpPr>
          <p:nvPr>
            <p:ph type="title"/>
          </p:nvPr>
        </p:nvSpPr>
        <p:spPr/>
        <p:txBody>
          <a:bodyPr/>
          <a:lstStyle/>
          <a:p>
            <a:r>
              <a:rPr lang="en-US" sz="2800" dirty="0"/>
              <a:t>Survey Respondents Use of Digital Collections</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99257"/>
            <a:ext cx="4419600"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5558135"/>
            <a:ext cx="7924800" cy="461665"/>
          </a:xfrm>
          <a:prstGeom prst="rect">
            <a:avLst/>
          </a:prstGeom>
          <a:noFill/>
        </p:spPr>
        <p:txBody>
          <a:bodyPr wrap="square" rtlCol="0">
            <a:spAutoFit/>
          </a:bodyPr>
          <a:lstStyle/>
          <a:p>
            <a:r>
              <a:rPr lang="en-US" sz="1200" dirty="0"/>
              <a:t>Green, Harriett. "What Are You Going to Do with That Data?: A Needs Assessment of Scholars and Digital Collections."  Paper </a:t>
            </a:r>
            <a:r>
              <a:rPr lang="en-US" sz="1200" dirty="0" smtClean="0"/>
              <a:t>presented at </a:t>
            </a:r>
            <a:r>
              <a:rPr lang="en-US" sz="1200" dirty="0"/>
              <a:t>the </a:t>
            </a:r>
            <a:r>
              <a:rPr lang="en-US" sz="1200" i="1" dirty="0"/>
              <a:t>KU Digital Humanities Forum 2012</a:t>
            </a:r>
            <a:r>
              <a:rPr lang="en-US" sz="1200" dirty="0"/>
              <a:t>, Lawrence, KS, September 22, 2012</a:t>
            </a:r>
            <a:endParaRPr lang="en-US" dirty="0"/>
          </a:p>
        </p:txBody>
      </p:sp>
      <p:sp>
        <p:nvSpPr>
          <p:cNvPr id="9"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10"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4"/>
              </a:rPr>
              <a:t>http://emblematica.grainger.illinois.edu/</a:t>
            </a:r>
            <a:r>
              <a:rPr lang="en-US" sz="1100" dirty="0" smtClean="0"/>
              <a:t>  </a:t>
            </a:r>
          </a:p>
          <a:p>
            <a:pPr>
              <a:defRPr/>
            </a:pPr>
            <a:r>
              <a:rPr lang="en-US" sz="1100" dirty="0" smtClean="0">
                <a:hlinkClick r:id="rId5"/>
              </a:rPr>
              <a:t>http://www.openannotation.org</a:t>
            </a:r>
            <a:r>
              <a:rPr lang="en-US" dirty="0" smtClean="0">
                <a:hlinkClick r:id="rId5"/>
              </a:rPr>
              <a:t>/</a:t>
            </a:r>
            <a:r>
              <a:rPr lang="en-US" dirty="0" smtClean="0"/>
              <a:t> </a:t>
            </a:r>
            <a:endParaRPr lang="en-GB" dirty="0"/>
          </a:p>
        </p:txBody>
      </p:sp>
    </p:spTree>
    <p:extLst>
      <p:ext uri="{BB962C8B-B14F-4D97-AF65-F5344CB8AC3E}">
        <p14:creationId xmlns:p14="http://schemas.microsoft.com/office/powerpoint/2010/main" val="3058725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sz="2200" dirty="0"/>
              <a:t>“Ability to create one's own "library" held on the digital database's server space (like </a:t>
            </a:r>
            <a:r>
              <a:rPr lang="en-US" sz="2200" dirty="0" err="1"/>
              <a:t>Hathi</a:t>
            </a:r>
            <a:r>
              <a:rPr lang="en-US" sz="2200" dirty="0"/>
              <a:t> Trust collections allow) -- a concern for those of us who don't want to eat up all our hard drive space with PDFs</a:t>
            </a:r>
            <a:r>
              <a:rPr lang="en-US" sz="2200" dirty="0" smtClean="0"/>
              <a:t>.” </a:t>
            </a:r>
            <a:endParaRPr lang="en-US" sz="2200" dirty="0"/>
          </a:p>
          <a:p>
            <a:pPr marL="342900" lvl="1" indent="-342900">
              <a:spcAft>
                <a:spcPts val="600"/>
              </a:spcAft>
              <a:buFont typeface="Arial" pitchFamily="34" charset="0"/>
              <a:buChar char="•"/>
            </a:pPr>
            <a:r>
              <a:rPr lang="en-US" sz="2200" dirty="0"/>
              <a:t>“exporting files and creating my own text and visual files either for teaching or research purpose[s]”</a:t>
            </a:r>
          </a:p>
          <a:p>
            <a:pPr>
              <a:spcAft>
                <a:spcPts val="600"/>
              </a:spcAft>
            </a:pPr>
            <a:r>
              <a:rPr lang="en-US" sz="2200" dirty="0"/>
              <a:t>“high resolution (I do a lot of on-line work and my eyes are really degenerating)”</a:t>
            </a:r>
          </a:p>
          <a:p>
            <a:pPr>
              <a:spcAft>
                <a:spcPts val="600"/>
              </a:spcAft>
            </a:pPr>
            <a:r>
              <a:rPr lang="en-US" sz="2200" dirty="0"/>
              <a:t>“More materials—access to obscure or rare materials.”</a:t>
            </a:r>
          </a:p>
          <a:p>
            <a:pPr lvl="0">
              <a:spcAft>
                <a:spcPts val="600"/>
              </a:spcAft>
            </a:pPr>
            <a:r>
              <a:rPr lang="en-US" sz="2200" dirty="0"/>
              <a:t>“Ability to know copyright issues or costs up front.”</a:t>
            </a:r>
          </a:p>
          <a:p>
            <a:endParaRPr lang="en-US"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11</a:t>
            </a:fld>
            <a:endParaRPr lang="en-US" dirty="0"/>
          </a:p>
        </p:txBody>
      </p:sp>
      <p:sp>
        <p:nvSpPr>
          <p:cNvPr id="6" name="Title 5"/>
          <p:cNvSpPr>
            <a:spLocks noGrp="1"/>
          </p:cNvSpPr>
          <p:nvPr>
            <p:ph type="title"/>
          </p:nvPr>
        </p:nvSpPr>
        <p:spPr/>
        <p:txBody>
          <a:bodyPr/>
          <a:lstStyle/>
          <a:p>
            <a:r>
              <a:rPr lang="en-US" sz="2800" dirty="0"/>
              <a:t>Survey Results – </a:t>
            </a:r>
            <a:r>
              <a:rPr lang="en-US" sz="2800" dirty="0" smtClean="0"/>
              <a:t>General Requirements</a:t>
            </a:r>
            <a:endParaRPr lang="en-US" sz="2800"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2"/>
              </a:rPr>
              <a:t>http://emblematica.grainger.illinois.edu/</a:t>
            </a:r>
            <a:r>
              <a:rPr lang="en-US" sz="1100" dirty="0" smtClean="0"/>
              <a:t>  </a:t>
            </a:r>
          </a:p>
          <a:p>
            <a:pPr>
              <a:defRPr/>
            </a:pPr>
            <a:r>
              <a:rPr lang="en-US" sz="1100" dirty="0" smtClean="0">
                <a:hlinkClick r:id="rId3"/>
              </a:rPr>
              <a:t>http://www.openannotation.org</a:t>
            </a:r>
            <a:r>
              <a:rPr lang="en-US" dirty="0" smtClean="0">
                <a:hlinkClick r:id="rId3"/>
              </a:rPr>
              <a:t>/</a:t>
            </a:r>
            <a:r>
              <a:rPr lang="en-US" dirty="0" smtClean="0"/>
              <a:t> </a:t>
            </a:r>
            <a:endParaRPr lang="en-GB" dirty="0"/>
          </a:p>
        </p:txBody>
      </p:sp>
    </p:spTree>
    <p:extLst>
      <p:ext uri="{BB962C8B-B14F-4D97-AF65-F5344CB8AC3E}">
        <p14:creationId xmlns:p14="http://schemas.microsoft.com/office/powerpoint/2010/main" val="819027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8229600" cy="4572000"/>
          </a:xfrm>
        </p:spPr>
        <p:txBody>
          <a:bodyPr/>
          <a:lstStyle/>
          <a:p>
            <a:pPr>
              <a:spcAft>
                <a:spcPts val="600"/>
              </a:spcAft>
            </a:pPr>
            <a:r>
              <a:rPr lang="en-US" sz="2200" dirty="0"/>
              <a:t>“links to related material or bibliographic resources”	</a:t>
            </a:r>
          </a:p>
          <a:p>
            <a:pPr>
              <a:spcAft>
                <a:spcPts val="600"/>
              </a:spcAft>
            </a:pPr>
            <a:r>
              <a:rPr lang="en-US" sz="2200" dirty="0"/>
              <a:t>“metadata must include rigorous bibliographic information and stated principles, either explicitly derived from existing modern critical editions or stated as unique to this database.”</a:t>
            </a:r>
          </a:p>
          <a:p>
            <a:pPr>
              <a:spcAft>
                <a:spcPts val="600"/>
              </a:spcAft>
            </a:pPr>
            <a:r>
              <a:rPr lang="en-US" sz="2200" dirty="0"/>
              <a:t>“ease of access to items within collection (not half a dozen mouse clicks to get to it)”</a:t>
            </a:r>
          </a:p>
          <a:p>
            <a:pPr>
              <a:spcAft>
                <a:spcPts val="600"/>
              </a:spcAft>
            </a:pPr>
            <a:r>
              <a:rPr lang="en-US" sz="2200" dirty="0"/>
              <a:t>“capability to be read on multiple devices (e.g., </a:t>
            </a:r>
            <a:r>
              <a:rPr lang="en-US" sz="2200" dirty="0" err="1"/>
              <a:t>iThing</a:t>
            </a:r>
            <a:r>
              <a:rPr lang="en-US" sz="2200" dirty="0"/>
              <a:t>, laptop, desktop).” </a:t>
            </a:r>
          </a:p>
          <a:p>
            <a:pPr>
              <a:spcAft>
                <a:spcPts val="600"/>
              </a:spcAft>
            </a:pPr>
            <a:r>
              <a:rPr lang="en-US" sz="2200" dirty="0"/>
              <a:t>“The ability to annotate these texts in private and public environments, where I could keep stuff for myself or share it with others.”</a:t>
            </a:r>
          </a:p>
          <a:p>
            <a:endParaRPr lang="en-US"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12</a:t>
            </a:fld>
            <a:endParaRPr lang="en-US" dirty="0"/>
          </a:p>
        </p:txBody>
      </p:sp>
      <p:sp>
        <p:nvSpPr>
          <p:cNvPr id="6" name="Title 5"/>
          <p:cNvSpPr>
            <a:spLocks noGrp="1"/>
          </p:cNvSpPr>
          <p:nvPr>
            <p:ph type="title"/>
          </p:nvPr>
        </p:nvSpPr>
        <p:spPr/>
        <p:txBody>
          <a:bodyPr/>
          <a:lstStyle/>
          <a:p>
            <a:r>
              <a:rPr lang="en-US" sz="2800" dirty="0" smtClean="0"/>
              <a:t>Survey Results – Requirements for Text</a:t>
            </a:r>
            <a:endParaRPr lang="en-US" sz="2800"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2"/>
              </a:rPr>
              <a:t>http://emblematica.grainger.illinois.edu/</a:t>
            </a:r>
            <a:r>
              <a:rPr lang="en-US" sz="1100" dirty="0" smtClean="0"/>
              <a:t>  </a:t>
            </a:r>
          </a:p>
          <a:p>
            <a:pPr>
              <a:defRPr/>
            </a:pPr>
            <a:r>
              <a:rPr lang="en-US" sz="1100" dirty="0" smtClean="0">
                <a:hlinkClick r:id="rId3"/>
              </a:rPr>
              <a:t>http://www.openannotation.org</a:t>
            </a:r>
            <a:r>
              <a:rPr lang="en-US" dirty="0" smtClean="0">
                <a:hlinkClick r:id="rId3"/>
              </a:rPr>
              <a:t>/</a:t>
            </a:r>
            <a:r>
              <a:rPr lang="en-US" dirty="0" smtClean="0"/>
              <a:t> </a:t>
            </a:r>
            <a:endParaRPr lang="en-GB" dirty="0"/>
          </a:p>
        </p:txBody>
      </p:sp>
    </p:spTree>
    <p:extLst>
      <p:ext uri="{BB962C8B-B14F-4D97-AF65-F5344CB8AC3E}">
        <p14:creationId xmlns:p14="http://schemas.microsoft.com/office/powerpoint/2010/main" val="4203956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endParaRPr lang="en-US" sz="1400" dirty="0" smtClean="0"/>
          </a:p>
          <a:p>
            <a:pPr>
              <a:spcAft>
                <a:spcPts val="600"/>
              </a:spcAft>
            </a:pPr>
            <a:r>
              <a:rPr lang="en-US" sz="2400" dirty="0" smtClean="0"/>
              <a:t>“</a:t>
            </a:r>
            <a:r>
              <a:rPr lang="en-US" sz="2400" dirty="0"/>
              <a:t>Ability to export in multiple formats (i.e. jpegs and higher resolution </a:t>
            </a:r>
            <a:r>
              <a:rPr lang="en-US" sz="2400" dirty="0" smtClean="0"/>
              <a:t>tiffs</a:t>
            </a:r>
            <a:r>
              <a:rPr lang="en-US" sz="2400" dirty="0"/>
              <a:t>)”</a:t>
            </a:r>
          </a:p>
          <a:p>
            <a:pPr>
              <a:spcAft>
                <a:spcPts val="600"/>
              </a:spcAft>
            </a:pPr>
            <a:r>
              <a:rPr lang="en-US" sz="2400" dirty="0"/>
              <a:t>“information on permissions and how to request them”</a:t>
            </a:r>
          </a:p>
          <a:p>
            <a:pPr>
              <a:spcAft>
                <a:spcPts val="600"/>
              </a:spcAft>
            </a:pPr>
            <a:r>
              <a:rPr lang="en-US" sz="2400" dirty="0"/>
              <a:t>“ability to have a folder of images in the collection to which I can return that contains all of the copyright and original publication material associated with the image” </a:t>
            </a:r>
          </a:p>
          <a:p>
            <a:pPr>
              <a:spcAft>
                <a:spcPts val="600"/>
              </a:spcAft>
            </a:pPr>
            <a:r>
              <a:rPr lang="en-US" sz="2400" dirty="0"/>
              <a:t>“viewing and zooming tools, color accuracy, ability to export, reliable metadata”</a:t>
            </a:r>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13</a:t>
            </a:fld>
            <a:endParaRPr lang="en-US" dirty="0"/>
          </a:p>
        </p:txBody>
      </p:sp>
      <p:sp>
        <p:nvSpPr>
          <p:cNvPr id="6" name="Title 5"/>
          <p:cNvSpPr>
            <a:spLocks noGrp="1"/>
          </p:cNvSpPr>
          <p:nvPr>
            <p:ph type="title"/>
          </p:nvPr>
        </p:nvSpPr>
        <p:spPr/>
        <p:txBody>
          <a:bodyPr/>
          <a:lstStyle/>
          <a:p>
            <a:r>
              <a:rPr lang="en-US" sz="2800" dirty="0"/>
              <a:t>Survey Results – Requirements for </a:t>
            </a:r>
            <a:r>
              <a:rPr lang="en-US" sz="2800" dirty="0" smtClean="0"/>
              <a:t>Images</a:t>
            </a:r>
            <a:endParaRPr lang="en-US" sz="2800"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2"/>
              </a:rPr>
              <a:t>http://emblematica.grainger.illinois.edu/</a:t>
            </a:r>
            <a:r>
              <a:rPr lang="en-US" sz="1100" dirty="0" smtClean="0"/>
              <a:t>  </a:t>
            </a:r>
          </a:p>
          <a:p>
            <a:pPr>
              <a:defRPr/>
            </a:pPr>
            <a:r>
              <a:rPr lang="en-US" sz="1100" dirty="0" smtClean="0">
                <a:hlinkClick r:id="rId3"/>
              </a:rPr>
              <a:t>http://www.openannotation.org</a:t>
            </a:r>
            <a:r>
              <a:rPr lang="en-US" dirty="0" smtClean="0">
                <a:hlinkClick r:id="rId3"/>
              </a:rPr>
              <a:t>/</a:t>
            </a:r>
            <a:r>
              <a:rPr lang="en-US" dirty="0" smtClean="0"/>
              <a:t> </a:t>
            </a:r>
            <a:endParaRPr lang="en-GB" dirty="0"/>
          </a:p>
        </p:txBody>
      </p:sp>
    </p:spTree>
    <p:extLst>
      <p:ext uri="{BB962C8B-B14F-4D97-AF65-F5344CB8AC3E}">
        <p14:creationId xmlns:p14="http://schemas.microsoft.com/office/powerpoint/2010/main" val="723313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1"/>
            <a:ext cx="8229600" cy="4191000"/>
          </a:xfrm>
        </p:spPr>
        <p:txBody>
          <a:bodyPr/>
          <a:lstStyle/>
          <a:p>
            <a:pPr marL="0" indent="0">
              <a:buNone/>
            </a:pPr>
            <a:r>
              <a:rPr lang="en-US" dirty="0" smtClean="0"/>
              <a:t>Classic content object repositories</a:t>
            </a:r>
          </a:p>
          <a:p>
            <a:r>
              <a:rPr lang="en-US" sz="2200" dirty="0" smtClean="0"/>
              <a:t>Locally digitized &amp; managed content (e.g., in silos)</a:t>
            </a:r>
          </a:p>
          <a:p>
            <a:r>
              <a:rPr lang="en-US" sz="2200" dirty="0" smtClean="0"/>
              <a:t>Published metadata with links to content (still silos)</a:t>
            </a:r>
          </a:p>
          <a:p>
            <a:r>
              <a:rPr lang="en-US" sz="2200" dirty="0" smtClean="0"/>
              <a:t>Shared repository(</a:t>
            </a:r>
            <a:r>
              <a:rPr lang="en-US" sz="2200" dirty="0" err="1" smtClean="0"/>
              <a:t>ies</a:t>
            </a:r>
            <a:r>
              <a:rPr lang="en-US" sz="2200" dirty="0" smtClean="0"/>
              <a:t>) with mirrors, policies, APIs</a:t>
            </a:r>
          </a:p>
          <a:p>
            <a:endParaRPr lang="en-US" dirty="0" smtClean="0"/>
          </a:p>
          <a:p>
            <a:pPr marL="0" indent="0">
              <a:buNone/>
            </a:pPr>
            <a:r>
              <a:rPr lang="en-US" dirty="0" smtClean="0"/>
              <a:t>Dynamic, distributed content objects</a:t>
            </a:r>
          </a:p>
          <a:p>
            <a:r>
              <a:rPr lang="en-US" sz="2200" dirty="0" smtClean="0"/>
              <a:t>Assimilation of content &amp; tools into shared infrastructures</a:t>
            </a:r>
            <a:endParaRPr lang="en-US" sz="2200" dirty="0"/>
          </a:p>
          <a:p>
            <a:r>
              <a:rPr lang="en-US" sz="2200" dirty="0" smtClean="0"/>
              <a:t>Linked Open Data – connecting resources whole &amp; in part</a:t>
            </a:r>
          </a:p>
          <a:p>
            <a:r>
              <a:rPr lang="en-US" sz="2200" dirty="0" smtClean="0"/>
              <a:t>Next steps – ecosystems, VREs &amp; non-consumptive research</a:t>
            </a:r>
          </a:p>
          <a:p>
            <a:endParaRPr lang="en-US"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14</a:t>
            </a:fld>
            <a:endParaRPr lang="en-US" dirty="0"/>
          </a:p>
        </p:txBody>
      </p:sp>
      <p:sp>
        <p:nvSpPr>
          <p:cNvPr id="6" name="Title 5"/>
          <p:cNvSpPr>
            <a:spLocks noGrp="1"/>
          </p:cNvSpPr>
          <p:nvPr>
            <p:ph type="title"/>
          </p:nvPr>
        </p:nvSpPr>
        <p:spPr/>
        <p:txBody>
          <a:bodyPr/>
          <a:lstStyle/>
          <a:p>
            <a:r>
              <a:rPr lang="en-US" dirty="0"/>
              <a:t> </a:t>
            </a:r>
            <a:r>
              <a:rPr lang="en-US" dirty="0" smtClean="0"/>
              <a:t>Digital </a:t>
            </a:r>
            <a:r>
              <a:rPr lang="en-US" dirty="0" smtClean="0"/>
              <a:t>Content </a:t>
            </a:r>
            <a:r>
              <a:rPr lang="en-US" dirty="0" smtClean="0"/>
              <a:t>Curation Approaches</a:t>
            </a:r>
            <a:r>
              <a:rPr lang="en-US" baseline="30000" dirty="0" smtClean="0"/>
              <a:t>**</a:t>
            </a:r>
            <a:endParaRPr lang="en-US" dirty="0"/>
          </a:p>
        </p:txBody>
      </p:sp>
      <p:sp>
        <p:nvSpPr>
          <p:cNvPr id="7" name="TextBox 6"/>
          <p:cNvSpPr txBox="1"/>
          <p:nvPr/>
        </p:nvSpPr>
        <p:spPr>
          <a:xfrm>
            <a:off x="838200" y="5638800"/>
            <a:ext cx="7924800" cy="523220"/>
          </a:xfrm>
          <a:prstGeom prst="rect">
            <a:avLst/>
          </a:prstGeom>
          <a:noFill/>
        </p:spPr>
        <p:txBody>
          <a:bodyPr wrap="square" rtlCol="0">
            <a:spAutoFit/>
          </a:bodyPr>
          <a:lstStyle/>
          <a:p>
            <a:r>
              <a:rPr lang="en-US" sz="1400" baseline="30000" dirty="0" smtClean="0"/>
              <a:t>**</a:t>
            </a:r>
            <a:r>
              <a:rPr lang="en-US" sz="1400" dirty="0" smtClean="0"/>
              <a:t> For a more fulsome discussion of data </a:t>
            </a:r>
            <a:r>
              <a:rPr lang="en-US" sz="1400" dirty="0" err="1" smtClean="0"/>
              <a:t>curation</a:t>
            </a:r>
            <a:r>
              <a:rPr lang="en-US" sz="1400" dirty="0" smtClean="0"/>
              <a:t> metaphors, see: M.A. Parsons &amp; P.A. Fox. (Forthcoming.) Is Data Publication the Right Metaphor? </a:t>
            </a:r>
            <a:r>
              <a:rPr lang="en-US" sz="1400" i="1" dirty="0" smtClean="0"/>
              <a:t>Data Science Journal </a:t>
            </a:r>
            <a:r>
              <a:rPr lang="en-US" sz="1400" dirty="0" smtClean="0"/>
              <a:t>(CODATA).</a:t>
            </a:r>
            <a:endParaRPr lang="en-US" sz="1400" dirty="0"/>
          </a:p>
        </p:txBody>
      </p:sp>
      <p:sp>
        <p:nvSpPr>
          <p:cNvPr id="8"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9"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dirty="0" smtClean="0">
                <a:hlinkClick r:id="rId4"/>
              </a:rPr>
              <a:t>/</a:t>
            </a:r>
            <a:r>
              <a:rPr lang="en-US" dirty="0" smtClean="0"/>
              <a:t> </a:t>
            </a:r>
            <a:endParaRPr lang="en-GB" dirty="0"/>
          </a:p>
        </p:txBody>
      </p:sp>
    </p:spTree>
    <p:extLst>
      <p:ext uri="{BB962C8B-B14F-4D97-AF65-F5344CB8AC3E}">
        <p14:creationId xmlns:p14="http://schemas.microsoft.com/office/powerpoint/2010/main" val="4098408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8229600" cy="4572000"/>
          </a:xfrm>
        </p:spPr>
        <p:txBody>
          <a:bodyPr/>
          <a:lstStyle/>
          <a:p>
            <a:r>
              <a:rPr lang="en-US" dirty="0" smtClean="0"/>
              <a:t>Major </a:t>
            </a:r>
            <a:r>
              <a:rPr lang="en-US" dirty="0" smtClean="0"/>
              <a:t>archives of digitized emblem books</a:t>
            </a:r>
            <a:r>
              <a:rPr lang="en-US" dirty="0" smtClean="0"/>
              <a:t>:</a:t>
            </a:r>
          </a:p>
          <a:p>
            <a:pPr lvl="1"/>
            <a:r>
              <a:rPr lang="en-US" sz="2000" dirty="0" smtClean="0"/>
              <a:t>Utrecht University</a:t>
            </a:r>
          </a:p>
          <a:p>
            <a:pPr lvl="1"/>
            <a:r>
              <a:rPr lang="en-US" sz="2000" dirty="0" smtClean="0"/>
              <a:t>University of Illinois at Urbana-Champaign</a:t>
            </a:r>
          </a:p>
          <a:p>
            <a:pPr lvl="1"/>
            <a:r>
              <a:rPr lang="en-US" sz="2000" dirty="0"/>
              <a:t>Herzog August </a:t>
            </a:r>
            <a:r>
              <a:rPr lang="en-US" sz="2000" dirty="0" err="1" smtClean="0"/>
              <a:t>Bibliothek</a:t>
            </a:r>
            <a:r>
              <a:rPr lang="en-US" sz="2000" dirty="0"/>
              <a:t>, </a:t>
            </a:r>
            <a:r>
              <a:rPr lang="en-US" sz="2000" dirty="0" smtClean="0"/>
              <a:t>Wolfenbüttel</a:t>
            </a:r>
          </a:p>
          <a:p>
            <a:pPr lvl="1"/>
            <a:r>
              <a:rPr lang="en-US" sz="2000" dirty="0" smtClean="0"/>
              <a:t>Glasgow University</a:t>
            </a:r>
          </a:p>
          <a:p>
            <a:pPr lvl="1"/>
            <a:r>
              <a:rPr lang="en-US" sz="2000" dirty="0"/>
              <a:t>University of A </a:t>
            </a:r>
            <a:r>
              <a:rPr lang="en-US" sz="2000" dirty="0" err="1"/>
              <a:t>Coruña</a:t>
            </a:r>
            <a:endParaRPr lang="en-US" sz="2000" dirty="0" smtClean="0"/>
          </a:p>
          <a:p>
            <a:pPr lvl="1"/>
            <a:r>
              <a:rPr lang="en-US" sz="2000" dirty="0" err="1"/>
              <a:t>Bayerische</a:t>
            </a:r>
            <a:r>
              <a:rPr lang="en-US" sz="2000" dirty="0"/>
              <a:t> </a:t>
            </a:r>
            <a:r>
              <a:rPr lang="en-US" sz="2000" dirty="0" err="1"/>
              <a:t>Staatsbibliothek</a:t>
            </a:r>
            <a:r>
              <a:rPr lang="en-US" sz="2000" dirty="0"/>
              <a:t>, </a:t>
            </a:r>
            <a:r>
              <a:rPr lang="en-US" sz="2000" dirty="0" err="1" smtClean="0"/>
              <a:t>München</a:t>
            </a:r>
            <a:endParaRPr lang="en-US" sz="2000" dirty="0" smtClean="0"/>
          </a:p>
          <a:p>
            <a:endParaRPr lang="en-US" sz="1600" dirty="0" smtClean="0"/>
          </a:p>
          <a:p>
            <a:pPr>
              <a:spcBef>
                <a:spcPts val="1200"/>
              </a:spcBef>
            </a:pPr>
            <a:r>
              <a:rPr lang="en-US" dirty="0" smtClean="0"/>
              <a:t>As part of larger online archives:</a:t>
            </a:r>
            <a:endParaRPr lang="en-US" dirty="0"/>
          </a:p>
          <a:p>
            <a:pPr lvl="1"/>
            <a:r>
              <a:rPr lang="en-US" sz="2000" dirty="0" smtClean="0"/>
              <a:t>Internet Archives (e.g., from Getty Research Institute)</a:t>
            </a:r>
          </a:p>
          <a:p>
            <a:pPr lvl="1"/>
            <a:r>
              <a:rPr lang="en-US" sz="2000" dirty="0" smtClean="0"/>
              <a:t>Google Book / the </a:t>
            </a:r>
            <a:r>
              <a:rPr lang="en-US" sz="2000" dirty="0" err="1" smtClean="0"/>
              <a:t>HathiTrust</a:t>
            </a:r>
            <a:endParaRPr lang="en-US" sz="20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15</a:t>
            </a:fld>
            <a:endParaRPr lang="en-US" dirty="0"/>
          </a:p>
        </p:txBody>
      </p:sp>
      <p:sp>
        <p:nvSpPr>
          <p:cNvPr id="6" name="Title 5"/>
          <p:cNvSpPr>
            <a:spLocks noGrp="1"/>
          </p:cNvSpPr>
          <p:nvPr>
            <p:ph type="title"/>
          </p:nvPr>
        </p:nvSpPr>
        <p:spPr/>
        <p:txBody>
          <a:bodyPr/>
          <a:lstStyle/>
          <a:p>
            <a:r>
              <a:rPr lang="en-US" dirty="0" smtClean="0"/>
              <a:t>Digitized Emblematica (as an example)</a:t>
            </a:r>
            <a:endParaRPr lang="en-US"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dirty="0" smtClean="0">
                <a:hlinkClick r:id="rId4"/>
              </a:rPr>
              <a:t>/</a:t>
            </a:r>
            <a:r>
              <a:rPr lang="en-US" dirty="0" smtClean="0"/>
              <a:t> </a:t>
            </a:r>
            <a:endParaRPr lang="en-GB" dirty="0"/>
          </a:p>
        </p:txBody>
      </p:sp>
    </p:spTree>
    <p:extLst>
      <p:ext uri="{BB962C8B-B14F-4D97-AF65-F5344CB8AC3E}">
        <p14:creationId xmlns:p14="http://schemas.microsoft.com/office/powerpoint/2010/main" val="595777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533400"/>
          </a:xfrm>
        </p:spPr>
        <p:txBody>
          <a:bodyPr>
            <a:normAutofit/>
          </a:bodyPr>
          <a:lstStyle/>
          <a:p>
            <a:r>
              <a:rPr lang="en-US" sz="2800" dirty="0" smtClean="0"/>
              <a:t>Emblematica silos (selected)</a:t>
            </a:r>
            <a:endParaRPr lang="en-US" sz="2800" dirty="0"/>
          </a:p>
        </p:txBody>
      </p:sp>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16</a:t>
            </a:fld>
            <a:endParaRPr lang="en-US"/>
          </a:p>
        </p:txBody>
      </p:sp>
      <p:pic>
        <p:nvPicPr>
          <p:cNvPr id="7169" name="Picture 1"/>
          <p:cNvPicPr>
            <a:picLocks noChangeAspect="1" noChangeArrowheads="1"/>
          </p:cNvPicPr>
          <p:nvPr/>
        </p:nvPicPr>
        <p:blipFill>
          <a:blip r:embed="rId3" cstate="print"/>
          <a:srcRect/>
          <a:stretch>
            <a:fillRect/>
          </a:stretch>
        </p:blipFill>
        <p:spPr bwMode="auto">
          <a:xfrm>
            <a:off x="228600" y="762000"/>
            <a:ext cx="5867400" cy="4680019"/>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1295400" y="990600"/>
            <a:ext cx="5334000" cy="4739533"/>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2362200" y="1219200"/>
            <a:ext cx="5510952" cy="4755728"/>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rcRect/>
          <a:stretch>
            <a:fillRect/>
          </a:stretch>
        </p:blipFill>
        <p:spPr bwMode="auto">
          <a:xfrm>
            <a:off x="3565635" y="1447800"/>
            <a:ext cx="5425965" cy="4800600"/>
          </a:xfrm>
          <a:prstGeom prst="rect">
            <a:avLst/>
          </a:prstGeom>
          <a:noFill/>
          <a:ln w="9525">
            <a:noFill/>
            <a:miter lim="800000"/>
            <a:headEnd/>
            <a:tailEnd/>
          </a:ln>
        </p:spPr>
      </p:pic>
      <p:sp>
        <p:nvSpPr>
          <p:cNvPr id="12" name="Date Placeholder 11"/>
          <p:cNvSpPr>
            <a:spLocks noGrp="1"/>
          </p:cNvSpPr>
          <p:nvPr>
            <p:ph type="dt" sz="quarter" idx="10"/>
          </p:nvPr>
        </p:nvSpPr>
        <p:spPr>
          <a:xfrm>
            <a:off x="609600"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p>
          <a:p>
            <a:pPr>
              <a:defRPr/>
            </a:pPr>
            <a:endParaRPr lang="en-US" sz="1200" dirty="0" smtClean="0"/>
          </a:p>
          <a:p>
            <a:pPr>
              <a:defRPr/>
            </a:pPr>
            <a:endParaRPr lang="en-US" dirty="0"/>
          </a:p>
        </p:txBody>
      </p:sp>
      <p:sp>
        <p:nvSpPr>
          <p:cNvPr id="13" name="Footer Placeholder 12"/>
          <p:cNvSpPr>
            <a:spLocks noGrp="1"/>
          </p:cNvSpPr>
          <p:nvPr>
            <p:ph type="ftr" sz="quarter" idx="11"/>
          </p:nvPr>
        </p:nvSpPr>
        <p:spPr>
          <a:xfrm>
            <a:off x="5943600" y="6324600"/>
            <a:ext cx="2895600" cy="365125"/>
          </a:xfrm>
        </p:spPr>
        <p:txBody>
          <a:bodyPr/>
          <a:lstStyle/>
          <a:p>
            <a:pPr algn="r">
              <a:defRPr/>
            </a:pPr>
            <a:r>
              <a:rPr lang="en-US" sz="1100" dirty="0" smtClean="0">
                <a:hlinkClick r:id="rId7"/>
              </a:rPr>
              <a:t>http://emblematica.grainger.illinois.edu/</a:t>
            </a:r>
            <a:r>
              <a:rPr lang="en-US" sz="1100" dirty="0" smtClean="0"/>
              <a:t>  </a:t>
            </a:r>
          </a:p>
          <a:p>
            <a:pPr algn="r">
              <a:defRPr/>
            </a:pPr>
            <a:r>
              <a:rPr lang="en-US" sz="1100" dirty="0" smtClean="0">
                <a:hlinkClick r:id="rId8"/>
              </a:rPr>
              <a:t>http://www.openannotation.org</a:t>
            </a:r>
            <a:r>
              <a:rPr lang="en-US" dirty="0" smtClean="0">
                <a:hlinkClick r:id="rId8"/>
              </a:rPr>
              <a:t>/</a:t>
            </a:r>
            <a:r>
              <a:rPr lang="en-US" dirty="0" smtClean="0"/>
              <a:t> </a:t>
            </a:r>
            <a:endParaRPr lang="en-GB" dirty="0"/>
          </a:p>
        </p:txBody>
      </p:sp>
    </p:spTree>
    <p:extLst>
      <p:ext uri="{BB962C8B-B14F-4D97-AF65-F5344CB8AC3E}">
        <p14:creationId xmlns:p14="http://schemas.microsoft.com/office/powerpoint/2010/main" val="23878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2667000"/>
            <a:ext cx="3276600" cy="2590800"/>
          </a:xfrm>
        </p:spPr>
        <p:txBody>
          <a:bodyPr/>
          <a:lstStyle/>
          <a:p>
            <a:pPr marL="0" indent="0" algn="r">
              <a:lnSpc>
                <a:spcPct val="110000"/>
              </a:lnSpc>
              <a:spcBef>
                <a:spcPts val="0"/>
              </a:spcBef>
              <a:buNone/>
            </a:pPr>
            <a:r>
              <a:rPr lang="en-US" sz="1600" dirty="0" smtClean="0"/>
              <a:t>From Mara Wade, ed. 2004. </a:t>
            </a:r>
            <a:br>
              <a:rPr lang="en-US" sz="1600" dirty="0" smtClean="0"/>
            </a:br>
            <a:r>
              <a:rPr lang="en-US" sz="1600" i="1" dirty="0" smtClean="0"/>
              <a:t>DIGITAL COLLECTIONS AND THE MANAGEMENT OF KNOWLEDGE:</a:t>
            </a:r>
          </a:p>
          <a:p>
            <a:pPr marL="0" indent="0" algn="r">
              <a:lnSpc>
                <a:spcPct val="110000"/>
              </a:lnSpc>
              <a:spcBef>
                <a:spcPts val="0"/>
              </a:spcBef>
              <a:buNone/>
            </a:pPr>
            <a:r>
              <a:rPr lang="en-US" sz="1600" i="1" dirty="0" smtClean="0"/>
              <a:t>RENAISSANCE EMBLEM LITERATURE AS A CASE STUDY FOR THE DIGITIZATION OF RARE TEXTS AND IMAGES.</a:t>
            </a:r>
            <a:r>
              <a:rPr lang="en-US" sz="1600" dirty="0" smtClean="0"/>
              <a:t/>
            </a:r>
            <a:br>
              <a:rPr lang="en-US" sz="1600" dirty="0" smtClean="0"/>
            </a:br>
            <a:r>
              <a:rPr lang="en-US" sz="1600" dirty="0" smtClean="0"/>
              <a:t>A  </a:t>
            </a:r>
            <a:r>
              <a:rPr lang="en-US" sz="1600" dirty="0" err="1" smtClean="0"/>
              <a:t>DigiCULT</a:t>
            </a:r>
            <a:r>
              <a:rPr lang="en-US" sz="1600" dirty="0" smtClean="0"/>
              <a:t> publication</a:t>
            </a:r>
            <a:endParaRPr lang="en-US" sz="1600" i="1"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17</a:t>
            </a:fld>
            <a:endParaRPr lang="en-US" dirty="0"/>
          </a:p>
        </p:txBody>
      </p:sp>
      <p:sp>
        <p:nvSpPr>
          <p:cNvPr id="6" name="Title 5"/>
          <p:cNvSpPr>
            <a:spLocks noGrp="1"/>
          </p:cNvSpPr>
          <p:nvPr>
            <p:ph type="title"/>
          </p:nvPr>
        </p:nvSpPr>
        <p:spPr>
          <a:xfrm>
            <a:off x="76200" y="304800"/>
            <a:ext cx="4724400" cy="1905000"/>
          </a:xfrm>
        </p:spPr>
        <p:txBody>
          <a:bodyPr/>
          <a:lstStyle/>
          <a:p>
            <a:pPr algn="l"/>
            <a:r>
              <a:rPr lang="en-US" sz="2800" dirty="0" smtClean="0"/>
              <a:t>First Steps: consensus on metadata, digitization quality, vocabularies, transcription goals, ...</a:t>
            </a:r>
            <a:endParaRPr lang="en-US" sz="2800" dirty="0"/>
          </a:p>
        </p:txBody>
      </p:sp>
      <p:pic>
        <p:nvPicPr>
          <p:cNvPr id="6145" name="Picture 1"/>
          <p:cNvPicPr>
            <a:picLocks noChangeAspect="1" noChangeArrowheads="1"/>
          </p:cNvPicPr>
          <p:nvPr/>
        </p:nvPicPr>
        <p:blipFill>
          <a:blip r:embed="rId3" cstate="print"/>
          <a:srcRect/>
          <a:stretch>
            <a:fillRect/>
          </a:stretch>
        </p:blipFill>
        <p:spPr bwMode="auto">
          <a:xfrm>
            <a:off x="5029200" y="76200"/>
            <a:ext cx="3429000" cy="6231733"/>
          </a:xfrm>
          <a:prstGeom prst="rect">
            <a:avLst/>
          </a:prstGeom>
          <a:noFill/>
          <a:ln w="9525">
            <a:noFill/>
            <a:miter lim="800000"/>
            <a:headEnd/>
            <a:tailEnd/>
          </a:ln>
        </p:spPr>
      </p:pic>
      <p:sp>
        <p:nvSpPr>
          <p:cNvPr id="8"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9"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4"/>
              </a:rPr>
              <a:t>http://emblematica.grainger.illinois.edu/</a:t>
            </a:r>
            <a:r>
              <a:rPr lang="en-US" sz="1100" dirty="0" smtClean="0"/>
              <a:t>  </a:t>
            </a:r>
          </a:p>
          <a:p>
            <a:pPr>
              <a:defRPr/>
            </a:pPr>
            <a:r>
              <a:rPr lang="en-US" sz="1100" dirty="0" smtClean="0">
                <a:hlinkClick r:id="rId5"/>
              </a:rPr>
              <a:t>http://www.openannotation.org</a:t>
            </a:r>
            <a:r>
              <a:rPr lang="en-US" dirty="0" smtClean="0">
                <a:hlinkClick r:id="rId5"/>
              </a:rPr>
              <a:t>/</a:t>
            </a:r>
            <a:r>
              <a:rPr lang="en-US" dirty="0" smtClean="0"/>
              <a:t> </a:t>
            </a:r>
            <a:endParaRPr lang="en-GB" dirty="0"/>
          </a:p>
        </p:txBody>
      </p:sp>
    </p:spTree>
    <p:extLst>
      <p:ext uri="{BB962C8B-B14F-4D97-AF65-F5344CB8AC3E}">
        <p14:creationId xmlns:p14="http://schemas.microsoft.com/office/powerpoint/2010/main" val="1752010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18</a:t>
            </a:fld>
            <a:endParaRPr lang="en-US" dirty="0"/>
          </a:p>
        </p:txBody>
      </p:sp>
      <p:sp>
        <p:nvSpPr>
          <p:cNvPr id="6" name="Title 5"/>
          <p:cNvSpPr>
            <a:spLocks noGrp="1"/>
          </p:cNvSpPr>
          <p:nvPr>
            <p:ph type="title"/>
          </p:nvPr>
        </p:nvSpPr>
        <p:spPr>
          <a:xfrm>
            <a:off x="457200" y="228600"/>
            <a:ext cx="8382000" cy="411162"/>
          </a:xfrm>
        </p:spPr>
        <p:txBody>
          <a:bodyPr/>
          <a:lstStyle/>
          <a:p>
            <a:r>
              <a:rPr lang="en-US" sz="2400" dirty="0" smtClean="0"/>
              <a:t>Open Archives Initiative Protocol for Metadata Harvesting</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1517183187"/>
              </p:ext>
            </p:extLst>
          </p:nvPr>
        </p:nvGraphicFramePr>
        <p:xfrm>
          <a:off x="685801" y="762001"/>
          <a:ext cx="8000999" cy="5465578"/>
        </p:xfrm>
        <a:graphic>
          <a:graphicData uri="http://schemas.openxmlformats.org/presentationml/2006/ole">
            <mc:AlternateContent xmlns:mc="http://schemas.openxmlformats.org/markup-compatibility/2006">
              <mc:Choice xmlns:v="urn:schemas-microsoft-com:vml" Requires="v">
                <p:oleObj spid="_x0000_s5156" name="Artwork" r:id="rId4" imgW="0" imgH="0" progId="Adobe.Illustrator.15.1">
                  <p:embed/>
                </p:oleObj>
              </mc:Choice>
              <mc:Fallback>
                <p:oleObj name="Artwork" r:id="rId4" imgW="0" imgH="0" progId="Adobe.Illustrator.15.1">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 y="762001"/>
                        <a:ext cx="8000999" cy="54655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9"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6"/>
              </a:rPr>
              <a:t>http://emblematica.grainger.illinois.edu/</a:t>
            </a:r>
            <a:r>
              <a:rPr lang="en-US" sz="1100" dirty="0" smtClean="0"/>
              <a:t>  </a:t>
            </a:r>
          </a:p>
          <a:p>
            <a:pPr>
              <a:defRPr/>
            </a:pPr>
            <a:r>
              <a:rPr lang="en-US" sz="1100" dirty="0" smtClean="0">
                <a:hlinkClick r:id="rId7"/>
              </a:rPr>
              <a:t>http://www.openannotation.org</a:t>
            </a:r>
            <a:r>
              <a:rPr lang="en-US" dirty="0" smtClean="0">
                <a:hlinkClick r:id="rId7"/>
              </a:rPr>
              <a:t>/</a:t>
            </a:r>
            <a:r>
              <a:rPr lang="en-US" dirty="0" smtClean="0"/>
              <a:t> </a:t>
            </a:r>
            <a:endParaRPr lang="en-GB" dirty="0"/>
          </a:p>
        </p:txBody>
      </p:sp>
    </p:spTree>
    <p:extLst>
      <p:ext uri="{BB962C8B-B14F-4D97-AF65-F5344CB8AC3E}">
        <p14:creationId xmlns:p14="http://schemas.microsoft.com/office/powerpoint/2010/main" val="4269743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828800" cy="1706562"/>
          </a:xfrm>
        </p:spPr>
        <p:txBody>
          <a:bodyPr>
            <a:normAutofit/>
          </a:bodyPr>
          <a:lstStyle/>
          <a:p>
            <a:r>
              <a:rPr lang="en-US" sz="3000" dirty="0" smtClean="0"/>
              <a:t>Spine metadata format</a:t>
            </a:r>
            <a:endParaRPr lang="en-US" sz="3000" dirty="0"/>
          </a:p>
        </p:txBody>
      </p:sp>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19</a:t>
            </a:fld>
            <a:endParaRPr lang="en-US"/>
          </a:p>
        </p:txBody>
      </p:sp>
      <p:pic>
        <p:nvPicPr>
          <p:cNvPr id="38915" name="Picture 3"/>
          <p:cNvPicPr>
            <a:picLocks noChangeAspect="1" noChangeArrowheads="1"/>
          </p:cNvPicPr>
          <p:nvPr/>
        </p:nvPicPr>
        <p:blipFill>
          <a:blip r:embed="rId3" cstate="print"/>
          <a:srcRect t="10843" b="6024"/>
          <a:stretch>
            <a:fillRect/>
          </a:stretch>
        </p:blipFill>
        <p:spPr bwMode="auto">
          <a:xfrm>
            <a:off x="1981200" y="266216"/>
            <a:ext cx="7069234" cy="5905984"/>
          </a:xfrm>
          <a:prstGeom prst="rect">
            <a:avLst/>
          </a:prstGeom>
          <a:noFill/>
          <a:ln w="9525">
            <a:noFill/>
            <a:miter lim="800000"/>
            <a:headEnd/>
            <a:tailEnd/>
          </a:ln>
        </p:spPr>
      </p:pic>
      <p:sp>
        <p:nvSpPr>
          <p:cNvPr id="8" name="TextBox 7"/>
          <p:cNvSpPr txBox="1"/>
          <p:nvPr/>
        </p:nvSpPr>
        <p:spPr>
          <a:xfrm>
            <a:off x="152400" y="4648200"/>
            <a:ext cx="1676400" cy="1323439"/>
          </a:xfrm>
          <a:prstGeom prst="rect">
            <a:avLst/>
          </a:prstGeom>
          <a:noFill/>
        </p:spPr>
        <p:txBody>
          <a:bodyPr wrap="square" rtlCol="0">
            <a:spAutoFit/>
          </a:bodyPr>
          <a:lstStyle/>
          <a:p>
            <a:r>
              <a:rPr lang="en-US" sz="1600" dirty="0" smtClean="0"/>
              <a:t>Metadata is collaboratively authored by librarians and domain scholars </a:t>
            </a:r>
            <a:endParaRPr lang="en-US" sz="1600" dirty="0"/>
          </a:p>
        </p:txBody>
      </p:sp>
      <p:sp>
        <p:nvSpPr>
          <p:cNvPr id="9" name="Date Placeholder 11"/>
          <p:cNvSpPr>
            <a:spLocks noGrp="1"/>
          </p:cNvSpPr>
          <p:nvPr>
            <p:ph type="dt" sz="quarter" idx="10"/>
          </p:nvPr>
        </p:nvSpPr>
        <p:spPr>
          <a:xfrm>
            <a:off x="609600"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p>
          <a:p>
            <a:pPr>
              <a:defRPr/>
            </a:pPr>
            <a:endParaRPr lang="en-US" sz="1200" dirty="0" smtClean="0"/>
          </a:p>
          <a:p>
            <a:pPr>
              <a:defRPr/>
            </a:pPr>
            <a:endParaRPr lang="en-US" sz="1200" dirty="0"/>
          </a:p>
        </p:txBody>
      </p:sp>
      <p:sp>
        <p:nvSpPr>
          <p:cNvPr id="10" name="Footer Placeholder 12"/>
          <p:cNvSpPr>
            <a:spLocks noGrp="1"/>
          </p:cNvSpPr>
          <p:nvPr>
            <p:ph type="ftr" sz="quarter" idx="11"/>
          </p:nvPr>
        </p:nvSpPr>
        <p:spPr>
          <a:xfrm>
            <a:off x="5943600" y="6324600"/>
            <a:ext cx="2895600" cy="365125"/>
          </a:xfrm>
        </p:spPr>
        <p:txBody>
          <a:bodyPr/>
          <a:lstStyle/>
          <a:p>
            <a:pPr algn="r">
              <a:defRPr/>
            </a:pPr>
            <a:r>
              <a:rPr lang="en-US" sz="1100" dirty="0" smtClean="0">
                <a:hlinkClick r:id="rId4"/>
              </a:rPr>
              <a:t>http://emblematica.grainger.illinois.edu/</a:t>
            </a:r>
            <a:r>
              <a:rPr lang="en-US" sz="1100" dirty="0" smtClean="0"/>
              <a:t>  </a:t>
            </a:r>
          </a:p>
          <a:p>
            <a:pPr algn="r">
              <a:defRPr/>
            </a:pPr>
            <a:r>
              <a:rPr lang="en-US" sz="1100" dirty="0" smtClean="0">
                <a:hlinkClick r:id="rId5"/>
              </a:rPr>
              <a:t>http://www.openannotation.org</a:t>
            </a:r>
            <a:r>
              <a:rPr lang="en-US" dirty="0" smtClean="0">
                <a:hlinkClick r:id="rId5"/>
              </a:rPr>
              <a:t>/</a:t>
            </a:r>
            <a:r>
              <a:rPr lang="en-US" dirty="0" smtClean="0"/>
              <a:t> </a:t>
            </a:r>
            <a:endParaRPr lang="en-GB" dirty="0"/>
          </a:p>
        </p:txBody>
      </p:sp>
    </p:spTree>
    <p:extLst>
      <p:ext uri="{BB962C8B-B14F-4D97-AF65-F5344CB8AC3E}">
        <p14:creationId xmlns:p14="http://schemas.microsoft.com/office/powerpoint/2010/main" val="1413546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382000" cy="4800600"/>
          </a:xfrm>
          <a:ln>
            <a:noFill/>
          </a:ln>
        </p:spPr>
        <p:txBody>
          <a:bodyPr/>
          <a:lstStyle/>
          <a:p>
            <a:pPr>
              <a:spcBef>
                <a:spcPts val="0"/>
              </a:spcBef>
            </a:pPr>
            <a:r>
              <a:rPr lang="en-US" sz="2400" dirty="0" smtClean="0"/>
              <a:t>Digital Content Sources &amp; Scholar Expectations </a:t>
            </a:r>
          </a:p>
          <a:p>
            <a:pPr marL="577850" lvl="1" indent="-228600">
              <a:spcBef>
                <a:spcPts val="0"/>
              </a:spcBef>
            </a:pPr>
            <a:r>
              <a:rPr lang="en-US" sz="2000" dirty="0" smtClean="0"/>
              <a:t>Single institution, domain-specific, mass digitization, ....</a:t>
            </a:r>
          </a:p>
          <a:p>
            <a:pPr marL="577850" lvl="1" indent="-228600"/>
            <a:r>
              <a:rPr lang="en-US" sz="2000" dirty="0" smtClean="0"/>
              <a:t>Images, OCR text, marked-up transcriptions, metadata &amp; links, .... </a:t>
            </a:r>
          </a:p>
          <a:p>
            <a:pPr marL="577850" lvl="1" indent="-228600"/>
            <a:r>
              <a:rPr lang="en-US" sz="2000" dirty="0" smtClean="0"/>
              <a:t>Raw data at scale, specialized corpora, texts in context, ....</a:t>
            </a:r>
          </a:p>
          <a:p>
            <a:pPr>
              <a:spcBef>
                <a:spcPts val="1200"/>
              </a:spcBef>
            </a:pPr>
            <a:r>
              <a:rPr lang="en-US" sz="2400" dirty="0" smtClean="0"/>
              <a:t>Approaches to Digital Content </a:t>
            </a:r>
            <a:r>
              <a:rPr lang="en-US" sz="2400" dirty="0" err="1" smtClean="0"/>
              <a:t>Curation</a:t>
            </a:r>
            <a:r>
              <a:rPr lang="en-US" sz="2400" dirty="0" smtClean="0"/>
              <a:t> &amp; Interoperability</a:t>
            </a:r>
          </a:p>
          <a:p>
            <a:pPr marL="577850" lvl="1" indent="-228600"/>
            <a:r>
              <a:rPr lang="en-US" sz="2000" dirty="0" err="1" smtClean="0"/>
              <a:t>Emblematica</a:t>
            </a:r>
            <a:r>
              <a:rPr lang="en-US" sz="2000" dirty="0" smtClean="0"/>
              <a:t> Online / the Open Emblem Portal</a:t>
            </a:r>
          </a:p>
          <a:p>
            <a:pPr marL="806450" lvl="2"/>
            <a:r>
              <a:rPr lang="en-US" sz="1800" dirty="0" smtClean="0"/>
              <a:t>Metadata interoperability, shared repositories, linked open data</a:t>
            </a:r>
          </a:p>
          <a:p>
            <a:pPr marL="577850" lvl="1" indent="-228600"/>
            <a:r>
              <a:rPr lang="en-US" sz="2000" dirty="0" smtClean="0"/>
              <a:t>Project Bamboo</a:t>
            </a:r>
          </a:p>
          <a:p>
            <a:pPr marL="806450" lvl="2"/>
            <a:r>
              <a:rPr lang="en-US" sz="1800" dirty="0" smtClean="0"/>
              <a:t>Resource interoperability &amp; shared infrastructure</a:t>
            </a:r>
          </a:p>
          <a:p>
            <a:pPr marL="577850" lvl="1" indent="-228600"/>
            <a:r>
              <a:rPr lang="en-US" sz="2000" dirty="0" smtClean="0"/>
              <a:t>Open Annotation</a:t>
            </a:r>
          </a:p>
          <a:p>
            <a:pPr marL="806450" lvl="2"/>
            <a:r>
              <a:rPr lang="en-US" sz="1800" dirty="0" smtClean="0"/>
              <a:t>Linked open data, towards information ecosystems of dispersed objects</a:t>
            </a:r>
          </a:p>
          <a:p>
            <a:pPr marL="577850" lvl="1" indent="-228600"/>
            <a:r>
              <a:rPr lang="en-US" sz="2000" dirty="0" err="1" smtClean="0"/>
              <a:t>HathiTrust</a:t>
            </a:r>
            <a:r>
              <a:rPr lang="en-US" sz="2000" dirty="0" smtClean="0"/>
              <a:t> Research Center</a:t>
            </a:r>
          </a:p>
          <a:p>
            <a:pPr marL="806450" lvl="2"/>
            <a:r>
              <a:rPr lang="en-US" sz="1800" dirty="0" smtClean="0"/>
              <a:t>Innovative approaches to deal with intellectual property</a:t>
            </a:r>
          </a:p>
          <a:p>
            <a:pPr lvl="1"/>
            <a:endParaRPr lang="en-US"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2</a:t>
            </a:fld>
            <a:endParaRPr lang="en-US" dirty="0"/>
          </a:p>
        </p:txBody>
      </p:sp>
      <p:sp>
        <p:nvSpPr>
          <p:cNvPr id="6" name="Title 5"/>
          <p:cNvSpPr>
            <a:spLocks noGrp="1"/>
          </p:cNvSpPr>
          <p:nvPr>
            <p:ph type="title"/>
          </p:nvPr>
        </p:nvSpPr>
        <p:spPr/>
        <p:txBody>
          <a:bodyPr/>
          <a:lstStyle/>
          <a:p>
            <a:r>
              <a:rPr lang="en-US" dirty="0" smtClean="0"/>
              <a:t>Presentation Outline</a:t>
            </a:r>
            <a:endParaRPr lang="en-US" dirty="0"/>
          </a:p>
        </p:txBody>
      </p:sp>
      <p:sp>
        <p:nvSpPr>
          <p:cNvPr id="13" name="Date Placeholder 11"/>
          <p:cNvSpPr>
            <a:spLocks noGrp="1"/>
          </p:cNvSpPr>
          <p:nvPr>
            <p:ph type="dt" sz="quarter" idx="10"/>
          </p:nvPr>
        </p:nvSpPr>
        <p:spPr>
          <a:xfrm>
            <a:off x="609600" y="6324600"/>
            <a:ext cx="3352800" cy="381000"/>
          </a:xfrm>
        </p:spPr>
        <p:txBody>
          <a:bodyPr/>
          <a:lstStyle>
            <a:lvl1pPr>
              <a:defRPr/>
            </a:lvl1pPr>
          </a:lstStyle>
          <a:p>
            <a:pPr>
              <a:defRPr/>
            </a:pPr>
            <a:r>
              <a:rPr lang="en-US" dirty="0" smtClean="0"/>
              <a:t>29 </a:t>
            </a:r>
            <a:r>
              <a:rPr lang="en-US" sz="1100" dirty="0" smtClean="0"/>
              <a:t>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14"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dirty="0" smtClean="0">
                <a:hlinkClick r:id="rId4"/>
              </a:rPr>
              <a:t>/</a:t>
            </a:r>
            <a:r>
              <a:rPr lang="en-US" dirty="0" smtClean="0"/>
              <a:t> </a:t>
            </a:r>
            <a:endParaRPr lang="en-GB" dirty="0"/>
          </a:p>
        </p:txBody>
      </p:sp>
    </p:spTree>
    <p:extLst>
      <p:ext uri="{BB962C8B-B14F-4D97-AF65-F5344CB8AC3E}">
        <p14:creationId xmlns:p14="http://schemas.microsoft.com/office/powerpoint/2010/main" val="3245902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229600" cy="563562"/>
          </a:xfrm>
        </p:spPr>
        <p:txBody>
          <a:bodyPr>
            <a:normAutofit/>
          </a:bodyPr>
          <a:lstStyle/>
          <a:p>
            <a:r>
              <a:rPr lang="en-US" sz="2800" dirty="0" smtClean="0"/>
              <a:t>The Open Emblem Portal</a:t>
            </a:r>
            <a:endParaRPr lang="en-US" sz="2800" dirty="0"/>
          </a:p>
        </p:txBody>
      </p:sp>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20</a:t>
            </a:fld>
            <a:endParaRPr lang="en-US"/>
          </a:p>
        </p:txBody>
      </p:sp>
      <p:pic>
        <p:nvPicPr>
          <p:cNvPr id="39938" name="Picture 2"/>
          <p:cNvPicPr>
            <a:picLocks noChangeAspect="1" noChangeArrowheads="1"/>
          </p:cNvPicPr>
          <p:nvPr/>
        </p:nvPicPr>
        <p:blipFill>
          <a:blip r:embed="rId3" cstate="print"/>
          <a:srcRect/>
          <a:stretch>
            <a:fillRect/>
          </a:stretch>
        </p:blipFill>
        <p:spPr bwMode="auto">
          <a:xfrm>
            <a:off x="457200" y="914400"/>
            <a:ext cx="5779279" cy="5313117"/>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914400" y="914400"/>
            <a:ext cx="5791200" cy="5324076"/>
          </a:xfrm>
          <a:prstGeom prst="rect">
            <a:avLst/>
          </a:prstGeom>
          <a:noFill/>
          <a:ln w="9525">
            <a:noFill/>
            <a:miter lim="800000"/>
            <a:headEnd/>
            <a:tailEnd/>
          </a:ln>
        </p:spPr>
      </p:pic>
      <p:pic>
        <p:nvPicPr>
          <p:cNvPr id="39941" name="Picture 5"/>
          <p:cNvPicPr>
            <a:picLocks noChangeAspect="1" noChangeArrowheads="1"/>
          </p:cNvPicPr>
          <p:nvPr/>
        </p:nvPicPr>
        <p:blipFill>
          <a:blip r:embed="rId5" cstate="print"/>
          <a:srcRect/>
          <a:stretch>
            <a:fillRect/>
          </a:stretch>
        </p:blipFill>
        <p:spPr bwMode="auto">
          <a:xfrm>
            <a:off x="1447800" y="910698"/>
            <a:ext cx="5816383" cy="5347228"/>
          </a:xfrm>
          <a:prstGeom prst="rect">
            <a:avLst/>
          </a:prstGeom>
          <a:noFill/>
          <a:ln w="9525">
            <a:noFill/>
            <a:miter lim="800000"/>
            <a:headEnd/>
            <a:tailEnd/>
          </a:ln>
        </p:spPr>
      </p:pic>
      <p:pic>
        <p:nvPicPr>
          <p:cNvPr id="39940" name="Picture 4"/>
          <p:cNvPicPr>
            <a:picLocks noChangeAspect="1" noChangeArrowheads="1"/>
          </p:cNvPicPr>
          <p:nvPr/>
        </p:nvPicPr>
        <p:blipFill>
          <a:blip r:embed="rId6" cstate="print"/>
          <a:srcRect/>
          <a:stretch>
            <a:fillRect/>
          </a:stretch>
        </p:blipFill>
        <p:spPr bwMode="auto">
          <a:xfrm>
            <a:off x="1981200" y="914400"/>
            <a:ext cx="5765908" cy="5300825"/>
          </a:xfrm>
          <a:prstGeom prst="rect">
            <a:avLst/>
          </a:prstGeom>
          <a:noFill/>
          <a:ln w="9525">
            <a:noFill/>
            <a:miter lim="800000"/>
            <a:headEnd/>
            <a:tailEnd/>
          </a:ln>
        </p:spPr>
      </p:pic>
      <p:pic>
        <p:nvPicPr>
          <p:cNvPr id="39942" name="Picture 6"/>
          <p:cNvPicPr>
            <a:picLocks noChangeAspect="1" noChangeArrowheads="1"/>
          </p:cNvPicPr>
          <p:nvPr/>
        </p:nvPicPr>
        <p:blipFill>
          <a:blip r:embed="rId7" cstate="print"/>
          <a:srcRect/>
          <a:stretch>
            <a:fillRect/>
          </a:stretch>
        </p:blipFill>
        <p:spPr bwMode="auto">
          <a:xfrm>
            <a:off x="2590800" y="914400"/>
            <a:ext cx="5801994" cy="5334000"/>
          </a:xfrm>
          <a:prstGeom prst="rect">
            <a:avLst/>
          </a:prstGeom>
          <a:noFill/>
          <a:ln w="9525">
            <a:noFill/>
            <a:miter lim="800000"/>
            <a:headEnd/>
            <a:tailEnd/>
          </a:ln>
        </p:spPr>
      </p:pic>
      <p:pic>
        <p:nvPicPr>
          <p:cNvPr id="39943" name="Picture 7"/>
          <p:cNvPicPr>
            <a:picLocks noChangeAspect="1" noChangeArrowheads="1"/>
          </p:cNvPicPr>
          <p:nvPr/>
        </p:nvPicPr>
        <p:blipFill>
          <a:blip r:embed="rId8" cstate="print"/>
          <a:srcRect/>
          <a:stretch>
            <a:fillRect/>
          </a:stretch>
        </p:blipFill>
        <p:spPr bwMode="auto">
          <a:xfrm>
            <a:off x="3200400" y="914401"/>
            <a:ext cx="5801993" cy="5333999"/>
          </a:xfrm>
          <a:prstGeom prst="rect">
            <a:avLst/>
          </a:prstGeom>
          <a:noFill/>
          <a:ln w="9525">
            <a:noFill/>
            <a:miter lim="800000"/>
            <a:headEnd/>
            <a:tailEnd/>
          </a:ln>
        </p:spPr>
      </p:pic>
      <p:sp>
        <p:nvSpPr>
          <p:cNvPr id="12" name="Date Placeholder 11"/>
          <p:cNvSpPr>
            <a:spLocks noGrp="1"/>
          </p:cNvSpPr>
          <p:nvPr>
            <p:ph type="dt" sz="quarter" idx="10"/>
          </p:nvPr>
        </p:nvSpPr>
        <p:spPr>
          <a:xfrm>
            <a:off x="609600"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p>
          <a:p>
            <a:pPr>
              <a:defRPr/>
            </a:pPr>
            <a:endParaRPr lang="en-US" sz="1200" dirty="0" smtClean="0"/>
          </a:p>
          <a:p>
            <a:pPr>
              <a:defRPr/>
            </a:pPr>
            <a:endParaRPr lang="en-US" dirty="0"/>
          </a:p>
        </p:txBody>
      </p:sp>
      <p:sp>
        <p:nvSpPr>
          <p:cNvPr id="13" name="Footer Placeholder 12"/>
          <p:cNvSpPr>
            <a:spLocks noGrp="1"/>
          </p:cNvSpPr>
          <p:nvPr>
            <p:ph type="ftr" sz="quarter" idx="11"/>
          </p:nvPr>
        </p:nvSpPr>
        <p:spPr>
          <a:xfrm>
            <a:off x="5943600" y="6324600"/>
            <a:ext cx="2895600" cy="365125"/>
          </a:xfrm>
        </p:spPr>
        <p:txBody>
          <a:bodyPr/>
          <a:lstStyle/>
          <a:p>
            <a:pPr algn="r">
              <a:defRPr/>
            </a:pPr>
            <a:r>
              <a:rPr lang="en-US" sz="1100" dirty="0" smtClean="0">
                <a:hlinkClick r:id="rId9"/>
              </a:rPr>
              <a:t>http://emblematica.grainger.illinois.edu/</a:t>
            </a:r>
            <a:r>
              <a:rPr lang="en-US" sz="1100" dirty="0" smtClean="0"/>
              <a:t>  </a:t>
            </a:r>
          </a:p>
          <a:p>
            <a:pPr algn="r">
              <a:defRPr/>
            </a:pPr>
            <a:r>
              <a:rPr lang="en-US" sz="1100" dirty="0" smtClean="0">
                <a:hlinkClick r:id="rId10"/>
              </a:rPr>
              <a:t>http://www.openannotation.org</a:t>
            </a:r>
            <a:r>
              <a:rPr lang="en-US" dirty="0" smtClean="0">
                <a:hlinkClick r:id="rId10"/>
              </a:rPr>
              <a:t>/</a:t>
            </a:r>
            <a:r>
              <a:rPr lang="en-US" dirty="0" smtClean="0"/>
              <a:t> </a:t>
            </a:r>
            <a:endParaRPr lang="en-GB" dirty="0"/>
          </a:p>
        </p:txBody>
      </p:sp>
    </p:spTree>
    <p:extLst>
      <p:ext uri="{BB962C8B-B14F-4D97-AF65-F5344CB8AC3E}">
        <p14:creationId xmlns:p14="http://schemas.microsoft.com/office/powerpoint/2010/main" val="196411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1000"/>
                                        <p:tgtEl>
                                          <p:spTgt spid="39939"/>
                                        </p:tgtEl>
                                      </p:cBhvr>
                                    </p:animEffect>
                                    <p:anim calcmode="lin" valueType="num">
                                      <p:cBhvr>
                                        <p:cTn id="8" dur="1000" fill="hold"/>
                                        <p:tgtEl>
                                          <p:spTgt spid="39939"/>
                                        </p:tgtEl>
                                        <p:attrNameLst>
                                          <p:attrName>ppt_x</p:attrName>
                                        </p:attrNameLst>
                                      </p:cBhvr>
                                      <p:tavLst>
                                        <p:tav tm="0">
                                          <p:val>
                                            <p:strVal val="#ppt_x"/>
                                          </p:val>
                                        </p:tav>
                                        <p:tav tm="100000">
                                          <p:val>
                                            <p:strVal val="#ppt_x"/>
                                          </p:val>
                                        </p:tav>
                                      </p:tavLst>
                                    </p:anim>
                                    <p:anim calcmode="lin" valueType="num">
                                      <p:cBhvr>
                                        <p:cTn id="9" dur="1000" fill="hold"/>
                                        <p:tgtEl>
                                          <p:spTgt spid="39939"/>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39938"/>
                                        </p:tgtEl>
                                      </p:cBhvr>
                                    </p:animEffect>
                                    <p:set>
                                      <p:cBhvr>
                                        <p:cTn id="12" dur="1" fill="hold">
                                          <p:stCondLst>
                                            <p:cond delay="499"/>
                                          </p:stCondLst>
                                        </p:cTn>
                                        <p:tgtEl>
                                          <p:spTgt spid="399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9940"/>
                                        </p:tgtEl>
                                        <p:attrNameLst>
                                          <p:attrName>style.visibility</p:attrName>
                                        </p:attrNameLst>
                                      </p:cBhvr>
                                      <p:to>
                                        <p:strVal val="visible"/>
                                      </p:to>
                                    </p:set>
                                    <p:animEffect transition="in" filter="fade">
                                      <p:cBhvr>
                                        <p:cTn id="17" dur="1000"/>
                                        <p:tgtEl>
                                          <p:spTgt spid="39940"/>
                                        </p:tgtEl>
                                      </p:cBhvr>
                                    </p:animEffect>
                                    <p:anim calcmode="lin" valueType="num">
                                      <p:cBhvr>
                                        <p:cTn id="18" dur="1000" fill="hold"/>
                                        <p:tgtEl>
                                          <p:spTgt spid="39940"/>
                                        </p:tgtEl>
                                        <p:attrNameLst>
                                          <p:attrName>ppt_x</p:attrName>
                                        </p:attrNameLst>
                                      </p:cBhvr>
                                      <p:tavLst>
                                        <p:tav tm="0">
                                          <p:val>
                                            <p:strVal val="#ppt_x"/>
                                          </p:val>
                                        </p:tav>
                                        <p:tav tm="100000">
                                          <p:val>
                                            <p:strVal val="#ppt_x"/>
                                          </p:val>
                                        </p:tav>
                                      </p:tavLst>
                                    </p:anim>
                                    <p:anim calcmode="lin" valueType="num">
                                      <p:cBhvr>
                                        <p:cTn id="19" dur="1000" fill="hold"/>
                                        <p:tgtEl>
                                          <p:spTgt spid="39940"/>
                                        </p:tgtEl>
                                        <p:attrNameLst>
                                          <p:attrName>ppt_y</p:attrName>
                                        </p:attrNameLst>
                                      </p:cBhvr>
                                      <p:tavLst>
                                        <p:tav tm="0">
                                          <p:val>
                                            <p:strVal val="#ppt_y+.1"/>
                                          </p:val>
                                        </p:tav>
                                        <p:tav tm="100000">
                                          <p:val>
                                            <p:strVal val="#ppt_y"/>
                                          </p:val>
                                        </p:tav>
                                      </p:tavLst>
                                    </p:anim>
                                  </p:childTnLst>
                                </p:cTn>
                              </p:par>
                              <p:par>
                                <p:cTn id="20" presetID="10" presetClass="exit" presetSubtype="0" fill="hold" nodeType="withEffect">
                                  <p:stCondLst>
                                    <p:cond delay="0"/>
                                  </p:stCondLst>
                                  <p:childTnLst>
                                    <p:animEffect transition="out" filter="fade">
                                      <p:cBhvr>
                                        <p:cTn id="21" dur="500"/>
                                        <p:tgtEl>
                                          <p:spTgt spid="39939"/>
                                        </p:tgtEl>
                                      </p:cBhvr>
                                    </p:animEffect>
                                    <p:set>
                                      <p:cBhvr>
                                        <p:cTn id="22" dur="1" fill="hold">
                                          <p:stCondLst>
                                            <p:cond delay="499"/>
                                          </p:stCondLst>
                                        </p:cTn>
                                        <p:tgtEl>
                                          <p:spTgt spid="399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939"/>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500"/>
                                        <p:tgtEl>
                                          <p:spTgt spid="39940"/>
                                        </p:tgtEl>
                                      </p:cBhvr>
                                    </p:animEffect>
                                    <p:set>
                                      <p:cBhvr>
                                        <p:cTn id="29" dur="1" fill="hold">
                                          <p:stCondLst>
                                            <p:cond delay="499"/>
                                          </p:stCondLst>
                                        </p:cTn>
                                        <p:tgtEl>
                                          <p:spTgt spid="3994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9941"/>
                                        </p:tgtEl>
                                        <p:attrNameLst>
                                          <p:attrName>style.visibility</p:attrName>
                                        </p:attrNameLst>
                                      </p:cBhvr>
                                      <p:to>
                                        <p:strVal val="visible"/>
                                      </p:to>
                                    </p:set>
                                    <p:animEffect transition="in" filter="fade">
                                      <p:cBhvr>
                                        <p:cTn id="34" dur="1000"/>
                                        <p:tgtEl>
                                          <p:spTgt spid="39941"/>
                                        </p:tgtEl>
                                      </p:cBhvr>
                                    </p:animEffect>
                                    <p:anim calcmode="lin" valueType="num">
                                      <p:cBhvr>
                                        <p:cTn id="35" dur="1000" fill="hold"/>
                                        <p:tgtEl>
                                          <p:spTgt spid="39941"/>
                                        </p:tgtEl>
                                        <p:attrNameLst>
                                          <p:attrName>ppt_x</p:attrName>
                                        </p:attrNameLst>
                                      </p:cBhvr>
                                      <p:tavLst>
                                        <p:tav tm="0">
                                          <p:val>
                                            <p:strVal val="#ppt_x"/>
                                          </p:val>
                                        </p:tav>
                                        <p:tav tm="100000">
                                          <p:val>
                                            <p:strVal val="#ppt_x"/>
                                          </p:val>
                                        </p:tav>
                                      </p:tavLst>
                                    </p:anim>
                                    <p:anim calcmode="lin" valueType="num">
                                      <p:cBhvr>
                                        <p:cTn id="36" dur="1000" fill="hold"/>
                                        <p:tgtEl>
                                          <p:spTgt spid="39941"/>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0"/>
                                  </p:stCondLst>
                                  <p:childTnLst>
                                    <p:animEffect transition="out" filter="fade">
                                      <p:cBhvr>
                                        <p:cTn id="38" dur="500"/>
                                        <p:tgtEl>
                                          <p:spTgt spid="39939"/>
                                        </p:tgtEl>
                                      </p:cBhvr>
                                    </p:animEffect>
                                    <p:set>
                                      <p:cBhvr>
                                        <p:cTn id="39" dur="1" fill="hold">
                                          <p:stCondLst>
                                            <p:cond delay="499"/>
                                          </p:stCondLst>
                                        </p:cTn>
                                        <p:tgtEl>
                                          <p:spTgt spid="3993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9939"/>
                                        </p:tgtEl>
                                        <p:attrNameLst>
                                          <p:attrName>style.visibility</p:attrName>
                                        </p:attrNameLst>
                                      </p:cBhvr>
                                      <p:to>
                                        <p:strVal val="visible"/>
                                      </p:to>
                                    </p:set>
                                  </p:childTnLst>
                                </p:cTn>
                              </p:par>
                              <p:par>
                                <p:cTn id="44" presetID="10" presetClass="exit" presetSubtype="0" fill="hold" nodeType="withEffect">
                                  <p:stCondLst>
                                    <p:cond delay="0"/>
                                  </p:stCondLst>
                                  <p:childTnLst>
                                    <p:animEffect transition="out" filter="fade">
                                      <p:cBhvr>
                                        <p:cTn id="45" dur="500"/>
                                        <p:tgtEl>
                                          <p:spTgt spid="39941"/>
                                        </p:tgtEl>
                                      </p:cBhvr>
                                    </p:animEffect>
                                    <p:set>
                                      <p:cBhvr>
                                        <p:cTn id="46" dur="1" fill="hold">
                                          <p:stCondLst>
                                            <p:cond delay="499"/>
                                          </p:stCondLst>
                                        </p:cTn>
                                        <p:tgtEl>
                                          <p:spTgt spid="399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9942"/>
                                        </p:tgtEl>
                                        <p:attrNameLst>
                                          <p:attrName>style.visibility</p:attrName>
                                        </p:attrNameLst>
                                      </p:cBhvr>
                                      <p:to>
                                        <p:strVal val="visible"/>
                                      </p:to>
                                    </p:set>
                                    <p:animEffect transition="in" filter="fade">
                                      <p:cBhvr>
                                        <p:cTn id="51" dur="1000"/>
                                        <p:tgtEl>
                                          <p:spTgt spid="39942"/>
                                        </p:tgtEl>
                                      </p:cBhvr>
                                    </p:animEffect>
                                    <p:anim calcmode="lin" valueType="num">
                                      <p:cBhvr>
                                        <p:cTn id="52" dur="1000" fill="hold"/>
                                        <p:tgtEl>
                                          <p:spTgt spid="39942"/>
                                        </p:tgtEl>
                                        <p:attrNameLst>
                                          <p:attrName>ppt_x</p:attrName>
                                        </p:attrNameLst>
                                      </p:cBhvr>
                                      <p:tavLst>
                                        <p:tav tm="0">
                                          <p:val>
                                            <p:strVal val="#ppt_x"/>
                                          </p:val>
                                        </p:tav>
                                        <p:tav tm="100000">
                                          <p:val>
                                            <p:strVal val="#ppt_x"/>
                                          </p:val>
                                        </p:tav>
                                      </p:tavLst>
                                    </p:anim>
                                    <p:anim calcmode="lin" valueType="num">
                                      <p:cBhvr>
                                        <p:cTn id="53" dur="1000" fill="hold"/>
                                        <p:tgtEl>
                                          <p:spTgt spid="39942"/>
                                        </p:tgtEl>
                                        <p:attrNameLst>
                                          <p:attrName>ppt_y</p:attrName>
                                        </p:attrNameLst>
                                      </p:cBhvr>
                                      <p:tavLst>
                                        <p:tav tm="0">
                                          <p:val>
                                            <p:strVal val="#ppt_y+.1"/>
                                          </p:val>
                                        </p:tav>
                                        <p:tav tm="100000">
                                          <p:val>
                                            <p:strVal val="#ppt_y"/>
                                          </p:val>
                                        </p:tav>
                                      </p:tavLst>
                                    </p:anim>
                                  </p:childTnLst>
                                </p:cTn>
                              </p:par>
                              <p:par>
                                <p:cTn id="54" presetID="10" presetClass="exit" presetSubtype="0" fill="hold" nodeType="withEffect">
                                  <p:stCondLst>
                                    <p:cond delay="0"/>
                                  </p:stCondLst>
                                  <p:childTnLst>
                                    <p:animEffect transition="out" filter="fade">
                                      <p:cBhvr>
                                        <p:cTn id="55" dur="500"/>
                                        <p:tgtEl>
                                          <p:spTgt spid="39939"/>
                                        </p:tgtEl>
                                      </p:cBhvr>
                                    </p:animEffect>
                                    <p:set>
                                      <p:cBhvr>
                                        <p:cTn id="56" dur="1" fill="hold">
                                          <p:stCondLst>
                                            <p:cond delay="499"/>
                                          </p:stCondLst>
                                        </p:cTn>
                                        <p:tgtEl>
                                          <p:spTgt spid="3993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9943"/>
                                        </p:tgtEl>
                                        <p:attrNameLst>
                                          <p:attrName>style.visibility</p:attrName>
                                        </p:attrNameLst>
                                      </p:cBhvr>
                                      <p:to>
                                        <p:strVal val="visible"/>
                                      </p:to>
                                    </p:set>
                                    <p:animEffect transition="in" filter="fade">
                                      <p:cBhvr>
                                        <p:cTn id="61" dur="1000"/>
                                        <p:tgtEl>
                                          <p:spTgt spid="39943"/>
                                        </p:tgtEl>
                                      </p:cBhvr>
                                    </p:animEffect>
                                    <p:anim calcmode="lin" valueType="num">
                                      <p:cBhvr>
                                        <p:cTn id="62" dur="1000" fill="hold"/>
                                        <p:tgtEl>
                                          <p:spTgt spid="39943"/>
                                        </p:tgtEl>
                                        <p:attrNameLst>
                                          <p:attrName>ppt_x</p:attrName>
                                        </p:attrNameLst>
                                      </p:cBhvr>
                                      <p:tavLst>
                                        <p:tav tm="0">
                                          <p:val>
                                            <p:strVal val="#ppt_x"/>
                                          </p:val>
                                        </p:tav>
                                        <p:tav tm="100000">
                                          <p:val>
                                            <p:strVal val="#ppt_x"/>
                                          </p:val>
                                        </p:tav>
                                      </p:tavLst>
                                    </p:anim>
                                    <p:anim calcmode="lin" valueType="num">
                                      <p:cBhvr>
                                        <p:cTn id="63" dur="1000" fill="hold"/>
                                        <p:tgtEl>
                                          <p:spTgt spid="39943"/>
                                        </p:tgtEl>
                                        <p:attrNameLst>
                                          <p:attrName>ppt_y</p:attrName>
                                        </p:attrNameLst>
                                      </p:cBhvr>
                                      <p:tavLst>
                                        <p:tav tm="0">
                                          <p:val>
                                            <p:strVal val="#ppt_y+.1"/>
                                          </p:val>
                                        </p:tav>
                                        <p:tav tm="100000">
                                          <p:val>
                                            <p:strVal val="#ppt_y"/>
                                          </p:val>
                                        </p:tav>
                                      </p:tavLst>
                                    </p:anim>
                                  </p:childTnLst>
                                </p:cTn>
                              </p:par>
                              <p:par>
                                <p:cTn id="64" presetID="10" presetClass="exit" presetSubtype="0" fill="hold" nodeType="withEffect">
                                  <p:stCondLst>
                                    <p:cond delay="0"/>
                                  </p:stCondLst>
                                  <p:childTnLst>
                                    <p:animEffect transition="out" filter="fade">
                                      <p:cBhvr>
                                        <p:cTn id="65" dur="500"/>
                                        <p:tgtEl>
                                          <p:spTgt spid="39942"/>
                                        </p:tgtEl>
                                      </p:cBhvr>
                                    </p:animEffect>
                                    <p:set>
                                      <p:cBhvr>
                                        <p:cTn id="66" dur="1" fill="hold">
                                          <p:stCondLst>
                                            <p:cond delay="499"/>
                                          </p:stCondLst>
                                        </p:cTn>
                                        <p:tgtEl>
                                          <p:spTgt spid="399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5840" t="11530" r="17281" b="33702"/>
          <a:stretch>
            <a:fillRect/>
          </a:stretch>
        </p:blipFill>
        <p:spPr bwMode="auto">
          <a:xfrm>
            <a:off x="533400" y="886077"/>
            <a:ext cx="7162800" cy="360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21</a:t>
            </a:fld>
            <a:endParaRPr lang="en-US" dirty="0"/>
          </a:p>
        </p:txBody>
      </p:sp>
      <p:sp>
        <p:nvSpPr>
          <p:cNvPr id="8" name="Rectangle 7"/>
          <p:cNvSpPr/>
          <p:nvPr/>
        </p:nvSpPr>
        <p:spPr>
          <a:xfrm>
            <a:off x="457200" y="909221"/>
            <a:ext cx="7848600" cy="5262979"/>
          </a:xfrm>
          <a:prstGeom prst="rect">
            <a:avLst/>
          </a:prstGeom>
          <a:solidFill>
            <a:schemeClr val="bg1"/>
          </a:solidFill>
        </p:spPr>
        <p:txBody>
          <a:bodyPr wrap="square">
            <a:spAutoFit/>
          </a:bodyPr>
          <a:lstStyle/>
          <a:p>
            <a:pPr algn="ctr"/>
            <a:r>
              <a:rPr lang="en-US" sz="1200" b="1" dirty="0" smtClean="0"/>
              <a:t>VIAF Record for Johann Vogel, 1589 – 1663 </a:t>
            </a:r>
          </a:p>
          <a:p>
            <a:r>
              <a:rPr lang="en-US" sz="1200" dirty="0" smtClean="0"/>
              <a:t>&lt;</a:t>
            </a:r>
            <a:r>
              <a:rPr lang="en-US" sz="1200" dirty="0" err="1"/>
              <a:t>rdf:RDF</a:t>
            </a:r>
            <a:r>
              <a:rPr lang="en-US" sz="1200" dirty="0"/>
              <a:t>&gt;</a:t>
            </a:r>
          </a:p>
          <a:p>
            <a:r>
              <a:rPr lang="en-US" sz="1200" dirty="0"/>
              <a:t>    &lt;</a:t>
            </a:r>
            <a:r>
              <a:rPr lang="en-US" sz="1200" dirty="0" err="1"/>
              <a:t>rdf:Description</a:t>
            </a:r>
            <a:r>
              <a:rPr lang="en-US" sz="1200" dirty="0"/>
              <a:t> </a:t>
            </a:r>
            <a:r>
              <a:rPr lang="en-US" sz="1200" dirty="0" err="1"/>
              <a:t>rdf:about</a:t>
            </a:r>
            <a:r>
              <a:rPr lang="en-US" sz="1200" dirty="0"/>
              <a:t>="http://viaf.org/</a:t>
            </a:r>
            <a:r>
              <a:rPr lang="en-US" sz="1200" dirty="0" err="1"/>
              <a:t>viaf</a:t>
            </a:r>
            <a:r>
              <a:rPr lang="en-US" sz="1200" dirty="0"/>
              <a:t>/54384883"&gt;</a:t>
            </a:r>
            <a:br>
              <a:rPr lang="en-US" sz="1200" dirty="0"/>
            </a:br>
            <a:r>
              <a:rPr lang="en-US" sz="1200" dirty="0"/>
              <a:t>        &lt;</a:t>
            </a:r>
            <a:r>
              <a:rPr lang="en-US" sz="1200" dirty="0" err="1"/>
              <a:t>rdf:type</a:t>
            </a:r>
            <a:r>
              <a:rPr lang="en-US" sz="1200" dirty="0"/>
              <a:t> </a:t>
            </a:r>
            <a:r>
              <a:rPr lang="en-US" sz="1200" dirty="0" err="1"/>
              <a:t>rdf:resource</a:t>
            </a:r>
            <a:r>
              <a:rPr lang="en-US" sz="1200" dirty="0"/>
              <a:t>="http://xmlns.com/</a:t>
            </a:r>
            <a:r>
              <a:rPr lang="en-US" sz="1200" dirty="0" err="1"/>
              <a:t>foaf</a:t>
            </a:r>
            <a:r>
              <a:rPr lang="en-US" sz="1200" dirty="0"/>
              <a:t>/0.1/Person"/&gt;</a:t>
            </a:r>
            <a:br>
              <a:rPr lang="en-US" sz="1200" dirty="0"/>
            </a:br>
            <a:r>
              <a:rPr lang="en-US" sz="1200" dirty="0"/>
              <a:t>        &lt;</a:t>
            </a:r>
            <a:r>
              <a:rPr lang="en-US" sz="1200" dirty="0" err="1"/>
              <a:t>rdf:type</a:t>
            </a:r>
            <a:r>
              <a:rPr lang="en-US" sz="1200" dirty="0"/>
              <a:t> </a:t>
            </a:r>
            <a:r>
              <a:rPr lang="en-US" sz="1200" dirty="0" err="1"/>
              <a:t>rdf:resource</a:t>
            </a:r>
            <a:r>
              <a:rPr lang="en-US" sz="1200" dirty="0"/>
              <a:t>="http://rdvocab.info/</a:t>
            </a:r>
            <a:r>
              <a:rPr lang="en-US" sz="1200" dirty="0" err="1"/>
              <a:t>uri</a:t>
            </a:r>
            <a:r>
              <a:rPr lang="en-US" sz="1200" dirty="0"/>
              <a:t>/schema/</a:t>
            </a:r>
            <a:r>
              <a:rPr lang="en-US" sz="1200" dirty="0" err="1"/>
              <a:t>FRBRentitiesRDA</a:t>
            </a:r>
            <a:r>
              <a:rPr lang="en-US" sz="1200" dirty="0"/>
              <a:t>/Person"/&gt;</a:t>
            </a:r>
            <a:br>
              <a:rPr lang="en-US" sz="1200" dirty="0"/>
            </a:br>
            <a:r>
              <a:rPr lang="en-US" sz="1200" dirty="0"/>
              <a:t>        &lt;</a:t>
            </a:r>
            <a:r>
              <a:rPr lang="en-US" sz="1200" dirty="0" err="1"/>
              <a:t>foaf:name</a:t>
            </a:r>
            <a:r>
              <a:rPr lang="en-US" sz="1200" dirty="0"/>
              <a:t>&gt;Vogel, Johann, 1589-1663&lt;/</a:t>
            </a:r>
            <a:r>
              <a:rPr lang="en-US" sz="1200" dirty="0" err="1"/>
              <a:t>foaf:name</a:t>
            </a:r>
            <a:r>
              <a:rPr lang="en-US" sz="1200" dirty="0"/>
              <a:t>&gt;</a:t>
            </a:r>
            <a:br>
              <a:rPr lang="en-US" sz="1200" dirty="0"/>
            </a:br>
            <a:r>
              <a:rPr lang="en-US" sz="1200" dirty="0"/>
              <a:t>        &lt;</a:t>
            </a:r>
            <a:r>
              <a:rPr lang="en-US" sz="1200" dirty="0" err="1"/>
              <a:t>foaf:name</a:t>
            </a:r>
            <a:r>
              <a:rPr lang="en-US" sz="1200" dirty="0"/>
              <a:t>&gt;</a:t>
            </a:r>
            <a:r>
              <a:rPr lang="en-US" sz="1200" dirty="0" err="1"/>
              <a:t>Vogelius</a:t>
            </a:r>
            <a:r>
              <a:rPr lang="en-US" sz="1200" dirty="0"/>
              <a:t>, Johannes 1589-1663&lt;/</a:t>
            </a:r>
            <a:r>
              <a:rPr lang="en-US" sz="1200" dirty="0" err="1"/>
              <a:t>foaf:name</a:t>
            </a:r>
            <a:r>
              <a:rPr lang="en-US" sz="1200" dirty="0"/>
              <a:t>&gt;</a:t>
            </a:r>
            <a:br>
              <a:rPr lang="en-US" sz="1200" dirty="0"/>
            </a:br>
            <a:r>
              <a:rPr lang="en-US" sz="1200" dirty="0"/>
              <a:t>        &lt;</a:t>
            </a:r>
            <a:r>
              <a:rPr lang="en-US" sz="1200" dirty="0" err="1"/>
              <a:t>foaf:name</a:t>
            </a:r>
            <a:r>
              <a:rPr lang="en-US" sz="1200" dirty="0"/>
              <a:t>&gt;Vogel, Johannes 1589-1663&lt;/</a:t>
            </a:r>
            <a:r>
              <a:rPr lang="en-US" sz="1200" dirty="0" err="1"/>
              <a:t>foaf:name</a:t>
            </a:r>
            <a:r>
              <a:rPr lang="en-US" sz="1200" dirty="0"/>
              <a:t>&gt;</a:t>
            </a:r>
            <a:br>
              <a:rPr lang="en-US" sz="1200" dirty="0"/>
            </a:br>
            <a:r>
              <a:rPr lang="en-US" sz="1200" dirty="0"/>
              <a:t>        &lt;</a:t>
            </a:r>
            <a:r>
              <a:rPr lang="en-US" sz="1200" dirty="0" err="1"/>
              <a:t>foaf:name</a:t>
            </a:r>
            <a:r>
              <a:rPr lang="en-US" sz="1200" dirty="0"/>
              <a:t>&gt;</a:t>
            </a:r>
            <a:r>
              <a:rPr lang="en-US" sz="1200" dirty="0" err="1"/>
              <a:t>Vogelius</a:t>
            </a:r>
            <a:r>
              <a:rPr lang="en-US" sz="1200" dirty="0"/>
              <a:t> </a:t>
            </a:r>
            <a:r>
              <a:rPr lang="en-US" sz="1200" dirty="0" err="1"/>
              <a:t>Joannes</a:t>
            </a:r>
            <a:r>
              <a:rPr lang="en-US" sz="1200" dirty="0"/>
              <a:t> 1589-1663&lt;/</a:t>
            </a:r>
            <a:r>
              <a:rPr lang="en-US" sz="1200" dirty="0" err="1"/>
              <a:t>foaf:name</a:t>
            </a:r>
            <a:r>
              <a:rPr lang="en-US" sz="1200" dirty="0"/>
              <a:t>&gt;</a:t>
            </a:r>
            <a:br>
              <a:rPr lang="en-US" sz="1200" dirty="0"/>
            </a:br>
            <a:r>
              <a:rPr lang="en-US" sz="1200" dirty="0"/>
              <a:t>        &lt;rdaGr2:dateOfBirth&gt;1589&lt;/rdaGr2:dateOfBirth</a:t>
            </a:r>
            <a:r>
              <a:rPr lang="en-US" sz="1200" dirty="0" smtClean="0"/>
              <a:t>&gt;&lt;</a:t>
            </a:r>
            <a:r>
              <a:rPr lang="en-US" sz="1200" dirty="0"/>
              <a:t>rdaGr2:dateOfDeath&gt;1663&lt;/rdaGr2:dateOfDeath&gt;</a:t>
            </a:r>
            <a:br>
              <a:rPr lang="en-US" sz="1200" dirty="0"/>
            </a:br>
            <a:r>
              <a:rPr lang="en-US" sz="1200" dirty="0"/>
              <a:t>      &lt;</a:t>
            </a:r>
            <a:r>
              <a:rPr lang="en-US" sz="1200" dirty="0" err="1"/>
              <a:t>owl:sameAs</a:t>
            </a:r>
            <a:r>
              <a:rPr lang="en-US" sz="1200" dirty="0"/>
              <a:t> </a:t>
            </a:r>
            <a:r>
              <a:rPr lang="en-US" sz="1200" dirty="0" err="1"/>
              <a:t>rdf:resource</a:t>
            </a:r>
            <a:r>
              <a:rPr lang="en-US" sz="1200" dirty="0"/>
              <a:t>="http://d-nb.info/</a:t>
            </a:r>
            <a:r>
              <a:rPr lang="en-US" sz="1200" dirty="0" err="1"/>
              <a:t>gnd</a:t>
            </a:r>
            <a:r>
              <a:rPr lang="en-US" sz="1200" dirty="0"/>
              <a:t>/1014349664"/&gt;</a:t>
            </a:r>
            <a:br>
              <a:rPr lang="en-US" sz="1200" dirty="0"/>
            </a:br>
            <a:r>
              <a:rPr lang="en-US" sz="1200" dirty="0"/>
              <a:t>   &lt;/</a:t>
            </a:r>
            <a:r>
              <a:rPr lang="en-US" sz="1200" dirty="0" err="1"/>
              <a:t>rdf:Description</a:t>
            </a:r>
            <a:r>
              <a:rPr lang="en-US" sz="1200" dirty="0"/>
              <a:t>&gt;</a:t>
            </a:r>
            <a:br>
              <a:rPr lang="en-US" sz="1200" dirty="0"/>
            </a:br>
            <a:r>
              <a:rPr lang="en-US" sz="1200" dirty="0"/>
              <a:t>   &lt;</a:t>
            </a:r>
            <a:r>
              <a:rPr lang="en-US" sz="1200" dirty="0" err="1"/>
              <a:t>skos:Concept</a:t>
            </a:r>
            <a:r>
              <a:rPr lang="en-US" sz="1200" dirty="0"/>
              <a:t> </a:t>
            </a:r>
            <a:r>
              <a:rPr lang="en-US" sz="1200" dirty="0" err="1"/>
              <a:t>rdf:about</a:t>
            </a:r>
            <a:r>
              <a:rPr lang="en-US" sz="1200" dirty="0"/>
              <a:t>="http://viaf.org/</a:t>
            </a:r>
            <a:r>
              <a:rPr lang="en-US" sz="1200" dirty="0" err="1"/>
              <a:t>viaf</a:t>
            </a:r>
            <a:r>
              <a:rPr lang="en-US" sz="1200" dirty="0"/>
              <a:t>/</a:t>
            </a:r>
            <a:r>
              <a:rPr lang="en-US" sz="1200" dirty="0" err="1"/>
              <a:t>sourceID</a:t>
            </a:r>
            <a:r>
              <a:rPr lang="en-US" sz="1200" dirty="0"/>
              <a:t>/BNF%7C14536690#skos:Concept"&gt;</a:t>
            </a:r>
            <a:br>
              <a:rPr lang="en-US" sz="1200" dirty="0"/>
            </a:br>
            <a:r>
              <a:rPr lang="en-US" sz="1200" dirty="0"/>
              <a:t>        &lt;</a:t>
            </a:r>
            <a:r>
              <a:rPr lang="en-US" sz="1200" dirty="0" err="1"/>
              <a:t>skos:inScheme</a:t>
            </a:r>
            <a:r>
              <a:rPr lang="en-US" sz="1200" dirty="0"/>
              <a:t> </a:t>
            </a:r>
            <a:r>
              <a:rPr lang="en-US" sz="1200" dirty="0" err="1"/>
              <a:t>rdf:resource</a:t>
            </a:r>
            <a:r>
              <a:rPr lang="en-US" sz="1200" dirty="0"/>
              <a:t>="http://viaf.org/</a:t>
            </a:r>
            <a:r>
              <a:rPr lang="en-US" sz="1200" dirty="0" err="1"/>
              <a:t>authorityScheme</a:t>
            </a:r>
            <a:r>
              <a:rPr lang="en-US" sz="1200" dirty="0"/>
              <a:t>/BNF"/&gt;</a:t>
            </a:r>
            <a:br>
              <a:rPr lang="en-US" sz="1200" dirty="0"/>
            </a:br>
            <a:r>
              <a:rPr lang="en-US" sz="1200" dirty="0"/>
              <a:t>        &lt;</a:t>
            </a:r>
            <a:r>
              <a:rPr lang="en-US" sz="1200" dirty="0" err="1"/>
              <a:t>skos:prefLabel</a:t>
            </a:r>
            <a:r>
              <a:rPr lang="en-US" sz="1200" dirty="0"/>
              <a:t>&gt;Vogel, Johann, 1589-1663&lt;/</a:t>
            </a:r>
            <a:r>
              <a:rPr lang="en-US" sz="1200" dirty="0" err="1"/>
              <a:t>skos:prefLabel</a:t>
            </a:r>
            <a:r>
              <a:rPr lang="en-US" sz="1200" dirty="0"/>
              <a:t>&gt;</a:t>
            </a:r>
            <a:br>
              <a:rPr lang="en-US" sz="1200" dirty="0"/>
            </a:br>
            <a:r>
              <a:rPr lang="en-US" sz="1200" dirty="0"/>
              <a:t>        &lt;</a:t>
            </a:r>
            <a:r>
              <a:rPr lang="en-US" sz="1200" dirty="0" err="1"/>
              <a:t>skos:altLabel</a:t>
            </a:r>
            <a:r>
              <a:rPr lang="en-US" sz="1200" dirty="0"/>
              <a:t>&gt;</a:t>
            </a:r>
            <a:r>
              <a:rPr lang="en-US" sz="1200" dirty="0" err="1"/>
              <a:t>Vogelius</a:t>
            </a:r>
            <a:r>
              <a:rPr lang="en-US" sz="1200" dirty="0"/>
              <a:t>, Johannes 1589-1663&lt;/</a:t>
            </a:r>
            <a:r>
              <a:rPr lang="en-US" sz="1200" dirty="0" err="1"/>
              <a:t>skos:altLabel</a:t>
            </a:r>
            <a:r>
              <a:rPr lang="en-US" sz="1200" dirty="0"/>
              <a:t>&gt;</a:t>
            </a:r>
            <a:br>
              <a:rPr lang="en-US" sz="1200" dirty="0"/>
            </a:br>
            <a:r>
              <a:rPr lang="en-US" sz="1200" dirty="0"/>
              <a:t>        &lt;</a:t>
            </a:r>
            <a:r>
              <a:rPr lang="en-US" sz="1200" dirty="0" err="1"/>
              <a:t>skos:altLabel</a:t>
            </a:r>
            <a:r>
              <a:rPr lang="en-US" sz="1200" dirty="0"/>
              <a:t>&gt;Vogel, Johannes 1589-1663&lt;/</a:t>
            </a:r>
            <a:r>
              <a:rPr lang="en-US" sz="1200" dirty="0" err="1"/>
              <a:t>skos:altLabel</a:t>
            </a:r>
            <a:r>
              <a:rPr lang="en-US" sz="1200" dirty="0"/>
              <a:t>&gt;</a:t>
            </a:r>
            <a:br>
              <a:rPr lang="en-US" sz="1200" dirty="0"/>
            </a:br>
            <a:r>
              <a:rPr lang="en-US" sz="1200" dirty="0"/>
              <a:t>        &lt;</a:t>
            </a:r>
            <a:r>
              <a:rPr lang="en-US" sz="1200" dirty="0" err="1"/>
              <a:t>skos:altLabel</a:t>
            </a:r>
            <a:r>
              <a:rPr lang="en-US" sz="1200" dirty="0"/>
              <a:t>&gt;</a:t>
            </a:r>
            <a:r>
              <a:rPr lang="en-US" sz="1200" dirty="0" err="1"/>
              <a:t>Vogelius</a:t>
            </a:r>
            <a:r>
              <a:rPr lang="en-US" sz="1200" dirty="0"/>
              <a:t> </a:t>
            </a:r>
            <a:r>
              <a:rPr lang="en-US" sz="1200" dirty="0" err="1"/>
              <a:t>Joannes</a:t>
            </a:r>
            <a:r>
              <a:rPr lang="en-US" sz="1200" dirty="0"/>
              <a:t> 1589-1663&lt;/</a:t>
            </a:r>
            <a:r>
              <a:rPr lang="en-US" sz="1200" dirty="0" err="1"/>
              <a:t>skos:altLabel</a:t>
            </a:r>
            <a:r>
              <a:rPr lang="en-US" sz="1200" dirty="0"/>
              <a:t>&gt;</a:t>
            </a:r>
            <a:br>
              <a:rPr lang="en-US" sz="1200" dirty="0"/>
            </a:br>
            <a:r>
              <a:rPr lang="en-US" sz="1200" dirty="0"/>
              <a:t>        &lt;</a:t>
            </a:r>
            <a:r>
              <a:rPr lang="en-US" sz="1200" dirty="0" err="1"/>
              <a:t>foaf:focus</a:t>
            </a:r>
            <a:r>
              <a:rPr lang="en-US" sz="1200" dirty="0"/>
              <a:t> </a:t>
            </a:r>
            <a:r>
              <a:rPr lang="en-US" sz="1200" dirty="0" err="1"/>
              <a:t>rdf:resource</a:t>
            </a:r>
            <a:r>
              <a:rPr lang="en-US" sz="1200" dirty="0"/>
              <a:t>="http://viaf.org/</a:t>
            </a:r>
            <a:r>
              <a:rPr lang="en-US" sz="1200" dirty="0" err="1"/>
              <a:t>viaf</a:t>
            </a:r>
            <a:r>
              <a:rPr lang="en-US" sz="1200" dirty="0"/>
              <a:t>/54384883"/&gt;</a:t>
            </a:r>
            <a:br>
              <a:rPr lang="en-US" sz="1200" dirty="0"/>
            </a:br>
            <a:r>
              <a:rPr lang="en-US" sz="1200" dirty="0"/>
              <a:t>    &lt;/</a:t>
            </a:r>
            <a:r>
              <a:rPr lang="en-US" sz="1200" dirty="0" err="1"/>
              <a:t>skos:Concept</a:t>
            </a:r>
            <a:r>
              <a:rPr lang="en-US" sz="1200" dirty="0"/>
              <a:t>&gt;</a:t>
            </a:r>
            <a:br>
              <a:rPr lang="en-US" sz="1200" dirty="0"/>
            </a:br>
            <a:r>
              <a:rPr lang="en-US" sz="1200" dirty="0"/>
              <a:t>   &lt;</a:t>
            </a:r>
            <a:r>
              <a:rPr lang="en-US" sz="1200" dirty="0" err="1"/>
              <a:t>skos:Concept</a:t>
            </a:r>
            <a:r>
              <a:rPr lang="en-US" sz="1200" dirty="0"/>
              <a:t> </a:t>
            </a:r>
            <a:r>
              <a:rPr lang="en-US" sz="1200" dirty="0" err="1"/>
              <a:t>rdf:about</a:t>
            </a:r>
            <a:r>
              <a:rPr lang="en-US" sz="1200" dirty="0"/>
              <a:t>="http://viaf.org/</a:t>
            </a:r>
            <a:r>
              <a:rPr lang="en-US" sz="1200" dirty="0" err="1"/>
              <a:t>viaf</a:t>
            </a:r>
            <a:r>
              <a:rPr lang="en-US" sz="1200" dirty="0"/>
              <a:t>/</a:t>
            </a:r>
            <a:r>
              <a:rPr lang="en-US" sz="1200" dirty="0" err="1"/>
              <a:t>sourceID</a:t>
            </a:r>
            <a:r>
              <a:rPr lang="en-US" sz="1200" dirty="0"/>
              <a:t>/DNB%7C1014349664#skos:Concept"&gt;</a:t>
            </a:r>
            <a:br>
              <a:rPr lang="en-US" sz="1200" dirty="0"/>
            </a:br>
            <a:r>
              <a:rPr lang="en-US" sz="1200" dirty="0"/>
              <a:t>        &lt;</a:t>
            </a:r>
            <a:r>
              <a:rPr lang="en-US" sz="1200" dirty="0" err="1"/>
              <a:t>skos:inScheme</a:t>
            </a:r>
            <a:r>
              <a:rPr lang="en-US" sz="1200" dirty="0"/>
              <a:t> </a:t>
            </a:r>
            <a:r>
              <a:rPr lang="en-US" sz="1200" dirty="0" err="1"/>
              <a:t>rdf:resource</a:t>
            </a:r>
            <a:r>
              <a:rPr lang="en-US" sz="1200" dirty="0"/>
              <a:t>="http://viaf.org/</a:t>
            </a:r>
            <a:r>
              <a:rPr lang="en-US" sz="1200" dirty="0" err="1"/>
              <a:t>authorityScheme</a:t>
            </a:r>
            <a:r>
              <a:rPr lang="en-US" sz="1200" dirty="0"/>
              <a:t>/DNB"/&gt;</a:t>
            </a:r>
            <a:br>
              <a:rPr lang="en-US" sz="1200" dirty="0"/>
            </a:br>
            <a:r>
              <a:rPr lang="en-US" sz="1200" dirty="0"/>
              <a:t>        &lt;</a:t>
            </a:r>
            <a:r>
              <a:rPr lang="en-US" sz="1200" dirty="0" err="1"/>
              <a:t>skos:prefLabel</a:t>
            </a:r>
            <a:r>
              <a:rPr lang="en-US" sz="1200" dirty="0"/>
              <a:t>&gt;Vogel, Johann, 1589-1663&lt;/</a:t>
            </a:r>
            <a:r>
              <a:rPr lang="en-US" sz="1200" dirty="0" err="1"/>
              <a:t>skos:prefLabel</a:t>
            </a:r>
            <a:r>
              <a:rPr lang="en-US" sz="1200" dirty="0"/>
              <a:t>&gt;</a:t>
            </a:r>
            <a:br>
              <a:rPr lang="en-US" sz="1200" dirty="0"/>
            </a:br>
            <a:r>
              <a:rPr lang="en-US" sz="1200" dirty="0"/>
              <a:t>        &lt;</a:t>
            </a:r>
            <a:r>
              <a:rPr lang="en-US" sz="1200" dirty="0" err="1"/>
              <a:t>skos:altLabel</a:t>
            </a:r>
            <a:r>
              <a:rPr lang="en-US" sz="1200" dirty="0"/>
              <a:t>&gt;</a:t>
            </a:r>
            <a:r>
              <a:rPr lang="en-US" sz="1200" dirty="0" err="1"/>
              <a:t>Vogelius</a:t>
            </a:r>
            <a:r>
              <a:rPr lang="en-US" sz="1200" dirty="0"/>
              <a:t>, Johannes 1589-1663&lt;/</a:t>
            </a:r>
            <a:r>
              <a:rPr lang="en-US" sz="1200" dirty="0" err="1"/>
              <a:t>skos:altLabel</a:t>
            </a:r>
            <a:r>
              <a:rPr lang="en-US" sz="1200" dirty="0"/>
              <a:t>&gt;</a:t>
            </a:r>
          </a:p>
          <a:p>
            <a:r>
              <a:rPr lang="en-US" sz="1200" dirty="0"/>
              <a:t>          ...</a:t>
            </a:r>
          </a:p>
          <a:p>
            <a:r>
              <a:rPr lang="en-US" sz="1200" dirty="0"/>
              <a:t>    &lt;/</a:t>
            </a:r>
            <a:r>
              <a:rPr lang="en-US" sz="1200" dirty="0" err="1"/>
              <a:t>skos:Concept</a:t>
            </a:r>
            <a:r>
              <a:rPr lang="en-US" sz="1200" dirty="0"/>
              <a:t>&gt;</a:t>
            </a:r>
          </a:p>
          <a:p>
            <a:r>
              <a:rPr lang="en-US" sz="1200" dirty="0"/>
              <a:t>      ....</a:t>
            </a:r>
          </a:p>
          <a:p>
            <a:r>
              <a:rPr lang="en-US" sz="1200" dirty="0"/>
              <a:t>&lt;/</a:t>
            </a:r>
            <a:r>
              <a:rPr lang="en-US" sz="1200" dirty="0" err="1"/>
              <a:t>rdf:RDF</a:t>
            </a:r>
            <a:r>
              <a:rPr lang="en-US" sz="1200" dirty="0"/>
              <a:t>&gt;</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442647"/>
            <a:ext cx="6705600" cy="472955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609600" y="274638"/>
            <a:ext cx="8229600" cy="487362"/>
          </a:xfrm>
        </p:spPr>
        <p:txBody>
          <a:bodyPr>
            <a:noAutofit/>
          </a:bodyPr>
          <a:lstStyle/>
          <a:p>
            <a:r>
              <a:rPr lang="en-US" sz="2800" dirty="0" smtClean="0"/>
              <a:t>Possible Future Directions for </a:t>
            </a:r>
            <a:r>
              <a:rPr lang="en-US" sz="2800" i="1" dirty="0" smtClean="0"/>
              <a:t>Emblematic Online</a:t>
            </a:r>
            <a:endParaRPr lang="en-US" sz="2800" i="1" dirty="0"/>
          </a:p>
        </p:txBody>
      </p:sp>
      <p:sp>
        <p:nvSpPr>
          <p:cNvPr id="9" name="Date Placeholder 11"/>
          <p:cNvSpPr>
            <a:spLocks noGrp="1"/>
          </p:cNvSpPr>
          <p:nvPr>
            <p:ph type="dt" sz="quarter" idx="10"/>
          </p:nvPr>
        </p:nvSpPr>
        <p:spPr>
          <a:xfrm>
            <a:off x="566928"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p>
          <a:p>
            <a:pPr>
              <a:defRPr/>
            </a:pPr>
            <a:endParaRPr lang="en-US" sz="1200" dirty="0" smtClean="0"/>
          </a:p>
          <a:p>
            <a:pPr>
              <a:defRPr/>
            </a:pPr>
            <a:endParaRPr lang="en-US" sz="1200" dirty="0"/>
          </a:p>
        </p:txBody>
      </p:sp>
      <p:sp>
        <p:nvSpPr>
          <p:cNvPr id="11" name="Footer Placeholder 12"/>
          <p:cNvSpPr>
            <a:spLocks noGrp="1"/>
          </p:cNvSpPr>
          <p:nvPr>
            <p:ph type="ftr" sz="quarter" idx="11"/>
          </p:nvPr>
        </p:nvSpPr>
        <p:spPr>
          <a:xfrm>
            <a:off x="5943600" y="6324600"/>
            <a:ext cx="2895600" cy="365125"/>
          </a:xfrm>
        </p:spPr>
        <p:txBody>
          <a:bodyPr/>
          <a:lstStyle/>
          <a:p>
            <a:pPr algn="r">
              <a:defRPr/>
            </a:pPr>
            <a:r>
              <a:rPr lang="en-US" sz="1100" dirty="0" smtClean="0">
                <a:hlinkClick r:id="rId5"/>
              </a:rPr>
              <a:t>http://emblematica.grainger.illinois.edu/</a:t>
            </a:r>
            <a:r>
              <a:rPr lang="en-US" sz="1100" dirty="0" smtClean="0"/>
              <a:t>  </a:t>
            </a:r>
          </a:p>
          <a:p>
            <a:pPr algn="r">
              <a:defRPr/>
            </a:pPr>
            <a:r>
              <a:rPr lang="en-US" sz="1100" dirty="0" smtClean="0">
                <a:hlinkClick r:id="rId6"/>
              </a:rPr>
              <a:t>http://www.openannotation.org/</a:t>
            </a:r>
            <a:r>
              <a:rPr lang="en-US" sz="1100" dirty="0" smtClean="0"/>
              <a:t> </a:t>
            </a:r>
            <a:endParaRPr lang="en-GB" sz="1100" dirty="0"/>
          </a:p>
        </p:txBody>
      </p:sp>
    </p:spTree>
    <p:extLst>
      <p:ext uri="{BB962C8B-B14F-4D97-AF65-F5344CB8AC3E}">
        <p14:creationId xmlns:p14="http://schemas.microsoft.com/office/powerpoint/2010/main" val="216430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22</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49" y="304800"/>
            <a:ext cx="6212889"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990600"/>
            <a:ext cx="4038600" cy="40652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2563" y="1447800"/>
            <a:ext cx="7438659" cy="472440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11"/>
          <p:cNvSpPr>
            <a:spLocks noGrp="1"/>
          </p:cNvSpPr>
          <p:nvPr>
            <p:ph type="dt" sz="quarter" idx="10"/>
          </p:nvPr>
        </p:nvSpPr>
        <p:spPr>
          <a:xfrm>
            <a:off x="609600"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endParaRPr lang="en-US" sz="1100" dirty="0"/>
          </a:p>
        </p:txBody>
      </p:sp>
      <p:sp>
        <p:nvSpPr>
          <p:cNvPr id="9" name="Footer Placeholder 12"/>
          <p:cNvSpPr>
            <a:spLocks noGrp="1"/>
          </p:cNvSpPr>
          <p:nvPr>
            <p:ph type="ftr" sz="quarter" idx="11"/>
          </p:nvPr>
        </p:nvSpPr>
        <p:spPr>
          <a:xfrm>
            <a:off x="5943600" y="6324600"/>
            <a:ext cx="2895600" cy="365125"/>
          </a:xfrm>
        </p:spPr>
        <p:txBody>
          <a:bodyPr/>
          <a:lstStyle/>
          <a:p>
            <a:pPr algn="r">
              <a:defRPr/>
            </a:pPr>
            <a:r>
              <a:rPr lang="en-US" sz="1100" dirty="0" smtClean="0">
                <a:hlinkClick r:id="rId5"/>
              </a:rPr>
              <a:t>http://emblematica.grainger.illinois.edu/</a:t>
            </a:r>
            <a:r>
              <a:rPr lang="en-US" sz="1100" dirty="0" smtClean="0"/>
              <a:t>  </a:t>
            </a:r>
          </a:p>
          <a:p>
            <a:pPr algn="r">
              <a:defRPr/>
            </a:pPr>
            <a:r>
              <a:rPr lang="en-US" sz="1100" dirty="0" smtClean="0">
                <a:hlinkClick r:id="rId6"/>
              </a:rPr>
              <a:t>http://www.openannotation.org/</a:t>
            </a:r>
            <a:r>
              <a:rPr lang="en-US" sz="1100" dirty="0" smtClean="0"/>
              <a:t> </a:t>
            </a:r>
            <a:endParaRPr lang="en-GB" sz="1100" dirty="0"/>
          </a:p>
        </p:txBody>
      </p:sp>
    </p:spTree>
    <p:extLst>
      <p:ext uri="{BB962C8B-B14F-4D97-AF65-F5344CB8AC3E}">
        <p14:creationId xmlns:p14="http://schemas.microsoft.com/office/powerpoint/2010/main" val="23636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Leverages ATOM / CMIS standards &amp; software shims to mix content from different repositories</a:t>
            </a:r>
          </a:p>
          <a:p>
            <a:pPr lvl="1"/>
            <a:r>
              <a:rPr lang="en-US" sz="2200" dirty="0" smtClean="0"/>
              <a:t>Bamboo </a:t>
            </a:r>
            <a:r>
              <a:rPr lang="en-US" sz="2200" dirty="0" err="1" smtClean="0"/>
              <a:t>CIHub</a:t>
            </a:r>
            <a:r>
              <a:rPr lang="en-US" sz="2200" dirty="0" smtClean="0"/>
              <a:t> goal also is to integrate content more tightly into </a:t>
            </a:r>
            <a:r>
              <a:rPr lang="en-US" sz="2200" dirty="0" smtClean="0"/>
              <a:t>Bamboo</a:t>
            </a:r>
            <a:r>
              <a:rPr lang="en-US" sz="2200" dirty="0" smtClean="0"/>
              <a:t> </a:t>
            </a:r>
            <a:r>
              <a:rPr lang="en-US" sz="2200" dirty="0" smtClean="0"/>
              <a:t>shared infrastructure</a:t>
            </a:r>
          </a:p>
          <a:p>
            <a:endParaRPr lang="en-US" dirty="0"/>
          </a:p>
          <a:p>
            <a:r>
              <a:rPr lang="en-US" dirty="0" err="1" smtClean="0"/>
              <a:t>OSGi</a:t>
            </a:r>
            <a:r>
              <a:rPr lang="en-US" dirty="0" smtClean="0"/>
              <a:t> --Bamboo Services Platform as way to create foundation for shared infrastructure</a:t>
            </a:r>
          </a:p>
          <a:p>
            <a:endParaRPr lang="en-US" dirty="0"/>
          </a:p>
          <a:p>
            <a:r>
              <a:rPr lang="en-US" dirty="0" smtClean="0"/>
              <a:t>Challenge is find balance between shared infrastructure &amp; standards-based interoperability</a:t>
            </a:r>
            <a:endParaRPr lang="en-US"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23</a:t>
            </a:fld>
            <a:endParaRPr lang="en-US" dirty="0"/>
          </a:p>
        </p:txBody>
      </p:sp>
      <p:sp>
        <p:nvSpPr>
          <p:cNvPr id="6" name="Title 5"/>
          <p:cNvSpPr>
            <a:spLocks noGrp="1"/>
          </p:cNvSpPr>
          <p:nvPr>
            <p:ph type="title"/>
          </p:nvPr>
        </p:nvSpPr>
        <p:spPr/>
        <p:txBody>
          <a:bodyPr/>
          <a:lstStyle/>
          <a:p>
            <a:r>
              <a:rPr lang="en-US" dirty="0" smtClean="0"/>
              <a:t>Project Bamboo</a:t>
            </a:r>
            <a:endParaRPr lang="en-US"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sz="1100" dirty="0" smtClean="0"/>
              <a:t> </a:t>
            </a:r>
            <a:endParaRPr lang="en-GB" sz="1100" dirty="0"/>
          </a:p>
        </p:txBody>
      </p:sp>
    </p:spTree>
    <p:extLst>
      <p:ext uri="{BB962C8B-B14F-4D97-AF65-F5344CB8AC3E}">
        <p14:creationId xmlns:p14="http://schemas.microsoft.com/office/powerpoint/2010/main" val="1618075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2895600" cy="838200"/>
          </a:xfrm>
        </p:spPr>
        <p:txBody>
          <a:bodyPr>
            <a:normAutofit fontScale="90000"/>
          </a:bodyPr>
          <a:lstStyle/>
          <a:p>
            <a:pPr algn="l"/>
            <a:r>
              <a:rPr lang="en-US" dirty="0" smtClean="0"/>
              <a:t>CMIS* View of Content</a:t>
            </a:r>
            <a:endParaRPr lang="en-US" dirty="0"/>
          </a:p>
        </p:txBody>
      </p:sp>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24</a:t>
            </a:fld>
            <a:endParaRPr lang="en-US"/>
          </a:p>
        </p:txBody>
      </p:sp>
      <p:sp>
        <p:nvSpPr>
          <p:cNvPr id="6" name="TextBox 5"/>
          <p:cNvSpPr txBox="1"/>
          <p:nvPr/>
        </p:nvSpPr>
        <p:spPr>
          <a:xfrm>
            <a:off x="533400" y="6019800"/>
            <a:ext cx="8077200" cy="338554"/>
          </a:xfrm>
          <a:prstGeom prst="rect">
            <a:avLst/>
          </a:prstGeom>
          <a:noFill/>
        </p:spPr>
        <p:txBody>
          <a:bodyPr wrap="square" rtlCol="0">
            <a:spAutoFit/>
          </a:bodyPr>
          <a:lstStyle/>
          <a:p>
            <a:r>
              <a:rPr lang="en-US" sz="1600" dirty="0" smtClean="0"/>
              <a:t>*Content Management Interoperability Services </a:t>
            </a:r>
            <a:r>
              <a:rPr lang="en-US" sz="1400" dirty="0" smtClean="0">
                <a:hlinkClick r:id="rId2"/>
              </a:rPr>
              <a:t>https://www.oasis-open.org/committees/cmis/</a:t>
            </a:r>
            <a:r>
              <a:rPr lang="en-US" sz="1400" dirty="0" smtClean="0"/>
              <a:t> </a:t>
            </a:r>
            <a:endParaRPr lang="en-US" sz="1600" dirty="0"/>
          </a:p>
        </p:txBody>
      </p:sp>
      <p:pic>
        <p:nvPicPr>
          <p:cNvPr id="40962" name="Picture 2"/>
          <p:cNvPicPr>
            <a:picLocks noChangeAspect="1" noChangeArrowheads="1"/>
          </p:cNvPicPr>
          <p:nvPr/>
        </p:nvPicPr>
        <p:blipFill>
          <a:blip r:embed="rId3" cstate="print"/>
          <a:srcRect/>
          <a:stretch>
            <a:fillRect/>
          </a:stretch>
        </p:blipFill>
        <p:spPr bwMode="auto">
          <a:xfrm>
            <a:off x="152400" y="1219200"/>
            <a:ext cx="7010400" cy="4206240"/>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609600" y="1371600"/>
            <a:ext cx="6896100" cy="4137660"/>
          </a:xfrm>
          <a:prstGeom prst="rect">
            <a:avLst/>
          </a:prstGeom>
          <a:noFill/>
          <a:ln w="9525">
            <a:noFill/>
            <a:miter lim="800000"/>
            <a:headEnd/>
            <a:tailEnd/>
          </a:ln>
        </p:spPr>
      </p:pic>
      <p:pic>
        <p:nvPicPr>
          <p:cNvPr id="40964" name="Picture 4"/>
          <p:cNvPicPr>
            <a:picLocks noChangeAspect="1" noChangeArrowheads="1"/>
          </p:cNvPicPr>
          <p:nvPr/>
        </p:nvPicPr>
        <p:blipFill>
          <a:blip r:embed="rId5" cstate="print"/>
          <a:srcRect/>
          <a:stretch>
            <a:fillRect/>
          </a:stretch>
        </p:blipFill>
        <p:spPr bwMode="auto">
          <a:xfrm>
            <a:off x="1143000" y="1524000"/>
            <a:ext cx="6921500" cy="4152900"/>
          </a:xfrm>
          <a:prstGeom prst="rect">
            <a:avLst/>
          </a:prstGeom>
          <a:noFill/>
          <a:ln w="9525">
            <a:noFill/>
            <a:miter lim="800000"/>
            <a:headEnd/>
            <a:tailEnd/>
          </a:ln>
        </p:spPr>
      </p:pic>
      <p:pic>
        <p:nvPicPr>
          <p:cNvPr id="40965" name="Picture 5"/>
          <p:cNvPicPr>
            <a:picLocks noChangeAspect="1" noChangeArrowheads="1"/>
          </p:cNvPicPr>
          <p:nvPr/>
        </p:nvPicPr>
        <p:blipFill>
          <a:blip r:embed="rId6" cstate="print"/>
          <a:srcRect/>
          <a:stretch>
            <a:fillRect/>
          </a:stretch>
        </p:blipFill>
        <p:spPr bwMode="auto">
          <a:xfrm>
            <a:off x="1600200" y="1676400"/>
            <a:ext cx="6858000" cy="4114800"/>
          </a:xfrm>
          <a:prstGeom prst="rect">
            <a:avLst/>
          </a:prstGeom>
          <a:noFill/>
          <a:ln w="9525">
            <a:noFill/>
            <a:miter lim="800000"/>
            <a:headEnd/>
            <a:tailEnd/>
          </a:ln>
        </p:spPr>
      </p:pic>
      <p:pic>
        <p:nvPicPr>
          <p:cNvPr id="40966" name="Picture 6"/>
          <p:cNvPicPr>
            <a:picLocks noChangeAspect="1" noChangeArrowheads="1"/>
          </p:cNvPicPr>
          <p:nvPr/>
        </p:nvPicPr>
        <p:blipFill>
          <a:blip r:embed="rId7" cstate="print"/>
          <a:srcRect/>
          <a:stretch>
            <a:fillRect/>
          </a:stretch>
        </p:blipFill>
        <p:spPr bwMode="auto">
          <a:xfrm>
            <a:off x="3205534" y="76200"/>
            <a:ext cx="5709866" cy="5919788"/>
          </a:xfrm>
          <a:prstGeom prst="rect">
            <a:avLst/>
          </a:prstGeom>
          <a:noFill/>
          <a:ln w="9525">
            <a:noFill/>
            <a:miter lim="800000"/>
            <a:headEnd/>
            <a:tailEnd/>
          </a:ln>
        </p:spPr>
      </p:pic>
    </p:spTree>
    <p:extLst>
      <p:ext uri="{BB962C8B-B14F-4D97-AF65-F5344CB8AC3E}">
        <p14:creationId xmlns:p14="http://schemas.microsoft.com/office/powerpoint/2010/main" val="121164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1000"/>
                                        <p:tgtEl>
                                          <p:spTgt spid="40963"/>
                                        </p:tgtEl>
                                      </p:cBhvr>
                                    </p:animEffect>
                                    <p:anim calcmode="lin" valueType="num">
                                      <p:cBhvr>
                                        <p:cTn id="8" dur="1000" fill="hold"/>
                                        <p:tgtEl>
                                          <p:spTgt spid="40963"/>
                                        </p:tgtEl>
                                        <p:attrNameLst>
                                          <p:attrName>ppt_x</p:attrName>
                                        </p:attrNameLst>
                                      </p:cBhvr>
                                      <p:tavLst>
                                        <p:tav tm="0">
                                          <p:val>
                                            <p:strVal val="#ppt_x"/>
                                          </p:val>
                                        </p:tav>
                                        <p:tav tm="100000">
                                          <p:val>
                                            <p:strVal val="#ppt_x"/>
                                          </p:val>
                                        </p:tav>
                                      </p:tavLst>
                                    </p:anim>
                                    <p:anim calcmode="lin" valueType="num">
                                      <p:cBhvr>
                                        <p:cTn id="9" dur="1000" fill="hold"/>
                                        <p:tgtEl>
                                          <p:spTgt spid="40963"/>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40962"/>
                                        </p:tgtEl>
                                      </p:cBhvr>
                                    </p:animEffect>
                                    <p:set>
                                      <p:cBhvr>
                                        <p:cTn id="12" dur="1" fill="hold">
                                          <p:stCondLst>
                                            <p:cond delay="499"/>
                                          </p:stCondLst>
                                        </p:cTn>
                                        <p:tgtEl>
                                          <p:spTgt spid="409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fade">
                                      <p:cBhvr>
                                        <p:cTn id="17" dur="1000"/>
                                        <p:tgtEl>
                                          <p:spTgt spid="40964"/>
                                        </p:tgtEl>
                                      </p:cBhvr>
                                    </p:animEffect>
                                    <p:anim calcmode="lin" valueType="num">
                                      <p:cBhvr>
                                        <p:cTn id="18" dur="1000" fill="hold"/>
                                        <p:tgtEl>
                                          <p:spTgt spid="40964"/>
                                        </p:tgtEl>
                                        <p:attrNameLst>
                                          <p:attrName>ppt_x</p:attrName>
                                        </p:attrNameLst>
                                      </p:cBhvr>
                                      <p:tavLst>
                                        <p:tav tm="0">
                                          <p:val>
                                            <p:strVal val="#ppt_x"/>
                                          </p:val>
                                        </p:tav>
                                        <p:tav tm="100000">
                                          <p:val>
                                            <p:strVal val="#ppt_x"/>
                                          </p:val>
                                        </p:tav>
                                      </p:tavLst>
                                    </p:anim>
                                    <p:anim calcmode="lin" valueType="num">
                                      <p:cBhvr>
                                        <p:cTn id="19" dur="1000" fill="hold"/>
                                        <p:tgtEl>
                                          <p:spTgt spid="40964"/>
                                        </p:tgtEl>
                                        <p:attrNameLst>
                                          <p:attrName>ppt_y</p:attrName>
                                        </p:attrNameLst>
                                      </p:cBhvr>
                                      <p:tavLst>
                                        <p:tav tm="0">
                                          <p:val>
                                            <p:strVal val="#ppt_y+.1"/>
                                          </p:val>
                                        </p:tav>
                                        <p:tav tm="100000">
                                          <p:val>
                                            <p:strVal val="#ppt_y"/>
                                          </p:val>
                                        </p:tav>
                                      </p:tavLst>
                                    </p:anim>
                                  </p:childTnLst>
                                </p:cTn>
                              </p:par>
                              <p:par>
                                <p:cTn id="20" presetID="10" presetClass="exit" presetSubtype="0" fill="hold" nodeType="withEffect">
                                  <p:stCondLst>
                                    <p:cond delay="0"/>
                                  </p:stCondLst>
                                  <p:childTnLst>
                                    <p:animEffect transition="out" filter="fade">
                                      <p:cBhvr>
                                        <p:cTn id="21" dur="500"/>
                                        <p:tgtEl>
                                          <p:spTgt spid="40963"/>
                                        </p:tgtEl>
                                      </p:cBhvr>
                                    </p:animEffect>
                                    <p:set>
                                      <p:cBhvr>
                                        <p:cTn id="22" dur="1" fill="hold">
                                          <p:stCondLst>
                                            <p:cond delay="499"/>
                                          </p:stCondLst>
                                        </p:cTn>
                                        <p:tgtEl>
                                          <p:spTgt spid="409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0965"/>
                                        </p:tgtEl>
                                        <p:attrNameLst>
                                          <p:attrName>style.visibility</p:attrName>
                                        </p:attrNameLst>
                                      </p:cBhvr>
                                      <p:to>
                                        <p:strVal val="visible"/>
                                      </p:to>
                                    </p:set>
                                    <p:animEffect transition="in" filter="fade">
                                      <p:cBhvr>
                                        <p:cTn id="27" dur="1000"/>
                                        <p:tgtEl>
                                          <p:spTgt spid="40965"/>
                                        </p:tgtEl>
                                      </p:cBhvr>
                                    </p:animEffect>
                                    <p:anim calcmode="lin" valueType="num">
                                      <p:cBhvr>
                                        <p:cTn id="28" dur="1000" fill="hold"/>
                                        <p:tgtEl>
                                          <p:spTgt spid="40965"/>
                                        </p:tgtEl>
                                        <p:attrNameLst>
                                          <p:attrName>ppt_x</p:attrName>
                                        </p:attrNameLst>
                                      </p:cBhvr>
                                      <p:tavLst>
                                        <p:tav tm="0">
                                          <p:val>
                                            <p:strVal val="#ppt_x"/>
                                          </p:val>
                                        </p:tav>
                                        <p:tav tm="100000">
                                          <p:val>
                                            <p:strVal val="#ppt_x"/>
                                          </p:val>
                                        </p:tav>
                                      </p:tavLst>
                                    </p:anim>
                                    <p:anim calcmode="lin" valueType="num">
                                      <p:cBhvr>
                                        <p:cTn id="29" dur="1000" fill="hold"/>
                                        <p:tgtEl>
                                          <p:spTgt spid="40965"/>
                                        </p:tgtEl>
                                        <p:attrNameLst>
                                          <p:attrName>ppt_y</p:attrName>
                                        </p:attrNameLst>
                                      </p:cBhvr>
                                      <p:tavLst>
                                        <p:tav tm="0">
                                          <p:val>
                                            <p:strVal val="#ppt_y+.1"/>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500"/>
                                        <p:tgtEl>
                                          <p:spTgt spid="40964"/>
                                        </p:tgtEl>
                                      </p:cBhvr>
                                    </p:animEffect>
                                    <p:set>
                                      <p:cBhvr>
                                        <p:cTn id="32" dur="1" fill="hold">
                                          <p:stCondLst>
                                            <p:cond delay="499"/>
                                          </p:stCondLst>
                                        </p:cTn>
                                        <p:tgtEl>
                                          <p:spTgt spid="4096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0966"/>
                                        </p:tgtEl>
                                        <p:attrNameLst>
                                          <p:attrName>style.visibility</p:attrName>
                                        </p:attrNameLst>
                                      </p:cBhvr>
                                      <p:to>
                                        <p:strVal val="visible"/>
                                      </p:to>
                                    </p:set>
                                    <p:animEffect transition="in" filter="fade">
                                      <p:cBhvr>
                                        <p:cTn id="37" dur="1000"/>
                                        <p:tgtEl>
                                          <p:spTgt spid="40966"/>
                                        </p:tgtEl>
                                      </p:cBhvr>
                                    </p:animEffect>
                                    <p:anim calcmode="lin" valueType="num">
                                      <p:cBhvr>
                                        <p:cTn id="38" dur="1000" fill="hold"/>
                                        <p:tgtEl>
                                          <p:spTgt spid="40966"/>
                                        </p:tgtEl>
                                        <p:attrNameLst>
                                          <p:attrName>ppt_x</p:attrName>
                                        </p:attrNameLst>
                                      </p:cBhvr>
                                      <p:tavLst>
                                        <p:tav tm="0">
                                          <p:val>
                                            <p:strVal val="#ppt_x"/>
                                          </p:val>
                                        </p:tav>
                                        <p:tav tm="100000">
                                          <p:val>
                                            <p:strVal val="#ppt_x"/>
                                          </p:val>
                                        </p:tav>
                                      </p:tavLst>
                                    </p:anim>
                                    <p:anim calcmode="lin" valueType="num">
                                      <p:cBhvr>
                                        <p:cTn id="39" dur="1000" fill="hold"/>
                                        <p:tgtEl>
                                          <p:spTgt spid="40966"/>
                                        </p:tgtEl>
                                        <p:attrNameLst>
                                          <p:attrName>ppt_y</p:attrName>
                                        </p:attrNameLst>
                                      </p:cBhvr>
                                      <p:tavLst>
                                        <p:tav tm="0">
                                          <p:val>
                                            <p:strVal val="#ppt_y+.1"/>
                                          </p:val>
                                        </p:tav>
                                        <p:tav tm="100000">
                                          <p:val>
                                            <p:strVal val="#ppt_y"/>
                                          </p:val>
                                        </p:tav>
                                      </p:tavLst>
                                    </p:anim>
                                  </p:childTnLst>
                                </p:cTn>
                              </p:par>
                              <p:par>
                                <p:cTn id="40" presetID="10" presetClass="exit" presetSubtype="0" fill="hold" nodeType="withEffect">
                                  <p:stCondLst>
                                    <p:cond delay="0"/>
                                  </p:stCondLst>
                                  <p:childTnLst>
                                    <p:animEffect transition="out" filter="fade">
                                      <p:cBhvr>
                                        <p:cTn id="41" dur="500"/>
                                        <p:tgtEl>
                                          <p:spTgt spid="40965"/>
                                        </p:tgtEl>
                                      </p:cBhvr>
                                    </p:animEffect>
                                    <p:set>
                                      <p:cBhvr>
                                        <p:cTn id="42" dur="1" fill="hold">
                                          <p:stCondLst>
                                            <p:cond delay="499"/>
                                          </p:stCondLst>
                                        </p:cTn>
                                        <p:tgtEl>
                                          <p:spTgt spid="409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t>Identity Management (</a:t>
            </a:r>
            <a:r>
              <a:rPr lang="en-US" sz="2400" dirty="0" err="1" smtClean="0"/>
              <a:t>IdM</a:t>
            </a:r>
            <a:r>
              <a:rPr lang="en-US" sz="2400" dirty="0" smtClean="0"/>
              <a:t>)</a:t>
            </a:r>
          </a:p>
          <a:p>
            <a:pPr lvl="1"/>
            <a:r>
              <a:rPr lang="en-US" sz="2200" dirty="0" smtClean="0"/>
              <a:t>Authentication Service: confirm Bamboo Person ID</a:t>
            </a:r>
          </a:p>
          <a:p>
            <a:pPr lvl="1"/>
            <a:r>
              <a:rPr lang="en-US" sz="2200" dirty="0" smtClean="0"/>
              <a:t>Bamboo Person ID allows access to content, tools, ...</a:t>
            </a:r>
          </a:p>
          <a:p>
            <a:pPr>
              <a:spcBef>
                <a:spcPts val="1800"/>
              </a:spcBef>
            </a:pPr>
            <a:r>
              <a:rPr lang="en-US" sz="2400" dirty="0" smtClean="0"/>
              <a:t>Content remediation and remodeling</a:t>
            </a:r>
          </a:p>
          <a:p>
            <a:pPr lvl="1"/>
            <a:r>
              <a:rPr lang="en-US" sz="2200" dirty="0" smtClean="0"/>
              <a:t>One tool </a:t>
            </a:r>
            <a:r>
              <a:rPr lang="en-US" sz="2200" dirty="0" smtClean="0"/>
              <a:t>requires plain text by paragraph</a:t>
            </a:r>
          </a:p>
          <a:p>
            <a:pPr lvl="1"/>
            <a:r>
              <a:rPr lang="en-US" sz="2200" dirty="0" smtClean="0"/>
              <a:t>Different tool requires TEI with POS tagging</a:t>
            </a:r>
          </a:p>
          <a:p>
            <a:pPr>
              <a:spcBef>
                <a:spcPts val="1800"/>
              </a:spcBef>
            </a:pPr>
            <a:r>
              <a:rPr lang="en-US" sz="2400" dirty="0" smtClean="0"/>
              <a:t>Transient stores for annotations &amp; other derivatives</a:t>
            </a:r>
          </a:p>
          <a:p>
            <a:pPr>
              <a:spcBef>
                <a:spcPts val="1800"/>
              </a:spcBef>
            </a:pPr>
            <a:r>
              <a:rPr lang="en-US" sz="2400" dirty="0" smtClean="0"/>
              <a:t>Drupal-based Research Environment</a:t>
            </a:r>
          </a:p>
          <a:p>
            <a:pPr lvl="1">
              <a:spcBef>
                <a:spcPts val="1200"/>
              </a:spcBef>
            </a:pPr>
            <a:r>
              <a:rPr lang="en-US" sz="2200" dirty="0" smtClean="0"/>
              <a:t>Prior experimentation with </a:t>
            </a:r>
            <a:r>
              <a:rPr lang="en-US" sz="2200" dirty="0" err="1" smtClean="0"/>
              <a:t>HubZero</a:t>
            </a:r>
            <a:r>
              <a:rPr lang="en-US" sz="2200" dirty="0" smtClean="0"/>
              <a:t>, Alfresco, VRE</a:t>
            </a:r>
            <a:endParaRPr lang="en-US" sz="2200" dirty="0"/>
          </a:p>
        </p:txBody>
      </p:sp>
      <p:sp>
        <p:nvSpPr>
          <p:cNvPr id="3" name="Slide Number Placeholder 2"/>
          <p:cNvSpPr>
            <a:spLocks noGrp="1"/>
          </p:cNvSpPr>
          <p:nvPr>
            <p:ph type="sldNum" sz="quarter" idx="12"/>
          </p:nvPr>
        </p:nvSpPr>
        <p:spPr/>
        <p:txBody>
          <a:bodyPr/>
          <a:lstStyle/>
          <a:p>
            <a:pPr>
              <a:defRPr/>
            </a:pPr>
            <a:fld id="{CD99DE48-70B6-420B-A83E-0D953083A5F1}" type="slidenum">
              <a:rPr lang="en-US" smtClean="0"/>
              <a:pPr>
                <a:defRPr/>
              </a:pPr>
              <a:t>25</a:t>
            </a:fld>
            <a:endParaRPr lang="en-US"/>
          </a:p>
        </p:txBody>
      </p:sp>
      <p:sp>
        <p:nvSpPr>
          <p:cNvPr id="6" name="Title 5"/>
          <p:cNvSpPr>
            <a:spLocks noGrp="1"/>
          </p:cNvSpPr>
          <p:nvPr>
            <p:ph type="title"/>
          </p:nvPr>
        </p:nvSpPr>
        <p:spPr/>
        <p:txBody>
          <a:bodyPr/>
          <a:lstStyle/>
          <a:p>
            <a:r>
              <a:rPr lang="en-US" dirty="0" smtClean="0"/>
              <a:t>Other BSP services</a:t>
            </a:r>
            <a:endParaRPr lang="en-US" dirty="0"/>
          </a:p>
        </p:txBody>
      </p:sp>
      <p:sp>
        <p:nvSpPr>
          <p:cNvPr id="8"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9"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2"/>
              </a:rPr>
              <a:t>http://emblematica.grainger.illinois.edu/</a:t>
            </a:r>
            <a:r>
              <a:rPr lang="en-US" sz="1100" dirty="0" smtClean="0"/>
              <a:t>  </a:t>
            </a:r>
          </a:p>
          <a:p>
            <a:pPr>
              <a:defRPr/>
            </a:pPr>
            <a:r>
              <a:rPr lang="en-US" sz="1100" dirty="0" smtClean="0">
                <a:hlinkClick r:id="rId3"/>
              </a:rPr>
              <a:t>http://www.openannotation.org/</a:t>
            </a:r>
            <a:r>
              <a:rPr lang="en-US" sz="1100" dirty="0" smtClean="0"/>
              <a:t> </a:t>
            </a:r>
            <a:endParaRPr lang="en-GB" sz="1100" dirty="0"/>
          </a:p>
        </p:txBody>
      </p:sp>
    </p:spTree>
    <p:extLst>
      <p:ext uri="{BB962C8B-B14F-4D97-AF65-F5344CB8AC3E}">
        <p14:creationId xmlns:p14="http://schemas.microsoft.com/office/powerpoint/2010/main" val="2118027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26</a:t>
            </a:fld>
            <a:endParaRPr lang="en-US" dirty="0"/>
          </a:p>
        </p:txBody>
      </p:sp>
      <p:sp>
        <p:nvSpPr>
          <p:cNvPr id="6" name="Title 5"/>
          <p:cNvSpPr>
            <a:spLocks noGrp="1"/>
          </p:cNvSpPr>
          <p:nvPr>
            <p:ph type="title"/>
          </p:nvPr>
        </p:nvSpPr>
        <p:spPr>
          <a:xfrm>
            <a:off x="457200" y="228600"/>
            <a:ext cx="8382000" cy="868362"/>
          </a:xfrm>
        </p:spPr>
        <p:txBody>
          <a:bodyPr/>
          <a:lstStyle/>
          <a:p>
            <a:r>
              <a:rPr lang="en-US" sz="2400" dirty="0" smtClean="0"/>
              <a:t>A </a:t>
            </a:r>
            <a:r>
              <a:rPr lang="en-US" sz="2400" dirty="0" err="1" smtClean="0"/>
              <a:t>ResourceSync</a:t>
            </a:r>
            <a:r>
              <a:rPr lang="en-US" sz="2400" baseline="30000" dirty="0" smtClean="0"/>
              <a:t>*</a:t>
            </a:r>
            <a:r>
              <a:rPr lang="en-US" sz="2400" dirty="0" smtClean="0"/>
              <a:t> </a:t>
            </a:r>
            <a:r>
              <a:rPr lang="en-US" sz="2400" dirty="0"/>
              <a:t>Precursor </a:t>
            </a:r>
            <a:r>
              <a:rPr lang="en-US" sz="2400" dirty="0" smtClean="0"/>
              <a:t>Experiment:</a:t>
            </a:r>
            <a:r>
              <a:rPr lang="en-US" sz="2400" dirty="0"/>
              <a:t/>
            </a:r>
            <a:br>
              <a:rPr lang="en-US" sz="2400" dirty="0"/>
            </a:br>
            <a:r>
              <a:rPr lang="en-US" sz="2400" dirty="0"/>
              <a:t>Testing a Push/Pull </a:t>
            </a:r>
            <a:r>
              <a:rPr lang="en-US" sz="2400" dirty="0" err="1"/>
              <a:t>ResourceSync</a:t>
            </a:r>
            <a:r>
              <a:rPr lang="en-US" sz="2400" dirty="0"/>
              <a:t> Approach</a:t>
            </a:r>
          </a:p>
        </p:txBody>
      </p:sp>
      <p:sp>
        <p:nvSpPr>
          <p:cNvPr id="7" name="Rectangle 6"/>
          <p:cNvSpPr/>
          <p:nvPr/>
        </p:nvSpPr>
        <p:spPr>
          <a:xfrm>
            <a:off x="304800" y="3780289"/>
            <a:ext cx="2819400" cy="1938992"/>
          </a:xfrm>
          <a:prstGeom prst="rect">
            <a:avLst/>
          </a:prstGeom>
        </p:spPr>
        <p:txBody>
          <a:bodyPr wrap="square">
            <a:spAutoFit/>
          </a:bodyPr>
          <a:lstStyle/>
          <a:p>
            <a:r>
              <a:rPr lang="en-US" sz="1500" dirty="0" smtClean="0"/>
              <a:t>From</a:t>
            </a:r>
            <a:r>
              <a:rPr lang="en-US" sz="1500" i="1" dirty="0" smtClean="0"/>
              <a:t>. </a:t>
            </a:r>
            <a:r>
              <a:rPr lang="en-US" sz="1500" i="1" dirty="0" err="1">
                <a:hlinkClick r:id="rId3"/>
              </a:rPr>
              <a:t>ResourceSync</a:t>
            </a:r>
            <a:r>
              <a:rPr lang="en-US" sz="1500" i="1" dirty="0">
                <a:hlinkClick r:id="rId3"/>
              </a:rPr>
              <a:t>: Towards A Web-Based Approach For Resource </a:t>
            </a:r>
            <a:r>
              <a:rPr lang="en-US" sz="1500" i="1" dirty="0" smtClean="0">
                <a:hlinkClick r:id="rId3"/>
              </a:rPr>
              <a:t>Synchronization</a:t>
            </a:r>
            <a:r>
              <a:rPr lang="en-US" sz="1500" i="1" dirty="0" smtClean="0"/>
              <a:t>.</a:t>
            </a:r>
          </a:p>
          <a:p>
            <a:r>
              <a:rPr lang="en-US" sz="1500" i="1" dirty="0" smtClean="0"/>
              <a:t> </a:t>
            </a:r>
          </a:p>
          <a:p>
            <a:r>
              <a:rPr lang="en-US" sz="1500" i="1" dirty="0" smtClean="0"/>
              <a:t>A </a:t>
            </a:r>
            <a:r>
              <a:rPr lang="en-US" sz="1500" dirty="0" smtClean="0"/>
              <a:t>Project Briefing given </a:t>
            </a:r>
            <a:r>
              <a:rPr lang="en-US" sz="1500" dirty="0"/>
              <a:t>Herbert Van de </a:t>
            </a:r>
            <a:r>
              <a:rPr lang="en-US" sz="1500" dirty="0" err="1" smtClean="0"/>
              <a:t>Sompel</a:t>
            </a:r>
            <a:r>
              <a:rPr lang="en-US" sz="1500" dirty="0" smtClean="0"/>
              <a:t> </a:t>
            </a:r>
            <a:br>
              <a:rPr lang="en-US" sz="1500" dirty="0" smtClean="0"/>
            </a:br>
            <a:r>
              <a:rPr lang="en-US" sz="1500" dirty="0" smtClean="0"/>
              <a:t>at CNI 2012 Spring Membership Meeting</a:t>
            </a:r>
            <a:r>
              <a:rPr lang="en-US" sz="1500" i="1" dirty="0" smtClean="0"/>
              <a:t>.</a:t>
            </a:r>
            <a:endParaRPr lang="en-US" sz="1500" dirty="0"/>
          </a:p>
        </p:txBody>
      </p:sp>
      <p:sp>
        <p:nvSpPr>
          <p:cNvPr id="8" name="TextBox 7"/>
          <p:cNvSpPr txBox="1"/>
          <p:nvPr/>
        </p:nvSpPr>
        <p:spPr>
          <a:xfrm>
            <a:off x="304800" y="5867400"/>
            <a:ext cx="8610600" cy="461665"/>
          </a:xfrm>
          <a:prstGeom prst="rect">
            <a:avLst/>
          </a:prstGeom>
          <a:noFill/>
        </p:spPr>
        <p:txBody>
          <a:bodyPr wrap="square" rtlCol="0">
            <a:spAutoFit/>
          </a:bodyPr>
          <a:lstStyle/>
          <a:p>
            <a:r>
              <a:rPr lang="en-US" sz="1200" baseline="30000" dirty="0" smtClean="0"/>
              <a:t>*</a:t>
            </a:r>
            <a:r>
              <a:rPr lang="en-US" sz="1200" dirty="0" smtClean="0"/>
              <a:t> For more information see: Herbert Van de </a:t>
            </a:r>
            <a:r>
              <a:rPr lang="en-US" sz="1200" dirty="0" err="1" smtClean="0"/>
              <a:t>Sompel</a:t>
            </a:r>
            <a:r>
              <a:rPr lang="en-US" sz="1200" dirty="0" smtClean="0"/>
              <a:t>, et al. </a:t>
            </a:r>
            <a:r>
              <a:rPr lang="en-US" sz="1200" dirty="0"/>
              <a:t>2012. A Perspective on Resource </a:t>
            </a:r>
            <a:r>
              <a:rPr lang="en-US" sz="1200" dirty="0" smtClean="0"/>
              <a:t>Synchronization. </a:t>
            </a:r>
            <a:r>
              <a:rPr lang="en-US" sz="1200" i="1" dirty="0" smtClean="0"/>
              <a:t>D-Lib Magazine</a:t>
            </a:r>
            <a:r>
              <a:rPr lang="en-US" sz="1200" dirty="0" smtClean="0"/>
              <a:t> 18 (9/10</a:t>
            </a:r>
            <a:r>
              <a:rPr lang="en-US" sz="1200" dirty="0"/>
              <a:t>). </a:t>
            </a:r>
            <a:r>
              <a:rPr lang="en-US" sz="1200" dirty="0" smtClean="0"/>
              <a:t>doi:</a:t>
            </a:r>
            <a:r>
              <a:rPr lang="en-US" sz="1200" dirty="0" smtClean="0">
                <a:hlinkClick r:id="rId4"/>
              </a:rPr>
              <a:t>10.1045/september2012-vandesompel</a:t>
            </a:r>
            <a:r>
              <a:rPr lang="en-US" sz="1200" dirty="0" smtClean="0"/>
              <a:t> </a:t>
            </a:r>
            <a:endParaRPr lang="en-US" sz="12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1447801"/>
            <a:ext cx="5885837"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9600" y="1143000"/>
            <a:ext cx="2438400" cy="2308324"/>
          </a:xfrm>
          <a:prstGeom prst="rect">
            <a:avLst/>
          </a:prstGeom>
          <a:noFill/>
        </p:spPr>
        <p:txBody>
          <a:bodyPr wrap="square" rtlCol="0">
            <a:spAutoFit/>
          </a:bodyPr>
          <a:lstStyle/>
          <a:p>
            <a:pPr algn="r"/>
            <a:r>
              <a:rPr lang="en-US" b="1" dirty="0"/>
              <a:t>Two Destinations (right) synchronize with a </a:t>
            </a:r>
            <a:r>
              <a:rPr lang="en-US" b="1" dirty="0" err="1"/>
              <a:t>LiveDBpedia</a:t>
            </a:r>
            <a:r>
              <a:rPr lang="en-US" b="1" dirty="0"/>
              <a:t> instance (bottom left) by acting upon change notifications to which they subscribe.</a:t>
            </a:r>
            <a:r>
              <a:rPr lang="en-US" b="1" i="1" dirty="0"/>
              <a:t> </a:t>
            </a:r>
          </a:p>
        </p:txBody>
      </p:sp>
      <p:pic>
        <p:nvPicPr>
          <p:cNvPr id="1028" name="Picture 4" descr="D:\TemporaryInternetFiles\Temporary Internet Files\Content.Outlook\AOVTJJ9S\resourcesync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7292" y="1219200"/>
            <a:ext cx="1087308" cy="990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598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1"/>
            <a:ext cx="8686800" cy="4114799"/>
          </a:xfrm>
        </p:spPr>
        <p:txBody>
          <a:bodyPr/>
          <a:lstStyle/>
          <a:p>
            <a:pPr marL="0" indent="0">
              <a:buNone/>
            </a:pPr>
            <a:r>
              <a:rPr lang="en-US" sz="2200" b="1" i="1" dirty="0" smtClean="0"/>
              <a:t>Web resources are dynamic &amp; have dynamic relationships</a:t>
            </a:r>
            <a:br>
              <a:rPr lang="en-US" sz="2200" b="1" i="1" dirty="0" smtClean="0"/>
            </a:br>
            <a:r>
              <a:rPr lang="en-US" sz="2200" b="1" i="1" dirty="0" smtClean="0"/>
              <a:t>New derivatives &amp; related resources are created over time</a:t>
            </a:r>
          </a:p>
          <a:p>
            <a:pPr marL="0" indent="0">
              <a:buNone/>
            </a:pPr>
            <a:r>
              <a:rPr lang="en-US" sz="2200" b="1" i="1" dirty="0" smtClean="0"/>
              <a:t>This is key to the vision of a </a:t>
            </a:r>
            <a:r>
              <a:rPr lang="en-US" sz="2200" b="1" dirty="0" smtClean="0"/>
              <a:t>Semantic Web</a:t>
            </a:r>
          </a:p>
          <a:p>
            <a:pPr marL="0" indent="0">
              <a:buNone/>
            </a:pPr>
            <a:endParaRPr lang="en-US" sz="2200" b="1" i="1" dirty="0" smtClean="0"/>
          </a:p>
          <a:p>
            <a:pPr marL="234950" indent="-234950"/>
            <a:r>
              <a:rPr lang="en-US" sz="2200" dirty="0" smtClean="0"/>
              <a:t>To enable annotations to become part of the Semantic Web:</a:t>
            </a:r>
          </a:p>
          <a:p>
            <a:pPr marL="457200" lvl="1" indent="-222250"/>
            <a:r>
              <a:rPr lang="en-US" sz="2000" dirty="0" smtClean="0"/>
              <a:t>Need a </a:t>
            </a:r>
            <a:r>
              <a:rPr lang="en-US" sz="2000" dirty="0"/>
              <a:t>Web and Resource-centric, RDF-based, data model &amp; ontology </a:t>
            </a:r>
            <a:endParaRPr lang="en-US" sz="2000" dirty="0" smtClean="0"/>
          </a:p>
          <a:p>
            <a:pPr marL="457200" lvl="1" indent="-222250"/>
            <a:r>
              <a:rPr lang="en-US" sz="2000" dirty="0" smtClean="0"/>
              <a:t>This is the goal of the </a:t>
            </a:r>
            <a:r>
              <a:rPr lang="en-US" sz="2000" dirty="0" smtClean="0">
                <a:hlinkClick r:id="rId2"/>
              </a:rPr>
              <a:t>W3C Open Annotation Community Group</a:t>
            </a:r>
            <a:endParaRPr lang="en-US" sz="2000" dirty="0" smtClean="0"/>
          </a:p>
          <a:p>
            <a:pPr marL="457200" lvl="1" indent="-222250"/>
            <a:endParaRPr lang="en-US" sz="2000" dirty="0"/>
          </a:p>
          <a:p>
            <a:pPr marL="234950" indent="-234950"/>
            <a:r>
              <a:rPr lang="en-US" sz="2200" dirty="0" smtClean="0"/>
              <a:t>By giving distinct identities to annotations &amp; annotation bodies, </a:t>
            </a:r>
            <a:br>
              <a:rPr lang="en-US" sz="2200" dirty="0" smtClean="0"/>
            </a:br>
            <a:r>
              <a:rPr lang="en-US" sz="2200" dirty="0" smtClean="0"/>
              <a:t>enable </a:t>
            </a:r>
            <a:r>
              <a:rPr lang="en-US" sz="2200" i="1" dirty="0" err="1" smtClean="0"/>
              <a:t>NetChaining</a:t>
            </a:r>
            <a:r>
              <a:rPr lang="en-US" sz="2200" dirty="0" smtClean="0"/>
              <a:t> &amp; other forms of annotation-based discourse</a:t>
            </a:r>
            <a:endParaRPr lang="en-US" sz="22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27</a:t>
            </a:fld>
            <a:endParaRPr lang="en-US" dirty="0"/>
          </a:p>
        </p:txBody>
      </p:sp>
      <p:sp>
        <p:nvSpPr>
          <p:cNvPr id="6" name="Title 5"/>
          <p:cNvSpPr>
            <a:spLocks noGrp="1"/>
          </p:cNvSpPr>
          <p:nvPr>
            <p:ph type="title"/>
          </p:nvPr>
        </p:nvSpPr>
        <p:spPr/>
        <p:txBody>
          <a:bodyPr/>
          <a:lstStyle/>
          <a:p>
            <a:r>
              <a:rPr lang="en-US" sz="2400" dirty="0" smtClean="0"/>
              <a:t>Support for Annotation, Scholarly Discourse &amp; </a:t>
            </a:r>
            <a:r>
              <a:rPr lang="en-US" sz="2400" dirty="0" err="1" smtClean="0"/>
              <a:t>Netchaining</a:t>
            </a:r>
            <a:r>
              <a:rPr lang="en-US" sz="2400" dirty="0" smtClean="0"/>
              <a:t>*</a:t>
            </a:r>
            <a:endParaRPr lang="en-US" sz="2400" dirty="0"/>
          </a:p>
        </p:txBody>
      </p:sp>
      <p:sp>
        <p:nvSpPr>
          <p:cNvPr id="7" name="TextBox 6"/>
          <p:cNvSpPr txBox="1"/>
          <p:nvPr/>
        </p:nvSpPr>
        <p:spPr>
          <a:xfrm>
            <a:off x="762000" y="5486400"/>
            <a:ext cx="7848600" cy="646331"/>
          </a:xfrm>
          <a:prstGeom prst="rect">
            <a:avLst/>
          </a:prstGeom>
          <a:noFill/>
        </p:spPr>
        <p:txBody>
          <a:bodyPr wrap="square" rtlCol="0">
            <a:spAutoFit/>
          </a:bodyPr>
          <a:lstStyle/>
          <a:p>
            <a:r>
              <a:rPr lang="en-US" sz="1200" dirty="0" smtClean="0"/>
              <a:t>* </a:t>
            </a:r>
            <a:r>
              <a:rPr lang="en-US" sz="1200" dirty="0" err="1" smtClean="0"/>
              <a:t>Suzana</a:t>
            </a:r>
            <a:r>
              <a:rPr lang="en-US" sz="1200" dirty="0" smtClean="0"/>
              <a:t> </a:t>
            </a:r>
            <a:r>
              <a:rPr lang="en-US" sz="1200" dirty="0" err="1" smtClean="0"/>
              <a:t>Sukovic</a:t>
            </a:r>
            <a:r>
              <a:rPr lang="en-US" sz="1200" dirty="0" smtClean="0"/>
              <a:t>. 2011. E-Texts in Research Projects in the Humanities. </a:t>
            </a:r>
            <a:r>
              <a:rPr lang="en-US" sz="1200" i="1" dirty="0" smtClean="0"/>
              <a:t>Advances in Librarianship</a:t>
            </a:r>
            <a:r>
              <a:rPr lang="en-US" sz="1200" dirty="0" smtClean="0"/>
              <a:t> 33:131-202.</a:t>
            </a:r>
          </a:p>
          <a:p>
            <a:r>
              <a:rPr lang="en-US" sz="1200" dirty="0" err="1" smtClean="0"/>
              <a:t>Suzana</a:t>
            </a:r>
            <a:r>
              <a:rPr lang="en-US" sz="1200" dirty="0" smtClean="0"/>
              <a:t> </a:t>
            </a:r>
            <a:r>
              <a:rPr lang="en-US" sz="1200" dirty="0" err="1" smtClean="0"/>
              <a:t>Sukovic</a:t>
            </a:r>
            <a:r>
              <a:rPr lang="en-US" sz="1200" dirty="0" smtClean="0"/>
              <a:t>. 2008. Convergent Flows: Humanities Scholars and Their Interactions with Electronic Texts. The Library Quarterly 78 (3): 263-284.  </a:t>
            </a:r>
            <a:endParaRPr lang="en-US" sz="1200" dirty="0"/>
          </a:p>
        </p:txBody>
      </p:sp>
      <p:sp>
        <p:nvSpPr>
          <p:cNvPr id="8"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9"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dirty="0" smtClean="0">
                <a:hlinkClick r:id="rId4"/>
              </a:rPr>
              <a:t>/</a:t>
            </a:r>
            <a:r>
              <a:rPr lang="en-US" dirty="0" smtClean="0"/>
              <a:t> </a:t>
            </a:r>
            <a:endParaRPr lang="en-GB" dirty="0"/>
          </a:p>
        </p:txBody>
      </p:sp>
    </p:spTree>
    <p:extLst>
      <p:ext uri="{BB962C8B-B14F-4D97-AF65-F5344CB8AC3E}">
        <p14:creationId xmlns:p14="http://schemas.microsoft.com/office/powerpoint/2010/main" val="2478499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smtClean="0"/>
              <a:t> The Open Annotation Data Model</a:t>
            </a:r>
            <a:endParaRPr lang="en-US" sz="2800" dirty="0"/>
          </a:p>
        </p:txBody>
      </p:sp>
      <p:sp>
        <p:nvSpPr>
          <p:cNvPr id="5" name="Slide Number Placeholder 4"/>
          <p:cNvSpPr>
            <a:spLocks noGrp="1"/>
          </p:cNvSpPr>
          <p:nvPr>
            <p:ph type="sldNum" sz="quarter" idx="10"/>
          </p:nvPr>
        </p:nvSpPr>
        <p:spPr/>
        <p:txBody>
          <a:bodyPr/>
          <a:lstStyle/>
          <a:p>
            <a:pPr>
              <a:defRPr/>
            </a:pPr>
            <a:fld id="{CD99DE48-70B6-420B-A83E-0D953083A5F1}" type="slidenum">
              <a:rPr lang="en-US" smtClean="0"/>
              <a:pPr>
                <a:defRPr/>
              </a:pPr>
              <a:t>28</a:t>
            </a:fld>
            <a:endParaRPr lang="en-US" dirty="0"/>
          </a:p>
        </p:txBody>
      </p:sp>
      <p:pic>
        <p:nvPicPr>
          <p:cNvPr id="6150" name="Picture 6" descr="http://www.openannotation.org/spec/core/images/anno_mode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14400"/>
            <a:ext cx="4492625" cy="373427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openannotation.org/spec/core/images/anno_pro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08" y="1295400"/>
            <a:ext cx="7086600" cy="3732812"/>
          </a:xfrm>
          <a:prstGeom prst="rect">
            <a:avLst/>
          </a:prstGeom>
          <a:solidFill>
            <a:schemeClr val="bg1"/>
          </a:solidFill>
        </p:spPr>
      </p:pic>
      <p:pic>
        <p:nvPicPr>
          <p:cNvPr id="615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570" y="1600200"/>
            <a:ext cx="5980113" cy="376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914400"/>
            <a:ext cx="5562600" cy="50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5000" y="5410200"/>
            <a:ext cx="5715000" cy="646331"/>
          </a:xfrm>
          <a:prstGeom prst="rect">
            <a:avLst/>
          </a:prstGeom>
          <a:noFill/>
        </p:spPr>
        <p:txBody>
          <a:bodyPr wrap="square" rtlCol="0">
            <a:spAutoFit/>
          </a:bodyPr>
          <a:lstStyle/>
          <a:p>
            <a:r>
              <a:rPr lang="en-US" dirty="0">
                <a:hlinkClick r:id="rId6"/>
              </a:rPr>
              <a:t>http://www.w3.org/community/openannotation</a:t>
            </a:r>
            <a:r>
              <a:rPr lang="en-US" dirty="0" smtClean="0">
                <a:hlinkClick r:id="rId6"/>
              </a:rPr>
              <a:t>/</a:t>
            </a:r>
            <a:endParaRPr lang="en-US" dirty="0" smtClean="0"/>
          </a:p>
          <a:p>
            <a:r>
              <a:rPr lang="en-US" dirty="0">
                <a:hlinkClick r:id="rId7"/>
              </a:rPr>
              <a:t>http://www.openannotation.org/spec/core/</a:t>
            </a:r>
            <a:endParaRPr lang="en-US" dirty="0"/>
          </a:p>
        </p:txBody>
      </p:sp>
      <p:sp>
        <p:nvSpPr>
          <p:cNvPr id="11" name="Date Placeholder 11"/>
          <p:cNvSpPr>
            <a:spLocks noGrp="1"/>
          </p:cNvSpPr>
          <p:nvPr>
            <p:ph type="dt" sz="quarter" idx="10"/>
          </p:nvPr>
        </p:nvSpPr>
        <p:spPr>
          <a:xfrm>
            <a:off x="609600"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endParaRPr lang="en-US" sz="1100" dirty="0"/>
          </a:p>
        </p:txBody>
      </p:sp>
      <p:sp>
        <p:nvSpPr>
          <p:cNvPr id="12" name="Footer Placeholder 12"/>
          <p:cNvSpPr>
            <a:spLocks noGrp="1"/>
          </p:cNvSpPr>
          <p:nvPr>
            <p:ph type="ftr" sz="quarter" idx="11"/>
          </p:nvPr>
        </p:nvSpPr>
        <p:spPr>
          <a:xfrm>
            <a:off x="5943600" y="6324600"/>
            <a:ext cx="2895600" cy="365125"/>
          </a:xfrm>
        </p:spPr>
        <p:txBody>
          <a:bodyPr/>
          <a:lstStyle/>
          <a:p>
            <a:pPr algn="r">
              <a:defRPr/>
            </a:pPr>
            <a:r>
              <a:rPr lang="en-US" sz="1200" dirty="0" smtClean="0">
                <a:hlinkClick r:id="rId8"/>
              </a:rPr>
              <a:t>http://emblematica.grainger.illinois.edu/</a:t>
            </a:r>
            <a:r>
              <a:rPr lang="en-US" sz="1200" dirty="0" smtClean="0"/>
              <a:t>  </a:t>
            </a:r>
          </a:p>
          <a:p>
            <a:pPr algn="r">
              <a:defRPr/>
            </a:pPr>
            <a:r>
              <a:rPr lang="en-US" sz="1200" dirty="0" smtClean="0">
                <a:hlinkClick r:id="rId9"/>
              </a:rPr>
              <a:t>http://www.openannotation.org</a:t>
            </a:r>
            <a:r>
              <a:rPr lang="en-US" sz="1100" dirty="0" smtClean="0">
                <a:hlinkClick r:id="rId9"/>
              </a:rPr>
              <a:t>/</a:t>
            </a:r>
            <a:r>
              <a:rPr lang="en-US" sz="1100" dirty="0" smtClean="0"/>
              <a:t> </a:t>
            </a:r>
            <a:endParaRPr lang="en-GB" sz="1100" dirty="0"/>
          </a:p>
        </p:txBody>
      </p:sp>
    </p:spTree>
    <p:extLst>
      <p:ext uri="{BB962C8B-B14F-4D97-AF65-F5344CB8AC3E}">
        <p14:creationId xmlns:p14="http://schemas.microsoft.com/office/powerpoint/2010/main" val="17759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fade">
                                      <p:cBhvr>
                                        <p:cTn id="7" dur="1000"/>
                                        <p:tgtEl>
                                          <p:spTgt spid="6152"/>
                                        </p:tgtEl>
                                      </p:cBhvr>
                                    </p:animEffect>
                                    <p:anim calcmode="lin" valueType="num">
                                      <p:cBhvr>
                                        <p:cTn id="8" dur="1000" fill="hold"/>
                                        <p:tgtEl>
                                          <p:spTgt spid="6152"/>
                                        </p:tgtEl>
                                        <p:attrNameLst>
                                          <p:attrName>ppt_x</p:attrName>
                                        </p:attrNameLst>
                                      </p:cBhvr>
                                      <p:tavLst>
                                        <p:tav tm="0">
                                          <p:val>
                                            <p:strVal val="#ppt_x"/>
                                          </p:val>
                                        </p:tav>
                                        <p:tav tm="100000">
                                          <p:val>
                                            <p:strVal val="#ppt_x"/>
                                          </p:val>
                                        </p:tav>
                                      </p:tavLst>
                                    </p:anim>
                                    <p:anim calcmode="lin" valueType="num">
                                      <p:cBhvr>
                                        <p:cTn id="9" dur="1000" fill="hold"/>
                                        <p:tgtEl>
                                          <p:spTgt spid="6152"/>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6150"/>
                                        </p:tgtEl>
                                      </p:cBhvr>
                                    </p:animEffect>
                                    <p:set>
                                      <p:cBhvr>
                                        <p:cTn id="12" dur="1" fill="hold">
                                          <p:stCondLst>
                                            <p:cond delay="499"/>
                                          </p:stCondLst>
                                        </p:cTn>
                                        <p:tgtEl>
                                          <p:spTgt spid="615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158"/>
                                        </p:tgtEl>
                                        <p:attrNameLst>
                                          <p:attrName>style.visibility</p:attrName>
                                        </p:attrNameLst>
                                      </p:cBhvr>
                                      <p:to>
                                        <p:strVal val="visible"/>
                                      </p:to>
                                    </p:set>
                                    <p:animEffect transition="in" filter="fade">
                                      <p:cBhvr>
                                        <p:cTn id="20" dur="1000"/>
                                        <p:tgtEl>
                                          <p:spTgt spid="6158"/>
                                        </p:tgtEl>
                                      </p:cBhvr>
                                    </p:animEffect>
                                    <p:anim calcmode="lin" valueType="num">
                                      <p:cBhvr>
                                        <p:cTn id="21" dur="1000" fill="hold"/>
                                        <p:tgtEl>
                                          <p:spTgt spid="6158"/>
                                        </p:tgtEl>
                                        <p:attrNameLst>
                                          <p:attrName>ppt_x</p:attrName>
                                        </p:attrNameLst>
                                      </p:cBhvr>
                                      <p:tavLst>
                                        <p:tav tm="0">
                                          <p:val>
                                            <p:strVal val="#ppt_x"/>
                                          </p:val>
                                        </p:tav>
                                        <p:tav tm="100000">
                                          <p:val>
                                            <p:strVal val="#ppt_x"/>
                                          </p:val>
                                        </p:tav>
                                      </p:tavLst>
                                    </p:anim>
                                    <p:anim calcmode="lin" valueType="num">
                                      <p:cBhvr>
                                        <p:cTn id="22" dur="1000" fill="hold"/>
                                        <p:tgtEl>
                                          <p:spTgt spid="6158"/>
                                        </p:tgtEl>
                                        <p:attrNameLst>
                                          <p:attrName>ppt_y</p:attrName>
                                        </p:attrNameLst>
                                      </p:cBhvr>
                                      <p:tavLst>
                                        <p:tav tm="0">
                                          <p:val>
                                            <p:strVal val="#ppt_y+.1"/>
                                          </p:val>
                                        </p:tav>
                                        <p:tav tm="100000">
                                          <p:val>
                                            <p:strVal val="#ppt_y"/>
                                          </p:val>
                                        </p:tav>
                                      </p:tavLst>
                                    </p:anim>
                                  </p:childTnLst>
                                </p:cTn>
                              </p:par>
                              <p:par>
                                <p:cTn id="23" presetID="10" presetClass="exit" presetSubtype="0" fill="hold" nodeType="withEffect">
                                  <p:stCondLst>
                                    <p:cond delay="0"/>
                                  </p:stCondLst>
                                  <p:childTnLst>
                                    <p:animEffect transition="out" filter="fade">
                                      <p:cBhvr>
                                        <p:cTn id="24" dur="500"/>
                                        <p:tgtEl>
                                          <p:spTgt spid="6152"/>
                                        </p:tgtEl>
                                      </p:cBhvr>
                                    </p:animEffect>
                                    <p:set>
                                      <p:cBhvr>
                                        <p:cTn id="25" dur="1" fill="hold">
                                          <p:stCondLst>
                                            <p:cond delay="499"/>
                                          </p:stCondLst>
                                        </p:cTn>
                                        <p:tgtEl>
                                          <p:spTgt spid="615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159"/>
                                        </p:tgtEl>
                                        <p:attrNameLst>
                                          <p:attrName>style.visibility</p:attrName>
                                        </p:attrNameLst>
                                      </p:cBhvr>
                                      <p:to>
                                        <p:strVal val="visible"/>
                                      </p:to>
                                    </p:set>
                                    <p:animEffect transition="in" filter="fade">
                                      <p:cBhvr>
                                        <p:cTn id="30" dur="1000"/>
                                        <p:tgtEl>
                                          <p:spTgt spid="6159"/>
                                        </p:tgtEl>
                                      </p:cBhvr>
                                    </p:animEffect>
                                    <p:anim calcmode="lin" valueType="num">
                                      <p:cBhvr>
                                        <p:cTn id="31" dur="1000" fill="hold"/>
                                        <p:tgtEl>
                                          <p:spTgt spid="6159"/>
                                        </p:tgtEl>
                                        <p:attrNameLst>
                                          <p:attrName>ppt_x</p:attrName>
                                        </p:attrNameLst>
                                      </p:cBhvr>
                                      <p:tavLst>
                                        <p:tav tm="0">
                                          <p:val>
                                            <p:strVal val="#ppt_x"/>
                                          </p:val>
                                        </p:tav>
                                        <p:tav tm="100000">
                                          <p:val>
                                            <p:strVal val="#ppt_x"/>
                                          </p:val>
                                        </p:tav>
                                      </p:tavLst>
                                    </p:anim>
                                    <p:anim calcmode="lin" valueType="num">
                                      <p:cBhvr>
                                        <p:cTn id="32" dur="1000" fill="hold"/>
                                        <p:tgtEl>
                                          <p:spTgt spid="6159"/>
                                        </p:tgtEl>
                                        <p:attrNameLst>
                                          <p:attrName>ppt_y</p:attrName>
                                        </p:attrNameLst>
                                      </p:cBhvr>
                                      <p:tavLst>
                                        <p:tav tm="0">
                                          <p:val>
                                            <p:strVal val="#ppt_y+.1"/>
                                          </p:val>
                                        </p:tav>
                                        <p:tav tm="100000">
                                          <p:val>
                                            <p:strVal val="#ppt_y"/>
                                          </p:val>
                                        </p:tav>
                                      </p:tavLst>
                                    </p:anim>
                                  </p:childTnLst>
                                </p:cTn>
                              </p:par>
                              <p:par>
                                <p:cTn id="33" presetID="10" presetClass="exit" presetSubtype="0" fill="hold" nodeType="withEffect">
                                  <p:stCondLst>
                                    <p:cond delay="0"/>
                                  </p:stCondLst>
                                  <p:childTnLst>
                                    <p:animEffect transition="out" filter="fade">
                                      <p:cBhvr>
                                        <p:cTn id="34" dur="500"/>
                                        <p:tgtEl>
                                          <p:spTgt spid="6158"/>
                                        </p:tgtEl>
                                      </p:cBhvr>
                                    </p:animEffect>
                                    <p:set>
                                      <p:cBhvr>
                                        <p:cTn id="35" dur="1" fill="hold">
                                          <p:stCondLst>
                                            <p:cond delay="499"/>
                                          </p:stCondLst>
                                        </p:cTn>
                                        <p:tgtEl>
                                          <p:spTgt spid="6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Annotation-based discourse illustration</a:t>
            </a:r>
            <a:endParaRPr lang="en-US" dirty="0"/>
          </a:p>
        </p:txBody>
      </p:sp>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29</a:t>
            </a:fld>
            <a:endParaRPr lang="en-US"/>
          </a:p>
        </p:txBody>
      </p:sp>
      <p:pic>
        <p:nvPicPr>
          <p:cNvPr id="6146" name="Object 1"/>
          <p:cNvPicPr>
            <a:picLocks noChangeArrowheads="1"/>
          </p:cNvPicPr>
          <p:nvPr/>
        </p:nvPicPr>
        <p:blipFill>
          <a:blip r:embed="rId2" cstate="print">
            <a:extLst>
              <a:ext uri="{28A0092B-C50C-407E-A947-70E740481C1C}">
                <a14:useLocalDpi xmlns:a14="http://schemas.microsoft.com/office/drawing/2010/main" val="0"/>
              </a:ext>
            </a:extLst>
          </a:blip>
          <a:srcRect b="-1608"/>
          <a:stretch>
            <a:fillRect/>
          </a:stretch>
        </p:blipFill>
        <p:spPr bwMode="auto">
          <a:xfrm>
            <a:off x="1219200" y="1295400"/>
            <a:ext cx="6934200" cy="3886200"/>
          </a:xfrm>
          <a:prstGeom prst="rect">
            <a:avLst/>
          </a:prstGeom>
          <a:solidFill>
            <a:schemeClr val="bg1"/>
          </a:solidFill>
          <a:ln>
            <a:noFill/>
          </a:ln>
        </p:spPr>
      </p:pic>
      <p:pic>
        <p:nvPicPr>
          <p:cNvPr id="6147" name="Picture 3" descr="Emblematica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0086" y="1295400"/>
            <a:ext cx="6946888" cy="435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295400"/>
            <a:ext cx="6412352" cy="4817806"/>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Emblematica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086" y="1295400"/>
            <a:ext cx="6923314" cy="491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Emblematica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134" y="1143000"/>
            <a:ext cx="6401466" cy="508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1"/>
          <p:cNvSpPr>
            <a:spLocks noGrp="1"/>
          </p:cNvSpPr>
          <p:nvPr>
            <p:ph type="dt" sz="quarter" idx="10"/>
          </p:nvPr>
        </p:nvSpPr>
        <p:spPr>
          <a:xfrm>
            <a:off x="609600"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endParaRPr lang="en-US" sz="1100" dirty="0"/>
          </a:p>
        </p:txBody>
      </p:sp>
      <p:sp>
        <p:nvSpPr>
          <p:cNvPr id="12" name="Footer Placeholder 12"/>
          <p:cNvSpPr>
            <a:spLocks noGrp="1"/>
          </p:cNvSpPr>
          <p:nvPr>
            <p:ph type="ftr" sz="quarter" idx="11"/>
          </p:nvPr>
        </p:nvSpPr>
        <p:spPr>
          <a:xfrm>
            <a:off x="5943600" y="6324600"/>
            <a:ext cx="2895600" cy="365125"/>
          </a:xfrm>
        </p:spPr>
        <p:txBody>
          <a:bodyPr/>
          <a:lstStyle/>
          <a:p>
            <a:pPr algn="r">
              <a:defRPr/>
            </a:pPr>
            <a:r>
              <a:rPr lang="en-US" sz="1100" dirty="0" smtClean="0">
                <a:hlinkClick r:id="rId7"/>
              </a:rPr>
              <a:t>http://emblematica.grainger.illinois.edu/</a:t>
            </a:r>
            <a:r>
              <a:rPr lang="en-US" sz="1100" dirty="0" smtClean="0"/>
              <a:t>  </a:t>
            </a:r>
          </a:p>
          <a:p>
            <a:pPr algn="r">
              <a:defRPr/>
            </a:pPr>
            <a:r>
              <a:rPr lang="en-US" sz="1100" dirty="0" smtClean="0">
                <a:hlinkClick r:id="rId8"/>
              </a:rPr>
              <a:t>http://www.openannotation.org</a:t>
            </a:r>
            <a:r>
              <a:rPr lang="en-US" dirty="0" smtClean="0">
                <a:hlinkClick r:id="rId8"/>
              </a:rPr>
              <a:t>/</a:t>
            </a:r>
            <a:r>
              <a:rPr lang="en-US" dirty="0" smtClean="0"/>
              <a:t> </a:t>
            </a:r>
            <a:endParaRPr lang="en-GB" dirty="0"/>
          </a:p>
        </p:txBody>
      </p:sp>
    </p:spTree>
    <p:extLst>
      <p:ext uri="{BB962C8B-B14F-4D97-AF65-F5344CB8AC3E}">
        <p14:creationId xmlns:p14="http://schemas.microsoft.com/office/powerpoint/2010/main" val="4926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anim calcmode="lin" valueType="num">
                                      <p:cBhvr>
                                        <p:cTn id="12" dur="1000" fill="hold"/>
                                        <p:tgtEl>
                                          <p:spTgt spid="6147"/>
                                        </p:tgtEl>
                                        <p:attrNameLst>
                                          <p:attrName>ppt_x</p:attrName>
                                        </p:attrNameLst>
                                      </p:cBhvr>
                                      <p:tavLst>
                                        <p:tav tm="0">
                                          <p:val>
                                            <p:strVal val="#ppt_x"/>
                                          </p:val>
                                        </p:tav>
                                        <p:tav tm="100000">
                                          <p:val>
                                            <p:strVal val="#ppt_x"/>
                                          </p:val>
                                        </p:tav>
                                      </p:tavLst>
                                    </p:anim>
                                    <p:anim calcmode="lin" valueType="num">
                                      <p:cBhvr>
                                        <p:cTn id="13"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156"/>
                                        </p:tgtEl>
                                        <p:attrNameLst>
                                          <p:attrName>style.visibility</p:attrName>
                                        </p:attrNameLst>
                                      </p:cBhvr>
                                      <p:to>
                                        <p:strVal val="visible"/>
                                      </p:to>
                                    </p:set>
                                    <p:animEffect transition="in" filter="fade">
                                      <p:cBhvr>
                                        <p:cTn id="18" dur="1000"/>
                                        <p:tgtEl>
                                          <p:spTgt spid="6156"/>
                                        </p:tgtEl>
                                      </p:cBhvr>
                                    </p:animEffect>
                                    <p:anim calcmode="lin" valueType="num">
                                      <p:cBhvr>
                                        <p:cTn id="19" dur="1000" fill="hold"/>
                                        <p:tgtEl>
                                          <p:spTgt spid="6156"/>
                                        </p:tgtEl>
                                        <p:attrNameLst>
                                          <p:attrName>ppt_x</p:attrName>
                                        </p:attrNameLst>
                                      </p:cBhvr>
                                      <p:tavLst>
                                        <p:tav tm="0">
                                          <p:val>
                                            <p:strVal val="#ppt_x"/>
                                          </p:val>
                                        </p:tav>
                                        <p:tav tm="100000">
                                          <p:val>
                                            <p:strVal val="#ppt_x"/>
                                          </p:val>
                                        </p:tav>
                                      </p:tavLst>
                                    </p:anim>
                                    <p:anim calcmode="lin" valueType="num">
                                      <p:cBhvr>
                                        <p:cTn id="20" dur="1000" fill="hold"/>
                                        <p:tgtEl>
                                          <p:spTgt spid="6156"/>
                                        </p:tgtEl>
                                        <p:attrNameLst>
                                          <p:attrName>ppt_y</p:attrName>
                                        </p:attrNameLst>
                                      </p:cBhvr>
                                      <p:tavLst>
                                        <p:tav tm="0">
                                          <p:val>
                                            <p:strVal val="#ppt_y+.1"/>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6147"/>
                                        </p:tgtEl>
                                      </p:cBhvr>
                                    </p:animEffect>
                                    <p:set>
                                      <p:cBhvr>
                                        <p:cTn id="23" dur="1" fill="hold">
                                          <p:stCondLst>
                                            <p:cond delay="499"/>
                                          </p:stCondLst>
                                        </p:cTn>
                                        <p:tgtEl>
                                          <p:spTgt spid="614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57"/>
                                        </p:tgtEl>
                                        <p:attrNameLst>
                                          <p:attrName>style.visibility</p:attrName>
                                        </p:attrNameLst>
                                      </p:cBhvr>
                                      <p:to>
                                        <p:strVal val="visible"/>
                                      </p:to>
                                    </p:set>
                                    <p:animEffect transition="in" filter="fade">
                                      <p:cBhvr>
                                        <p:cTn id="28" dur="1000"/>
                                        <p:tgtEl>
                                          <p:spTgt spid="6157"/>
                                        </p:tgtEl>
                                      </p:cBhvr>
                                    </p:animEffect>
                                    <p:anim calcmode="lin" valueType="num">
                                      <p:cBhvr>
                                        <p:cTn id="29" dur="1000" fill="hold"/>
                                        <p:tgtEl>
                                          <p:spTgt spid="6157"/>
                                        </p:tgtEl>
                                        <p:attrNameLst>
                                          <p:attrName>ppt_x</p:attrName>
                                        </p:attrNameLst>
                                      </p:cBhvr>
                                      <p:tavLst>
                                        <p:tav tm="0">
                                          <p:val>
                                            <p:strVal val="#ppt_x"/>
                                          </p:val>
                                        </p:tav>
                                        <p:tav tm="100000">
                                          <p:val>
                                            <p:strVal val="#ppt_x"/>
                                          </p:val>
                                        </p:tav>
                                      </p:tavLst>
                                    </p:anim>
                                    <p:anim calcmode="lin" valueType="num">
                                      <p:cBhvr>
                                        <p:cTn id="30" dur="1000" fill="hold"/>
                                        <p:tgtEl>
                                          <p:spTgt spid="6157"/>
                                        </p:tgtEl>
                                        <p:attrNameLst>
                                          <p:attrName>ppt_y</p:attrName>
                                        </p:attrNameLst>
                                      </p:cBhvr>
                                      <p:tavLst>
                                        <p:tav tm="0">
                                          <p:val>
                                            <p:strVal val="#ppt_y+.1"/>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500"/>
                                        <p:tgtEl>
                                          <p:spTgt spid="6156"/>
                                        </p:tgtEl>
                                      </p:cBhvr>
                                    </p:animEffect>
                                    <p:set>
                                      <p:cBhvr>
                                        <p:cTn id="33" dur="1" fill="hold">
                                          <p:stCondLst>
                                            <p:cond delay="499"/>
                                          </p:stCondLst>
                                        </p:cTn>
                                        <p:tgtEl>
                                          <p:spTgt spid="615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158"/>
                                        </p:tgtEl>
                                        <p:attrNameLst>
                                          <p:attrName>style.visibility</p:attrName>
                                        </p:attrNameLst>
                                      </p:cBhvr>
                                      <p:to>
                                        <p:strVal val="visible"/>
                                      </p:to>
                                    </p:set>
                                    <p:animEffect transition="in" filter="fade">
                                      <p:cBhvr>
                                        <p:cTn id="38" dur="1000"/>
                                        <p:tgtEl>
                                          <p:spTgt spid="6158"/>
                                        </p:tgtEl>
                                      </p:cBhvr>
                                    </p:animEffect>
                                    <p:anim calcmode="lin" valueType="num">
                                      <p:cBhvr>
                                        <p:cTn id="39" dur="1000" fill="hold"/>
                                        <p:tgtEl>
                                          <p:spTgt spid="6158"/>
                                        </p:tgtEl>
                                        <p:attrNameLst>
                                          <p:attrName>ppt_x</p:attrName>
                                        </p:attrNameLst>
                                      </p:cBhvr>
                                      <p:tavLst>
                                        <p:tav tm="0">
                                          <p:val>
                                            <p:strVal val="#ppt_x"/>
                                          </p:val>
                                        </p:tav>
                                        <p:tav tm="100000">
                                          <p:val>
                                            <p:strVal val="#ppt_x"/>
                                          </p:val>
                                        </p:tav>
                                      </p:tavLst>
                                    </p:anim>
                                    <p:anim calcmode="lin" valueType="num">
                                      <p:cBhvr>
                                        <p:cTn id="40" dur="1000" fill="hold"/>
                                        <p:tgtEl>
                                          <p:spTgt spid="6158"/>
                                        </p:tgtEl>
                                        <p:attrNameLst>
                                          <p:attrName>ppt_y</p:attrName>
                                        </p:attrNameLst>
                                      </p:cBhvr>
                                      <p:tavLst>
                                        <p:tav tm="0">
                                          <p:val>
                                            <p:strVal val="#ppt_y+.1"/>
                                          </p:val>
                                        </p:tav>
                                        <p:tav tm="100000">
                                          <p:val>
                                            <p:strVal val="#ppt_y"/>
                                          </p:val>
                                        </p:tav>
                                      </p:tavLst>
                                    </p:anim>
                                  </p:childTnLst>
                                </p:cTn>
                              </p:par>
                              <p:par>
                                <p:cTn id="41" presetID="10" presetClass="exit" presetSubtype="0" fill="hold" nodeType="withEffect">
                                  <p:stCondLst>
                                    <p:cond delay="0"/>
                                  </p:stCondLst>
                                  <p:childTnLst>
                                    <p:animEffect transition="out" filter="fade">
                                      <p:cBhvr>
                                        <p:cTn id="42" dur="500"/>
                                        <p:tgtEl>
                                          <p:spTgt spid="6157"/>
                                        </p:tgtEl>
                                      </p:cBhvr>
                                    </p:animEffect>
                                    <p:set>
                                      <p:cBhvr>
                                        <p:cTn id="43" dur="1" fill="hold">
                                          <p:stCondLst>
                                            <p:cond delay="499"/>
                                          </p:stCondLst>
                                        </p:cTn>
                                        <p:tgtEl>
                                          <p:spTgt spid="6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3</a:t>
            </a:fld>
            <a:endParaRPr lang="en-US" dirty="0"/>
          </a:p>
        </p:txBody>
      </p:sp>
      <p:sp>
        <p:nvSpPr>
          <p:cNvPr id="6" name="Title 5"/>
          <p:cNvSpPr>
            <a:spLocks noGrp="1"/>
          </p:cNvSpPr>
          <p:nvPr>
            <p:ph type="title"/>
          </p:nvPr>
        </p:nvSpPr>
        <p:spPr>
          <a:xfrm>
            <a:off x="457200" y="274638"/>
            <a:ext cx="8382000" cy="487362"/>
          </a:xfrm>
        </p:spPr>
        <p:txBody>
          <a:bodyPr/>
          <a:lstStyle/>
          <a:p>
            <a:r>
              <a:rPr lang="en-US" dirty="0" smtClean="0"/>
              <a:t>Digital </a:t>
            </a:r>
            <a:r>
              <a:rPr lang="en-US" dirty="0" smtClean="0"/>
              <a:t>Content </a:t>
            </a:r>
            <a:r>
              <a:rPr lang="en-US" dirty="0" smtClean="0"/>
              <a:t>Sources (a few examples)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434845025"/>
              </p:ext>
            </p:extLst>
          </p:nvPr>
        </p:nvGraphicFramePr>
        <p:xfrm>
          <a:off x="533401" y="914400"/>
          <a:ext cx="8381998" cy="3708400"/>
        </p:xfrm>
        <a:graphic>
          <a:graphicData uri="http://schemas.openxmlformats.org/drawingml/2006/table">
            <a:tbl>
              <a:tblPr firstRow="1" bandRow="1">
                <a:tableStyleId>{5C22544A-7EE6-4342-B048-85BDC9FD1C3A}</a:tableStyleId>
              </a:tblPr>
              <a:tblGrid>
                <a:gridCol w="2819399"/>
                <a:gridCol w="2057400"/>
                <a:gridCol w="3505199"/>
              </a:tblGrid>
              <a:tr h="370840">
                <a:tc>
                  <a:txBody>
                    <a:bodyPr/>
                    <a:lstStyle/>
                    <a:p>
                      <a:pPr algn="ctr"/>
                      <a:r>
                        <a:rPr lang="en-US" dirty="0" smtClean="0"/>
                        <a:t>Archive Name</a:t>
                      </a:r>
                      <a:endParaRPr lang="en-US" dirty="0"/>
                    </a:p>
                  </a:txBody>
                  <a:tcPr/>
                </a:tc>
                <a:tc>
                  <a:txBody>
                    <a:bodyPr/>
                    <a:lstStyle/>
                    <a:p>
                      <a:pPr algn="ctr"/>
                      <a:r>
                        <a:rPr lang="en-US" dirty="0" smtClean="0"/>
                        <a:t>Size</a:t>
                      </a:r>
                      <a:endParaRPr lang="en-US" dirty="0"/>
                    </a:p>
                  </a:txBody>
                  <a:tcPr/>
                </a:tc>
                <a:tc>
                  <a:txBody>
                    <a:bodyPr/>
                    <a:lstStyle/>
                    <a:p>
                      <a:pPr algn="ctr"/>
                      <a:r>
                        <a:rPr lang="en-US" dirty="0" smtClean="0"/>
                        <a:t>Contents</a:t>
                      </a:r>
                      <a:endParaRPr lang="en-US" dirty="0"/>
                    </a:p>
                  </a:txBody>
                  <a:tcPr/>
                </a:tc>
              </a:tr>
              <a:tr h="370840">
                <a:tc>
                  <a:txBody>
                    <a:bodyPr/>
                    <a:lstStyle/>
                    <a:p>
                      <a:r>
                        <a:rPr lang="en-US" sz="1600" dirty="0" smtClean="0"/>
                        <a:t>Google Books</a:t>
                      </a:r>
                      <a:endParaRPr lang="en-US" sz="1600" dirty="0"/>
                    </a:p>
                  </a:txBody>
                  <a:tcPr/>
                </a:tc>
                <a:tc>
                  <a:txBody>
                    <a:bodyPr/>
                    <a:lstStyle/>
                    <a:p>
                      <a:r>
                        <a:rPr lang="en-US" sz="1600" dirty="0" smtClean="0"/>
                        <a:t>&gt; 20 million texts</a:t>
                      </a:r>
                      <a:endParaRPr lang="en-US" sz="1600" dirty="0"/>
                    </a:p>
                  </a:txBody>
                  <a:tcPr/>
                </a:tc>
                <a:tc>
                  <a:txBody>
                    <a:bodyPr/>
                    <a:lstStyle/>
                    <a:p>
                      <a:r>
                        <a:rPr lang="en-US" sz="1600" dirty="0" smtClean="0"/>
                        <a:t>Images, OCR, PDF, </a:t>
                      </a:r>
                      <a:r>
                        <a:rPr lang="en-US" sz="1600" dirty="0" err="1" smtClean="0"/>
                        <a:t>ePub</a:t>
                      </a:r>
                      <a:r>
                        <a:rPr lang="en-US" sz="1600" dirty="0" smtClean="0"/>
                        <a:t>,...</a:t>
                      </a:r>
                      <a:endParaRPr lang="en-US" sz="1600" dirty="0"/>
                    </a:p>
                  </a:txBody>
                  <a:tcPr/>
                </a:tc>
              </a:tr>
              <a:tr h="370840">
                <a:tc>
                  <a:txBody>
                    <a:bodyPr/>
                    <a:lstStyle/>
                    <a:p>
                      <a:r>
                        <a:rPr lang="en-US" sz="1600" dirty="0" smtClean="0"/>
                        <a:t>HathiTrust</a:t>
                      </a:r>
                      <a:endParaRPr lang="en-US" sz="1600" dirty="0"/>
                    </a:p>
                  </a:txBody>
                  <a:tcPr/>
                </a:tc>
                <a:tc>
                  <a:txBody>
                    <a:bodyPr/>
                    <a:lstStyle/>
                    <a:p>
                      <a:r>
                        <a:rPr lang="en-US" sz="1600" dirty="0" smtClean="0"/>
                        <a:t>~ 10 / 3</a:t>
                      </a:r>
                      <a:r>
                        <a:rPr lang="en-US" sz="1600" baseline="0" dirty="0" smtClean="0"/>
                        <a:t> million texts</a:t>
                      </a:r>
                      <a:endParaRPr lang="en-US" sz="1600" dirty="0"/>
                    </a:p>
                  </a:txBody>
                  <a:tcPr/>
                </a:tc>
                <a:tc>
                  <a:txBody>
                    <a:bodyPr/>
                    <a:lstStyle/>
                    <a:p>
                      <a:r>
                        <a:rPr lang="en-US" sz="1600" dirty="0" smtClean="0"/>
                        <a:t>Images, OCR, PDF,...</a:t>
                      </a:r>
                      <a:endParaRPr lang="en-US" sz="1600" dirty="0"/>
                    </a:p>
                  </a:txBody>
                  <a:tcPr/>
                </a:tc>
              </a:tr>
              <a:tr h="370840">
                <a:tc>
                  <a:txBody>
                    <a:bodyPr/>
                    <a:lstStyle/>
                    <a:p>
                      <a:r>
                        <a:rPr lang="en-US" sz="1600" dirty="0" smtClean="0"/>
                        <a:t>Internet Archive / OCA</a:t>
                      </a:r>
                      <a:endParaRPr lang="en-US" sz="1600" dirty="0"/>
                    </a:p>
                  </a:txBody>
                  <a:tcPr/>
                </a:tc>
                <a:tc>
                  <a:txBody>
                    <a:bodyPr/>
                    <a:lstStyle/>
                    <a:p>
                      <a:r>
                        <a:rPr lang="en-US" sz="1600" dirty="0" smtClean="0"/>
                        <a:t>~ 3 million texts</a:t>
                      </a:r>
                      <a:endParaRPr lang="en-US" sz="1600" dirty="0"/>
                    </a:p>
                  </a:txBody>
                  <a:tcPr/>
                </a:tc>
                <a:tc>
                  <a:txBody>
                    <a:bodyPr/>
                    <a:lstStyle/>
                    <a:p>
                      <a:r>
                        <a:rPr lang="en-US" sz="1600" dirty="0" smtClean="0"/>
                        <a:t>Images, OCR, PDF, </a:t>
                      </a:r>
                      <a:r>
                        <a:rPr lang="en-US" sz="1600" dirty="0" err="1" smtClean="0"/>
                        <a:t>ePub</a:t>
                      </a:r>
                      <a:r>
                        <a:rPr lang="en-US" sz="1600" dirty="0" smtClean="0"/>
                        <a:t>,...</a:t>
                      </a:r>
                      <a:endParaRPr lang="en-US" sz="1600" dirty="0"/>
                    </a:p>
                  </a:txBody>
                  <a:tcPr/>
                </a:tc>
              </a:tr>
              <a:tr h="370840">
                <a:tc>
                  <a:txBody>
                    <a:bodyPr/>
                    <a:lstStyle/>
                    <a:p>
                      <a:r>
                        <a:rPr lang="en-US" sz="1600" dirty="0" smtClean="0"/>
                        <a:t>Text Creation Partnership</a:t>
                      </a:r>
                      <a:endParaRPr lang="en-US" sz="1600" dirty="0"/>
                    </a:p>
                  </a:txBody>
                  <a:tcPr/>
                </a:tc>
                <a:tc>
                  <a:txBody>
                    <a:bodyPr/>
                    <a:lstStyle/>
                    <a:p>
                      <a:r>
                        <a:rPr lang="en-US" sz="1600" dirty="0" smtClean="0"/>
                        <a:t>~ 50,000 texts</a:t>
                      </a:r>
                      <a:endParaRPr lang="en-US" sz="1600" dirty="0"/>
                    </a:p>
                  </a:txBody>
                  <a:tcPr/>
                </a:tc>
                <a:tc>
                  <a:txBody>
                    <a:bodyPr/>
                    <a:lstStyle/>
                    <a:p>
                      <a:r>
                        <a:rPr lang="en-US" sz="1600" dirty="0" smtClean="0"/>
                        <a:t>TEI*</a:t>
                      </a:r>
                      <a:r>
                        <a:rPr lang="en-US" sz="1600" baseline="0" dirty="0" smtClean="0"/>
                        <a:t> </a:t>
                      </a:r>
                      <a:r>
                        <a:rPr lang="en-US" sz="1600" dirty="0" smtClean="0"/>
                        <a:t>SGML / HTML,</a:t>
                      </a:r>
                      <a:r>
                        <a:rPr lang="en-US" sz="1600" baseline="0" dirty="0" smtClean="0"/>
                        <a:t> Images**</a:t>
                      </a:r>
                      <a:endParaRPr lang="en-US" sz="1600" dirty="0"/>
                    </a:p>
                  </a:txBody>
                  <a:tcPr/>
                </a:tc>
              </a:tr>
              <a:tr h="370840">
                <a:tc>
                  <a:txBody>
                    <a:bodyPr/>
                    <a:lstStyle/>
                    <a:p>
                      <a:r>
                        <a:rPr lang="en-US" sz="1600" dirty="0" smtClean="0"/>
                        <a:t>Oxford</a:t>
                      </a:r>
                      <a:r>
                        <a:rPr lang="en-US" sz="1600" baseline="0" dirty="0" smtClean="0"/>
                        <a:t> Text Archives</a:t>
                      </a:r>
                      <a:endParaRPr lang="en-US" sz="1600" dirty="0"/>
                    </a:p>
                  </a:txBody>
                  <a:tcPr/>
                </a:tc>
                <a:tc>
                  <a:txBody>
                    <a:bodyPr/>
                    <a:lstStyle/>
                    <a:p>
                      <a:r>
                        <a:rPr lang="en-US" sz="1600" dirty="0" smtClean="0"/>
                        <a:t>2,722</a:t>
                      </a:r>
                      <a:r>
                        <a:rPr lang="en-US" sz="1600" baseline="0" dirty="0" smtClean="0"/>
                        <a:t> texts</a:t>
                      </a:r>
                      <a:endParaRPr lang="en-US" sz="1600" dirty="0"/>
                    </a:p>
                  </a:txBody>
                  <a:tcPr/>
                </a:tc>
                <a:tc>
                  <a:txBody>
                    <a:bodyPr/>
                    <a:lstStyle/>
                    <a:p>
                      <a:r>
                        <a:rPr lang="en-US" sz="1600" dirty="0" smtClean="0"/>
                        <a:t>TEI* XML, plain</a:t>
                      </a:r>
                      <a:r>
                        <a:rPr lang="en-US" sz="1600" baseline="0" dirty="0" smtClean="0"/>
                        <a:t> text, </a:t>
                      </a:r>
                      <a:r>
                        <a:rPr lang="en-US" sz="1600" baseline="0" dirty="0" err="1" smtClean="0"/>
                        <a:t>ePub</a:t>
                      </a:r>
                      <a:r>
                        <a:rPr lang="en-US" sz="1600" baseline="0" dirty="0" smtClean="0"/>
                        <a:t>,...</a:t>
                      </a:r>
                      <a:endParaRPr lang="en-US" sz="1600" dirty="0"/>
                    </a:p>
                  </a:txBody>
                  <a:tcPr/>
                </a:tc>
              </a:tr>
              <a:tr h="370840">
                <a:tc>
                  <a:txBody>
                    <a:bodyPr/>
                    <a:lstStyle/>
                    <a:p>
                      <a:r>
                        <a:rPr lang="en-US" sz="1600" dirty="0" smtClean="0"/>
                        <a:t>Wright American</a:t>
                      </a:r>
                      <a:r>
                        <a:rPr lang="en-US" sz="1600" baseline="0" dirty="0" smtClean="0"/>
                        <a:t> Fiction</a:t>
                      </a:r>
                      <a:endParaRPr lang="en-US" sz="1600" dirty="0"/>
                    </a:p>
                  </a:txBody>
                  <a:tcPr/>
                </a:tc>
                <a:tc>
                  <a:txBody>
                    <a:bodyPr/>
                    <a:lstStyle/>
                    <a:p>
                      <a:r>
                        <a:rPr lang="en-US" sz="1600" dirty="0" smtClean="0"/>
                        <a:t>2,887 texts</a:t>
                      </a:r>
                      <a:endParaRPr lang="en-US" sz="1600" dirty="0"/>
                    </a:p>
                  </a:txBody>
                  <a:tcPr/>
                </a:tc>
                <a:tc>
                  <a:txBody>
                    <a:bodyPr/>
                    <a:lstStyle/>
                    <a:p>
                      <a:r>
                        <a:rPr lang="en-US" sz="1600" dirty="0" smtClean="0"/>
                        <a:t>Images, XML / HTML from OCR</a:t>
                      </a:r>
                      <a:endParaRPr lang="en-US" sz="1600" dirty="0"/>
                    </a:p>
                  </a:txBody>
                  <a:tcPr/>
                </a:tc>
              </a:tr>
              <a:tr h="370840">
                <a:tc>
                  <a:txBody>
                    <a:bodyPr/>
                    <a:lstStyle/>
                    <a:p>
                      <a:r>
                        <a:rPr lang="en-US" sz="1600" dirty="0" smtClean="0"/>
                        <a:t>Arkyves.org</a:t>
                      </a:r>
                      <a:endParaRPr lang="en-US" sz="1600" dirty="0"/>
                    </a:p>
                  </a:txBody>
                  <a:tcPr/>
                </a:tc>
                <a:tc>
                  <a:txBody>
                    <a:bodyPr/>
                    <a:lstStyle/>
                    <a:p>
                      <a:r>
                        <a:rPr lang="en-US" sz="1600" dirty="0" smtClean="0"/>
                        <a:t>100,000s</a:t>
                      </a:r>
                      <a:r>
                        <a:rPr lang="en-US" sz="1600" baseline="0" dirty="0" smtClean="0"/>
                        <a:t> of images</a:t>
                      </a:r>
                      <a:endParaRPr lang="en-US" sz="1600" dirty="0"/>
                    </a:p>
                  </a:txBody>
                  <a:tcPr/>
                </a:tc>
                <a:tc>
                  <a:txBody>
                    <a:bodyPr/>
                    <a:lstStyle/>
                    <a:p>
                      <a:r>
                        <a:rPr lang="en-US" sz="1600" dirty="0" smtClean="0"/>
                        <a:t>Images (incl.</a:t>
                      </a:r>
                      <a:r>
                        <a:rPr lang="en-US" sz="1600" baseline="0" dirty="0" smtClean="0"/>
                        <a:t> many page images)</a:t>
                      </a:r>
                      <a:endParaRPr lang="en-US" sz="1600" dirty="0"/>
                    </a:p>
                  </a:txBody>
                  <a:tcPr/>
                </a:tc>
              </a:tr>
              <a:tr h="370840">
                <a:tc>
                  <a:txBody>
                    <a:bodyPr/>
                    <a:lstStyle/>
                    <a:p>
                      <a:r>
                        <a:rPr lang="en-US" sz="1600" dirty="0" smtClean="0"/>
                        <a:t>Wolfenbüttel Digital Library </a:t>
                      </a:r>
                      <a:endParaRPr lang="en-US" sz="1600" dirty="0"/>
                    </a:p>
                  </a:txBody>
                  <a:tcPr/>
                </a:tc>
                <a:tc>
                  <a:txBody>
                    <a:bodyPr/>
                    <a:lstStyle/>
                    <a:p>
                      <a:r>
                        <a:rPr lang="en-US" sz="1600" dirty="0" smtClean="0"/>
                        <a:t>1000s</a:t>
                      </a:r>
                      <a:r>
                        <a:rPr lang="en-US" sz="1600" baseline="0" dirty="0" smtClean="0"/>
                        <a:t> of texts</a:t>
                      </a:r>
                      <a:endParaRPr lang="en-US" sz="1600" dirty="0"/>
                    </a:p>
                  </a:txBody>
                  <a:tcPr/>
                </a:tc>
                <a:tc>
                  <a:txBody>
                    <a:bodyPr/>
                    <a:lstStyle/>
                    <a:p>
                      <a:r>
                        <a:rPr lang="en-US" sz="1600" dirty="0" smtClean="0"/>
                        <a:t>Images, metadata, partial transcripts</a:t>
                      </a:r>
                      <a:endParaRPr lang="en-US" sz="1600" dirty="0"/>
                    </a:p>
                  </a:txBody>
                  <a:tcPr/>
                </a:tc>
              </a:tr>
              <a:tr h="370840">
                <a:tc>
                  <a:txBody>
                    <a:bodyPr/>
                    <a:lstStyle/>
                    <a:p>
                      <a:r>
                        <a:rPr lang="en-US" sz="1600" dirty="0" smtClean="0"/>
                        <a:t>UIUC Emblem Books</a:t>
                      </a:r>
                      <a:endParaRPr lang="en-US" sz="1600" dirty="0"/>
                    </a:p>
                  </a:txBody>
                  <a:tcPr/>
                </a:tc>
                <a:tc>
                  <a:txBody>
                    <a:bodyPr/>
                    <a:lstStyle/>
                    <a:p>
                      <a:r>
                        <a:rPr lang="en-US" sz="1600" dirty="0" smtClean="0"/>
                        <a:t>100s of texts</a:t>
                      </a:r>
                      <a:endParaRPr lang="en-US" sz="1600" dirty="0"/>
                    </a:p>
                  </a:txBody>
                  <a:tcPr/>
                </a:tc>
                <a:tc>
                  <a:txBody>
                    <a:bodyPr/>
                    <a:lstStyle/>
                    <a:p>
                      <a:r>
                        <a:rPr lang="en-US" sz="1600" dirty="0" smtClean="0"/>
                        <a:t>Images,</a:t>
                      </a:r>
                      <a:r>
                        <a:rPr lang="en-US" sz="1600" baseline="0" dirty="0" smtClean="0"/>
                        <a:t> metadata, partial transcripts</a:t>
                      </a:r>
                      <a:endParaRPr lang="en-US" sz="1600" dirty="0"/>
                    </a:p>
                  </a:txBody>
                  <a:tcPr/>
                </a:tc>
              </a:tr>
            </a:tbl>
          </a:graphicData>
        </a:graphic>
      </p:graphicFrame>
      <p:sp>
        <p:nvSpPr>
          <p:cNvPr id="9" name="TextBox 8"/>
          <p:cNvSpPr txBox="1"/>
          <p:nvPr/>
        </p:nvSpPr>
        <p:spPr>
          <a:xfrm>
            <a:off x="1927654" y="4658380"/>
            <a:ext cx="5638800" cy="523220"/>
          </a:xfrm>
          <a:prstGeom prst="rect">
            <a:avLst/>
          </a:prstGeom>
          <a:noFill/>
        </p:spPr>
        <p:txBody>
          <a:bodyPr wrap="square" rtlCol="0">
            <a:spAutoFit/>
          </a:bodyPr>
          <a:lstStyle/>
          <a:p>
            <a:r>
              <a:rPr lang="en-US" sz="1400" dirty="0" smtClean="0"/>
              <a:t>* Based (in part or predominately) on keyboarded transcriptions</a:t>
            </a:r>
          </a:p>
          <a:p>
            <a:r>
              <a:rPr lang="en-US" sz="1400" dirty="0" smtClean="0"/>
              <a:t>** Images remain in copyright by digitizing agent. </a:t>
            </a:r>
          </a:p>
        </p:txBody>
      </p:sp>
      <p:sp>
        <p:nvSpPr>
          <p:cNvPr id="10" name="TextBox 9"/>
          <p:cNvSpPr txBox="1"/>
          <p:nvPr/>
        </p:nvSpPr>
        <p:spPr>
          <a:xfrm>
            <a:off x="304800" y="5341203"/>
            <a:ext cx="8686800" cy="830997"/>
          </a:xfrm>
          <a:prstGeom prst="rect">
            <a:avLst/>
          </a:prstGeom>
          <a:solidFill>
            <a:schemeClr val="bg1"/>
          </a:solidFill>
        </p:spPr>
        <p:txBody>
          <a:bodyPr wrap="square" rtlCol="0">
            <a:spAutoFit/>
          </a:bodyPr>
          <a:lstStyle/>
          <a:p>
            <a:pPr marL="285750" indent="-285750">
              <a:buFont typeface="Arial" pitchFamily="34" charset="0"/>
              <a:buChar char="•"/>
            </a:pPr>
            <a:r>
              <a:rPr lang="en-US" sz="1600" dirty="0" smtClean="0"/>
              <a:t>Also Linguistic Corpora, e.g., </a:t>
            </a:r>
            <a:r>
              <a:rPr lang="en-US" sz="1600" i="1" dirty="0" smtClean="0"/>
              <a:t>British National Corpus</a:t>
            </a:r>
            <a:r>
              <a:rPr lang="en-US" sz="1600" dirty="0" smtClean="0"/>
              <a:t>, </a:t>
            </a:r>
            <a:r>
              <a:rPr lang="en-US" sz="1600" i="1" dirty="0" smtClean="0"/>
              <a:t>Corpus of Contemporary American English</a:t>
            </a:r>
            <a:r>
              <a:rPr lang="en-US" sz="1600" dirty="0" smtClean="0"/>
              <a:t>, corpora from </a:t>
            </a:r>
            <a:r>
              <a:rPr lang="en-US" sz="1600" i="1" dirty="0" smtClean="0"/>
              <a:t>Oxford Text Archives</a:t>
            </a:r>
            <a:r>
              <a:rPr lang="en-US" sz="1600" dirty="0" smtClean="0"/>
              <a:t> and </a:t>
            </a:r>
            <a:r>
              <a:rPr lang="en-US" sz="1600" i="1" dirty="0" smtClean="0"/>
              <a:t>Linguistics Data Consortium </a:t>
            </a:r>
            <a:r>
              <a:rPr lang="en-US" sz="1600" dirty="0" smtClean="0"/>
              <a:t>(U. of Penn.)</a:t>
            </a:r>
            <a:br>
              <a:rPr lang="en-US" sz="1600" dirty="0" smtClean="0"/>
            </a:br>
            <a:r>
              <a:rPr lang="en-US" sz="1600" dirty="0" smtClean="0"/>
              <a:t>Typically available as annotated XML, in spreadsheet formats, as plain text, or ....</a:t>
            </a:r>
            <a:endParaRPr lang="en-US" sz="1600" dirty="0"/>
          </a:p>
        </p:txBody>
      </p:sp>
      <p:sp>
        <p:nvSpPr>
          <p:cNvPr id="11"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12"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dirty="0" smtClean="0">
                <a:hlinkClick r:id="rId4"/>
              </a:rPr>
              <a:t>/</a:t>
            </a:r>
            <a:r>
              <a:rPr lang="en-US" dirty="0" smtClean="0"/>
              <a:t> </a:t>
            </a:r>
            <a:endParaRPr lang="en-GB" dirty="0"/>
          </a:p>
        </p:txBody>
      </p:sp>
    </p:spTree>
    <p:extLst>
      <p:ext uri="{BB962C8B-B14F-4D97-AF65-F5344CB8AC3E}">
        <p14:creationId xmlns:p14="http://schemas.microsoft.com/office/powerpoint/2010/main" val="2340455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r>
              <a:rPr lang="en-US" dirty="0" smtClean="0"/>
              <a:t>Research Arm of the HathiTrust</a:t>
            </a:r>
          </a:p>
          <a:p>
            <a:pPr>
              <a:spcBef>
                <a:spcPts val="1800"/>
              </a:spcBef>
            </a:pPr>
            <a:r>
              <a:rPr lang="en-US" dirty="0"/>
              <a:t>E</a:t>
            </a:r>
            <a:r>
              <a:rPr lang="en-US" dirty="0" smtClean="0"/>
              <a:t>nables </a:t>
            </a:r>
            <a:r>
              <a:rPr lang="en-US" dirty="0"/>
              <a:t>computational access </a:t>
            </a:r>
            <a:r>
              <a:rPr lang="en-US" dirty="0" smtClean="0"/>
              <a:t>to HathiTrust Texts</a:t>
            </a:r>
          </a:p>
          <a:p>
            <a:pPr lvl="1"/>
            <a:r>
              <a:rPr lang="en-US" dirty="0" smtClean="0"/>
              <a:t>Bring the tool to the content when restrictions on content access precludes taking content to the tool</a:t>
            </a:r>
          </a:p>
          <a:p>
            <a:pPr lvl="1"/>
            <a:r>
              <a:rPr lang="en-US" dirty="0" smtClean="0"/>
              <a:t>Supports </a:t>
            </a:r>
            <a:r>
              <a:rPr lang="en-US" b="1" i="1" dirty="0" smtClean="0"/>
              <a:t>non-consumptive</a:t>
            </a:r>
            <a:r>
              <a:rPr lang="en-US" dirty="0" smtClean="0"/>
              <a:t> research &amp; analysis</a:t>
            </a:r>
          </a:p>
          <a:p>
            <a:pPr lvl="1"/>
            <a:r>
              <a:rPr lang="en-US" dirty="0" smtClean="0"/>
              <a:t>SEASR / </a:t>
            </a:r>
            <a:r>
              <a:rPr lang="en-US" dirty="0" err="1" smtClean="0"/>
              <a:t>Meandre</a:t>
            </a:r>
            <a:r>
              <a:rPr lang="en-US" dirty="0" smtClean="0"/>
              <a:t> built-in</a:t>
            </a:r>
          </a:p>
          <a:p>
            <a:pPr>
              <a:spcBef>
                <a:spcPts val="1800"/>
              </a:spcBef>
            </a:pPr>
            <a:r>
              <a:rPr lang="en-US" dirty="0" smtClean="0"/>
              <a:t>Tool builders can write to published HTRC API</a:t>
            </a:r>
          </a:p>
          <a:p>
            <a:pPr>
              <a:spcBef>
                <a:spcPts val="1800"/>
              </a:spcBef>
            </a:pPr>
            <a:r>
              <a:rPr lang="en-US" dirty="0" smtClean="0"/>
              <a:t>Opportunity for large-scale computation</a:t>
            </a:r>
            <a:endParaRPr lang="en-US" dirty="0"/>
          </a:p>
        </p:txBody>
      </p:sp>
      <p:sp>
        <p:nvSpPr>
          <p:cNvPr id="3" name="Slide Number Placeholder 2"/>
          <p:cNvSpPr>
            <a:spLocks noGrp="1"/>
          </p:cNvSpPr>
          <p:nvPr>
            <p:ph type="sldNum" sz="quarter" idx="12"/>
          </p:nvPr>
        </p:nvSpPr>
        <p:spPr/>
        <p:txBody>
          <a:bodyPr/>
          <a:lstStyle/>
          <a:p>
            <a:pPr>
              <a:defRPr/>
            </a:pPr>
            <a:fld id="{CD99DE48-70B6-420B-A83E-0D953083A5F1}" type="slidenum">
              <a:rPr lang="en-US" smtClean="0"/>
              <a:pPr>
                <a:defRPr/>
              </a:pPr>
              <a:t>30</a:t>
            </a:fld>
            <a:endParaRPr lang="en-US"/>
          </a:p>
        </p:txBody>
      </p:sp>
      <p:sp>
        <p:nvSpPr>
          <p:cNvPr id="6" name="Title 5"/>
          <p:cNvSpPr>
            <a:spLocks noGrp="1"/>
          </p:cNvSpPr>
          <p:nvPr>
            <p:ph type="title"/>
          </p:nvPr>
        </p:nvSpPr>
        <p:spPr/>
        <p:txBody>
          <a:bodyPr/>
          <a:lstStyle/>
          <a:p>
            <a:r>
              <a:rPr lang="en-US" dirty="0" smtClean="0"/>
              <a:t>HathiTrust Research Center</a:t>
            </a:r>
            <a:endParaRPr lang="en-US" dirty="0"/>
          </a:p>
        </p:txBody>
      </p:sp>
      <p:sp>
        <p:nvSpPr>
          <p:cNvPr id="8"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endParaRPr lang="en-US" sz="1100" dirty="0"/>
          </a:p>
        </p:txBody>
      </p:sp>
      <p:sp>
        <p:nvSpPr>
          <p:cNvPr id="9"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2"/>
              </a:rPr>
              <a:t>http://emblematica.grainger.illinois.edu/</a:t>
            </a:r>
            <a:r>
              <a:rPr lang="en-US" sz="1100" dirty="0" smtClean="0"/>
              <a:t>  </a:t>
            </a:r>
          </a:p>
          <a:p>
            <a:pPr>
              <a:defRPr/>
            </a:pPr>
            <a:r>
              <a:rPr lang="en-US" sz="1100" dirty="0" smtClean="0">
                <a:hlinkClick r:id="rId3"/>
              </a:rPr>
              <a:t>http://www.openannotation.org</a:t>
            </a:r>
            <a:r>
              <a:rPr lang="en-US" dirty="0" smtClean="0">
                <a:hlinkClick r:id="rId3"/>
              </a:rPr>
              <a:t>/</a:t>
            </a:r>
            <a:r>
              <a:rPr lang="en-US" dirty="0" smtClean="0"/>
              <a:t> </a:t>
            </a:r>
            <a:endParaRPr lang="en-GB" dirty="0"/>
          </a:p>
        </p:txBody>
      </p:sp>
    </p:spTree>
    <p:extLst>
      <p:ext uri="{BB962C8B-B14F-4D97-AF65-F5344CB8AC3E}">
        <p14:creationId xmlns:p14="http://schemas.microsoft.com/office/powerpoint/2010/main" val="3094392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609600"/>
          </a:xfrm>
        </p:spPr>
        <p:txBody>
          <a:bodyPr>
            <a:normAutofit fontScale="90000"/>
          </a:bodyPr>
          <a:lstStyle/>
          <a:p>
            <a:r>
              <a:rPr lang="en-US" sz="2600" dirty="0" smtClean="0"/>
              <a:t>HTRC </a:t>
            </a:r>
            <a:r>
              <a:rPr lang="en-US" sz="2800" dirty="0" smtClean="0"/>
              <a:t>Non-consumptive research: bring tools to content</a:t>
            </a:r>
            <a:endParaRPr lang="en-US" sz="2600" dirty="0"/>
          </a:p>
        </p:txBody>
      </p:sp>
      <p:sp>
        <p:nvSpPr>
          <p:cNvPr id="3" name="Slide Number Placeholder 2"/>
          <p:cNvSpPr>
            <a:spLocks noGrp="1"/>
          </p:cNvSpPr>
          <p:nvPr>
            <p:ph type="sldNum" sz="quarter" idx="10"/>
          </p:nvPr>
        </p:nvSpPr>
        <p:spPr/>
        <p:txBody>
          <a:bodyPr/>
          <a:lstStyle/>
          <a:p>
            <a:pPr>
              <a:defRPr/>
            </a:pPr>
            <a:fld id="{CD99DE48-70B6-420B-A83E-0D953083A5F1}" type="slidenum">
              <a:rPr lang="en-US" smtClean="0"/>
              <a:pPr>
                <a:defRPr/>
              </a:pPr>
              <a:t>31</a:t>
            </a:fld>
            <a:endParaRPr lang="en-US"/>
          </a:p>
        </p:txBody>
      </p:sp>
      <p:pic>
        <p:nvPicPr>
          <p:cNvPr id="6" name="Picture 5" descr="HTRC Collections Search Result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838200"/>
            <a:ext cx="7560202" cy="4548583"/>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078832"/>
            <a:ext cx="6283157" cy="4712368"/>
          </a:xfrm>
          <a:prstGeom prst="rect">
            <a:avLst/>
          </a:prstGeom>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1447800"/>
            <a:ext cx="6031500" cy="4525963"/>
          </a:xfrm>
          <a:prstGeom prst="rect">
            <a:avLst/>
          </a:prstGeom>
        </p:spPr>
      </p:pic>
      <p:sp>
        <p:nvSpPr>
          <p:cNvPr id="9" name="Date Placeholder 11"/>
          <p:cNvSpPr>
            <a:spLocks noGrp="1"/>
          </p:cNvSpPr>
          <p:nvPr>
            <p:ph type="dt" sz="quarter" idx="10"/>
          </p:nvPr>
        </p:nvSpPr>
        <p:spPr>
          <a:xfrm>
            <a:off x="609600" y="6324600"/>
            <a:ext cx="3352800" cy="381000"/>
          </a:xfrm>
        </p:spPr>
        <p:txBody>
          <a:bodyPr/>
          <a:lstStyle>
            <a:lvl1pPr>
              <a:defRPr/>
            </a:lvl1pPr>
          </a:lstStyle>
          <a:p>
            <a:pPr algn="l">
              <a:defRPr/>
            </a:pPr>
            <a:r>
              <a:rPr lang="en-US" sz="1100" dirty="0" smtClean="0"/>
              <a:t>29 October 2012 – Huygens ING, Den Haag</a:t>
            </a:r>
          </a:p>
          <a:p>
            <a:pPr algn="l">
              <a:defRPr/>
            </a:pPr>
            <a:r>
              <a:rPr lang="en-US" sz="1100" dirty="0" smtClean="0"/>
              <a:t>CLARIN’s Turn Towards The Literary Text</a:t>
            </a:r>
            <a:endParaRPr lang="en-US" sz="1100" dirty="0"/>
          </a:p>
        </p:txBody>
      </p:sp>
      <p:sp>
        <p:nvSpPr>
          <p:cNvPr id="10" name="Footer Placeholder 12"/>
          <p:cNvSpPr>
            <a:spLocks noGrp="1"/>
          </p:cNvSpPr>
          <p:nvPr>
            <p:ph type="ftr" sz="quarter" idx="11"/>
          </p:nvPr>
        </p:nvSpPr>
        <p:spPr>
          <a:xfrm>
            <a:off x="5943600" y="6324600"/>
            <a:ext cx="2895600" cy="365125"/>
          </a:xfrm>
        </p:spPr>
        <p:txBody>
          <a:bodyPr/>
          <a:lstStyle/>
          <a:p>
            <a:pPr algn="r">
              <a:defRPr/>
            </a:pPr>
            <a:r>
              <a:rPr lang="en-US" sz="1100" dirty="0" smtClean="0">
                <a:hlinkClick r:id="rId5"/>
              </a:rPr>
              <a:t>http://emblematica.grainger.illinois.edu/</a:t>
            </a:r>
            <a:r>
              <a:rPr lang="en-US" sz="1100" dirty="0" smtClean="0"/>
              <a:t>  </a:t>
            </a:r>
          </a:p>
          <a:p>
            <a:pPr algn="r">
              <a:defRPr/>
            </a:pPr>
            <a:r>
              <a:rPr lang="en-US" sz="1100" dirty="0" smtClean="0">
                <a:hlinkClick r:id="rId6"/>
              </a:rPr>
              <a:t>http://www.openannotation.org/</a:t>
            </a:r>
            <a:r>
              <a:rPr lang="en-US" sz="1100" dirty="0" smtClean="0"/>
              <a:t> </a:t>
            </a:r>
            <a:endParaRPr lang="en-GB" sz="1100" dirty="0"/>
          </a:p>
        </p:txBody>
      </p:sp>
    </p:spTree>
    <p:extLst>
      <p:ext uri="{BB962C8B-B14F-4D97-AF65-F5344CB8AC3E}">
        <p14:creationId xmlns:p14="http://schemas.microsoft.com/office/powerpoint/2010/main" val="39498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382000" cy="4572000"/>
          </a:xfrm>
        </p:spPr>
        <p:txBody>
          <a:bodyPr/>
          <a:lstStyle/>
          <a:p>
            <a:r>
              <a:rPr lang="en-US" sz="2400" dirty="0" smtClean="0"/>
              <a:t>Content Providers:</a:t>
            </a:r>
          </a:p>
          <a:p>
            <a:pPr lvl="1"/>
            <a:r>
              <a:rPr lang="en-US" sz="2000" dirty="0" smtClean="0"/>
              <a:t>Need to provide open metadata &amp; persistent object URIs</a:t>
            </a:r>
          </a:p>
          <a:p>
            <a:pPr lvl="1"/>
            <a:r>
              <a:rPr lang="en-US" sz="2000" dirty="0" smtClean="0"/>
              <a:t>Must recognize the scholarly case for re-use &amp; new derivatives</a:t>
            </a:r>
          </a:p>
          <a:p>
            <a:r>
              <a:rPr lang="en-US" sz="2200" dirty="0" smtClean="0"/>
              <a:t>Service Providers:</a:t>
            </a:r>
          </a:p>
          <a:p>
            <a:pPr lvl="1"/>
            <a:r>
              <a:rPr lang="en-US" sz="2000" dirty="0" smtClean="0"/>
              <a:t>Need to maintain provenance &amp; </a:t>
            </a:r>
            <a:r>
              <a:rPr lang="en-US" sz="2000" dirty="0" err="1" smtClean="0"/>
              <a:t>reproducability</a:t>
            </a:r>
            <a:endParaRPr lang="en-US" sz="2000" dirty="0" smtClean="0"/>
          </a:p>
          <a:p>
            <a:pPr lvl="1"/>
            <a:r>
              <a:rPr lang="en-US" sz="2000" dirty="0" smtClean="0"/>
              <a:t>Must avoid duplication when unnecessary</a:t>
            </a:r>
          </a:p>
          <a:p>
            <a:r>
              <a:rPr lang="en-US" sz="2200" dirty="0" smtClean="0"/>
              <a:t>Open research questions (a sampling):</a:t>
            </a:r>
          </a:p>
          <a:p>
            <a:pPr lvl="1"/>
            <a:r>
              <a:rPr lang="en-US" sz="2000" dirty="0" smtClean="0"/>
              <a:t>How can we de-dup &amp; </a:t>
            </a:r>
            <a:r>
              <a:rPr lang="en-US" sz="2000" dirty="0" err="1" smtClean="0"/>
              <a:t>FRBRize</a:t>
            </a:r>
            <a:r>
              <a:rPr lang="en-US" sz="2000" dirty="0" smtClean="0"/>
              <a:t> overlapping collections better?</a:t>
            </a:r>
          </a:p>
          <a:p>
            <a:pPr lvl="1"/>
            <a:r>
              <a:rPr lang="en-US" sz="2000" dirty="0" smtClean="0"/>
              <a:t>How do metadata, annotations, corrections propagate upstream?</a:t>
            </a:r>
          </a:p>
          <a:p>
            <a:pPr lvl="1"/>
            <a:r>
              <a:rPr lang="en-US" sz="2000" dirty="0" smtClean="0"/>
              <a:t>When should we link vs. cache vs. harvest vs. </a:t>
            </a:r>
            <a:r>
              <a:rPr lang="en-US" sz="2000" dirty="0" err="1" smtClean="0"/>
              <a:t>ResourceSync</a:t>
            </a:r>
            <a:r>
              <a:rPr lang="en-US" sz="2000" dirty="0" smtClean="0"/>
              <a:t>? </a:t>
            </a:r>
          </a:p>
          <a:p>
            <a:pPr lvl="1"/>
            <a:r>
              <a:rPr lang="en-US" sz="2000" dirty="0" smtClean="0"/>
              <a:t>What are the limits of non-consumptive research?</a:t>
            </a:r>
          </a:p>
          <a:p>
            <a:pPr lvl="1"/>
            <a:r>
              <a:rPr lang="en-US" sz="2000" dirty="0" smtClean="0"/>
              <a:t>How do we capture scholar knowledge to enhance data </a:t>
            </a:r>
            <a:r>
              <a:rPr lang="en-US" sz="2000" dirty="0" err="1" smtClean="0"/>
              <a:t>curation</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32</a:t>
            </a:fld>
            <a:endParaRPr lang="en-US" dirty="0"/>
          </a:p>
        </p:txBody>
      </p:sp>
      <p:sp>
        <p:nvSpPr>
          <p:cNvPr id="6" name="Title 5"/>
          <p:cNvSpPr>
            <a:spLocks noGrp="1"/>
          </p:cNvSpPr>
          <p:nvPr>
            <p:ph type="title"/>
          </p:nvPr>
        </p:nvSpPr>
        <p:spPr/>
        <p:txBody>
          <a:bodyPr/>
          <a:lstStyle/>
          <a:p>
            <a:r>
              <a:rPr lang="en-US" dirty="0" smtClean="0"/>
              <a:t>Concluding Thoughts</a:t>
            </a:r>
            <a:endParaRPr lang="en-US"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2"/>
              </a:rPr>
              <a:t>http://emblematica.grainger.illinois.edu/</a:t>
            </a:r>
            <a:r>
              <a:rPr lang="en-US" sz="1100" dirty="0" smtClean="0"/>
              <a:t>  </a:t>
            </a:r>
          </a:p>
          <a:p>
            <a:pPr>
              <a:defRPr/>
            </a:pPr>
            <a:r>
              <a:rPr lang="en-US" sz="1100" dirty="0" smtClean="0">
                <a:hlinkClick r:id="rId3"/>
              </a:rPr>
              <a:t>http://www.openannotation.org</a:t>
            </a:r>
            <a:r>
              <a:rPr lang="en-US" dirty="0" smtClean="0">
                <a:hlinkClick r:id="rId3"/>
              </a:rPr>
              <a:t>/</a:t>
            </a:r>
            <a:r>
              <a:rPr lang="en-US" dirty="0" smtClean="0"/>
              <a:t> </a:t>
            </a:r>
            <a:endParaRPr lang="en-GB" dirty="0"/>
          </a:p>
        </p:txBody>
      </p:sp>
    </p:spTree>
    <p:extLst>
      <p:ext uri="{BB962C8B-B14F-4D97-AF65-F5344CB8AC3E}">
        <p14:creationId xmlns:p14="http://schemas.microsoft.com/office/powerpoint/2010/main" val="1049643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sz="2000" dirty="0" smtClean="0"/>
          </a:p>
          <a:p>
            <a:r>
              <a:rPr lang="en-US" sz="2400" dirty="0"/>
              <a:t>As more texts are retrospectively digitized by more libraries, scholars are finding a need to work with collections of content spanning multiple </a:t>
            </a:r>
            <a:r>
              <a:rPr lang="en-US" sz="2400" dirty="0" smtClean="0"/>
              <a:t>content silos ....</a:t>
            </a:r>
          </a:p>
          <a:p>
            <a:pPr marL="0" indent="0">
              <a:buNone/>
            </a:pPr>
            <a:endParaRPr lang="en-US" sz="2400" dirty="0"/>
          </a:p>
          <a:p>
            <a:pPr marL="0" indent="0">
              <a:buNone/>
            </a:pPr>
            <a:r>
              <a:rPr lang="en-US" sz="2400" dirty="0" smtClean="0"/>
              <a:t>“</a:t>
            </a:r>
            <a:r>
              <a:rPr lang="en-US" sz="2400" dirty="0"/>
              <a:t>More </a:t>
            </a:r>
            <a:r>
              <a:rPr lang="en-US" sz="2400" dirty="0" smtClean="0"/>
              <a:t>materials — access </a:t>
            </a:r>
            <a:r>
              <a:rPr lang="en-US" sz="2400" dirty="0"/>
              <a:t>to obscure or rare materials</a:t>
            </a:r>
            <a:r>
              <a:rPr lang="en-US" sz="2400" dirty="0" smtClean="0"/>
              <a:t>.”</a:t>
            </a:r>
          </a:p>
          <a:p>
            <a:pPr marL="0" indent="0">
              <a:buNone/>
              <a:tabLst>
                <a:tab pos="688975" algn="l"/>
              </a:tabLst>
            </a:pPr>
            <a:r>
              <a:rPr lang="en-US" sz="2000" dirty="0"/>
              <a:t>	</a:t>
            </a:r>
            <a:r>
              <a:rPr lang="en-US" sz="2000" dirty="0" smtClean="0"/>
              <a:t>- </a:t>
            </a:r>
            <a:r>
              <a:rPr lang="en-US" sz="2000" i="1" dirty="0" smtClean="0"/>
              <a:t>Project Bamboo survey respondent answering ‘needs’ question</a:t>
            </a:r>
            <a:endParaRPr lang="en-US" sz="2000" dirty="0" smtClean="0"/>
          </a:p>
          <a:p>
            <a:endParaRPr lang="en-US" sz="2000" dirty="0"/>
          </a:p>
          <a:p>
            <a:pPr marL="0" indent="0">
              <a:buNone/>
            </a:pPr>
            <a:r>
              <a:rPr lang="en-US" sz="2000" dirty="0" smtClean="0"/>
              <a:t>See also: Davis &amp; </a:t>
            </a:r>
            <a:r>
              <a:rPr lang="en-US" sz="2000" dirty="0" err="1" smtClean="0"/>
              <a:t>Dumbrowski</a:t>
            </a:r>
            <a:r>
              <a:rPr lang="en-US" sz="2000" dirty="0" smtClean="0"/>
              <a:t>. 2011. </a:t>
            </a:r>
            <a:r>
              <a:rPr lang="en-US" sz="2000" i="1" dirty="0" smtClean="0"/>
              <a:t>Divided and Conquered: How </a:t>
            </a:r>
            <a:r>
              <a:rPr lang="en-US" sz="2000" i="1" dirty="0" err="1" smtClean="0"/>
              <a:t>Multivarious</a:t>
            </a:r>
            <a:r>
              <a:rPr lang="en-US" sz="2000" i="1" dirty="0" smtClean="0"/>
              <a:t> Isolation is Suppressing Digital Humanities Scholarship</a:t>
            </a:r>
            <a:r>
              <a:rPr lang="en-US" sz="2000" dirty="0" smtClean="0"/>
              <a:t>. </a:t>
            </a:r>
            <a:r>
              <a:rPr lang="en-US" sz="1800" dirty="0">
                <a:hlinkClick r:id="rId3"/>
              </a:rPr>
              <a:t>http://www.nitle.org/live/files/36-divided-and-conquered</a:t>
            </a:r>
            <a:endParaRPr lang="en-US" sz="18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4</a:t>
            </a:fld>
            <a:endParaRPr lang="en-US" dirty="0"/>
          </a:p>
        </p:txBody>
      </p:sp>
      <p:sp>
        <p:nvSpPr>
          <p:cNvPr id="6" name="Title 5"/>
          <p:cNvSpPr>
            <a:spLocks noGrp="1"/>
          </p:cNvSpPr>
          <p:nvPr>
            <p:ph type="title"/>
          </p:nvPr>
        </p:nvSpPr>
        <p:spPr/>
        <p:txBody>
          <a:bodyPr/>
          <a:lstStyle/>
          <a:p>
            <a:r>
              <a:rPr lang="en-US" dirty="0" smtClean="0"/>
              <a:t>Meeting Scholar Expectations</a:t>
            </a:r>
            <a:endParaRPr lang="en-US"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4"/>
              </a:rPr>
              <a:t>http://emblematica.grainger.illinois.edu/</a:t>
            </a:r>
            <a:r>
              <a:rPr lang="en-US" sz="1100" dirty="0" smtClean="0"/>
              <a:t>  </a:t>
            </a:r>
          </a:p>
          <a:p>
            <a:pPr>
              <a:defRPr/>
            </a:pPr>
            <a:r>
              <a:rPr lang="en-US" sz="1100" dirty="0" smtClean="0">
                <a:hlinkClick r:id="rId5"/>
              </a:rPr>
              <a:t>http://www.openannotation.org</a:t>
            </a:r>
            <a:r>
              <a:rPr lang="en-US" dirty="0" smtClean="0">
                <a:hlinkClick r:id="rId5"/>
              </a:rPr>
              <a:t>/</a:t>
            </a:r>
            <a:r>
              <a:rPr lang="en-US" dirty="0" smtClean="0"/>
              <a:t> </a:t>
            </a:r>
            <a:endParaRPr lang="en-GB" dirty="0"/>
          </a:p>
        </p:txBody>
      </p:sp>
    </p:spTree>
    <p:extLst>
      <p:ext uri="{BB962C8B-B14F-4D97-AF65-F5344CB8AC3E}">
        <p14:creationId xmlns:p14="http://schemas.microsoft.com/office/powerpoint/2010/main" val="702492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300"/>
              </a:spcBef>
              <a:spcAft>
                <a:spcPts val="0"/>
              </a:spcAft>
            </a:pPr>
            <a:r>
              <a:rPr lang="en-US" sz="2400" dirty="0" smtClean="0"/>
              <a:t>Of course it depends – </a:t>
            </a:r>
            <a:r>
              <a:rPr lang="en-US" sz="2400" b="1" i="1" dirty="0" smtClean="0"/>
              <a:t>literary scholars </a:t>
            </a:r>
            <a:r>
              <a:rPr lang="en-US" sz="2400" dirty="0" smtClean="0"/>
              <a:t>have different needs than </a:t>
            </a:r>
            <a:r>
              <a:rPr lang="en-US" sz="2400" b="1" i="1" dirty="0" smtClean="0"/>
              <a:t>linguists</a:t>
            </a:r>
            <a:r>
              <a:rPr lang="en-US" sz="2400" dirty="0" smtClean="0"/>
              <a:t>, who have different needs than </a:t>
            </a:r>
            <a:r>
              <a:rPr lang="en-US" sz="2400" b="1" i="1" dirty="0" smtClean="0"/>
              <a:t>social historians</a:t>
            </a:r>
            <a:r>
              <a:rPr lang="en-US" sz="2400" dirty="0" smtClean="0"/>
              <a:t>, who have different expectations than </a:t>
            </a:r>
            <a:r>
              <a:rPr lang="en-US" sz="2400" b="1" i="1" dirty="0" smtClean="0"/>
              <a:t>emblem studies scholars</a:t>
            </a:r>
            <a:r>
              <a:rPr lang="en-US" sz="2400" dirty="0" smtClean="0"/>
              <a:t>, who have different needs than </a:t>
            </a:r>
            <a:r>
              <a:rPr lang="en-US" sz="2400" b="1" i="1" dirty="0" smtClean="0"/>
              <a:t>art historians</a:t>
            </a:r>
            <a:r>
              <a:rPr lang="en-US" sz="2400" dirty="0" smtClean="0"/>
              <a:t>, ....</a:t>
            </a:r>
          </a:p>
          <a:p>
            <a:pPr>
              <a:spcBef>
                <a:spcPts val="300"/>
              </a:spcBef>
              <a:spcAft>
                <a:spcPts val="0"/>
              </a:spcAft>
            </a:pPr>
            <a:endParaRPr lang="en-US" sz="2400" dirty="0"/>
          </a:p>
          <a:p>
            <a:pPr>
              <a:spcBef>
                <a:spcPts val="300"/>
              </a:spcBef>
              <a:spcAft>
                <a:spcPts val="0"/>
              </a:spcAft>
            </a:pPr>
            <a:r>
              <a:rPr lang="en-US" sz="2400" dirty="0" smtClean="0"/>
              <a:t>What we know so far is from formally published papers, Web-posted white papers, surveys, interviews</a:t>
            </a:r>
          </a:p>
          <a:p>
            <a:pPr>
              <a:spcBef>
                <a:spcPts val="300"/>
              </a:spcBef>
              <a:spcAft>
                <a:spcPts val="0"/>
              </a:spcAft>
            </a:pPr>
            <a:endParaRPr lang="en-US" sz="2400" dirty="0" smtClean="0"/>
          </a:p>
          <a:p>
            <a:pPr>
              <a:spcBef>
                <a:spcPts val="300"/>
              </a:spcBef>
              <a:spcAft>
                <a:spcPts val="0"/>
              </a:spcAft>
            </a:pPr>
            <a:r>
              <a:rPr lang="en-US" sz="2400" dirty="0" smtClean="0"/>
              <a:t>Scholar expectations still evolving ....</a:t>
            </a:r>
            <a:endParaRPr lang="en-US" sz="24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5</a:t>
            </a:fld>
            <a:endParaRPr lang="en-US" dirty="0"/>
          </a:p>
        </p:txBody>
      </p:sp>
      <p:sp>
        <p:nvSpPr>
          <p:cNvPr id="6" name="Title 5"/>
          <p:cNvSpPr>
            <a:spLocks noGrp="1"/>
          </p:cNvSpPr>
          <p:nvPr>
            <p:ph type="title"/>
          </p:nvPr>
        </p:nvSpPr>
        <p:spPr/>
        <p:txBody>
          <a:bodyPr/>
          <a:lstStyle/>
          <a:p>
            <a:r>
              <a:rPr lang="en-US" dirty="0" smtClean="0"/>
              <a:t>Expectations (2)</a:t>
            </a:r>
            <a:endParaRPr lang="en-US" dirty="0"/>
          </a:p>
        </p:txBody>
      </p:sp>
      <p:sp>
        <p:nvSpPr>
          <p:cNvPr id="7"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8"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dirty="0" smtClean="0">
                <a:hlinkClick r:id="rId4"/>
              </a:rPr>
              <a:t>/</a:t>
            </a:r>
            <a:r>
              <a:rPr lang="en-US" dirty="0" smtClean="0"/>
              <a:t> </a:t>
            </a:r>
            <a:endParaRPr lang="en-GB" dirty="0"/>
          </a:p>
        </p:txBody>
      </p:sp>
    </p:spTree>
    <p:extLst>
      <p:ext uri="{BB962C8B-B14F-4D97-AF65-F5344CB8AC3E}">
        <p14:creationId xmlns:p14="http://schemas.microsoft.com/office/powerpoint/2010/main" val="2702005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05000"/>
            <a:ext cx="2895600" cy="3962400"/>
          </a:xfrm>
        </p:spPr>
        <p:txBody>
          <a:bodyPr/>
          <a:lstStyle/>
          <a:p>
            <a:pPr marL="0" indent="0">
              <a:buNone/>
            </a:pPr>
            <a:r>
              <a:rPr lang="en-US" sz="2200" dirty="0" smtClean="0"/>
              <a:t>Some analytical tasks require content at scale.</a:t>
            </a:r>
          </a:p>
          <a:p>
            <a:pPr marL="0" indent="0">
              <a:buNone/>
            </a:pPr>
            <a:endParaRPr lang="en-US" sz="2200" dirty="0" smtClean="0"/>
          </a:p>
          <a:p>
            <a:pPr marL="0" indent="0">
              <a:buNone/>
            </a:pPr>
            <a:r>
              <a:rPr lang="en-US" sz="2200" dirty="0" smtClean="0"/>
              <a:t>Michel, et al. 2011. Quantitative Analysis of Culture Using Millions of Digitized Books [Google </a:t>
            </a:r>
            <a:r>
              <a:rPr lang="en-US" sz="2200" dirty="0" err="1"/>
              <a:t>N</a:t>
            </a:r>
            <a:r>
              <a:rPr lang="en-US" sz="2200" dirty="0" err="1" smtClean="0"/>
              <a:t>gram</a:t>
            </a:r>
            <a:r>
              <a:rPr lang="en-US" sz="2200" dirty="0" smtClean="0"/>
              <a:t> Project ]. </a:t>
            </a:r>
            <a:r>
              <a:rPr lang="en-US" sz="2200" i="1" dirty="0" smtClean="0"/>
              <a:t>Science</a:t>
            </a:r>
            <a:r>
              <a:rPr lang="en-US" sz="2200" dirty="0" smtClean="0"/>
              <a:t> 331:176.</a:t>
            </a:r>
            <a:endParaRPr lang="en-US" sz="22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6</a:t>
            </a:fld>
            <a:endParaRPr lang="en-US" dirty="0"/>
          </a:p>
        </p:txBody>
      </p:sp>
      <p:sp>
        <p:nvSpPr>
          <p:cNvPr id="6" name="Title 5"/>
          <p:cNvSpPr>
            <a:spLocks noGrp="1"/>
          </p:cNvSpPr>
          <p:nvPr>
            <p:ph type="title"/>
          </p:nvPr>
        </p:nvSpPr>
        <p:spPr/>
        <p:txBody>
          <a:bodyPr/>
          <a:lstStyle/>
          <a:p>
            <a:r>
              <a:rPr lang="en-US" dirty="0" smtClean="0"/>
              <a:t>Expectations (3)</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72"/>
          <a:stretch/>
        </p:blipFill>
        <p:spPr bwMode="auto">
          <a:xfrm>
            <a:off x="3751522" y="2057400"/>
            <a:ext cx="5205435" cy="361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9600" y="1295400"/>
            <a:ext cx="8347357" cy="400110"/>
          </a:xfrm>
          <a:prstGeom prst="rect">
            <a:avLst/>
          </a:prstGeom>
          <a:noFill/>
        </p:spPr>
        <p:txBody>
          <a:bodyPr wrap="square" rtlCol="0">
            <a:spAutoFit/>
          </a:bodyPr>
          <a:lstStyle/>
          <a:p>
            <a:r>
              <a:rPr lang="en-US" sz="2000" b="1" i="1" dirty="0" smtClean="0"/>
              <a:t>Some scholars want large volumes of raw text, noise and all.</a:t>
            </a:r>
            <a:endParaRPr lang="en-US" sz="2000" b="1" i="1" dirty="0"/>
          </a:p>
        </p:txBody>
      </p:sp>
      <p:sp>
        <p:nvSpPr>
          <p:cNvPr id="9"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10"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4"/>
              </a:rPr>
              <a:t>http://emblematica.grainger.illinois.edu/</a:t>
            </a:r>
            <a:r>
              <a:rPr lang="en-US" sz="1100" dirty="0" smtClean="0"/>
              <a:t>  </a:t>
            </a:r>
          </a:p>
          <a:p>
            <a:pPr>
              <a:defRPr/>
            </a:pPr>
            <a:r>
              <a:rPr lang="en-US" sz="1100" dirty="0" smtClean="0">
                <a:hlinkClick r:id="rId5"/>
              </a:rPr>
              <a:t>http://www.openannotation.org</a:t>
            </a:r>
            <a:r>
              <a:rPr lang="en-US" dirty="0" smtClean="0">
                <a:hlinkClick r:id="rId5"/>
              </a:rPr>
              <a:t>/</a:t>
            </a:r>
            <a:r>
              <a:rPr lang="en-US" dirty="0" smtClean="0"/>
              <a:t> </a:t>
            </a:r>
            <a:endParaRPr lang="en-GB" dirty="0"/>
          </a:p>
        </p:txBody>
      </p:sp>
    </p:spTree>
    <p:extLst>
      <p:ext uri="{BB962C8B-B14F-4D97-AF65-F5344CB8AC3E}">
        <p14:creationId xmlns:p14="http://schemas.microsoft.com/office/powerpoint/2010/main" val="3974366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04999"/>
            <a:ext cx="3124200" cy="3962401"/>
          </a:xfrm>
        </p:spPr>
        <p:txBody>
          <a:bodyPr/>
          <a:lstStyle/>
          <a:p>
            <a:pPr marL="0" indent="0">
              <a:buNone/>
            </a:pPr>
            <a:r>
              <a:rPr lang="en-US" sz="2400" dirty="0" err="1" smtClean="0"/>
              <a:t>Audenaert</a:t>
            </a:r>
            <a:r>
              <a:rPr lang="en-US" sz="2400" dirty="0" smtClean="0"/>
              <a:t> &amp; </a:t>
            </a:r>
            <a:r>
              <a:rPr lang="en-US" sz="2400" dirty="0" err="1" smtClean="0"/>
              <a:t>Furuta</a:t>
            </a:r>
            <a:r>
              <a:rPr lang="en-US" sz="2400" dirty="0" smtClean="0"/>
              <a:t>. 2010. </a:t>
            </a:r>
            <a:r>
              <a:rPr lang="en-US" sz="2400" b="1" i="1" dirty="0" smtClean="0"/>
              <a:t>What Humanists Want: How Scholars Use Source Materials</a:t>
            </a:r>
            <a:r>
              <a:rPr lang="en-US" sz="2400" dirty="0" smtClean="0"/>
              <a:t>. Proceedings of the Joint Conference on Digital Libraries</a:t>
            </a:r>
            <a:endParaRPr lang="en-US" sz="24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7</a:t>
            </a:fld>
            <a:endParaRPr lang="en-US" dirty="0"/>
          </a:p>
        </p:txBody>
      </p:sp>
      <p:sp>
        <p:nvSpPr>
          <p:cNvPr id="6" name="Title 5"/>
          <p:cNvSpPr>
            <a:spLocks noGrp="1"/>
          </p:cNvSpPr>
          <p:nvPr>
            <p:ph type="title"/>
          </p:nvPr>
        </p:nvSpPr>
        <p:spPr/>
        <p:txBody>
          <a:bodyPr/>
          <a:lstStyle/>
          <a:p>
            <a:r>
              <a:rPr lang="en-US" dirty="0" smtClean="0"/>
              <a:t>Expectations (4)</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1044" y="1905000"/>
            <a:ext cx="50165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9600" y="1295400"/>
            <a:ext cx="8267944" cy="400110"/>
          </a:xfrm>
          <a:prstGeom prst="rect">
            <a:avLst/>
          </a:prstGeom>
          <a:noFill/>
        </p:spPr>
        <p:txBody>
          <a:bodyPr wrap="square" rtlCol="0">
            <a:spAutoFit/>
          </a:bodyPr>
          <a:lstStyle/>
          <a:p>
            <a:r>
              <a:rPr lang="en-US" sz="2000" b="1" i="1" dirty="0" smtClean="0"/>
              <a:t>Some scholars need richly described &amp; linked primary sources</a:t>
            </a:r>
            <a:endParaRPr lang="en-US" sz="2000" b="1" i="1" dirty="0"/>
          </a:p>
        </p:txBody>
      </p:sp>
      <p:sp>
        <p:nvSpPr>
          <p:cNvPr id="9"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10"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4"/>
              </a:rPr>
              <a:t>http://emblematica.grainger.illinois.edu/</a:t>
            </a:r>
            <a:r>
              <a:rPr lang="en-US" sz="1100" dirty="0" smtClean="0"/>
              <a:t>  </a:t>
            </a:r>
          </a:p>
          <a:p>
            <a:pPr>
              <a:defRPr/>
            </a:pPr>
            <a:r>
              <a:rPr lang="en-US" sz="1100" dirty="0" smtClean="0">
                <a:hlinkClick r:id="rId5"/>
              </a:rPr>
              <a:t>http://www.openannotation.org</a:t>
            </a:r>
            <a:r>
              <a:rPr lang="en-US" dirty="0" smtClean="0">
                <a:hlinkClick r:id="rId5"/>
              </a:rPr>
              <a:t>/</a:t>
            </a:r>
            <a:r>
              <a:rPr lang="en-US" dirty="0" smtClean="0"/>
              <a:t> </a:t>
            </a:r>
            <a:endParaRPr lang="en-GB" dirty="0"/>
          </a:p>
        </p:txBody>
      </p:sp>
    </p:spTree>
    <p:extLst>
      <p:ext uri="{BB962C8B-B14F-4D97-AF65-F5344CB8AC3E}">
        <p14:creationId xmlns:p14="http://schemas.microsoft.com/office/powerpoint/2010/main" val="1575197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79"/>
          <a:stretch/>
        </p:blipFill>
        <p:spPr bwMode="auto">
          <a:xfrm>
            <a:off x="3733800" y="1885021"/>
            <a:ext cx="4007060" cy="420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609600" y="1981200"/>
            <a:ext cx="3048000" cy="3657601"/>
          </a:xfrm>
        </p:spPr>
        <p:txBody>
          <a:bodyPr/>
          <a:lstStyle/>
          <a:p>
            <a:pPr marL="0" indent="0">
              <a:buNone/>
            </a:pPr>
            <a:r>
              <a:rPr lang="en-US" sz="1800" dirty="0" smtClean="0"/>
              <a:t>Rowe &amp; Mueller. 2012</a:t>
            </a:r>
            <a:r>
              <a:rPr lang="en-US" sz="1800" dirty="0"/>
              <a:t>. </a:t>
            </a:r>
            <a:r>
              <a:rPr lang="en-US" sz="1800" b="1" i="1" dirty="0"/>
              <a:t>Estimating F21 </a:t>
            </a:r>
            <a:r>
              <a:rPr lang="en-US" sz="1800" b="1" i="1" dirty="0" err="1"/>
              <a:t>curation</a:t>
            </a:r>
            <a:r>
              <a:rPr lang="en-US" sz="1800" b="1" i="1" dirty="0"/>
              <a:t> rates on a “Rough Cut / Fine Cut / Rich Curation” </a:t>
            </a:r>
            <a:r>
              <a:rPr lang="en-US" sz="1800" b="1" i="1" dirty="0" smtClean="0"/>
              <a:t>model:</a:t>
            </a:r>
            <a:endParaRPr lang="en-US" sz="1800" dirty="0" smtClean="0"/>
          </a:p>
          <a:p>
            <a:pPr marL="0" indent="0">
              <a:spcBef>
                <a:spcPts val="1200"/>
              </a:spcBef>
              <a:buNone/>
            </a:pPr>
            <a:r>
              <a:rPr lang="en-US" sz="1800" dirty="0" smtClean="0"/>
              <a:t>“We </a:t>
            </a:r>
            <a:r>
              <a:rPr lang="en-US" sz="1800" dirty="0"/>
              <a:t>begin with a TEI P5 processed corpus of ~800 plays from the Text Curation Partnership (TCP) and focus on completing incompletely transcribed words </a:t>
            </a:r>
            <a:r>
              <a:rPr lang="en-US" sz="1800" dirty="0" smtClean="0"/>
              <a:t>....”</a:t>
            </a:r>
            <a:endParaRPr lang="en-US" sz="18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8</a:t>
            </a:fld>
            <a:endParaRPr lang="en-US" dirty="0"/>
          </a:p>
        </p:txBody>
      </p:sp>
      <p:sp>
        <p:nvSpPr>
          <p:cNvPr id="6" name="Title 5"/>
          <p:cNvSpPr>
            <a:spLocks noGrp="1"/>
          </p:cNvSpPr>
          <p:nvPr>
            <p:ph type="title"/>
          </p:nvPr>
        </p:nvSpPr>
        <p:spPr/>
        <p:txBody>
          <a:bodyPr/>
          <a:lstStyle/>
          <a:p>
            <a:r>
              <a:rPr lang="en-US" dirty="0" smtClean="0"/>
              <a:t>Expectations (5)</a:t>
            </a:r>
            <a:endParaRPr lang="en-US" dirty="0"/>
          </a:p>
        </p:txBody>
      </p:sp>
      <p:sp>
        <p:nvSpPr>
          <p:cNvPr id="7" name="TextBox 6"/>
          <p:cNvSpPr txBox="1"/>
          <p:nvPr/>
        </p:nvSpPr>
        <p:spPr>
          <a:xfrm>
            <a:off x="609600" y="1371600"/>
            <a:ext cx="8305800" cy="400110"/>
          </a:xfrm>
          <a:prstGeom prst="rect">
            <a:avLst/>
          </a:prstGeom>
          <a:noFill/>
        </p:spPr>
        <p:txBody>
          <a:bodyPr wrap="square" rtlCol="0">
            <a:spAutoFit/>
          </a:bodyPr>
          <a:lstStyle/>
          <a:p>
            <a:r>
              <a:rPr lang="en-US" sz="2000" b="1" i="1" dirty="0" smtClean="0"/>
              <a:t>Some scholars need carefully formatted &amp; enriched texts</a:t>
            </a:r>
            <a:endParaRPr lang="en-US" sz="2000" b="1" i="1" dirty="0"/>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38"/>
          <a:stretch/>
        </p:blipFill>
        <p:spPr bwMode="auto">
          <a:xfrm>
            <a:off x="4813889" y="1885021"/>
            <a:ext cx="4253911" cy="420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11"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5"/>
              </a:rPr>
              <a:t>http://emblematica.grainger.illinois.edu/</a:t>
            </a:r>
            <a:r>
              <a:rPr lang="en-US" sz="1100" dirty="0" smtClean="0"/>
              <a:t>  </a:t>
            </a:r>
          </a:p>
          <a:p>
            <a:pPr>
              <a:defRPr/>
            </a:pPr>
            <a:r>
              <a:rPr lang="en-US" sz="1100" dirty="0" smtClean="0">
                <a:hlinkClick r:id="rId6"/>
              </a:rPr>
              <a:t>http://www.openannotation.org</a:t>
            </a:r>
            <a:r>
              <a:rPr lang="en-US" dirty="0" smtClean="0">
                <a:hlinkClick r:id="rId6"/>
              </a:rPr>
              <a:t>/</a:t>
            </a:r>
            <a:r>
              <a:rPr lang="en-US" dirty="0" smtClean="0"/>
              <a:t> </a:t>
            </a:r>
            <a:endParaRPr lang="en-GB" dirty="0"/>
          </a:p>
        </p:txBody>
      </p:sp>
    </p:spTree>
    <p:extLst>
      <p:ext uri="{BB962C8B-B14F-4D97-AF65-F5344CB8AC3E}">
        <p14:creationId xmlns:p14="http://schemas.microsoft.com/office/powerpoint/2010/main" val="37521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8229600" cy="4648200"/>
          </a:xfrm>
          <a:ln>
            <a:noFill/>
          </a:ln>
        </p:spPr>
        <p:txBody>
          <a:bodyPr/>
          <a:lstStyle/>
          <a:p>
            <a:pPr marL="0" indent="0">
              <a:buNone/>
            </a:pPr>
            <a:r>
              <a:rPr lang="en-US" sz="2000" dirty="0" smtClean="0"/>
              <a:t>Why &amp; how </a:t>
            </a:r>
            <a:r>
              <a:rPr lang="en-US" sz="2000" dirty="0"/>
              <a:t>do </a:t>
            </a:r>
            <a:r>
              <a:rPr lang="en-US" sz="2000" dirty="0" smtClean="0"/>
              <a:t>humanists use </a:t>
            </a:r>
            <a:r>
              <a:rPr lang="en-US" sz="2000" dirty="0"/>
              <a:t>digital collections in their </a:t>
            </a:r>
            <a:r>
              <a:rPr lang="en-US" sz="2000" dirty="0" smtClean="0"/>
              <a:t>research?</a:t>
            </a:r>
          </a:p>
          <a:p>
            <a:pPr marL="0" indent="0">
              <a:buNone/>
            </a:pPr>
            <a:r>
              <a:rPr lang="en-US" sz="2000" dirty="0" smtClean="0"/>
              <a:t>What functionality &amp; features are essential for collections to be useful?</a:t>
            </a:r>
          </a:p>
          <a:p>
            <a:pPr marL="0" indent="0">
              <a:buNone/>
            </a:pPr>
            <a:endParaRPr lang="en-US" sz="1200" dirty="0"/>
          </a:p>
          <a:p>
            <a:r>
              <a:rPr lang="en-US" sz="2000" dirty="0" smtClean="0"/>
              <a:t>Web-based survey – multiple choice &amp; short text responses</a:t>
            </a:r>
            <a:br>
              <a:rPr lang="en-US" sz="2000" dirty="0" smtClean="0"/>
            </a:br>
            <a:r>
              <a:rPr lang="en-US" sz="2000" dirty="0" smtClean="0"/>
              <a:t>Survey link distributed randomly to English &amp; History faculty</a:t>
            </a:r>
          </a:p>
          <a:p>
            <a:r>
              <a:rPr lang="en-US" sz="2000" dirty="0" smtClean="0"/>
              <a:t>Follow-up interviews with volunteers who responded to survey</a:t>
            </a:r>
            <a:br>
              <a:rPr lang="en-US" sz="2000" dirty="0" smtClean="0"/>
            </a:br>
            <a:r>
              <a:rPr lang="en-US" sz="2000" dirty="0" smtClean="0"/>
              <a:t>Also </a:t>
            </a:r>
            <a:r>
              <a:rPr lang="en-US" sz="2000" dirty="0"/>
              <a:t>i</a:t>
            </a:r>
            <a:r>
              <a:rPr lang="en-US" sz="2000" dirty="0" smtClean="0"/>
              <a:t>nterviewed faculty from performing arts, art history &amp; design.</a:t>
            </a:r>
          </a:p>
          <a:p>
            <a:r>
              <a:rPr lang="en-US" sz="2000" dirty="0" smtClean="0"/>
              <a:t>Sample size, 86 faculty in all, ~ 75% from English &amp; History Depts.</a:t>
            </a:r>
          </a:p>
          <a:p>
            <a:pPr marL="0" indent="0">
              <a:buNone/>
            </a:pPr>
            <a:endParaRPr lang="en-US" sz="2000" dirty="0"/>
          </a:p>
        </p:txBody>
      </p:sp>
      <p:sp>
        <p:nvSpPr>
          <p:cNvPr id="5" name="Slide Number Placeholder 4"/>
          <p:cNvSpPr>
            <a:spLocks noGrp="1"/>
          </p:cNvSpPr>
          <p:nvPr>
            <p:ph type="sldNum" sz="quarter" idx="12"/>
          </p:nvPr>
        </p:nvSpPr>
        <p:spPr/>
        <p:txBody>
          <a:bodyPr/>
          <a:lstStyle/>
          <a:p>
            <a:pPr>
              <a:defRPr/>
            </a:pPr>
            <a:fld id="{CD99DE48-70B6-420B-A83E-0D953083A5F1}" type="slidenum">
              <a:rPr lang="en-US" smtClean="0"/>
              <a:pPr>
                <a:defRPr/>
              </a:pPr>
              <a:t>9</a:t>
            </a:fld>
            <a:endParaRPr lang="en-US" dirty="0"/>
          </a:p>
        </p:txBody>
      </p:sp>
      <p:sp>
        <p:nvSpPr>
          <p:cNvPr id="6" name="Title 5"/>
          <p:cNvSpPr>
            <a:spLocks noGrp="1"/>
          </p:cNvSpPr>
          <p:nvPr>
            <p:ph type="title"/>
          </p:nvPr>
        </p:nvSpPr>
        <p:spPr/>
        <p:txBody>
          <a:bodyPr/>
          <a:lstStyle/>
          <a:p>
            <a:r>
              <a:rPr lang="en-US" dirty="0" smtClean="0"/>
              <a:t>Bamboo Survey &amp; Interviews</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742385554"/>
              </p:ext>
            </p:extLst>
          </p:nvPr>
        </p:nvGraphicFramePr>
        <p:xfrm>
          <a:off x="762000" y="4114800"/>
          <a:ext cx="7772400" cy="1854200"/>
        </p:xfrm>
        <a:graphic>
          <a:graphicData uri="http://schemas.openxmlformats.org/drawingml/2006/table">
            <a:tbl>
              <a:tblPr firstRow="1" bandRow="1">
                <a:tableStyleId>{5C22544A-7EE6-4342-B048-85BDC9FD1C3A}</a:tableStyleId>
              </a:tblPr>
              <a:tblGrid>
                <a:gridCol w="2438400"/>
                <a:gridCol w="2895600"/>
                <a:gridCol w="2438400"/>
              </a:tblGrid>
              <a:tr h="370840">
                <a:tc gridSpan="3">
                  <a:txBody>
                    <a:bodyPr/>
                    <a:lstStyle/>
                    <a:p>
                      <a:pPr algn="ctr"/>
                      <a:r>
                        <a:rPr lang="en-US" cap="small" baseline="0" dirty="0" smtClean="0"/>
                        <a:t>Participating Institutions</a:t>
                      </a:r>
                      <a:endParaRPr lang="en-US" cap="small" baseline="0"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t>Indiana Univ.</a:t>
                      </a:r>
                      <a:endParaRPr lang="en-US" dirty="0"/>
                    </a:p>
                  </a:txBody>
                  <a:tcPr/>
                </a:tc>
                <a:tc>
                  <a:txBody>
                    <a:bodyPr/>
                    <a:lstStyle/>
                    <a:p>
                      <a:r>
                        <a:rPr lang="en-US" dirty="0" smtClean="0"/>
                        <a:t>Univ. of Chicago</a:t>
                      </a:r>
                      <a:endParaRPr lang="en-US" dirty="0"/>
                    </a:p>
                  </a:txBody>
                  <a:tcPr/>
                </a:tc>
                <a:tc>
                  <a:txBody>
                    <a:bodyPr/>
                    <a:lstStyle/>
                    <a:p>
                      <a:r>
                        <a:rPr lang="en-US" dirty="0" smtClean="0"/>
                        <a:t>Univ.</a:t>
                      </a:r>
                      <a:r>
                        <a:rPr lang="en-US" baseline="0" dirty="0" smtClean="0"/>
                        <a:t> of Maryland</a:t>
                      </a:r>
                      <a:endParaRPr lang="en-US" dirty="0"/>
                    </a:p>
                  </a:txBody>
                  <a:tcPr/>
                </a:tc>
              </a:tr>
              <a:tr h="370840">
                <a:tc>
                  <a:txBody>
                    <a:bodyPr/>
                    <a:lstStyle/>
                    <a:p>
                      <a:r>
                        <a:rPr lang="en-US" dirty="0" smtClean="0"/>
                        <a:t>Michigan State Univ.</a:t>
                      </a:r>
                      <a:endParaRPr lang="en-US" dirty="0"/>
                    </a:p>
                  </a:txBody>
                  <a:tcPr/>
                </a:tc>
                <a:tc>
                  <a:txBody>
                    <a:bodyPr/>
                    <a:lstStyle/>
                    <a:p>
                      <a:r>
                        <a:rPr lang="en-US" dirty="0" smtClean="0"/>
                        <a:t>Univ. of Illinois</a:t>
                      </a:r>
                      <a:r>
                        <a:rPr lang="en-US" baseline="0" dirty="0" smtClean="0"/>
                        <a:t> at Chicago</a:t>
                      </a:r>
                      <a:endParaRPr lang="en-US" dirty="0"/>
                    </a:p>
                  </a:txBody>
                  <a:tcPr/>
                </a:tc>
                <a:tc>
                  <a:txBody>
                    <a:bodyPr/>
                    <a:lstStyle/>
                    <a:p>
                      <a:r>
                        <a:rPr lang="en-US" dirty="0" smtClean="0"/>
                        <a:t>Univ. of Minnesota</a:t>
                      </a:r>
                      <a:endParaRPr lang="en-US" dirty="0"/>
                    </a:p>
                  </a:txBody>
                  <a:tcPr/>
                </a:tc>
              </a:tr>
              <a:tr h="370840">
                <a:tc>
                  <a:txBody>
                    <a:bodyPr/>
                    <a:lstStyle/>
                    <a:p>
                      <a:r>
                        <a:rPr lang="en-US" dirty="0" smtClean="0"/>
                        <a:t>Northwestern Univ.</a:t>
                      </a:r>
                      <a:endParaRPr lang="en-US" dirty="0"/>
                    </a:p>
                  </a:txBody>
                  <a:tcPr/>
                </a:tc>
                <a:tc>
                  <a:txBody>
                    <a:bodyPr/>
                    <a:lstStyle/>
                    <a:p>
                      <a:r>
                        <a:rPr lang="en-US" dirty="0" smtClean="0"/>
                        <a:t>Univ.</a:t>
                      </a:r>
                      <a:r>
                        <a:rPr lang="en-US" baseline="0" dirty="0" smtClean="0"/>
                        <a:t> of Illinois at UC</a:t>
                      </a:r>
                      <a:endParaRPr lang="en-US" dirty="0"/>
                    </a:p>
                  </a:txBody>
                  <a:tcPr/>
                </a:tc>
                <a:tc>
                  <a:txBody>
                    <a:bodyPr/>
                    <a:lstStyle/>
                    <a:p>
                      <a:r>
                        <a:rPr lang="en-US" dirty="0" smtClean="0"/>
                        <a:t>Univ. of Nebraska</a:t>
                      </a:r>
                      <a:endParaRPr lang="en-US" dirty="0"/>
                    </a:p>
                  </a:txBody>
                  <a:tcPr/>
                </a:tc>
              </a:tr>
              <a:tr h="370840">
                <a:tc>
                  <a:txBody>
                    <a:bodyPr/>
                    <a:lstStyle/>
                    <a:p>
                      <a:r>
                        <a:rPr lang="en-US" dirty="0" smtClean="0"/>
                        <a:t>Penn State Univ.</a:t>
                      </a:r>
                      <a:endParaRPr lang="en-US" dirty="0"/>
                    </a:p>
                  </a:txBody>
                  <a:tcPr/>
                </a:tc>
                <a:tc>
                  <a:txBody>
                    <a:bodyPr/>
                    <a:lstStyle/>
                    <a:p>
                      <a:r>
                        <a:rPr lang="en-US" dirty="0" smtClean="0"/>
                        <a:t>Univ.</a:t>
                      </a:r>
                      <a:r>
                        <a:rPr lang="en-US" baseline="0" dirty="0" smtClean="0"/>
                        <a:t> of Iowa</a:t>
                      </a:r>
                      <a:endParaRPr lang="en-US" dirty="0"/>
                    </a:p>
                  </a:txBody>
                  <a:tcPr/>
                </a:tc>
                <a:tc>
                  <a:txBody>
                    <a:bodyPr/>
                    <a:lstStyle/>
                    <a:p>
                      <a:r>
                        <a:rPr lang="en-US" dirty="0" smtClean="0"/>
                        <a:t>Univ. of Wisconsin</a:t>
                      </a:r>
                      <a:endParaRPr lang="en-US" dirty="0"/>
                    </a:p>
                  </a:txBody>
                  <a:tcPr/>
                </a:tc>
              </a:tr>
            </a:tbl>
          </a:graphicData>
        </a:graphic>
      </p:graphicFrame>
      <p:sp>
        <p:nvSpPr>
          <p:cNvPr id="8" name="Date Placeholder 11"/>
          <p:cNvSpPr>
            <a:spLocks noGrp="1"/>
          </p:cNvSpPr>
          <p:nvPr>
            <p:ph type="dt" sz="quarter" idx="10"/>
          </p:nvPr>
        </p:nvSpPr>
        <p:spPr>
          <a:xfrm>
            <a:off x="609600" y="6324600"/>
            <a:ext cx="3352800" cy="381000"/>
          </a:xfrm>
        </p:spPr>
        <p:txBody>
          <a:bodyPr/>
          <a:lstStyle>
            <a:lvl1pPr>
              <a:defRPr/>
            </a:lvl1pPr>
          </a:lstStyle>
          <a:p>
            <a:pPr>
              <a:defRPr/>
            </a:pPr>
            <a:r>
              <a:rPr lang="en-US" sz="1100" dirty="0" smtClean="0"/>
              <a:t>29 October 2012 – Huygens ING, Den Haag</a:t>
            </a:r>
          </a:p>
          <a:p>
            <a:pPr>
              <a:defRPr/>
            </a:pPr>
            <a:r>
              <a:rPr lang="en-US" sz="1100" dirty="0" smtClean="0"/>
              <a:t>CLARIN’s Turn Towards The Literary Text</a:t>
            </a:r>
          </a:p>
          <a:p>
            <a:pPr>
              <a:defRPr/>
            </a:pPr>
            <a:endParaRPr lang="en-US" dirty="0" smtClean="0"/>
          </a:p>
          <a:p>
            <a:pPr>
              <a:defRPr/>
            </a:pPr>
            <a:endParaRPr lang="en-US" dirty="0"/>
          </a:p>
        </p:txBody>
      </p:sp>
      <p:sp>
        <p:nvSpPr>
          <p:cNvPr id="10" name="Footer Placeholder 12"/>
          <p:cNvSpPr>
            <a:spLocks noGrp="1"/>
          </p:cNvSpPr>
          <p:nvPr>
            <p:ph type="ftr" sz="quarter" idx="11"/>
          </p:nvPr>
        </p:nvSpPr>
        <p:spPr>
          <a:xfrm>
            <a:off x="5943600" y="6324600"/>
            <a:ext cx="2895600" cy="365125"/>
          </a:xfrm>
        </p:spPr>
        <p:txBody>
          <a:bodyPr/>
          <a:lstStyle/>
          <a:p>
            <a:pPr>
              <a:defRPr/>
            </a:pPr>
            <a:r>
              <a:rPr lang="en-US" sz="1100" dirty="0" smtClean="0">
                <a:hlinkClick r:id="rId3"/>
              </a:rPr>
              <a:t>http://emblematica.grainger.illinois.edu/</a:t>
            </a:r>
            <a:r>
              <a:rPr lang="en-US" sz="1100" dirty="0" smtClean="0"/>
              <a:t>  </a:t>
            </a:r>
          </a:p>
          <a:p>
            <a:pPr>
              <a:defRPr/>
            </a:pPr>
            <a:r>
              <a:rPr lang="en-US" sz="1100" dirty="0" smtClean="0">
                <a:hlinkClick r:id="rId4"/>
              </a:rPr>
              <a:t>http://www.openannotation.org</a:t>
            </a:r>
            <a:r>
              <a:rPr lang="en-US" dirty="0" smtClean="0">
                <a:hlinkClick r:id="rId4"/>
              </a:rPr>
              <a:t>/</a:t>
            </a:r>
            <a:r>
              <a:rPr lang="en-US" dirty="0" smtClean="0"/>
              <a:t> </a:t>
            </a:r>
            <a:endParaRPr lang="en-GB" dirty="0"/>
          </a:p>
        </p:txBody>
      </p:sp>
    </p:spTree>
    <p:extLst>
      <p:ext uri="{BB962C8B-B14F-4D97-AF65-F5344CB8AC3E}">
        <p14:creationId xmlns:p14="http://schemas.microsoft.com/office/powerpoint/2010/main" val="664162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cole3-UIUC">
  <a:themeElements>
    <a:clrScheme name="UIUC">
      <a:dk1>
        <a:srgbClr val="003C7D"/>
      </a:dk1>
      <a:lt1>
        <a:sysClr val="window" lastClr="FFFFFF"/>
      </a:lt1>
      <a:dk2>
        <a:srgbClr val="F48924"/>
      </a:dk2>
      <a:lt2>
        <a:srgbClr val="EEECE1"/>
      </a:lt2>
      <a:accent1>
        <a:srgbClr val="4F81BD"/>
      </a:accent1>
      <a:accent2>
        <a:srgbClr val="C0504D"/>
      </a:accent2>
      <a:accent3>
        <a:srgbClr val="9BBB59"/>
      </a:accent3>
      <a:accent4>
        <a:srgbClr val="8064A2"/>
      </a:accent4>
      <a:accent5>
        <a:srgbClr val="4BACC6"/>
      </a:accent5>
      <a:accent6>
        <a:srgbClr val="F48924"/>
      </a:accent6>
      <a:hlink>
        <a:srgbClr val="FF0000"/>
      </a:hlink>
      <a:folHlink>
        <a:srgbClr val="C00000"/>
      </a:folHlink>
    </a:clrScheme>
    <a:fontScheme name="9_UIUC-CIRS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t.cole3-UIUC</Template>
  <TotalTime>12733</TotalTime>
  <Words>4933</Words>
  <Application>Microsoft Office PowerPoint</Application>
  <PresentationFormat>Letter Paper (8.5x11 in)</PresentationFormat>
  <Paragraphs>422</Paragraphs>
  <Slides>32</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t.cole3-UIUC</vt:lpstr>
      <vt:lpstr>Artwork</vt:lpstr>
      <vt:lpstr>Standards &amp; Technologies for Integrating Digital Content Silos:</vt:lpstr>
      <vt:lpstr>Presentation Outline</vt:lpstr>
      <vt:lpstr>Digital Content Sources (a few examples)</vt:lpstr>
      <vt:lpstr>Meeting Scholar Expectations</vt:lpstr>
      <vt:lpstr>Expectations (2)</vt:lpstr>
      <vt:lpstr>Expectations (3)</vt:lpstr>
      <vt:lpstr>Expectations (4)</vt:lpstr>
      <vt:lpstr>Expectations (5)</vt:lpstr>
      <vt:lpstr>Bamboo Survey &amp; Interviews</vt:lpstr>
      <vt:lpstr>Survey Respondents Use of Digital Collections</vt:lpstr>
      <vt:lpstr>Survey Results – General Requirements</vt:lpstr>
      <vt:lpstr>Survey Results – Requirements for Text</vt:lpstr>
      <vt:lpstr>Survey Results – Requirements for Images</vt:lpstr>
      <vt:lpstr> Digital Content Curation Approaches**</vt:lpstr>
      <vt:lpstr>Digitized Emblematica (as an example)</vt:lpstr>
      <vt:lpstr>Emblematica silos (selected)</vt:lpstr>
      <vt:lpstr>First Steps: consensus on metadata, digitization quality, vocabularies, transcription goals, ...</vt:lpstr>
      <vt:lpstr>Open Archives Initiative Protocol for Metadata Harvesting</vt:lpstr>
      <vt:lpstr>Spine metadata format</vt:lpstr>
      <vt:lpstr>The Open Emblem Portal</vt:lpstr>
      <vt:lpstr>Possible Future Directions for Emblematic Online</vt:lpstr>
      <vt:lpstr>PowerPoint Presentation</vt:lpstr>
      <vt:lpstr>Project Bamboo</vt:lpstr>
      <vt:lpstr>CMIS* View of Content</vt:lpstr>
      <vt:lpstr>Other BSP services</vt:lpstr>
      <vt:lpstr>A ResourceSync* Precursor Experiment: Testing a Push/Pull ResourceSync Approach</vt:lpstr>
      <vt:lpstr>Support for Annotation, Scholarly Discourse &amp; Netchaining*</vt:lpstr>
      <vt:lpstr> The Open Annotation Data Model</vt:lpstr>
      <vt:lpstr>Annotation-based discourse illustration</vt:lpstr>
      <vt:lpstr>HathiTrust Research Center</vt:lpstr>
      <vt:lpstr>HTRC Non-consumptive research: bring tools to content</vt:lpstr>
      <vt:lpstr>Concluding Thoughts</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through the Boundaries between Repository Silos:</dc:title>
  <dc:creator>Cole, Timothy W</dc:creator>
  <cp:lastModifiedBy>Cole, Timothy W</cp:lastModifiedBy>
  <cp:revision>114</cp:revision>
  <cp:lastPrinted>2012-10-09T14:23:06Z</cp:lastPrinted>
  <dcterms:created xsi:type="dcterms:W3CDTF">2012-10-07T17:32:10Z</dcterms:created>
  <dcterms:modified xsi:type="dcterms:W3CDTF">2012-10-28T20:22:49Z</dcterms:modified>
</cp:coreProperties>
</file>