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Default Extension="pict" ContentType="image/pict"/>
  <Override PartName="/ppt/notesSlides/notesSlide6.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vml" ContentType="application/vnd.openxmlformats-officedocument.vmlDrawin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Default Extension="png" ContentType="image/png"/>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8"/>
  </p:notesMasterIdLst>
  <p:sldIdLst>
    <p:sldId id="256" r:id="rId2"/>
    <p:sldId id="262" r:id="rId3"/>
    <p:sldId id="265" r:id="rId4"/>
    <p:sldId id="273" r:id="rId5"/>
    <p:sldId id="263" r:id="rId6"/>
    <p:sldId id="272" r:id="rId7"/>
    <p:sldId id="258" r:id="rId8"/>
    <p:sldId id="274" r:id="rId9"/>
    <p:sldId id="257" r:id="rId10"/>
    <p:sldId id="260" r:id="rId11"/>
    <p:sldId id="261" r:id="rId12"/>
    <p:sldId id="266" r:id="rId13"/>
    <p:sldId id="267" r:id="rId14"/>
    <p:sldId id="268" r:id="rId15"/>
    <p:sldId id="269" r:id="rId16"/>
    <p:sldId id="27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broeder" initials="d g"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75" d="100"/>
          <a:sy n="75" d="100"/>
        </p:scale>
        <p:origin x="-1160"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commentAuthors" Target="commentAuthors.xml"/><Relationship Id="rId4" Type="http://schemas.openxmlformats.org/officeDocument/2006/relationships/slide" Target="slides/slide3.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24"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1418B1-BC82-2043-8179-924B302A28A7}" type="datetimeFigureOut">
              <a:rPr lang="en-US" smtClean="0"/>
              <a:t>3/6/10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BDCDA8-19E4-4C47-B609-BB8BDB38636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FE1E6C-4D13-4043-8E8D-3B32DE32240C}" type="slidenum">
              <a:rPr lang="en-US"/>
              <a:pPr/>
              <a:t>4</a:t>
            </a:fld>
            <a:endParaRPr lang="en-US"/>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scenario was added to the GN3</a:t>
            </a:r>
            <a:r>
              <a:rPr lang="en-US" baseline="0" dirty="0" smtClean="0"/>
              <a:t> portfolio</a:t>
            </a:r>
            <a:endParaRPr lang="en-US" dirty="0"/>
          </a:p>
        </p:txBody>
      </p:sp>
      <p:sp>
        <p:nvSpPr>
          <p:cNvPr id="4" name="Slide Number Placeholder 3"/>
          <p:cNvSpPr>
            <a:spLocks noGrp="1"/>
          </p:cNvSpPr>
          <p:nvPr>
            <p:ph type="sldNum" sz="quarter" idx="10"/>
          </p:nvPr>
        </p:nvSpPr>
        <p:spPr/>
        <p:txBody>
          <a:bodyPr/>
          <a:lstStyle/>
          <a:p>
            <a:fld id="{52DC1C51-6852-9147-8717-E077E079D281}"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A7286E4-B213-D24C-8AD8-2447AA7D5323}"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BDCDA8-19E4-4C47-B609-BB8BDB386367}"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BDCDA8-19E4-4C47-B609-BB8BDB386367}"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BDCDA8-19E4-4C47-B609-BB8BDB386367}" type="slidenum">
              <a:rPr lang="en-US" smtClean="0"/>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BDCDA8-19E4-4C47-B609-BB8BDB386367}" type="slidenum">
              <a:rPr lang="en-US" smtClean="0"/>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EULA End User License Agreement</a:t>
            </a:r>
          </a:p>
          <a:p>
            <a:r>
              <a:rPr lang="en-US" dirty="0" smtClean="0"/>
              <a:t>SP is service provider – (a center running) software that offers resources for use (a suitably</a:t>
            </a:r>
            <a:r>
              <a:rPr lang="en-US" baseline="0" dirty="0" smtClean="0"/>
              <a:t> configured Apache web server)</a:t>
            </a:r>
            <a:endParaRPr lang="en-US" dirty="0" smtClean="0"/>
          </a:p>
          <a:p>
            <a:r>
              <a:rPr lang="en-US" dirty="0" err="1" smtClean="0"/>
              <a:t>IdP</a:t>
            </a:r>
            <a:r>
              <a:rPr lang="en-US" dirty="0" smtClean="0"/>
              <a:t> Identity</a:t>
            </a:r>
            <a:r>
              <a:rPr lang="en-US" baseline="0" dirty="0" smtClean="0"/>
              <a:t> provider</a:t>
            </a:r>
            <a:r>
              <a:rPr lang="en-US" dirty="0" smtClean="0"/>
              <a:t>: is  software that </a:t>
            </a:r>
            <a:r>
              <a:rPr lang="en-US" baseline="0" dirty="0" smtClean="0"/>
              <a:t>which can authenticate a user and can provide information on a user e.g. if he is a student etc.</a:t>
            </a:r>
            <a:endParaRPr lang="en-US" dirty="0" smtClean="0"/>
          </a:p>
          <a:p>
            <a:r>
              <a:rPr lang="en-US" dirty="0" smtClean="0"/>
              <a:t>Current situation every repository</a:t>
            </a:r>
            <a:r>
              <a:rPr lang="en-US" baseline="0" dirty="0" smtClean="0"/>
              <a:t> manages its own EULA administration</a:t>
            </a:r>
            <a:endParaRPr lang="en-US" dirty="0"/>
          </a:p>
        </p:txBody>
      </p:sp>
      <p:sp>
        <p:nvSpPr>
          <p:cNvPr id="4" name="Slide Number Placeholder 3"/>
          <p:cNvSpPr>
            <a:spLocks noGrp="1"/>
          </p:cNvSpPr>
          <p:nvPr>
            <p:ph type="sldNum" sz="quarter" idx="10"/>
          </p:nvPr>
        </p:nvSpPr>
        <p:spPr/>
        <p:txBody>
          <a:bodyPr/>
          <a:lstStyle/>
          <a:p>
            <a:fld id="{BEC0BE11-79C8-CF4B-9A75-F5B62A95D4BF}"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C0BE11-79C8-CF4B-9A75-F5B62A95D4BF}"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a:t>
            </a:r>
            <a:r>
              <a:rPr lang="en-US" sz="1200" i="1" kern="1200" dirty="0" smtClean="0">
                <a:solidFill>
                  <a:schemeClr val="tx1"/>
                </a:solidFill>
                <a:latin typeface="+mn-lt"/>
                <a:ea typeface="+mn-ea"/>
                <a:cs typeface="+mn-cs"/>
              </a:rPr>
              <a:t>Virtual Organization (VO) is a group of individuals that have something in common, in example working on a project. Virtual Organization may span multiple real organizations, from multiple federations and multiple countries.</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The VO Platform is the technology that enables a Service Provider to collect information about a VO from a single source.</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The VO Platform has a web frontend that enables management of the virtual organizations Information Model, and also supports one or more data access protocol for VO Services to be able to extract group information from the VO Platform.</a:t>
            </a:r>
          </a:p>
          <a:p>
            <a:endParaRPr lang="en-US" dirty="0"/>
          </a:p>
        </p:txBody>
      </p:sp>
      <p:sp>
        <p:nvSpPr>
          <p:cNvPr id="4" name="Slide Number Placeholder 3"/>
          <p:cNvSpPr>
            <a:spLocks noGrp="1"/>
          </p:cNvSpPr>
          <p:nvPr>
            <p:ph type="sldNum" sz="quarter" idx="10"/>
          </p:nvPr>
        </p:nvSpPr>
        <p:spPr/>
        <p:txBody>
          <a:bodyPr/>
          <a:lstStyle/>
          <a:p>
            <a:fld id="{BEC0BE11-79C8-CF4B-9A75-F5B62A95D4BF}"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Line 10"/>
          <p:cNvSpPr>
            <a:spLocks noChangeShapeType="1"/>
          </p:cNvSpPr>
          <p:nvPr/>
        </p:nvSpPr>
        <p:spPr bwMode="auto">
          <a:xfrm flipV="1">
            <a:off x="304800" y="1066800"/>
            <a:ext cx="4800600" cy="0"/>
          </a:xfrm>
          <a:prstGeom prst="line">
            <a:avLst/>
          </a:prstGeom>
          <a:noFill/>
          <a:ln w="28575">
            <a:solidFill>
              <a:srgbClr val="2D4E6F"/>
            </a:solidFill>
            <a:round/>
            <a:headEnd/>
            <a:tailEnd/>
          </a:ln>
          <a:effectLst/>
        </p:spPr>
        <p:txBody>
          <a:bodyPr>
            <a:prstTxWarp prst="textNoShape">
              <a:avLst/>
            </a:prstTxWarp>
          </a:bodyPr>
          <a:lstStyle/>
          <a:p>
            <a:pPr>
              <a:defRPr/>
            </a:pPr>
            <a:endParaRPr lang="en-US"/>
          </a:p>
        </p:txBody>
      </p:sp>
      <p:sp>
        <p:nvSpPr>
          <p:cNvPr id="3" name="Line 13"/>
          <p:cNvSpPr>
            <a:spLocks noChangeShapeType="1"/>
          </p:cNvSpPr>
          <p:nvPr/>
        </p:nvSpPr>
        <p:spPr bwMode="auto">
          <a:xfrm>
            <a:off x="5715000" y="3733800"/>
            <a:ext cx="2895600" cy="0"/>
          </a:xfrm>
          <a:prstGeom prst="line">
            <a:avLst/>
          </a:prstGeom>
          <a:noFill/>
          <a:ln w="28575">
            <a:solidFill>
              <a:srgbClr val="2D4E6F"/>
            </a:solidFill>
            <a:round/>
            <a:headEnd/>
            <a:tailEnd/>
          </a:ln>
          <a:effectLst/>
        </p:spPr>
        <p:txBody>
          <a:bodyPr>
            <a:prstTxWarp prst="textNoShape">
              <a:avLst/>
            </a:prstTxWarp>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13"/>
          <p:cNvSpPr>
            <a:spLocks noGrp="1" noChangeArrowheads="1"/>
          </p:cNvSpPr>
          <p:nvPr>
            <p:ph type="ftr" sz="quarter" idx="10"/>
          </p:nvPr>
        </p:nvSpPr>
        <p:spPr>
          <a:ln/>
        </p:spPr>
        <p:txBody>
          <a:bodyPr/>
          <a:lstStyle>
            <a:lvl1pPr>
              <a:defRPr/>
            </a:lvl1pPr>
          </a:lstStyle>
          <a:p>
            <a:endParaRPr lang="en-US"/>
          </a:p>
        </p:txBody>
      </p:sp>
      <p:sp>
        <p:nvSpPr>
          <p:cNvPr id="5"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90500"/>
            <a:ext cx="2133600" cy="6057900"/>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304800" y="190500"/>
            <a:ext cx="6248400" cy="60579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13"/>
          <p:cNvSpPr>
            <a:spLocks noGrp="1" noChangeArrowheads="1"/>
          </p:cNvSpPr>
          <p:nvPr>
            <p:ph type="ftr" sz="quarter" idx="10"/>
          </p:nvPr>
        </p:nvSpPr>
        <p:spPr>
          <a:ln/>
        </p:spPr>
        <p:txBody>
          <a:bodyPr/>
          <a:lstStyle>
            <a:lvl1pPr>
              <a:defRPr/>
            </a:lvl1pPr>
          </a:lstStyle>
          <a:p>
            <a:endParaRPr lang="en-US"/>
          </a:p>
        </p:txBody>
      </p:sp>
      <p:sp>
        <p:nvSpPr>
          <p:cNvPr id="5"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EAAEFEF8-DAE5-FB43-8C7D-8A436A93A29C}" type="datetimeFigureOut">
              <a:rPr lang="en-US" smtClean="0"/>
              <a:t>3/4/10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90B7B0C-CC1E-8D4B-B932-DFD14FE8CD6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nl-NL"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vert="horz"/>
          <a:lstStyle/>
          <a:p>
            <a:r>
              <a:rPr lang="nl-NL" smtClean="0"/>
              <a:t>Click icon to add table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EAAEFEF8-DAE5-FB43-8C7D-8A436A93A29C}" type="datetimeFigureOut">
              <a:rPr lang="en-US" smtClean="0"/>
              <a:t>3/4/10</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smtClean="0"/>
            </a:lvl1pPr>
          </a:lstStyle>
          <a:p>
            <a:fld id="{590B7B0C-CC1E-8D4B-B932-DFD14FE8CD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13"/>
          <p:cNvSpPr>
            <a:spLocks noGrp="1" noChangeArrowheads="1"/>
          </p:cNvSpPr>
          <p:nvPr>
            <p:ph type="ftr" sz="quarter" idx="10"/>
          </p:nvPr>
        </p:nvSpPr>
        <p:spPr>
          <a:ln/>
        </p:spPr>
        <p:txBody>
          <a:bodyPr/>
          <a:lstStyle>
            <a:lvl1pPr>
              <a:defRPr/>
            </a:lvl1pPr>
          </a:lstStyle>
          <a:p>
            <a:endParaRPr lang="en-US"/>
          </a:p>
        </p:txBody>
      </p:sp>
      <p:sp>
        <p:nvSpPr>
          <p:cNvPr id="5"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Click to edit Master text styles</a:t>
            </a:r>
          </a:p>
        </p:txBody>
      </p:sp>
      <p:sp>
        <p:nvSpPr>
          <p:cNvPr id="4" name="Rectangle 13"/>
          <p:cNvSpPr>
            <a:spLocks noGrp="1" noChangeArrowheads="1"/>
          </p:cNvSpPr>
          <p:nvPr>
            <p:ph type="ftr" sz="quarter" idx="10"/>
          </p:nvPr>
        </p:nvSpPr>
        <p:spPr>
          <a:ln/>
        </p:spPr>
        <p:txBody>
          <a:bodyPr/>
          <a:lstStyle>
            <a:lvl1pPr>
              <a:defRPr/>
            </a:lvl1pPr>
          </a:lstStyle>
          <a:p>
            <a:endParaRPr lang="en-US"/>
          </a:p>
        </p:txBody>
      </p:sp>
      <p:sp>
        <p:nvSpPr>
          <p:cNvPr id="5"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304800" y="12954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295400"/>
            <a:ext cx="4191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Rectangle 13"/>
          <p:cNvSpPr>
            <a:spLocks noGrp="1" noChangeArrowheads="1"/>
          </p:cNvSpPr>
          <p:nvPr>
            <p:ph type="ftr" sz="quarter" idx="10"/>
          </p:nvPr>
        </p:nvSpPr>
        <p:spPr>
          <a:ln/>
        </p:spPr>
        <p:txBody>
          <a:bodyPr/>
          <a:lstStyle>
            <a:lvl1pPr>
              <a:defRPr/>
            </a:lvl1pPr>
          </a:lstStyle>
          <a:p>
            <a:endParaRPr lang="en-US"/>
          </a:p>
        </p:txBody>
      </p:sp>
      <p:sp>
        <p:nvSpPr>
          <p:cNvPr id="6"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Rectangle 13"/>
          <p:cNvSpPr>
            <a:spLocks noGrp="1" noChangeArrowheads="1"/>
          </p:cNvSpPr>
          <p:nvPr>
            <p:ph type="ftr" sz="quarter" idx="10"/>
          </p:nvPr>
        </p:nvSpPr>
        <p:spPr>
          <a:ln/>
        </p:spPr>
        <p:txBody>
          <a:bodyPr/>
          <a:lstStyle>
            <a:lvl1pPr>
              <a:defRPr/>
            </a:lvl1pPr>
          </a:lstStyle>
          <a:p>
            <a:endParaRPr lang="en-US"/>
          </a:p>
        </p:txBody>
      </p:sp>
      <p:sp>
        <p:nvSpPr>
          <p:cNvPr id="8"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Rectangle 13"/>
          <p:cNvSpPr>
            <a:spLocks noGrp="1" noChangeArrowheads="1"/>
          </p:cNvSpPr>
          <p:nvPr>
            <p:ph type="ftr" sz="quarter" idx="10"/>
          </p:nvPr>
        </p:nvSpPr>
        <p:spPr>
          <a:ln/>
        </p:spPr>
        <p:txBody>
          <a:bodyPr/>
          <a:lstStyle>
            <a:lvl1pPr>
              <a:defRPr/>
            </a:lvl1pPr>
          </a:lstStyle>
          <a:p>
            <a:endParaRPr lang="en-US"/>
          </a:p>
        </p:txBody>
      </p:sp>
      <p:sp>
        <p:nvSpPr>
          <p:cNvPr id="4"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ftr" sz="quarter" idx="10"/>
          </p:nvPr>
        </p:nvSpPr>
        <p:spPr>
          <a:ln/>
        </p:spPr>
        <p:txBody>
          <a:bodyPr/>
          <a:lstStyle>
            <a:lvl1pPr>
              <a:defRPr/>
            </a:lvl1pPr>
          </a:lstStyle>
          <a:p>
            <a:endParaRPr lang="en-US"/>
          </a:p>
        </p:txBody>
      </p:sp>
      <p:sp>
        <p:nvSpPr>
          <p:cNvPr id="3"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Rectangle 13"/>
          <p:cNvSpPr>
            <a:spLocks noGrp="1" noChangeArrowheads="1"/>
          </p:cNvSpPr>
          <p:nvPr>
            <p:ph type="ftr" sz="quarter" idx="10"/>
          </p:nvPr>
        </p:nvSpPr>
        <p:spPr>
          <a:ln/>
        </p:spPr>
        <p:txBody>
          <a:bodyPr/>
          <a:lstStyle>
            <a:lvl1pPr>
              <a:defRPr/>
            </a:lvl1pPr>
          </a:lstStyle>
          <a:p>
            <a:endParaRPr lang="en-US"/>
          </a:p>
        </p:txBody>
      </p:sp>
      <p:sp>
        <p:nvSpPr>
          <p:cNvPr id="6"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Rectangle 13"/>
          <p:cNvSpPr>
            <a:spLocks noGrp="1" noChangeArrowheads="1"/>
          </p:cNvSpPr>
          <p:nvPr>
            <p:ph type="ftr" sz="quarter" idx="10"/>
          </p:nvPr>
        </p:nvSpPr>
        <p:spPr>
          <a:ln/>
        </p:spPr>
        <p:txBody>
          <a:bodyPr/>
          <a:lstStyle>
            <a:lvl1pPr>
              <a:defRPr/>
            </a:lvl1pPr>
          </a:lstStyle>
          <a:p>
            <a:endParaRPr lang="en-US"/>
          </a:p>
        </p:txBody>
      </p:sp>
      <p:sp>
        <p:nvSpPr>
          <p:cNvPr id="6" name="Rectangle 14"/>
          <p:cNvSpPr>
            <a:spLocks noGrp="1" noChangeArrowheads="1"/>
          </p:cNvSpPr>
          <p:nvPr>
            <p:ph type="sldNum" sz="quarter" idx="11"/>
          </p:nvPr>
        </p:nvSpPr>
        <p:spPr>
          <a:ln/>
        </p:spPr>
        <p:txBody>
          <a:bodyPr/>
          <a:lstStyle>
            <a:lvl1pPr>
              <a:defRPr/>
            </a:lvl1pPr>
          </a:lstStyle>
          <a:p>
            <a:fld id="{590B7B0C-CC1E-8D4B-B932-DFD14FE8CD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theme" Target="../theme/theme1.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1.jpe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304800" y="190500"/>
            <a:ext cx="5791200" cy="800100"/>
          </a:xfrm>
          <a:prstGeom prst="rect">
            <a:avLst/>
          </a:prstGeom>
          <a:noFill/>
          <a:ln w="9525">
            <a:noFill/>
            <a:miter lim="800000"/>
            <a:headEnd/>
            <a:tailEnd/>
          </a:ln>
        </p:spPr>
        <p:txBody>
          <a:bodyPr vert="horz" wrap="square" lIns="0" tIns="45720" rIns="91440" bIns="45720" numCol="1" anchor="ctr" anchorCtr="0" compatLnSpc="1">
            <a:prstTxWarp prst="textNoShape">
              <a:avLst/>
            </a:prstTxWarp>
          </a:bodyPr>
          <a:lstStyle/>
          <a:p>
            <a:pPr lvl="0"/>
            <a:r>
              <a:rPr lang="nl-NL" smtClean="0"/>
              <a:t>Click to edit Master title style</a:t>
            </a:r>
            <a:endParaRPr lang="hr-HR"/>
          </a:p>
        </p:txBody>
      </p:sp>
      <p:sp>
        <p:nvSpPr>
          <p:cNvPr id="1027" name="Rectangle 12"/>
          <p:cNvSpPr>
            <a:spLocks noGrp="1" noChangeArrowheads="1"/>
          </p:cNvSpPr>
          <p:nvPr>
            <p:ph type="body" idx="1"/>
          </p:nvPr>
        </p:nvSpPr>
        <p:spPr bwMode="auto">
          <a:xfrm>
            <a:off x="304800" y="1295400"/>
            <a:ext cx="8534400" cy="49530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hr-HR"/>
          </a:p>
        </p:txBody>
      </p:sp>
      <p:sp>
        <p:nvSpPr>
          <p:cNvPr id="1037" name="Rectangle 13"/>
          <p:cNvSpPr>
            <a:spLocks noGrp="1" noChangeArrowheads="1"/>
          </p:cNvSpPr>
          <p:nvPr>
            <p:ph type="ftr" sz="quarter" idx="3"/>
          </p:nvPr>
        </p:nvSpPr>
        <p:spPr bwMode="auto">
          <a:xfrm>
            <a:off x="7924800" y="152400"/>
            <a:ext cx="990600" cy="990600"/>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defRPr/>
            </a:lvl1pPr>
          </a:lstStyle>
          <a:p>
            <a:endParaRPr lang="en-US"/>
          </a:p>
        </p:txBody>
      </p:sp>
      <p:sp>
        <p:nvSpPr>
          <p:cNvPr id="1038" name="Rectangle 14"/>
          <p:cNvSpPr>
            <a:spLocks noGrp="1" noChangeArrowheads="1"/>
          </p:cNvSpPr>
          <p:nvPr>
            <p:ph type="sldNum" sz="quarter" idx="4"/>
          </p:nvPr>
        </p:nvSpPr>
        <p:spPr bwMode="auto">
          <a:xfrm>
            <a:off x="6804025" y="6400800"/>
            <a:ext cx="2133600" cy="312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fld id="{590B7B0C-CC1E-8D4B-B932-DFD14FE8CD61}" type="slidenum">
              <a:rPr lang="en-US" smtClean="0"/>
              <a:t>‹#›</a:t>
            </a:fld>
            <a:endParaRPr lang="en-US"/>
          </a:p>
        </p:txBody>
      </p:sp>
      <p:sp>
        <p:nvSpPr>
          <p:cNvPr id="1039" name="Line 15"/>
          <p:cNvSpPr>
            <a:spLocks noChangeShapeType="1"/>
          </p:cNvSpPr>
          <p:nvPr/>
        </p:nvSpPr>
        <p:spPr bwMode="auto">
          <a:xfrm flipV="1">
            <a:off x="304800" y="1066800"/>
            <a:ext cx="4800600" cy="0"/>
          </a:xfrm>
          <a:prstGeom prst="line">
            <a:avLst/>
          </a:prstGeom>
          <a:noFill/>
          <a:ln w="28575">
            <a:solidFill>
              <a:srgbClr val="2D4E6F"/>
            </a:solidFill>
            <a:round/>
            <a:headEnd/>
            <a:tailEnd/>
          </a:ln>
          <a:effectLst/>
        </p:spPr>
        <p:txBody>
          <a:bodyP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fontAlgn="base" hangingPunct="1">
        <a:spcBef>
          <a:spcPct val="0"/>
        </a:spcBef>
        <a:spcAft>
          <a:spcPct val="0"/>
        </a:spcAft>
        <a:defRPr sz="3000">
          <a:solidFill>
            <a:srgbClr val="000000"/>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000">
          <a:solidFill>
            <a:srgbClr val="000000"/>
          </a:solidFill>
          <a:latin typeface="Arial"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000">
          <a:solidFill>
            <a:srgbClr val="000000"/>
          </a:solidFill>
          <a:latin typeface="Arial"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000">
          <a:solidFill>
            <a:srgbClr val="000000"/>
          </a:solidFill>
          <a:latin typeface="Arial"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000">
          <a:solidFill>
            <a:srgbClr val="000000"/>
          </a:solidFill>
          <a:latin typeface="Arial"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000">
          <a:solidFill>
            <a:srgbClr val="000000"/>
          </a:solidFill>
          <a:latin typeface="Arial" pitchFamily="-111" charset="0"/>
        </a:defRPr>
      </a:lvl6pPr>
      <a:lvl7pPr marL="914400" algn="l" rtl="0" eaLnBrk="1" fontAlgn="base" hangingPunct="1">
        <a:spcBef>
          <a:spcPct val="0"/>
        </a:spcBef>
        <a:spcAft>
          <a:spcPct val="0"/>
        </a:spcAft>
        <a:defRPr sz="3000">
          <a:solidFill>
            <a:srgbClr val="000000"/>
          </a:solidFill>
          <a:latin typeface="Arial" pitchFamily="-111" charset="0"/>
        </a:defRPr>
      </a:lvl7pPr>
      <a:lvl8pPr marL="1371600" algn="l" rtl="0" eaLnBrk="1" fontAlgn="base" hangingPunct="1">
        <a:spcBef>
          <a:spcPct val="0"/>
        </a:spcBef>
        <a:spcAft>
          <a:spcPct val="0"/>
        </a:spcAft>
        <a:defRPr sz="3000">
          <a:solidFill>
            <a:srgbClr val="000000"/>
          </a:solidFill>
          <a:latin typeface="Arial" pitchFamily="-111" charset="0"/>
        </a:defRPr>
      </a:lvl8pPr>
      <a:lvl9pPr marL="1828800" algn="l" rtl="0" eaLnBrk="1" fontAlgn="base" hangingPunct="1">
        <a:spcBef>
          <a:spcPct val="0"/>
        </a:spcBef>
        <a:spcAft>
          <a:spcPct val="0"/>
        </a:spcAft>
        <a:defRPr sz="3000">
          <a:solidFill>
            <a:srgbClr val="000000"/>
          </a:solidFill>
          <a:latin typeface="Arial" pitchFamily="-111" charset="0"/>
        </a:defRPr>
      </a:lvl9pPr>
    </p:titleStyle>
    <p:bodyStyle>
      <a:lvl1pPr marL="342900" indent="-342900" algn="l" rtl="0" eaLnBrk="1" fontAlgn="base" hangingPunct="1">
        <a:spcBef>
          <a:spcPct val="20000"/>
        </a:spcBef>
        <a:spcAft>
          <a:spcPct val="0"/>
        </a:spcAft>
        <a:buClr>
          <a:srgbClr val="2D4E6F"/>
        </a:buClr>
        <a:buFont typeface="Wingdings" pitchFamily="-111" charset="2"/>
        <a:buChar char="§"/>
        <a:defRPr sz="2400">
          <a:solidFill>
            <a:srgbClr val="000000"/>
          </a:solidFill>
          <a:latin typeface="+mn-lt"/>
          <a:ea typeface="ＭＳ Ｐゴシック" pitchFamily="-111" charset="-128"/>
          <a:cs typeface="ＭＳ Ｐゴシック" pitchFamily="-111" charset="-128"/>
        </a:defRPr>
      </a:lvl1pPr>
      <a:lvl2pPr marL="742950" indent="-285750" algn="l" rtl="0" eaLnBrk="1" fontAlgn="base" hangingPunct="1">
        <a:spcBef>
          <a:spcPct val="20000"/>
        </a:spcBef>
        <a:spcAft>
          <a:spcPct val="0"/>
        </a:spcAft>
        <a:buClr>
          <a:srgbClr val="2D4E6F"/>
        </a:buClr>
        <a:buFont typeface="Wingdings" pitchFamily="-111" charset="2"/>
        <a:buChar char="§"/>
        <a:defRPr sz="2200">
          <a:solidFill>
            <a:srgbClr val="000000"/>
          </a:solidFill>
          <a:latin typeface="+mn-lt"/>
          <a:ea typeface="ＭＳ Ｐゴシック" pitchFamily="-111" charset="-128"/>
        </a:defRPr>
      </a:lvl2pPr>
      <a:lvl3pPr marL="1143000" indent="-228600" algn="l" rtl="0" eaLnBrk="1" fontAlgn="base" hangingPunct="1">
        <a:spcBef>
          <a:spcPct val="20000"/>
        </a:spcBef>
        <a:spcAft>
          <a:spcPct val="0"/>
        </a:spcAft>
        <a:buClr>
          <a:srgbClr val="2D4E6F"/>
        </a:buClr>
        <a:buFont typeface="Wingdings" pitchFamily="-111" charset="2"/>
        <a:buChar char="§"/>
        <a:defRPr sz="2000">
          <a:solidFill>
            <a:srgbClr val="000000"/>
          </a:solidFill>
          <a:latin typeface="+mn-lt"/>
          <a:ea typeface="ＭＳ Ｐゴシック" pitchFamily="-111" charset="-128"/>
        </a:defRPr>
      </a:lvl3pPr>
      <a:lvl4pPr marL="1600200" indent="-228600" algn="l" rtl="0" eaLnBrk="1" fontAlgn="base" hangingPunct="1">
        <a:spcBef>
          <a:spcPct val="20000"/>
        </a:spcBef>
        <a:spcAft>
          <a:spcPct val="0"/>
        </a:spcAft>
        <a:buClr>
          <a:srgbClr val="2D4E6F"/>
        </a:buClr>
        <a:buFont typeface="Wingdings" pitchFamily="-111" charset="2"/>
        <a:buChar char="§"/>
        <a:defRPr>
          <a:solidFill>
            <a:srgbClr val="000000"/>
          </a:solidFill>
          <a:latin typeface="+mn-lt"/>
          <a:ea typeface="ＭＳ Ｐゴシック" pitchFamily="-111" charset="-128"/>
        </a:defRPr>
      </a:lvl4pPr>
      <a:lvl5pPr marL="2057400" indent="-228600" algn="l" rtl="0" eaLnBrk="1" fontAlgn="base" hangingPunct="1">
        <a:spcBef>
          <a:spcPct val="20000"/>
        </a:spcBef>
        <a:spcAft>
          <a:spcPct val="0"/>
        </a:spcAft>
        <a:buClr>
          <a:srgbClr val="2D4E6F"/>
        </a:buClr>
        <a:buFont typeface="Wingdings" pitchFamily="-111" charset="2"/>
        <a:buChar char="§"/>
        <a:defRPr sz="1600">
          <a:solidFill>
            <a:srgbClr val="000000"/>
          </a:solidFill>
          <a:latin typeface="+mn-lt"/>
          <a:ea typeface="ＭＳ Ｐゴシック" pitchFamily="-111" charset="-128"/>
        </a:defRPr>
      </a:lvl5pPr>
      <a:lvl6pPr marL="2514600" indent="-228600" algn="l" rtl="0" eaLnBrk="1" fontAlgn="base" hangingPunct="1">
        <a:spcBef>
          <a:spcPct val="20000"/>
        </a:spcBef>
        <a:spcAft>
          <a:spcPct val="0"/>
        </a:spcAft>
        <a:buClr>
          <a:srgbClr val="2D4E6F"/>
        </a:buClr>
        <a:buFont typeface="Wingdings" pitchFamily="-111" charset="2"/>
        <a:buChar char="§"/>
        <a:defRPr sz="1600">
          <a:solidFill>
            <a:srgbClr val="000000"/>
          </a:solidFill>
          <a:latin typeface="+mn-lt"/>
          <a:ea typeface="ＭＳ Ｐゴシック" pitchFamily="-111" charset="-128"/>
        </a:defRPr>
      </a:lvl6pPr>
      <a:lvl7pPr marL="2971800" indent="-228600" algn="l" rtl="0" eaLnBrk="1" fontAlgn="base" hangingPunct="1">
        <a:spcBef>
          <a:spcPct val="20000"/>
        </a:spcBef>
        <a:spcAft>
          <a:spcPct val="0"/>
        </a:spcAft>
        <a:buClr>
          <a:srgbClr val="2D4E6F"/>
        </a:buClr>
        <a:buFont typeface="Wingdings" pitchFamily="-111" charset="2"/>
        <a:buChar char="§"/>
        <a:defRPr sz="1600">
          <a:solidFill>
            <a:srgbClr val="000000"/>
          </a:solidFill>
          <a:latin typeface="+mn-lt"/>
          <a:ea typeface="ＭＳ Ｐゴシック" pitchFamily="-111" charset="-128"/>
        </a:defRPr>
      </a:lvl7pPr>
      <a:lvl8pPr marL="3429000" indent="-228600" algn="l" rtl="0" eaLnBrk="1" fontAlgn="base" hangingPunct="1">
        <a:spcBef>
          <a:spcPct val="20000"/>
        </a:spcBef>
        <a:spcAft>
          <a:spcPct val="0"/>
        </a:spcAft>
        <a:buClr>
          <a:srgbClr val="2D4E6F"/>
        </a:buClr>
        <a:buFont typeface="Wingdings" pitchFamily="-111" charset="2"/>
        <a:buChar char="§"/>
        <a:defRPr sz="1600">
          <a:solidFill>
            <a:srgbClr val="000000"/>
          </a:solidFill>
          <a:latin typeface="+mn-lt"/>
          <a:ea typeface="ＭＳ Ｐゴシック" pitchFamily="-111" charset="-128"/>
        </a:defRPr>
      </a:lvl8pPr>
      <a:lvl9pPr marL="3886200" indent="-228600" algn="l" rtl="0" eaLnBrk="1" fontAlgn="base" hangingPunct="1">
        <a:spcBef>
          <a:spcPct val="20000"/>
        </a:spcBef>
        <a:spcAft>
          <a:spcPct val="0"/>
        </a:spcAft>
        <a:buClr>
          <a:srgbClr val="2D4E6F"/>
        </a:buClr>
        <a:buFont typeface="Wingdings" pitchFamily="-111" charset="2"/>
        <a:buChar char="§"/>
        <a:defRPr sz="1600">
          <a:solidFill>
            <a:srgbClr val="000000"/>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13.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14.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3" Type="http://schemas.openxmlformats.org/officeDocument/2006/relationships/image" Target="../media/image4.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oleObject" Target="Macintosh%20HD:Users:broeder:Documents:DOC:Projects:Unicorn:unicore-HAwebservices%5B1%5D_comments.doc!OLE_LINK2"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CLARIN Infrastructure Vision</a:t>
            </a:r>
            <a:br>
              <a:rPr lang="en-US" dirty="0" smtClean="0"/>
            </a:br>
            <a:r>
              <a:rPr lang="en-US" dirty="0" smtClean="0"/>
              <a:t>(and some real needs)</a:t>
            </a:r>
            <a:endParaRPr lang="en-US" dirty="0"/>
          </a:p>
        </p:txBody>
      </p:sp>
      <p:sp>
        <p:nvSpPr>
          <p:cNvPr id="3" name="Subtitle 2"/>
          <p:cNvSpPr>
            <a:spLocks noGrp="1"/>
          </p:cNvSpPr>
          <p:nvPr>
            <p:ph type="subTitle" idx="1"/>
          </p:nvPr>
        </p:nvSpPr>
        <p:spPr/>
        <p:txBody>
          <a:bodyPr>
            <a:normAutofit/>
          </a:bodyPr>
          <a:lstStyle/>
          <a:p>
            <a:r>
              <a:rPr lang="en-US" dirty="0" smtClean="0"/>
              <a:t>Daan Broeder</a:t>
            </a:r>
          </a:p>
          <a:p>
            <a:r>
              <a:rPr lang="en-US" dirty="0" smtClean="0"/>
              <a:t>CLARIN EU/NL</a:t>
            </a:r>
          </a:p>
          <a:p>
            <a:r>
              <a:rPr lang="en-US" dirty="0" smtClean="0"/>
              <a:t>Max-Planck Institute for Psycholinguistics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Workspaces</a:t>
            </a:r>
            <a:endParaRPr lang="en-US" dirty="0"/>
          </a:p>
        </p:txBody>
      </p:sp>
      <p:sp>
        <p:nvSpPr>
          <p:cNvPr id="3" name="Content Placeholder 2"/>
          <p:cNvSpPr>
            <a:spLocks noGrp="1"/>
          </p:cNvSpPr>
          <p:nvPr>
            <p:ph idx="1"/>
          </p:nvPr>
        </p:nvSpPr>
        <p:spPr>
          <a:xfrm>
            <a:off x="304800" y="1295400"/>
            <a:ext cx="3285067" cy="4953000"/>
          </a:xfrm>
        </p:spPr>
        <p:txBody>
          <a:bodyPr/>
          <a:lstStyle/>
          <a:p>
            <a:r>
              <a:rPr lang="en-US" dirty="0" smtClean="0"/>
              <a:t>Temporary storage for results from WS workflow chains</a:t>
            </a:r>
          </a:p>
          <a:p>
            <a:r>
              <a:rPr lang="en-US" dirty="0" smtClean="0"/>
              <a:t>User specific</a:t>
            </a:r>
          </a:p>
          <a:p>
            <a:r>
              <a:rPr lang="en-US" dirty="0" smtClean="0"/>
              <a:t>Not tied to any specific repository</a:t>
            </a:r>
          </a:p>
          <a:p>
            <a:r>
              <a:rPr lang="en-US" dirty="0" smtClean="0"/>
              <a:t>Flexible capacity</a:t>
            </a:r>
          </a:p>
          <a:p>
            <a:endParaRPr lang="en-US" dirty="0" smtClean="0"/>
          </a:p>
          <a:p>
            <a:endParaRPr lang="en-US" dirty="0" smtClean="0"/>
          </a:p>
          <a:p>
            <a:endParaRPr lang="en-US" dirty="0" smtClean="0"/>
          </a:p>
          <a:p>
            <a:endParaRPr lang="en-US" dirty="0"/>
          </a:p>
        </p:txBody>
      </p:sp>
      <p:sp>
        <p:nvSpPr>
          <p:cNvPr id="7" name="Oval 6"/>
          <p:cNvSpPr/>
          <p:nvPr/>
        </p:nvSpPr>
        <p:spPr bwMode="auto">
          <a:xfrm>
            <a:off x="3589867" y="4639735"/>
            <a:ext cx="4758261" cy="1117600"/>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8" name="TextBox 7"/>
          <p:cNvSpPr txBox="1"/>
          <p:nvPr/>
        </p:nvSpPr>
        <p:spPr>
          <a:xfrm>
            <a:off x="5571053" y="5858918"/>
            <a:ext cx="1373543" cy="369332"/>
          </a:xfrm>
          <a:prstGeom prst="rect">
            <a:avLst/>
          </a:prstGeom>
          <a:noFill/>
          <a:ln>
            <a:noFill/>
          </a:ln>
        </p:spPr>
        <p:txBody>
          <a:bodyPr wrap="none" rtlCol="0">
            <a:spAutoFit/>
          </a:bodyPr>
          <a:lstStyle/>
          <a:p>
            <a:r>
              <a:rPr lang="en-US" dirty="0" err="1" smtClean="0"/>
              <a:t>WorkSpace</a:t>
            </a:r>
            <a:endParaRPr lang="en-US" dirty="0"/>
          </a:p>
        </p:txBody>
      </p:sp>
      <p:sp>
        <p:nvSpPr>
          <p:cNvPr id="9" name="Oval 8"/>
          <p:cNvSpPr/>
          <p:nvPr/>
        </p:nvSpPr>
        <p:spPr bwMode="auto">
          <a:xfrm>
            <a:off x="3793087" y="3115747"/>
            <a:ext cx="660399" cy="7112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Arial" pitchFamily="-111" charset="0"/>
              </a:rPr>
              <a:t>WS1</a:t>
            </a:r>
            <a:endParaRPr kumimoji="0" lang="en-US" sz="1300" b="1" i="0" u="none" strike="noStrike" cap="none" normalizeH="0" baseline="0" dirty="0">
              <a:ln>
                <a:noFill/>
              </a:ln>
              <a:solidFill>
                <a:srgbClr val="000000"/>
              </a:solidFill>
              <a:effectLst/>
              <a:latin typeface="Arial" pitchFamily="-111" charset="0"/>
            </a:endParaRPr>
          </a:p>
        </p:txBody>
      </p:sp>
      <p:sp>
        <p:nvSpPr>
          <p:cNvPr id="12" name="Oval 11"/>
          <p:cNvSpPr/>
          <p:nvPr/>
        </p:nvSpPr>
        <p:spPr bwMode="auto">
          <a:xfrm>
            <a:off x="5350926" y="3115750"/>
            <a:ext cx="660399" cy="7112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Arial" pitchFamily="-111" charset="0"/>
              </a:rPr>
              <a:t>WS2</a:t>
            </a:r>
            <a:endParaRPr kumimoji="0" lang="en-US" sz="1300" b="1" i="0" u="none" strike="noStrike" cap="none" normalizeH="0" baseline="0" dirty="0">
              <a:ln>
                <a:noFill/>
              </a:ln>
              <a:solidFill>
                <a:srgbClr val="000000"/>
              </a:solidFill>
              <a:effectLst/>
              <a:latin typeface="Arial" pitchFamily="-111" charset="0"/>
            </a:endParaRPr>
          </a:p>
        </p:txBody>
      </p:sp>
      <p:sp>
        <p:nvSpPr>
          <p:cNvPr id="13" name="Oval 12"/>
          <p:cNvSpPr/>
          <p:nvPr/>
        </p:nvSpPr>
        <p:spPr bwMode="auto">
          <a:xfrm>
            <a:off x="6773301" y="3115753"/>
            <a:ext cx="660399" cy="7112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Arial" pitchFamily="-111" charset="0"/>
              </a:rPr>
              <a:t>WS3</a:t>
            </a:r>
            <a:endParaRPr kumimoji="0" lang="en-US" sz="1300" b="1" i="0" u="none" strike="noStrike" cap="none" normalizeH="0" baseline="0" dirty="0">
              <a:ln>
                <a:noFill/>
              </a:ln>
              <a:solidFill>
                <a:srgbClr val="000000"/>
              </a:solidFill>
              <a:effectLst/>
              <a:latin typeface="Arial" pitchFamily="-111" charset="0"/>
            </a:endParaRPr>
          </a:p>
        </p:txBody>
      </p:sp>
      <p:sp>
        <p:nvSpPr>
          <p:cNvPr id="14" name="Rectangle 13"/>
          <p:cNvSpPr/>
          <p:nvPr/>
        </p:nvSpPr>
        <p:spPr bwMode="auto">
          <a:xfrm>
            <a:off x="4825999" y="5096937"/>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15" name="Rectangle 14"/>
          <p:cNvSpPr/>
          <p:nvPr/>
        </p:nvSpPr>
        <p:spPr bwMode="auto">
          <a:xfrm>
            <a:off x="6366905" y="5096940"/>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16" name="Rectangle 15"/>
          <p:cNvSpPr/>
          <p:nvPr/>
        </p:nvSpPr>
        <p:spPr bwMode="auto">
          <a:xfrm>
            <a:off x="7721545" y="5096940"/>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cxnSp>
        <p:nvCxnSpPr>
          <p:cNvPr id="18" name="Shape 17"/>
          <p:cNvCxnSpPr>
            <a:stCxn id="9" idx="6"/>
            <a:endCxn id="14" idx="1"/>
          </p:cNvCxnSpPr>
          <p:nvPr/>
        </p:nvCxnSpPr>
        <p:spPr bwMode="auto">
          <a:xfrm>
            <a:off x="4453486" y="3471347"/>
            <a:ext cx="372513" cy="1735655"/>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20" name="Elbow Connector 19"/>
          <p:cNvCxnSpPr>
            <a:stCxn id="14" idx="3"/>
            <a:endCxn id="12" idx="2"/>
          </p:cNvCxnSpPr>
          <p:nvPr/>
        </p:nvCxnSpPr>
        <p:spPr bwMode="auto">
          <a:xfrm flipV="1">
            <a:off x="5046132" y="3471350"/>
            <a:ext cx="304794" cy="1735652"/>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22" name="Elbow Connector 21"/>
          <p:cNvCxnSpPr>
            <a:stCxn id="12" idx="6"/>
            <a:endCxn id="15" idx="1"/>
          </p:cNvCxnSpPr>
          <p:nvPr/>
        </p:nvCxnSpPr>
        <p:spPr bwMode="auto">
          <a:xfrm>
            <a:off x="6011325" y="3471350"/>
            <a:ext cx="355580" cy="1735655"/>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24" name="Elbow Connector 23"/>
          <p:cNvCxnSpPr>
            <a:stCxn id="15" idx="3"/>
            <a:endCxn id="13" idx="2"/>
          </p:cNvCxnSpPr>
          <p:nvPr/>
        </p:nvCxnSpPr>
        <p:spPr bwMode="auto">
          <a:xfrm flipV="1">
            <a:off x="6587038" y="3471353"/>
            <a:ext cx="186263" cy="1735652"/>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26" name="Elbow Connector 25"/>
          <p:cNvCxnSpPr>
            <a:stCxn id="13" idx="6"/>
            <a:endCxn id="16" idx="1"/>
          </p:cNvCxnSpPr>
          <p:nvPr/>
        </p:nvCxnSpPr>
        <p:spPr bwMode="auto">
          <a:xfrm>
            <a:off x="7433700" y="3471353"/>
            <a:ext cx="287845" cy="1735652"/>
          </a:xfrm>
          <a:prstGeom prst="bentConnector3">
            <a:avLst>
              <a:gd name="adj1" fmla="val 50000"/>
            </a:avLst>
          </a:prstGeom>
          <a:noFill/>
          <a:ln w="9525" cap="flat" cmpd="sng" algn="ctr">
            <a:solidFill>
              <a:schemeClr val="tx1"/>
            </a:solidFill>
            <a:prstDash val="solid"/>
            <a:round/>
            <a:headEnd type="none" w="med" len="med"/>
            <a:tailEnd type="arrow"/>
          </a:ln>
          <a:effectLst/>
        </p:spPr>
      </p:cxnSp>
      <p:sp>
        <p:nvSpPr>
          <p:cNvPr id="27" name="Can 26"/>
          <p:cNvSpPr/>
          <p:nvPr/>
        </p:nvSpPr>
        <p:spPr bwMode="auto">
          <a:xfrm>
            <a:off x="5350928" y="1845730"/>
            <a:ext cx="1390471" cy="694270"/>
          </a:xfrm>
          <a:prstGeom prst="can">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28" name="Rectangle 27"/>
          <p:cNvSpPr/>
          <p:nvPr/>
        </p:nvSpPr>
        <p:spPr bwMode="auto">
          <a:xfrm>
            <a:off x="5571053" y="2113619"/>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29" name="Rectangle 28"/>
          <p:cNvSpPr/>
          <p:nvPr/>
        </p:nvSpPr>
        <p:spPr bwMode="auto">
          <a:xfrm>
            <a:off x="6197577" y="2113622"/>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cxnSp>
        <p:nvCxnSpPr>
          <p:cNvPr id="31" name="Elbow Connector 30"/>
          <p:cNvCxnSpPr>
            <a:stCxn id="28" idx="1"/>
            <a:endCxn id="9" idx="2"/>
          </p:cNvCxnSpPr>
          <p:nvPr/>
        </p:nvCxnSpPr>
        <p:spPr bwMode="auto">
          <a:xfrm rot="10800000" flipV="1">
            <a:off x="3793087" y="2223683"/>
            <a:ext cx="1777966" cy="1247663"/>
          </a:xfrm>
          <a:prstGeom prst="bentConnector3">
            <a:avLst>
              <a:gd name="adj1" fmla="val 112857"/>
            </a:avLst>
          </a:prstGeom>
          <a:noFill/>
          <a:ln w="9525" cap="flat" cmpd="sng" algn="ctr">
            <a:solidFill>
              <a:schemeClr val="tx1"/>
            </a:solidFill>
            <a:prstDash val="solid"/>
            <a:round/>
            <a:headEnd type="none" w="med" len="med"/>
            <a:tailEnd type="arrow"/>
          </a:ln>
          <a:effectLst/>
        </p:spPr>
      </p:cxnSp>
      <p:cxnSp>
        <p:nvCxnSpPr>
          <p:cNvPr id="33" name="Elbow Connector 32"/>
          <p:cNvCxnSpPr>
            <a:stCxn id="16" idx="3"/>
            <a:endCxn id="29" idx="3"/>
          </p:cNvCxnSpPr>
          <p:nvPr/>
        </p:nvCxnSpPr>
        <p:spPr bwMode="auto">
          <a:xfrm flipH="1" flipV="1">
            <a:off x="6417710" y="2223687"/>
            <a:ext cx="1523968" cy="2983318"/>
          </a:xfrm>
          <a:prstGeom prst="bentConnector3">
            <a:avLst>
              <a:gd name="adj1" fmla="val -15000"/>
            </a:avLst>
          </a:prstGeom>
          <a:noFill/>
          <a:ln w="9525" cap="flat" cmpd="sng" algn="ctr">
            <a:solidFill>
              <a:schemeClr val="tx1"/>
            </a:solidFill>
            <a:prstDash val="solid"/>
            <a:round/>
            <a:headEnd type="none" w="med" len="med"/>
            <a:tailEnd type="arrow"/>
          </a:ln>
          <a:effectLst/>
        </p:spPr>
      </p:cxnSp>
      <p:sp>
        <p:nvSpPr>
          <p:cNvPr id="34" name="TextBox 33"/>
          <p:cNvSpPr txBox="1"/>
          <p:nvPr/>
        </p:nvSpPr>
        <p:spPr>
          <a:xfrm>
            <a:off x="4876802" y="1354670"/>
            <a:ext cx="2121832" cy="369332"/>
          </a:xfrm>
          <a:prstGeom prst="rect">
            <a:avLst/>
          </a:prstGeom>
          <a:noFill/>
        </p:spPr>
        <p:txBody>
          <a:bodyPr wrap="none" rtlCol="0">
            <a:spAutoFit/>
          </a:bodyPr>
          <a:lstStyle/>
          <a:p>
            <a:r>
              <a:rPr lang="en-US" dirty="0" smtClean="0"/>
              <a:t>Repository/Archive</a:t>
            </a:r>
            <a:endParaRPr lang="en-US" dirty="0"/>
          </a:p>
        </p:txBody>
      </p:sp>
      <p:sp>
        <p:nvSpPr>
          <p:cNvPr id="35" name="Rectangle 34"/>
          <p:cNvSpPr/>
          <p:nvPr/>
        </p:nvSpPr>
        <p:spPr bwMode="auto">
          <a:xfrm>
            <a:off x="3589867" y="3945478"/>
            <a:ext cx="4758261" cy="558793"/>
          </a:xfrm>
          <a:prstGeom prst="rect">
            <a:avLst/>
          </a:prstGeom>
          <a:noFill/>
          <a:ln w="9525" cap="flat" cmpd="sng" algn="ctr">
            <a:solidFill>
              <a:schemeClr val="tx2"/>
            </a:solidFill>
            <a:prstDash val="dash"/>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36" name="TextBox 35"/>
          <p:cNvSpPr txBox="1"/>
          <p:nvPr/>
        </p:nvSpPr>
        <p:spPr>
          <a:xfrm>
            <a:off x="4700291" y="4064003"/>
            <a:ext cx="1961672" cy="369332"/>
          </a:xfrm>
          <a:prstGeom prst="rect">
            <a:avLst/>
          </a:prstGeom>
          <a:noFill/>
        </p:spPr>
        <p:txBody>
          <a:bodyPr wrap="square" rtlCol="0">
            <a:spAutoFit/>
          </a:bodyPr>
          <a:lstStyle/>
          <a:p>
            <a:r>
              <a:rPr lang="en-US" dirty="0" smtClean="0"/>
              <a:t>Workspace API</a:t>
            </a:r>
            <a:endParaRPr lang="en-US" dirty="0"/>
          </a:p>
        </p:txBody>
      </p:sp>
      <p:sp>
        <p:nvSpPr>
          <p:cNvPr id="38" name="Rectangle 37"/>
          <p:cNvSpPr/>
          <p:nvPr/>
        </p:nvSpPr>
        <p:spPr bwMode="auto">
          <a:xfrm>
            <a:off x="5571054" y="5096940"/>
            <a:ext cx="220133" cy="220130"/>
          </a:xfrm>
          <a:prstGeom prst="rect">
            <a:avLst/>
          </a:prstGeom>
          <a:solidFill>
            <a:srgbClr val="FF66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39" name="Rectangle 38"/>
          <p:cNvSpPr/>
          <p:nvPr/>
        </p:nvSpPr>
        <p:spPr bwMode="auto">
          <a:xfrm>
            <a:off x="6993429" y="5113876"/>
            <a:ext cx="220133" cy="220130"/>
          </a:xfrm>
          <a:prstGeom prst="rect">
            <a:avLst/>
          </a:prstGeom>
          <a:solidFill>
            <a:srgbClr val="FF66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cxnSp>
        <p:nvCxnSpPr>
          <p:cNvPr id="43" name="Elbow Connector 42"/>
          <p:cNvCxnSpPr>
            <a:stCxn id="12" idx="4"/>
            <a:endCxn id="38" idx="0"/>
          </p:cNvCxnSpPr>
          <p:nvPr/>
        </p:nvCxnSpPr>
        <p:spPr bwMode="auto">
          <a:xfrm rot="5400000">
            <a:off x="5046129" y="4461943"/>
            <a:ext cx="1269990" cy="5"/>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45" name="Elbow Connector 44"/>
          <p:cNvCxnSpPr>
            <a:stCxn id="13" idx="4"/>
            <a:endCxn id="39" idx="0"/>
          </p:cNvCxnSpPr>
          <p:nvPr/>
        </p:nvCxnSpPr>
        <p:spPr bwMode="auto">
          <a:xfrm rot="5400000">
            <a:off x="6460038" y="4470412"/>
            <a:ext cx="1286923" cy="5"/>
          </a:xfrm>
          <a:prstGeom prst="bentConnector3">
            <a:avLst>
              <a:gd name="adj1" fmla="val 50000"/>
            </a:avLst>
          </a:prstGeom>
          <a:noFill/>
          <a:ln w="9525" cap="flat" cmpd="sng" algn="ctr">
            <a:solidFill>
              <a:schemeClr val="tx1"/>
            </a:solidFill>
            <a:prstDash val="solid"/>
            <a:round/>
            <a:headEnd type="none" w="med" len="med"/>
            <a:tailEnd type="arrow"/>
          </a:ln>
          <a:effectLst/>
        </p:spPr>
      </p:cxnSp>
      <p:sp>
        <p:nvSpPr>
          <p:cNvPr id="46" name="Rectangle 45"/>
          <p:cNvSpPr/>
          <p:nvPr/>
        </p:nvSpPr>
        <p:spPr bwMode="auto">
          <a:xfrm>
            <a:off x="4013221" y="5080010"/>
            <a:ext cx="220133" cy="220130"/>
          </a:xfrm>
          <a:prstGeom prst="rect">
            <a:avLst/>
          </a:prstGeom>
          <a:solidFill>
            <a:srgbClr val="FF66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cxnSp>
        <p:nvCxnSpPr>
          <p:cNvPr id="48" name="Elbow Connector 47"/>
          <p:cNvCxnSpPr>
            <a:stCxn id="9" idx="4"/>
            <a:endCxn id="46" idx="0"/>
          </p:cNvCxnSpPr>
          <p:nvPr/>
        </p:nvCxnSpPr>
        <p:spPr bwMode="auto">
          <a:xfrm rot="16200000" flipH="1">
            <a:off x="3496756" y="4453477"/>
            <a:ext cx="1253063" cy="1"/>
          </a:xfrm>
          <a:prstGeom prst="bentConnector3">
            <a:avLst>
              <a:gd name="adj1" fmla="val 50000"/>
            </a:avLst>
          </a:prstGeom>
          <a:noFill/>
          <a:ln w="9525" cap="flat" cmpd="sng" algn="ctr">
            <a:solidFill>
              <a:schemeClr val="tx1"/>
            </a:solidFill>
            <a:prstDash val="solid"/>
            <a:round/>
            <a:headEnd type="none" w="med" len="med"/>
            <a:tailEnd type="arrow"/>
          </a:ln>
          <a:effectLst/>
        </p:spPr>
      </p:cxnSp>
      <p:sp>
        <p:nvSpPr>
          <p:cNvPr id="49" name="Rectangle 48"/>
          <p:cNvSpPr/>
          <p:nvPr/>
        </p:nvSpPr>
        <p:spPr bwMode="auto">
          <a:xfrm>
            <a:off x="4013224" y="6383854"/>
            <a:ext cx="220133" cy="220130"/>
          </a:xfrm>
          <a:prstGeom prst="rect">
            <a:avLst/>
          </a:prstGeom>
          <a:solidFill>
            <a:srgbClr val="FF66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50" name="TextBox 49"/>
          <p:cNvSpPr txBox="1"/>
          <p:nvPr/>
        </p:nvSpPr>
        <p:spPr>
          <a:xfrm>
            <a:off x="4284156" y="6282257"/>
            <a:ext cx="1929998" cy="369332"/>
          </a:xfrm>
          <a:prstGeom prst="rect">
            <a:avLst/>
          </a:prstGeom>
          <a:noFill/>
        </p:spPr>
        <p:txBody>
          <a:bodyPr wrap="none" rtlCol="0">
            <a:spAutoFit/>
          </a:bodyPr>
          <a:lstStyle/>
          <a:p>
            <a:r>
              <a:rPr lang="en-US" dirty="0" smtClean="0"/>
              <a:t>Provenance data</a:t>
            </a:r>
            <a:endParaRPr lang="en-US" dirty="0"/>
          </a:p>
        </p:txBody>
      </p:sp>
      <p:sp>
        <p:nvSpPr>
          <p:cNvPr id="51" name="Rectangle 50"/>
          <p:cNvSpPr/>
          <p:nvPr/>
        </p:nvSpPr>
        <p:spPr bwMode="auto">
          <a:xfrm>
            <a:off x="6671702" y="6400784"/>
            <a:ext cx="220133" cy="220130"/>
          </a:xfrm>
          <a:prstGeom prst="rect">
            <a:avLst/>
          </a:prstGeom>
          <a:solidFill>
            <a:srgbClr val="FFFF00"/>
          </a:solidFill>
          <a:ln w="9525" cap="flat" cmpd="sng" algn="ctr">
            <a:noFill/>
            <a:prstDash val="solid"/>
            <a:round/>
            <a:headEnd type="none" w="med" len="med"/>
            <a:tailEnd type="none" w="med" len="med"/>
          </a:ln>
          <a:effectLst/>
        </p:spPr>
        <p:txBody>
          <a:bodyPr vert="horz" wrap="square" lIns="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900" b="1" i="0" u="none" strike="noStrike" cap="none" normalizeH="0" baseline="0">
              <a:ln>
                <a:noFill/>
              </a:ln>
              <a:solidFill>
                <a:srgbClr val="000000"/>
              </a:solidFill>
              <a:effectLst/>
              <a:latin typeface="Arial" pitchFamily="-111" charset="0"/>
            </a:endParaRPr>
          </a:p>
        </p:txBody>
      </p:sp>
      <p:sp>
        <p:nvSpPr>
          <p:cNvPr id="52" name="TextBox 51"/>
          <p:cNvSpPr txBox="1"/>
          <p:nvPr/>
        </p:nvSpPr>
        <p:spPr>
          <a:xfrm>
            <a:off x="7044232" y="6282257"/>
            <a:ext cx="1082748" cy="369332"/>
          </a:xfrm>
          <a:prstGeom prst="rect">
            <a:avLst/>
          </a:prstGeom>
          <a:noFill/>
        </p:spPr>
        <p:txBody>
          <a:bodyPr wrap="none" rtlCol="0">
            <a:spAutoFit/>
          </a:bodyPr>
          <a:lstStyle/>
          <a:p>
            <a:r>
              <a:rPr lang="en-US" dirty="0" smtClean="0"/>
              <a:t>resource</a:t>
            </a:r>
            <a:endParaRPr lang="en-US" dirty="0"/>
          </a:p>
        </p:txBody>
      </p:sp>
      <p:pic>
        <p:nvPicPr>
          <p:cNvPr id="53" name="Picture 3" descr="subject copy"/>
          <p:cNvPicPr>
            <a:picLocks noChangeAspect="1" noChangeArrowheads="1"/>
          </p:cNvPicPr>
          <p:nvPr/>
        </p:nvPicPr>
        <p:blipFill>
          <a:blip r:embed="rId2"/>
          <a:srcRect/>
          <a:stretch>
            <a:fillRect/>
          </a:stretch>
        </p:blipFill>
        <p:spPr bwMode="auto">
          <a:xfrm>
            <a:off x="1651510" y="4874681"/>
            <a:ext cx="390525" cy="617538"/>
          </a:xfrm>
          <a:prstGeom prst="rect">
            <a:avLst/>
          </a:prstGeom>
          <a:solidFill>
            <a:srgbClr val="FF5050"/>
          </a:solidFill>
          <a:ln w="3175">
            <a:noFill/>
            <a:miter lim="800000"/>
            <a:headEnd/>
            <a:tailEnd/>
          </a:ln>
        </p:spPr>
      </p:pic>
      <p:sp>
        <p:nvSpPr>
          <p:cNvPr id="54" name="Oval 53"/>
          <p:cNvSpPr/>
          <p:nvPr/>
        </p:nvSpPr>
        <p:spPr bwMode="auto">
          <a:xfrm>
            <a:off x="2336801" y="4781019"/>
            <a:ext cx="863599" cy="711200"/>
          </a:xfrm>
          <a:prstGeom prst="ellipse">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0000"/>
                </a:solidFill>
                <a:effectLst/>
                <a:latin typeface="Arial" pitchFamily="-111" charset="0"/>
              </a:rPr>
              <a:t>WF</a:t>
            </a:r>
          </a:p>
          <a:p>
            <a:pPr marL="0" marR="0" indent="0" algn="ctr" defTabSz="914400" rtl="0" eaLnBrk="1" fontAlgn="base" latinLnBrk="0" hangingPunct="1">
              <a:lnSpc>
                <a:spcPct val="100000"/>
              </a:lnSpc>
              <a:spcBef>
                <a:spcPct val="0"/>
              </a:spcBef>
              <a:spcAft>
                <a:spcPct val="0"/>
              </a:spcAft>
              <a:buClrTx/>
              <a:buSzTx/>
              <a:buFontTx/>
              <a:buNone/>
              <a:tabLst/>
            </a:pPr>
            <a:r>
              <a:rPr lang="en-US" sz="1300" b="1" dirty="0" smtClean="0">
                <a:solidFill>
                  <a:srgbClr val="000000"/>
                </a:solidFill>
                <a:latin typeface="Arial" pitchFamily="-111" charset="0"/>
              </a:rPr>
              <a:t>engine</a:t>
            </a:r>
            <a:endParaRPr kumimoji="0" lang="en-US" sz="1300" b="1" i="0" u="none" strike="noStrike" cap="none" normalizeH="0" baseline="0" dirty="0">
              <a:ln>
                <a:noFill/>
              </a:ln>
              <a:solidFill>
                <a:srgbClr val="000000"/>
              </a:solidFill>
              <a:effectLst/>
              <a:latin typeface="Arial" pitchFamily="-111" charset="0"/>
            </a:endParaRPr>
          </a:p>
        </p:txBody>
      </p:sp>
      <p:cxnSp>
        <p:nvCxnSpPr>
          <p:cNvPr id="56" name="Elbow Connector 55"/>
          <p:cNvCxnSpPr>
            <a:stCxn id="54" idx="0"/>
            <a:endCxn id="13" idx="0"/>
          </p:cNvCxnSpPr>
          <p:nvPr/>
        </p:nvCxnSpPr>
        <p:spPr bwMode="auto">
          <a:xfrm rot="5400000" flipH="1" flipV="1">
            <a:off x="4103418" y="1780936"/>
            <a:ext cx="1665266" cy="4334900"/>
          </a:xfrm>
          <a:prstGeom prst="bentConnector3">
            <a:avLst>
              <a:gd name="adj1" fmla="val 113728"/>
            </a:avLst>
          </a:prstGeom>
          <a:noFill/>
          <a:ln w="9525" cap="flat" cmpd="sng" algn="ctr">
            <a:solidFill>
              <a:schemeClr val="accent1"/>
            </a:solidFill>
            <a:prstDash val="solid"/>
            <a:round/>
            <a:headEnd type="none" w="med" len="med"/>
            <a:tailEnd type="arrow"/>
          </a:ln>
          <a:effectLst/>
        </p:spPr>
      </p:cxnSp>
      <p:cxnSp>
        <p:nvCxnSpPr>
          <p:cNvPr id="60" name="Elbow Connector 59"/>
          <p:cNvCxnSpPr>
            <a:stCxn id="54" idx="0"/>
            <a:endCxn id="9" idx="0"/>
          </p:cNvCxnSpPr>
          <p:nvPr/>
        </p:nvCxnSpPr>
        <p:spPr bwMode="auto">
          <a:xfrm rot="5400000" flipH="1" flipV="1">
            <a:off x="2613308" y="3271040"/>
            <a:ext cx="1665272" cy="1354686"/>
          </a:xfrm>
          <a:prstGeom prst="bentConnector3">
            <a:avLst>
              <a:gd name="adj1" fmla="val 113727"/>
            </a:avLst>
          </a:prstGeom>
          <a:noFill/>
          <a:ln w="9525" cap="flat" cmpd="sng" algn="ctr">
            <a:solidFill>
              <a:schemeClr val="accent1"/>
            </a:solidFill>
            <a:prstDash val="solid"/>
            <a:round/>
            <a:headEnd type="none" w="med" len="med"/>
            <a:tailEnd type="arrow"/>
          </a:ln>
          <a:effectLst/>
        </p:spPr>
      </p:cxnSp>
      <p:cxnSp>
        <p:nvCxnSpPr>
          <p:cNvPr id="62" name="Elbow Connector 61"/>
          <p:cNvCxnSpPr>
            <a:stCxn id="54" idx="0"/>
            <a:endCxn id="12" idx="0"/>
          </p:cNvCxnSpPr>
          <p:nvPr/>
        </p:nvCxnSpPr>
        <p:spPr bwMode="auto">
          <a:xfrm rot="5400000" flipH="1" flipV="1">
            <a:off x="3392229" y="2492123"/>
            <a:ext cx="1665269" cy="2912525"/>
          </a:xfrm>
          <a:prstGeom prst="bentConnector3">
            <a:avLst>
              <a:gd name="adj1" fmla="val 113728"/>
            </a:avLst>
          </a:prstGeom>
          <a:noFill/>
          <a:ln w="9525" cap="flat" cmpd="sng" algn="ctr">
            <a:solidFill>
              <a:schemeClr val="accent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CLARIN AAI</a:t>
            </a:r>
            <a:endParaRPr lang="en-US" dirty="0"/>
          </a:p>
        </p:txBody>
      </p:sp>
      <p:sp>
        <p:nvSpPr>
          <p:cNvPr id="3" name="Content Placeholder 2"/>
          <p:cNvSpPr>
            <a:spLocks noGrp="1"/>
          </p:cNvSpPr>
          <p:nvPr>
            <p:ph idx="1"/>
          </p:nvPr>
        </p:nvSpPr>
        <p:spPr/>
        <p:txBody>
          <a:bodyPr/>
          <a:lstStyle/>
          <a:p>
            <a:r>
              <a:rPr lang="en-US" dirty="0" smtClean="0"/>
              <a:t>It looks that EU wide federated authentication will be solved either by:</a:t>
            </a:r>
          </a:p>
          <a:p>
            <a:pPr lvl="1"/>
            <a:r>
              <a:rPr lang="en-US" dirty="0" smtClean="0"/>
              <a:t>A future GEANT </a:t>
            </a:r>
            <a:r>
              <a:rPr lang="en-US" dirty="0" err="1" smtClean="0"/>
              <a:t>eduGain</a:t>
            </a:r>
            <a:r>
              <a:rPr lang="en-US" dirty="0" smtClean="0"/>
              <a:t> solution (confederation of national Identity Federations)</a:t>
            </a:r>
          </a:p>
          <a:p>
            <a:pPr lvl="1"/>
            <a:r>
              <a:rPr lang="en-US" dirty="0" smtClean="0"/>
              <a:t>Creating CLARIN SP federation and making contracts with the individual </a:t>
            </a:r>
            <a:r>
              <a:rPr lang="en-US" dirty="0" err="1" smtClean="0"/>
              <a:t>IDFs</a:t>
            </a:r>
            <a:endParaRPr lang="en-US" dirty="0" smtClean="0"/>
          </a:p>
          <a:p>
            <a:pPr lvl="2"/>
            <a:r>
              <a:rPr lang="en-US" dirty="0" smtClean="0"/>
              <a:t>Current state of affairs, CLARIN test federation was successfully demonstrated.</a:t>
            </a:r>
          </a:p>
          <a:p>
            <a:r>
              <a:rPr lang="en-US" dirty="0" smtClean="0"/>
              <a:t>However three problems remain unsolved</a:t>
            </a:r>
          </a:p>
          <a:p>
            <a:pPr lvl="1"/>
            <a:r>
              <a:rPr lang="en-US" dirty="0" smtClean="0"/>
              <a:t>Homeless users. CLARIN members with no national IDF</a:t>
            </a:r>
          </a:p>
          <a:p>
            <a:pPr lvl="1"/>
            <a:r>
              <a:rPr lang="en-US" dirty="0" smtClean="0"/>
              <a:t>For true SSO functionality requires the CLARIN users to have CLARIN specific user attributes that no </a:t>
            </a:r>
            <a:r>
              <a:rPr lang="en-US" dirty="0" err="1" smtClean="0"/>
              <a:t>IdP</a:t>
            </a:r>
            <a:r>
              <a:rPr lang="en-US" dirty="0" smtClean="0"/>
              <a:t> will support.</a:t>
            </a:r>
          </a:p>
          <a:p>
            <a:pPr lvl="1"/>
            <a:r>
              <a:rPr lang="en-US" dirty="0" smtClean="0"/>
              <a:t>Authentication for web services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147637" y="227011"/>
            <a:ext cx="8229601" cy="1143000"/>
          </a:xfrm>
          <a:noFill/>
          <a:ln>
            <a:miter lim="800000"/>
            <a:headEnd/>
            <a:tailEnd/>
          </a:ln>
        </p:spPr>
        <p:txBody>
          <a:bodyPr wrap="square" lIns="91440" tIns="45720" rIns="91440" bIns="45720" numCol="1" anchor="t" anchorCtr="0" compatLnSpc="1">
            <a:prstTxWarp prst="textNoShape">
              <a:avLst/>
            </a:prstTxWarp>
          </a:bodyPr>
          <a:lstStyle/>
          <a:p>
            <a:r>
              <a:rPr lang="en-US" sz="3600" dirty="0" smtClean="0"/>
              <a:t>CLARIN AAI &amp; </a:t>
            </a:r>
            <a:r>
              <a:rPr lang="en-US" sz="3600" dirty="0" err="1" smtClean="0"/>
              <a:t>EULAs</a:t>
            </a:r>
            <a:r>
              <a:rPr lang="en-US" sz="3600" dirty="0" smtClean="0"/>
              <a:t> </a:t>
            </a:r>
            <a:r>
              <a:rPr lang="en-US" sz="3600" dirty="0"/>
              <a:t>1</a:t>
            </a:r>
          </a:p>
        </p:txBody>
      </p:sp>
      <p:pic>
        <p:nvPicPr>
          <p:cNvPr id="93187" name="Picture 3" descr="subject copy"/>
          <p:cNvPicPr>
            <a:picLocks noChangeAspect="1" noChangeArrowheads="1"/>
          </p:cNvPicPr>
          <p:nvPr/>
        </p:nvPicPr>
        <p:blipFill>
          <a:blip r:embed="rId3"/>
          <a:srcRect/>
          <a:stretch>
            <a:fillRect/>
          </a:stretch>
        </p:blipFill>
        <p:spPr bwMode="auto">
          <a:xfrm>
            <a:off x="652463" y="4756150"/>
            <a:ext cx="390525" cy="617538"/>
          </a:xfrm>
          <a:prstGeom prst="rect">
            <a:avLst/>
          </a:prstGeom>
          <a:solidFill>
            <a:srgbClr val="FF5050"/>
          </a:solidFill>
          <a:ln w="3175">
            <a:noFill/>
            <a:miter lim="800000"/>
            <a:headEnd/>
            <a:tailEnd/>
          </a:ln>
        </p:spPr>
      </p:pic>
      <p:sp>
        <p:nvSpPr>
          <p:cNvPr id="93188" name="Oval 4"/>
          <p:cNvSpPr>
            <a:spLocks noChangeArrowheads="1"/>
          </p:cNvSpPr>
          <p:nvPr/>
        </p:nvSpPr>
        <p:spPr bwMode="auto">
          <a:xfrm>
            <a:off x="4067175" y="5084763"/>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IdP</a:t>
            </a:r>
          </a:p>
        </p:txBody>
      </p:sp>
      <p:sp>
        <p:nvSpPr>
          <p:cNvPr id="93189" name="Oval 5"/>
          <p:cNvSpPr>
            <a:spLocks noChangeArrowheads="1"/>
          </p:cNvSpPr>
          <p:nvPr/>
        </p:nvSpPr>
        <p:spPr bwMode="auto">
          <a:xfrm>
            <a:off x="3348038" y="20605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SPa</a:t>
            </a:r>
          </a:p>
        </p:txBody>
      </p:sp>
      <p:sp>
        <p:nvSpPr>
          <p:cNvPr id="93190" name="Oval 6"/>
          <p:cNvSpPr>
            <a:spLocks noChangeArrowheads="1"/>
          </p:cNvSpPr>
          <p:nvPr/>
        </p:nvSpPr>
        <p:spPr bwMode="auto">
          <a:xfrm>
            <a:off x="5651500" y="24923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SPb</a:t>
            </a:r>
          </a:p>
        </p:txBody>
      </p:sp>
      <p:pic>
        <p:nvPicPr>
          <p:cNvPr id="93191" name="Picture 7"/>
          <p:cNvPicPr>
            <a:picLocks noChangeAspect="1" noChangeArrowheads="1"/>
          </p:cNvPicPr>
          <p:nvPr/>
        </p:nvPicPr>
        <p:blipFill>
          <a:blip r:embed="rId4"/>
          <a:srcRect/>
          <a:stretch>
            <a:fillRect/>
          </a:stretch>
        </p:blipFill>
        <p:spPr bwMode="auto">
          <a:xfrm>
            <a:off x="1403350" y="3962400"/>
            <a:ext cx="1008063" cy="762000"/>
          </a:xfrm>
          <a:prstGeom prst="rect">
            <a:avLst/>
          </a:prstGeom>
          <a:noFill/>
          <a:ln w="9525">
            <a:solidFill>
              <a:schemeClr val="tx1"/>
            </a:solidFill>
            <a:miter lim="800000"/>
            <a:headEnd/>
            <a:tailEnd/>
          </a:ln>
          <a:effectLst/>
        </p:spPr>
      </p:pic>
      <p:cxnSp>
        <p:nvCxnSpPr>
          <p:cNvPr id="93192" name="AutoShape 8"/>
          <p:cNvCxnSpPr>
            <a:cxnSpLocks noChangeShapeType="1"/>
            <a:stCxn id="0" idx="3"/>
            <a:endCxn id="0" idx="2"/>
          </p:cNvCxnSpPr>
          <p:nvPr/>
        </p:nvCxnSpPr>
        <p:spPr bwMode="auto">
          <a:xfrm flipV="1">
            <a:off x="1042988" y="4724400"/>
            <a:ext cx="865187" cy="341313"/>
          </a:xfrm>
          <a:prstGeom prst="bentConnector2">
            <a:avLst/>
          </a:prstGeom>
          <a:noFill/>
          <a:ln w="9525">
            <a:solidFill>
              <a:schemeClr val="tx1"/>
            </a:solidFill>
            <a:miter lim="800000"/>
            <a:headEnd/>
            <a:tailEnd type="triangle" w="med" len="med"/>
          </a:ln>
          <a:effectLst/>
        </p:spPr>
      </p:cxnSp>
      <p:cxnSp>
        <p:nvCxnSpPr>
          <p:cNvPr id="93193" name="AutoShape 9"/>
          <p:cNvCxnSpPr>
            <a:cxnSpLocks noChangeShapeType="1"/>
            <a:stCxn id="0" idx="3"/>
            <a:endCxn id="93189" idx="2"/>
          </p:cNvCxnSpPr>
          <p:nvPr/>
        </p:nvCxnSpPr>
        <p:spPr bwMode="auto">
          <a:xfrm flipV="1">
            <a:off x="2411413" y="2517775"/>
            <a:ext cx="936625" cy="1825625"/>
          </a:xfrm>
          <a:prstGeom prst="bentConnector3">
            <a:avLst>
              <a:gd name="adj1" fmla="val 49829"/>
            </a:avLst>
          </a:prstGeom>
          <a:noFill/>
          <a:ln w="9525">
            <a:solidFill>
              <a:schemeClr val="tx1"/>
            </a:solidFill>
            <a:miter lim="800000"/>
            <a:headEnd/>
            <a:tailEnd type="triangle" w="med" len="med"/>
          </a:ln>
          <a:effectLst/>
        </p:spPr>
      </p:cxnSp>
      <p:sp>
        <p:nvSpPr>
          <p:cNvPr id="93195" name="Text Box 11"/>
          <p:cNvSpPr txBox="1">
            <a:spLocks noChangeArrowheads="1"/>
          </p:cNvSpPr>
          <p:nvPr/>
        </p:nvSpPr>
        <p:spPr bwMode="auto">
          <a:xfrm>
            <a:off x="539750" y="4365625"/>
            <a:ext cx="628650" cy="366713"/>
          </a:xfrm>
          <a:prstGeom prst="rect">
            <a:avLst/>
          </a:prstGeom>
          <a:noFill/>
          <a:ln w="9525">
            <a:noFill/>
            <a:miter lim="800000"/>
            <a:headEnd/>
            <a:tailEnd/>
          </a:ln>
          <a:effectLst/>
        </p:spPr>
        <p:txBody>
          <a:bodyPr wrap="none">
            <a:prstTxWarp prst="textNoShape">
              <a:avLst/>
            </a:prstTxWarp>
            <a:spAutoFit/>
          </a:bodyPr>
          <a:lstStyle/>
          <a:p>
            <a:r>
              <a:rPr lang="en-US"/>
              <a:t>user</a:t>
            </a:r>
          </a:p>
        </p:txBody>
      </p:sp>
      <p:sp>
        <p:nvSpPr>
          <p:cNvPr id="93196" name="Text Box 12"/>
          <p:cNvSpPr txBox="1">
            <a:spLocks noChangeArrowheads="1"/>
          </p:cNvSpPr>
          <p:nvPr/>
        </p:nvSpPr>
        <p:spPr bwMode="auto">
          <a:xfrm>
            <a:off x="250825" y="1268413"/>
            <a:ext cx="2449513" cy="2308324"/>
          </a:xfrm>
          <a:prstGeom prst="rect">
            <a:avLst/>
          </a:prstGeom>
          <a:noFill/>
          <a:ln w="9525">
            <a:noFill/>
            <a:miter lim="800000"/>
            <a:headEnd/>
            <a:tailEnd/>
          </a:ln>
          <a:effectLst/>
        </p:spPr>
        <p:txBody>
          <a:bodyPr>
            <a:prstTxWarp prst="textNoShape">
              <a:avLst/>
            </a:prstTxWarp>
            <a:spAutoFit/>
          </a:bodyPr>
          <a:lstStyle/>
          <a:p>
            <a:r>
              <a:rPr lang="en-US" sz="1600" dirty="0"/>
              <a:t>SP requires</a:t>
            </a:r>
            <a:r>
              <a:rPr lang="en-US" sz="1600" dirty="0" smtClean="0"/>
              <a:t> EULA signed </a:t>
            </a:r>
            <a:r>
              <a:rPr lang="en-US" sz="1600" dirty="0"/>
              <a:t>and takes care of this but only for its own domain</a:t>
            </a:r>
          </a:p>
          <a:p>
            <a:endParaRPr lang="en-US" sz="1600" dirty="0"/>
          </a:p>
          <a:p>
            <a:r>
              <a:rPr lang="en-US" sz="1600" dirty="0"/>
              <a:t>This can break the SSO if the user is required to sign the same</a:t>
            </a:r>
            <a:r>
              <a:rPr lang="en-US" sz="1600" dirty="0" smtClean="0"/>
              <a:t> EULA several </a:t>
            </a:r>
            <a:r>
              <a:rPr lang="en-US" sz="1600" dirty="0"/>
              <a:t>times</a:t>
            </a:r>
          </a:p>
        </p:txBody>
      </p:sp>
      <p:cxnSp>
        <p:nvCxnSpPr>
          <p:cNvPr id="93201" name="AutoShape 17"/>
          <p:cNvCxnSpPr>
            <a:cxnSpLocks noChangeShapeType="1"/>
            <a:stCxn id="0" idx="3"/>
            <a:endCxn id="93188" idx="2"/>
          </p:cNvCxnSpPr>
          <p:nvPr/>
        </p:nvCxnSpPr>
        <p:spPr bwMode="auto">
          <a:xfrm>
            <a:off x="2411413" y="4343400"/>
            <a:ext cx="1655762" cy="1198563"/>
          </a:xfrm>
          <a:prstGeom prst="bentConnector3">
            <a:avLst>
              <a:gd name="adj1" fmla="val 49954"/>
            </a:avLst>
          </a:prstGeom>
          <a:noFill/>
          <a:ln w="9525">
            <a:solidFill>
              <a:schemeClr val="tx1"/>
            </a:solidFill>
            <a:miter lim="800000"/>
            <a:headEnd/>
            <a:tailEnd type="triangle" w="med" len="med"/>
          </a:ln>
          <a:effectLst/>
        </p:spPr>
      </p:cxnSp>
      <p:cxnSp>
        <p:nvCxnSpPr>
          <p:cNvPr id="93202" name="AutoShape 18"/>
          <p:cNvCxnSpPr>
            <a:cxnSpLocks noChangeShapeType="1"/>
            <a:stCxn id="93189" idx="4"/>
            <a:endCxn id="93188" idx="0"/>
          </p:cNvCxnSpPr>
          <p:nvPr/>
        </p:nvCxnSpPr>
        <p:spPr bwMode="auto">
          <a:xfrm rot="16200000" flipH="1">
            <a:off x="3109913" y="3670300"/>
            <a:ext cx="2109788" cy="719137"/>
          </a:xfrm>
          <a:prstGeom prst="bentConnector3">
            <a:avLst>
              <a:gd name="adj1" fmla="val 49963"/>
            </a:avLst>
          </a:prstGeom>
          <a:noFill/>
          <a:ln w="9525">
            <a:solidFill>
              <a:schemeClr val="tx1"/>
            </a:solidFill>
            <a:prstDash val="dash"/>
            <a:miter lim="800000"/>
            <a:headEnd/>
            <a:tailEnd type="triangle" w="med" len="med"/>
          </a:ln>
          <a:effectLst/>
        </p:spPr>
      </p:cxnSp>
      <p:sp>
        <p:nvSpPr>
          <p:cNvPr id="93203" name="Text Box 19"/>
          <p:cNvSpPr txBox="1">
            <a:spLocks noChangeArrowheads="1"/>
          </p:cNvSpPr>
          <p:nvPr/>
        </p:nvSpPr>
        <p:spPr bwMode="auto">
          <a:xfrm>
            <a:off x="1414463" y="3638550"/>
            <a:ext cx="996950" cy="366713"/>
          </a:xfrm>
          <a:prstGeom prst="rect">
            <a:avLst/>
          </a:prstGeom>
          <a:noFill/>
          <a:ln w="9525">
            <a:noFill/>
            <a:miter lim="800000"/>
            <a:headEnd/>
            <a:tailEnd/>
          </a:ln>
          <a:effectLst/>
        </p:spPr>
        <p:txBody>
          <a:bodyPr wrap="none">
            <a:prstTxWarp prst="textNoShape">
              <a:avLst/>
            </a:prstTxWarp>
            <a:spAutoFit/>
          </a:bodyPr>
          <a:lstStyle/>
          <a:p>
            <a:r>
              <a:rPr lang="en-US"/>
              <a:t>browser</a:t>
            </a:r>
          </a:p>
        </p:txBody>
      </p:sp>
      <p:sp>
        <p:nvSpPr>
          <p:cNvPr id="93207" name="AutoShape 23"/>
          <p:cNvSpPr>
            <a:spLocks noChangeArrowheads="1"/>
          </p:cNvSpPr>
          <p:nvPr/>
        </p:nvSpPr>
        <p:spPr bwMode="auto">
          <a:xfrm>
            <a:off x="4572000" y="1628775"/>
            <a:ext cx="914400" cy="566738"/>
          </a:xfrm>
          <a:prstGeom prst="can">
            <a:avLst>
              <a:gd name="adj" fmla="val 25000"/>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400" dirty="0" smtClean="0"/>
              <a:t>EULA DB</a:t>
            </a:r>
            <a:endParaRPr lang="en-US" sz="1400" dirty="0"/>
          </a:p>
        </p:txBody>
      </p:sp>
      <p:cxnSp>
        <p:nvCxnSpPr>
          <p:cNvPr id="93208" name="AutoShape 24"/>
          <p:cNvCxnSpPr>
            <a:cxnSpLocks noChangeShapeType="1"/>
            <a:stCxn id="93189" idx="6"/>
            <a:endCxn id="93207" idx="2"/>
          </p:cNvCxnSpPr>
          <p:nvPr/>
        </p:nvCxnSpPr>
        <p:spPr bwMode="auto">
          <a:xfrm flipV="1">
            <a:off x="4262438" y="1912938"/>
            <a:ext cx="309562" cy="604837"/>
          </a:xfrm>
          <a:prstGeom prst="bentConnector3">
            <a:avLst>
              <a:gd name="adj1" fmla="val 49745"/>
            </a:avLst>
          </a:prstGeom>
          <a:noFill/>
          <a:ln w="9525">
            <a:solidFill>
              <a:schemeClr val="tx1"/>
            </a:solidFill>
            <a:miter lim="800000"/>
            <a:headEnd/>
            <a:tailEnd type="triangle" w="med" len="med"/>
          </a:ln>
          <a:effectLst/>
        </p:spPr>
      </p:cxnSp>
      <p:sp>
        <p:nvSpPr>
          <p:cNvPr id="93209" name="AutoShape 25"/>
          <p:cNvSpPr>
            <a:spLocks noChangeArrowheads="1"/>
          </p:cNvSpPr>
          <p:nvPr/>
        </p:nvSpPr>
        <p:spPr bwMode="auto">
          <a:xfrm>
            <a:off x="6804025" y="2133600"/>
            <a:ext cx="914400" cy="566738"/>
          </a:xfrm>
          <a:prstGeom prst="can">
            <a:avLst>
              <a:gd name="adj" fmla="val 25000"/>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400" dirty="0" smtClean="0"/>
              <a:t>EULA DB</a:t>
            </a:r>
            <a:endParaRPr lang="en-US" sz="1400" dirty="0"/>
          </a:p>
        </p:txBody>
      </p:sp>
      <p:cxnSp>
        <p:nvCxnSpPr>
          <p:cNvPr id="93210" name="AutoShape 26"/>
          <p:cNvCxnSpPr>
            <a:cxnSpLocks noChangeShapeType="1"/>
            <a:stCxn id="93190" idx="6"/>
            <a:endCxn id="93209" idx="2"/>
          </p:cNvCxnSpPr>
          <p:nvPr/>
        </p:nvCxnSpPr>
        <p:spPr bwMode="auto">
          <a:xfrm flipV="1">
            <a:off x="6565900" y="2417763"/>
            <a:ext cx="238125" cy="531812"/>
          </a:xfrm>
          <a:prstGeom prst="bentConnector3">
            <a:avLst>
              <a:gd name="adj1" fmla="val 50000"/>
            </a:avLst>
          </a:prstGeom>
          <a:noFill/>
          <a:ln w="9525">
            <a:solidFill>
              <a:schemeClr val="tx1"/>
            </a:solidFill>
            <a:miter lim="800000"/>
            <a:headEnd/>
            <a:tailEnd type="triangle" w="med" len="med"/>
          </a:ln>
          <a:effectLst/>
        </p:spPr>
      </p:cxnSp>
      <p:sp>
        <p:nvSpPr>
          <p:cNvPr id="93213" name="Text Box 29"/>
          <p:cNvSpPr txBox="1">
            <a:spLocks noChangeArrowheads="1"/>
          </p:cNvSpPr>
          <p:nvPr/>
        </p:nvSpPr>
        <p:spPr bwMode="auto">
          <a:xfrm>
            <a:off x="6084888" y="5300663"/>
            <a:ext cx="2846387" cy="825500"/>
          </a:xfrm>
          <a:prstGeom prst="rect">
            <a:avLst/>
          </a:prstGeom>
          <a:noFill/>
          <a:ln w="9525">
            <a:noFill/>
            <a:miter lim="800000"/>
            <a:headEnd/>
            <a:tailEnd/>
          </a:ln>
          <a:effectLst/>
        </p:spPr>
        <p:txBody>
          <a:bodyPr>
            <a:prstTxWarp prst="textNoShape">
              <a:avLst/>
            </a:prstTxWarp>
            <a:spAutoFit/>
          </a:bodyPr>
          <a:lstStyle/>
          <a:p>
            <a:r>
              <a:rPr lang="en-US" sz="1600" dirty="0"/>
              <a:t>CLARIN will harmonize the </a:t>
            </a:r>
            <a:endParaRPr lang="en-US" sz="1600" dirty="0" smtClean="0"/>
          </a:p>
          <a:p>
            <a:r>
              <a:rPr lang="en-US" sz="1600" dirty="0" err="1" smtClean="0"/>
              <a:t>EULAs</a:t>
            </a:r>
            <a:r>
              <a:rPr lang="en-US" sz="1600" dirty="0" smtClean="0"/>
              <a:t> and </a:t>
            </a:r>
            <a:r>
              <a:rPr lang="en-US" sz="1600" dirty="0"/>
              <a:t>licenses to a limited </a:t>
            </a:r>
            <a:r>
              <a:rPr lang="en-US" sz="1600" dirty="0" smtClean="0"/>
              <a:t>number (WP7)</a:t>
            </a:r>
            <a:endParaRPr lang="en-US" sz="1600" dirty="0"/>
          </a:p>
        </p:txBody>
      </p:sp>
      <p:cxnSp>
        <p:nvCxnSpPr>
          <p:cNvPr id="93214" name="AutoShape 30"/>
          <p:cNvCxnSpPr>
            <a:cxnSpLocks noChangeShapeType="1"/>
            <a:stCxn id="0" idx="3"/>
            <a:endCxn id="93190" idx="2"/>
          </p:cNvCxnSpPr>
          <p:nvPr/>
        </p:nvCxnSpPr>
        <p:spPr bwMode="auto">
          <a:xfrm flipV="1">
            <a:off x="2411413" y="2949575"/>
            <a:ext cx="3240087" cy="1393825"/>
          </a:xfrm>
          <a:prstGeom prst="bentConnector3">
            <a:avLst>
              <a:gd name="adj1" fmla="val 49977"/>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09575" y="220129"/>
            <a:ext cx="8229601" cy="1143000"/>
          </a:xfrm>
          <a:noFill/>
          <a:ln>
            <a:miter lim="800000"/>
            <a:headEnd/>
            <a:tailEnd/>
          </a:ln>
        </p:spPr>
        <p:txBody>
          <a:bodyPr wrap="square" lIns="91440" tIns="45720" rIns="91440" bIns="45720" numCol="1" anchor="t" anchorCtr="0" compatLnSpc="1">
            <a:prstTxWarp prst="textNoShape">
              <a:avLst/>
            </a:prstTxWarp>
          </a:bodyPr>
          <a:lstStyle/>
          <a:p>
            <a:r>
              <a:rPr lang="en-US" sz="3600" dirty="0" smtClean="0"/>
              <a:t>CLARIN AAI &amp; </a:t>
            </a:r>
            <a:r>
              <a:rPr lang="en-US" sz="3600" dirty="0" err="1" smtClean="0"/>
              <a:t>EULAs</a:t>
            </a:r>
            <a:r>
              <a:rPr lang="en-US" sz="3600" dirty="0" smtClean="0"/>
              <a:t> </a:t>
            </a:r>
            <a:r>
              <a:rPr lang="en-US" sz="3600" dirty="0"/>
              <a:t>2</a:t>
            </a:r>
          </a:p>
        </p:txBody>
      </p:sp>
      <p:pic>
        <p:nvPicPr>
          <p:cNvPr id="94211" name="Picture 3" descr="subject copy"/>
          <p:cNvPicPr>
            <a:picLocks noChangeAspect="1" noChangeArrowheads="1"/>
          </p:cNvPicPr>
          <p:nvPr/>
        </p:nvPicPr>
        <p:blipFill>
          <a:blip r:embed="rId3"/>
          <a:srcRect/>
          <a:stretch>
            <a:fillRect/>
          </a:stretch>
        </p:blipFill>
        <p:spPr bwMode="auto">
          <a:xfrm>
            <a:off x="652463" y="4756150"/>
            <a:ext cx="390525" cy="617538"/>
          </a:xfrm>
          <a:prstGeom prst="rect">
            <a:avLst/>
          </a:prstGeom>
          <a:solidFill>
            <a:srgbClr val="FF5050"/>
          </a:solidFill>
          <a:ln w="3175">
            <a:noFill/>
            <a:miter lim="800000"/>
            <a:headEnd/>
            <a:tailEnd/>
          </a:ln>
        </p:spPr>
      </p:pic>
      <p:sp>
        <p:nvSpPr>
          <p:cNvPr id="94212" name="Oval 4"/>
          <p:cNvSpPr>
            <a:spLocks noChangeArrowheads="1"/>
          </p:cNvSpPr>
          <p:nvPr/>
        </p:nvSpPr>
        <p:spPr bwMode="auto">
          <a:xfrm>
            <a:off x="4067175" y="5084763"/>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IdP</a:t>
            </a:r>
          </a:p>
        </p:txBody>
      </p:sp>
      <p:sp>
        <p:nvSpPr>
          <p:cNvPr id="94213" name="Oval 5"/>
          <p:cNvSpPr>
            <a:spLocks noChangeArrowheads="1"/>
          </p:cNvSpPr>
          <p:nvPr/>
        </p:nvSpPr>
        <p:spPr bwMode="auto">
          <a:xfrm>
            <a:off x="3348038" y="20605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SPa</a:t>
            </a:r>
          </a:p>
        </p:txBody>
      </p:sp>
      <p:sp>
        <p:nvSpPr>
          <p:cNvPr id="94214" name="Oval 6"/>
          <p:cNvSpPr>
            <a:spLocks noChangeArrowheads="1"/>
          </p:cNvSpPr>
          <p:nvPr/>
        </p:nvSpPr>
        <p:spPr bwMode="auto">
          <a:xfrm>
            <a:off x="5651500" y="24923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SPb</a:t>
            </a:r>
          </a:p>
        </p:txBody>
      </p:sp>
      <p:pic>
        <p:nvPicPr>
          <p:cNvPr id="94215" name="Picture 7"/>
          <p:cNvPicPr>
            <a:picLocks noChangeAspect="1" noChangeArrowheads="1"/>
          </p:cNvPicPr>
          <p:nvPr/>
        </p:nvPicPr>
        <p:blipFill>
          <a:blip r:embed="rId4"/>
          <a:srcRect/>
          <a:stretch>
            <a:fillRect/>
          </a:stretch>
        </p:blipFill>
        <p:spPr bwMode="auto">
          <a:xfrm>
            <a:off x="1403350" y="3962400"/>
            <a:ext cx="1008063" cy="762000"/>
          </a:xfrm>
          <a:prstGeom prst="rect">
            <a:avLst/>
          </a:prstGeom>
          <a:noFill/>
          <a:ln w="9525">
            <a:solidFill>
              <a:schemeClr val="tx1"/>
            </a:solidFill>
            <a:miter lim="800000"/>
            <a:headEnd/>
            <a:tailEnd/>
          </a:ln>
          <a:effectLst/>
        </p:spPr>
      </p:pic>
      <p:cxnSp>
        <p:nvCxnSpPr>
          <p:cNvPr id="94216" name="AutoShape 8"/>
          <p:cNvCxnSpPr>
            <a:cxnSpLocks noChangeShapeType="1"/>
            <a:stCxn id="0" idx="3"/>
            <a:endCxn id="0" idx="2"/>
          </p:cNvCxnSpPr>
          <p:nvPr/>
        </p:nvCxnSpPr>
        <p:spPr bwMode="auto">
          <a:xfrm flipV="1">
            <a:off x="1042988" y="4724400"/>
            <a:ext cx="865187" cy="341313"/>
          </a:xfrm>
          <a:prstGeom prst="bentConnector2">
            <a:avLst/>
          </a:prstGeom>
          <a:noFill/>
          <a:ln w="9525">
            <a:solidFill>
              <a:schemeClr val="tx1"/>
            </a:solidFill>
            <a:miter lim="800000"/>
            <a:headEnd/>
            <a:tailEnd type="triangle" w="med" len="med"/>
          </a:ln>
          <a:effectLst/>
        </p:spPr>
      </p:cxnSp>
      <p:cxnSp>
        <p:nvCxnSpPr>
          <p:cNvPr id="94217" name="AutoShape 9"/>
          <p:cNvCxnSpPr>
            <a:cxnSpLocks noChangeShapeType="1"/>
            <a:stCxn id="0" idx="3"/>
            <a:endCxn id="94213" idx="2"/>
          </p:cNvCxnSpPr>
          <p:nvPr/>
        </p:nvCxnSpPr>
        <p:spPr bwMode="auto">
          <a:xfrm flipV="1">
            <a:off x="2411413" y="2517775"/>
            <a:ext cx="936625" cy="1825625"/>
          </a:xfrm>
          <a:prstGeom prst="bentConnector3">
            <a:avLst>
              <a:gd name="adj1" fmla="val 49829"/>
            </a:avLst>
          </a:prstGeom>
          <a:noFill/>
          <a:ln w="9525">
            <a:solidFill>
              <a:schemeClr val="tx1"/>
            </a:solidFill>
            <a:miter lim="800000"/>
            <a:headEnd/>
            <a:tailEnd type="triangle" w="med" len="med"/>
          </a:ln>
          <a:effectLst/>
        </p:spPr>
      </p:cxnSp>
      <p:sp>
        <p:nvSpPr>
          <p:cNvPr id="94218" name="Text Box 10"/>
          <p:cNvSpPr txBox="1">
            <a:spLocks noChangeArrowheads="1"/>
          </p:cNvSpPr>
          <p:nvPr/>
        </p:nvSpPr>
        <p:spPr bwMode="auto">
          <a:xfrm>
            <a:off x="539750" y="4365625"/>
            <a:ext cx="628650" cy="366713"/>
          </a:xfrm>
          <a:prstGeom prst="rect">
            <a:avLst/>
          </a:prstGeom>
          <a:noFill/>
          <a:ln w="9525">
            <a:noFill/>
            <a:miter lim="800000"/>
            <a:headEnd/>
            <a:tailEnd/>
          </a:ln>
          <a:effectLst/>
        </p:spPr>
        <p:txBody>
          <a:bodyPr wrap="none">
            <a:prstTxWarp prst="textNoShape">
              <a:avLst/>
            </a:prstTxWarp>
            <a:spAutoFit/>
          </a:bodyPr>
          <a:lstStyle/>
          <a:p>
            <a:r>
              <a:rPr lang="en-US"/>
              <a:t>user</a:t>
            </a:r>
          </a:p>
        </p:txBody>
      </p:sp>
      <p:cxnSp>
        <p:nvCxnSpPr>
          <p:cNvPr id="94221" name="AutoShape 13"/>
          <p:cNvCxnSpPr>
            <a:cxnSpLocks noChangeShapeType="1"/>
            <a:stCxn id="0" idx="3"/>
            <a:endCxn id="94212" idx="2"/>
          </p:cNvCxnSpPr>
          <p:nvPr/>
        </p:nvCxnSpPr>
        <p:spPr bwMode="auto">
          <a:xfrm>
            <a:off x="2411413" y="4343400"/>
            <a:ext cx="1655762" cy="1198563"/>
          </a:xfrm>
          <a:prstGeom prst="bentConnector3">
            <a:avLst>
              <a:gd name="adj1" fmla="val 49954"/>
            </a:avLst>
          </a:prstGeom>
          <a:noFill/>
          <a:ln w="9525">
            <a:solidFill>
              <a:schemeClr val="tx1"/>
            </a:solidFill>
            <a:miter lim="800000"/>
            <a:headEnd/>
            <a:tailEnd type="triangle" w="med" len="med"/>
          </a:ln>
          <a:effectLst/>
        </p:spPr>
      </p:cxnSp>
      <p:cxnSp>
        <p:nvCxnSpPr>
          <p:cNvPr id="94222" name="AutoShape 14"/>
          <p:cNvCxnSpPr>
            <a:cxnSpLocks noChangeShapeType="1"/>
            <a:stCxn id="94213" idx="4"/>
            <a:endCxn id="94212" idx="0"/>
          </p:cNvCxnSpPr>
          <p:nvPr/>
        </p:nvCxnSpPr>
        <p:spPr bwMode="auto">
          <a:xfrm rot="16200000" flipH="1">
            <a:off x="3109913" y="3670300"/>
            <a:ext cx="2109788" cy="719137"/>
          </a:xfrm>
          <a:prstGeom prst="bentConnector3">
            <a:avLst>
              <a:gd name="adj1" fmla="val 49963"/>
            </a:avLst>
          </a:prstGeom>
          <a:noFill/>
          <a:ln w="9525">
            <a:solidFill>
              <a:schemeClr val="tx1"/>
            </a:solidFill>
            <a:prstDash val="dash"/>
            <a:miter lim="800000"/>
            <a:headEnd/>
            <a:tailEnd type="triangle" w="med" len="med"/>
          </a:ln>
          <a:effectLst/>
        </p:spPr>
      </p:cxnSp>
      <p:sp>
        <p:nvSpPr>
          <p:cNvPr id="94223" name="Text Box 15"/>
          <p:cNvSpPr txBox="1">
            <a:spLocks noChangeArrowheads="1"/>
          </p:cNvSpPr>
          <p:nvPr/>
        </p:nvSpPr>
        <p:spPr bwMode="auto">
          <a:xfrm>
            <a:off x="1414463" y="3638550"/>
            <a:ext cx="996950" cy="366713"/>
          </a:xfrm>
          <a:prstGeom prst="rect">
            <a:avLst/>
          </a:prstGeom>
          <a:noFill/>
          <a:ln w="9525">
            <a:noFill/>
            <a:miter lim="800000"/>
            <a:headEnd/>
            <a:tailEnd/>
          </a:ln>
          <a:effectLst/>
        </p:spPr>
        <p:txBody>
          <a:bodyPr wrap="none">
            <a:prstTxWarp prst="textNoShape">
              <a:avLst/>
            </a:prstTxWarp>
            <a:spAutoFit/>
          </a:bodyPr>
          <a:lstStyle/>
          <a:p>
            <a:r>
              <a:rPr lang="en-US"/>
              <a:t>browser</a:t>
            </a:r>
          </a:p>
        </p:txBody>
      </p:sp>
      <p:sp>
        <p:nvSpPr>
          <p:cNvPr id="94231" name="Text Box 23"/>
          <p:cNvSpPr txBox="1">
            <a:spLocks noChangeArrowheads="1"/>
          </p:cNvSpPr>
          <p:nvPr/>
        </p:nvSpPr>
        <p:spPr bwMode="auto">
          <a:xfrm>
            <a:off x="6084888" y="5013325"/>
            <a:ext cx="3059112" cy="1558925"/>
          </a:xfrm>
          <a:prstGeom prst="rect">
            <a:avLst/>
          </a:prstGeom>
          <a:noFill/>
          <a:ln w="9525">
            <a:noFill/>
            <a:miter lim="800000"/>
            <a:headEnd/>
            <a:tailEnd/>
          </a:ln>
          <a:effectLst/>
        </p:spPr>
        <p:txBody>
          <a:bodyPr>
            <a:prstTxWarp prst="textNoShape">
              <a:avLst/>
            </a:prstTxWarp>
            <a:spAutoFit/>
          </a:bodyPr>
          <a:lstStyle/>
          <a:p>
            <a:r>
              <a:rPr lang="en-US" sz="1600" dirty="0"/>
              <a:t>Store the</a:t>
            </a:r>
            <a:r>
              <a:rPr lang="en-US" sz="1600" dirty="0" smtClean="0"/>
              <a:t> EULA </a:t>
            </a:r>
            <a:r>
              <a:rPr lang="en-US" sz="1600" dirty="0"/>
              <a:t>info in the user attributes at the </a:t>
            </a:r>
            <a:r>
              <a:rPr lang="en-US" sz="1600" dirty="0" err="1"/>
              <a:t>IdP</a:t>
            </a:r>
            <a:endParaRPr lang="en-US" sz="1600" dirty="0"/>
          </a:p>
          <a:p>
            <a:endParaRPr lang="en-US" sz="1600" dirty="0"/>
          </a:p>
          <a:p>
            <a:r>
              <a:rPr lang="en-US" sz="1600" dirty="0"/>
              <a:t>But how does it get there?</a:t>
            </a:r>
          </a:p>
          <a:p>
            <a:pPr>
              <a:buFontTx/>
              <a:buChar char="•"/>
            </a:pPr>
            <a:r>
              <a:rPr lang="en-US" sz="1600" dirty="0"/>
              <a:t>Special app?</a:t>
            </a:r>
          </a:p>
          <a:p>
            <a:pPr>
              <a:buFontTx/>
              <a:buChar char="•"/>
            </a:pPr>
            <a:r>
              <a:rPr lang="en-US" sz="1600" dirty="0"/>
              <a:t>Not every </a:t>
            </a:r>
            <a:r>
              <a:rPr lang="en-US" sz="1600" dirty="0" err="1"/>
              <a:t>IdP</a:t>
            </a:r>
            <a:r>
              <a:rPr lang="en-US" sz="1600" dirty="0"/>
              <a:t> will/can run this</a:t>
            </a:r>
          </a:p>
        </p:txBody>
      </p:sp>
      <p:cxnSp>
        <p:nvCxnSpPr>
          <p:cNvPr id="94232" name="AutoShape 24"/>
          <p:cNvCxnSpPr>
            <a:cxnSpLocks noChangeShapeType="1"/>
            <a:stCxn id="0" idx="3"/>
            <a:endCxn id="94214" idx="2"/>
          </p:cNvCxnSpPr>
          <p:nvPr/>
        </p:nvCxnSpPr>
        <p:spPr bwMode="auto">
          <a:xfrm flipV="1">
            <a:off x="2411413" y="2949575"/>
            <a:ext cx="3240087" cy="1393825"/>
          </a:xfrm>
          <a:prstGeom prst="bentConnector3">
            <a:avLst>
              <a:gd name="adj1" fmla="val 49977"/>
            </a:avLst>
          </a:prstGeom>
          <a:noFill/>
          <a:ln w="9525">
            <a:solidFill>
              <a:schemeClr val="tx1"/>
            </a:solidFill>
            <a:miter lim="800000"/>
            <a:headEnd/>
            <a:tailEnd type="triangle" w="med" len="med"/>
          </a:ln>
          <a:effectLst/>
        </p:spPr>
      </p:cxnSp>
      <p:sp>
        <p:nvSpPr>
          <p:cNvPr id="94233" name="AutoShape 25"/>
          <p:cNvSpPr>
            <a:spLocks noChangeArrowheads="1"/>
          </p:cNvSpPr>
          <p:nvPr/>
        </p:nvSpPr>
        <p:spPr bwMode="auto">
          <a:xfrm>
            <a:off x="4953000" y="6102350"/>
            <a:ext cx="914400" cy="566738"/>
          </a:xfrm>
          <a:prstGeom prst="can">
            <a:avLst>
              <a:gd name="adj" fmla="val 25000"/>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dirty="0" smtClean="0"/>
              <a:t>EULA DB</a:t>
            </a:r>
            <a:endParaRPr lang="en-US" sz="1600" dirty="0"/>
          </a:p>
        </p:txBody>
      </p:sp>
      <p:cxnSp>
        <p:nvCxnSpPr>
          <p:cNvPr id="94234" name="AutoShape 26"/>
          <p:cNvCxnSpPr>
            <a:cxnSpLocks noChangeShapeType="1"/>
            <a:stCxn id="94212" idx="6"/>
            <a:endCxn id="94233" idx="1"/>
          </p:cNvCxnSpPr>
          <p:nvPr/>
        </p:nvCxnSpPr>
        <p:spPr bwMode="auto">
          <a:xfrm>
            <a:off x="4981575" y="5541963"/>
            <a:ext cx="428625" cy="560387"/>
          </a:xfrm>
          <a:prstGeom prst="bentConnector2">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09575" y="220129"/>
            <a:ext cx="8229601" cy="1143000"/>
          </a:xfrm>
          <a:noFill/>
          <a:ln>
            <a:miter lim="800000"/>
            <a:headEnd/>
            <a:tailEnd/>
          </a:ln>
        </p:spPr>
        <p:txBody>
          <a:bodyPr wrap="square" lIns="91440" tIns="45720" rIns="91440" bIns="45720" numCol="1" anchor="t" anchorCtr="0" compatLnSpc="1">
            <a:prstTxWarp prst="textNoShape">
              <a:avLst/>
            </a:prstTxWarp>
          </a:bodyPr>
          <a:lstStyle/>
          <a:p>
            <a:r>
              <a:rPr lang="en-US" sz="3600" dirty="0" smtClean="0"/>
              <a:t>VO Platform</a:t>
            </a:r>
            <a:endParaRPr lang="en-US" sz="3600" dirty="0"/>
          </a:p>
        </p:txBody>
      </p:sp>
      <p:pic>
        <p:nvPicPr>
          <p:cNvPr id="94211" name="Picture 3" descr="subject copy"/>
          <p:cNvPicPr>
            <a:picLocks noChangeAspect="1" noChangeArrowheads="1"/>
          </p:cNvPicPr>
          <p:nvPr/>
        </p:nvPicPr>
        <p:blipFill>
          <a:blip r:embed="rId3"/>
          <a:srcRect/>
          <a:stretch>
            <a:fillRect/>
          </a:stretch>
        </p:blipFill>
        <p:spPr bwMode="auto">
          <a:xfrm>
            <a:off x="652463" y="4756150"/>
            <a:ext cx="390525" cy="617538"/>
          </a:xfrm>
          <a:prstGeom prst="rect">
            <a:avLst/>
          </a:prstGeom>
          <a:solidFill>
            <a:srgbClr val="FF5050"/>
          </a:solidFill>
          <a:ln w="3175">
            <a:noFill/>
            <a:miter lim="800000"/>
            <a:headEnd/>
            <a:tailEnd/>
          </a:ln>
        </p:spPr>
      </p:pic>
      <p:sp>
        <p:nvSpPr>
          <p:cNvPr id="94212" name="Oval 4"/>
          <p:cNvSpPr>
            <a:spLocks noChangeArrowheads="1"/>
          </p:cNvSpPr>
          <p:nvPr/>
        </p:nvSpPr>
        <p:spPr bwMode="auto">
          <a:xfrm>
            <a:off x="4067175" y="5084763"/>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IdP</a:t>
            </a:r>
          </a:p>
        </p:txBody>
      </p:sp>
      <p:sp>
        <p:nvSpPr>
          <p:cNvPr id="94213" name="Oval 5"/>
          <p:cNvSpPr>
            <a:spLocks noChangeArrowheads="1"/>
          </p:cNvSpPr>
          <p:nvPr/>
        </p:nvSpPr>
        <p:spPr bwMode="auto">
          <a:xfrm>
            <a:off x="3348038" y="20605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SPa</a:t>
            </a:r>
          </a:p>
        </p:txBody>
      </p:sp>
      <p:sp>
        <p:nvSpPr>
          <p:cNvPr id="94214" name="Oval 6"/>
          <p:cNvSpPr>
            <a:spLocks noChangeArrowheads="1"/>
          </p:cNvSpPr>
          <p:nvPr/>
        </p:nvSpPr>
        <p:spPr bwMode="auto">
          <a:xfrm>
            <a:off x="5651500" y="2492375"/>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a:t>SPb</a:t>
            </a:r>
          </a:p>
        </p:txBody>
      </p:sp>
      <p:pic>
        <p:nvPicPr>
          <p:cNvPr id="94215" name="Picture 7"/>
          <p:cNvPicPr>
            <a:picLocks noChangeAspect="1" noChangeArrowheads="1"/>
          </p:cNvPicPr>
          <p:nvPr/>
        </p:nvPicPr>
        <p:blipFill>
          <a:blip r:embed="rId4"/>
          <a:srcRect/>
          <a:stretch>
            <a:fillRect/>
          </a:stretch>
        </p:blipFill>
        <p:spPr bwMode="auto">
          <a:xfrm>
            <a:off x="1403350" y="3962400"/>
            <a:ext cx="1008063" cy="762000"/>
          </a:xfrm>
          <a:prstGeom prst="rect">
            <a:avLst/>
          </a:prstGeom>
          <a:noFill/>
          <a:ln w="9525">
            <a:solidFill>
              <a:schemeClr val="tx1"/>
            </a:solidFill>
            <a:miter lim="800000"/>
            <a:headEnd/>
            <a:tailEnd/>
          </a:ln>
          <a:effectLst/>
        </p:spPr>
      </p:pic>
      <p:cxnSp>
        <p:nvCxnSpPr>
          <p:cNvPr id="94216" name="AutoShape 8"/>
          <p:cNvCxnSpPr>
            <a:cxnSpLocks noChangeShapeType="1"/>
            <a:stCxn id="0" idx="3"/>
            <a:endCxn id="0" idx="2"/>
          </p:cNvCxnSpPr>
          <p:nvPr/>
        </p:nvCxnSpPr>
        <p:spPr bwMode="auto">
          <a:xfrm flipV="1">
            <a:off x="1042988" y="4724400"/>
            <a:ext cx="865187" cy="341313"/>
          </a:xfrm>
          <a:prstGeom prst="bentConnector2">
            <a:avLst/>
          </a:prstGeom>
          <a:noFill/>
          <a:ln w="9525">
            <a:solidFill>
              <a:schemeClr val="tx1"/>
            </a:solidFill>
            <a:miter lim="800000"/>
            <a:headEnd/>
            <a:tailEnd type="triangle" w="med" len="med"/>
          </a:ln>
          <a:effectLst/>
        </p:spPr>
      </p:cxnSp>
      <p:cxnSp>
        <p:nvCxnSpPr>
          <p:cNvPr id="94217" name="AutoShape 9"/>
          <p:cNvCxnSpPr>
            <a:cxnSpLocks noChangeShapeType="1"/>
            <a:stCxn id="0" idx="3"/>
            <a:endCxn id="94213" idx="2"/>
          </p:cNvCxnSpPr>
          <p:nvPr/>
        </p:nvCxnSpPr>
        <p:spPr bwMode="auto">
          <a:xfrm flipV="1">
            <a:off x="2411413" y="2517775"/>
            <a:ext cx="936625" cy="1825625"/>
          </a:xfrm>
          <a:prstGeom prst="bentConnector3">
            <a:avLst>
              <a:gd name="adj1" fmla="val 49829"/>
            </a:avLst>
          </a:prstGeom>
          <a:noFill/>
          <a:ln w="9525">
            <a:solidFill>
              <a:schemeClr val="tx1"/>
            </a:solidFill>
            <a:miter lim="800000"/>
            <a:headEnd/>
            <a:tailEnd type="triangle" w="med" len="med"/>
          </a:ln>
          <a:effectLst/>
        </p:spPr>
      </p:cxnSp>
      <p:sp>
        <p:nvSpPr>
          <p:cNvPr id="94218" name="Text Box 10"/>
          <p:cNvSpPr txBox="1">
            <a:spLocks noChangeArrowheads="1"/>
          </p:cNvSpPr>
          <p:nvPr/>
        </p:nvSpPr>
        <p:spPr bwMode="auto">
          <a:xfrm>
            <a:off x="539750" y="4365625"/>
            <a:ext cx="628650" cy="366713"/>
          </a:xfrm>
          <a:prstGeom prst="rect">
            <a:avLst/>
          </a:prstGeom>
          <a:noFill/>
          <a:ln w="9525">
            <a:noFill/>
            <a:miter lim="800000"/>
            <a:headEnd/>
            <a:tailEnd/>
          </a:ln>
          <a:effectLst/>
        </p:spPr>
        <p:txBody>
          <a:bodyPr wrap="none">
            <a:prstTxWarp prst="textNoShape">
              <a:avLst/>
            </a:prstTxWarp>
            <a:spAutoFit/>
          </a:bodyPr>
          <a:lstStyle/>
          <a:p>
            <a:r>
              <a:rPr lang="en-US"/>
              <a:t>user</a:t>
            </a:r>
          </a:p>
        </p:txBody>
      </p:sp>
      <p:cxnSp>
        <p:nvCxnSpPr>
          <p:cNvPr id="94221" name="AutoShape 13"/>
          <p:cNvCxnSpPr>
            <a:cxnSpLocks noChangeShapeType="1"/>
            <a:stCxn id="0" idx="3"/>
            <a:endCxn id="94212" idx="2"/>
          </p:cNvCxnSpPr>
          <p:nvPr/>
        </p:nvCxnSpPr>
        <p:spPr bwMode="auto">
          <a:xfrm>
            <a:off x="2411413" y="4343400"/>
            <a:ext cx="1655762" cy="1198563"/>
          </a:xfrm>
          <a:prstGeom prst="bentConnector3">
            <a:avLst>
              <a:gd name="adj1" fmla="val 49954"/>
            </a:avLst>
          </a:prstGeom>
          <a:noFill/>
          <a:ln w="9525">
            <a:solidFill>
              <a:schemeClr val="tx1"/>
            </a:solidFill>
            <a:miter lim="800000"/>
            <a:headEnd/>
            <a:tailEnd type="triangle" w="med" len="med"/>
          </a:ln>
          <a:effectLst/>
        </p:spPr>
      </p:cxnSp>
      <p:cxnSp>
        <p:nvCxnSpPr>
          <p:cNvPr id="94222" name="AutoShape 14"/>
          <p:cNvCxnSpPr>
            <a:cxnSpLocks noChangeShapeType="1"/>
            <a:stCxn id="94213" idx="4"/>
            <a:endCxn id="94212" idx="0"/>
          </p:cNvCxnSpPr>
          <p:nvPr/>
        </p:nvCxnSpPr>
        <p:spPr bwMode="auto">
          <a:xfrm rot="16200000" flipH="1">
            <a:off x="3109913" y="3670300"/>
            <a:ext cx="2109788" cy="719137"/>
          </a:xfrm>
          <a:prstGeom prst="bentConnector3">
            <a:avLst>
              <a:gd name="adj1" fmla="val 49963"/>
            </a:avLst>
          </a:prstGeom>
          <a:noFill/>
          <a:ln w="9525">
            <a:solidFill>
              <a:schemeClr val="tx1"/>
            </a:solidFill>
            <a:prstDash val="dash"/>
            <a:miter lim="800000"/>
            <a:headEnd/>
            <a:tailEnd type="triangle" w="med" len="med"/>
          </a:ln>
          <a:effectLst/>
        </p:spPr>
      </p:cxnSp>
      <p:sp>
        <p:nvSpPr>
          <p:cNvPr id="94223" name="Text Box 15"/>
          <p:cNvSpPr txBox="1">
            <a:spLocks noChangeArrowheads="1"/>
          </p:cNvSpPr>
          <p:nvPr/>
        </p:nvSpPr>
        <p:spPr bwMode="auto">
          <a:xfrm>
            <a:off x="1414463" y="3638550"/>
            <a:ext cx="996950" cy="366713"/>
          </a:xfrm>
          <a:prstGeom prst="rect">
            <a:avLst/>
          </a:prstGeom>
          <a:noFill/>
          <a:ln w="9525">
            <a:noFill/>
            <a:miter lim="800000"/>
            <a:headEnd/>
            <a:tailEnd/>
          </a:ln>
          <a:effectLst/>
        </p:spPr>
        <p:txBody>
          <a:bodyPr wrap="none">
            <a:prstTxWarp prst="textNoShape">
              <a:avLst/>
            </a:prstTxWarp>
            <a:spAutoFit/>
          </a:bodyPr>
          <a:lstStyle/>
          <a:p>
            <a:r>
              <a:rPr lang="en-US"/>
              <a:t>browser</a:t>
            </a:r>
          </a:p>
        </p:txBody>
      </p:sp>
      <p:cxnSp>
        <p:nvCxnSpPr>
          <p:cNvPr id="94232" name="AutoShape 24"/>
          <p:cNvCxnSpPr>
            <a:cxnSpLocks noChangeShapeType="1"/>
            <a:stCxn id="0" idx="3"/>
            <a:endCxn id="94214" idx="2"/>
          </p:cNvCxnSpPr>
          <p:nvPr/>
        </p:nvCxnSpPr>
        <p:spPr bwMode="auto">
          <a:xfrm flipV="1">
            <a:off x="2411413" y="2949575"/>
            <a:ext cx="3240087" cy="1393825"/>
          </a:xfrm>
          <a:prstGeom prst="bentConnector3">
            <a:avLst>
              <a:gd name="adj1" fmla="val 49977"/>
            </a:avLst>
          </a:prstGeom>
          <a:noFill/>
          <a:ln w="9525">
            <a:solidFill>
              <a:schemeClr val="tx1"/>
            </a:solidFill>
            <a:miter lim="800000"/>
            <a:headEnd/>
            <a:tailEnd type="triangle" w="med" len="med"/>
          </a:ln>
          <a:effectLst/>
        </p:spPr>
      </p:cxnSp>
      <p:sp>
        <p:nvSpPr>
          <p:cNvPr id="18" name="Oval 23"/>
          <p:cNvSpPr>
            <a:spLocks noChangeArrowheads="1"/>
          </p:cNvSpPr>
          <p:nvPr/>
        </p:nvSpPr>
        <p:spPr bwMode="auto">
          <a:xfrm>
            <a:off x="7092950" y="3789363"/>
            <a:ext cx="914400" cy="9144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dirty="0" smtClean="0"/>
              <a:t>VO </a:t>
            </a:r>
          </a:p>
          <a:p>
            <a:pPr algn="ctr"/>
            <a:r>
              <a:rPr lang="en-US" sz="1600" dirty="0" smtClean="0"/>
              <a:t>Platform</a:t>
            </a:r>
            <a:endParaRPr lang="en-US" sz="1600" dirty="0"/>
          </a:p>
        </p:txBody>
      </p:sp>
      <p:sp>
        <p:nvSpPr>
          <p:cNvPr id="19" name="AutoShape 22"/>
          <p:cNvSpPr>
            <a:spLocks noChangeArrowheads="1"/>
          </p:cNvSpPr>
          <p:nvPr/>
        </p:nvSpPr>
        <p:spPr bwMode="auto">
          <a:xfrm>
            <a:off x="6659563" y="4941888"/>
            <a:ext cx="914400" cy="566737"/>
          </a:xfrm>
          <a:prstGeom prst="can">
            <a:avLst>
              <a:gd name="adj" fmla="val 25000"/>
            </a:avLst>
          </a:prstGeom>
          <a:solidFill>
            <a:schemeClr val="accent1"/>
          </a:solidFill>
          <a:ln w="9525">
            <a:solidFill>
              <a:schemeClr val="tx1"/>
            </a:solidFill>
            <a:round/>
            <a:headEnd/>
            <a:tailEnd/>
          </a:ln>
          <a:effectLst/>
        </p:spPr>
        <p:txBody>
          <a:bodyPr wrap="none" anchor="ctr">
            <a:prstTxWarp prst="textNoShape">
              <a:avLst/>
            </a:prstTxWarp>
          </a:bodyPr>
          <a:lstStyle/>
          <a:p>
            <a:pPr algn="ctr"/>
            <a:r>
              <a:rPr lang="en-US" sz="1600" dirty="0" smtClean="0"/>
              <a:t>EULA DB</a:t>
            </a:r>
            <a:endParaRPr lang="en-US" sz="1600" dirty="0"/>
          </a:p>
        </p:txBody>
      </p:sp>
      <p:cxnSp>
        <p:nvCxnSpPr>
          <p:cNvPr id="21" name="Elbow Connector 20"/>
          <p:cNvCxnSpPr>
            <a:stCxn id="18" idx="4"/>
            <a:endCxn id="19" idx="1"/>
          </p:cNvCxnSpPr>
          <p:nvPr/>
        </p:nvCxnSpPr>
        <p:spPr bwMode="auto">
          <a:xfrm rot="5400000">
            <a:off x="7214395" y="4606132"/>
            <a:ext cx="238125" cy="433387"/>
          </a:xfrm>
          <a:prstGeom prst="bentConnector3">
            <a:avLst>
              <a:gd name="adj1" fmla="val 50000"/>
            </a:avLst>
          </a:prstGeom>
          <a:noFill/>
          <a:ln w="9525" cap="flat" cmpd="sng" algn="ctr">
            <a:solidFill>
              <a:schemeClr val="tx1"/>
            </a:solidFill>
            <a:prstDash val="solid"/>
            <a:round/>
            <a:headEnd type="none" w="med" len="med"/>
            <a:tailEnd type="arrow"/>
          </a:ln>
          <a:effectLst/>
        </p:spPr>
      </p:cxnSp>
      <p:cxnSp>
        <p:nvCxnSpPr>
          <p:cNvPr id="25" name="Elbow Connector 24"/>
          <p:cNvCxnSpPr>
            <a:stCxn id="94213" idx="0"/>
            <a:endCxn id="18" idx="0"/>
          </p:cNvCxnSpPr>
          <p:nvPr/>
        </p:nvCxnSpPr>
        <p:spPr bwMode="auto">
          <a:xfrm rot="16200000" flipH="1">
            <a:off x="4813300" y="1052513"/>
            <a:ext cx="1728788" cy="3744912"/>
          </a:xfrm>
          <a:prstGeom prst="bentConnector3">
            <a:avLst>
              <a:gd name="adj1" fmla="val -13223"/>
            </a:avLst>
          </a:prstGeom>
          <a:noFill/>
          <a:ln w="9525" cap="flat" cmpd="sng" algn="ctr">
            <a:solidFill>
              <a:schemeClr val="tx1"/>
            </a:solidFill>
            <a:prstDash val="solid"/>
            <a:round/>
            <a:headEnd type="none" w="med" len="med"/>
            <a:tailEnd type="arrow"/>
          </a:ln>
          <a:effectLst/>
        </p:spPr>
      </p:cxnSp>
      <p:cxnSp>
        <p:nvCxnSpPr>
          <p:cNvPr id="27" name="Elbow Connector 26"/>
          <p:cNvCxnSpPr>
            <a:stCxn id="94214" idx="0"/>
            <a:endCxn id="18" idx="0"/>
          </p:cNvCxnSpPr>
          <p:nvPr/>
        </p:nvCxnSpPr>
        <p:spPr bwMode="auto">
          <a:xfrm rot="16200000" flipH="1">
            <a:off x="6180931" y="2420144"/>
            <a:ext cx="1296988" cy="1441450"/>
          </a:xfrm>
          <a:prstGeom prst="bentConnector3">
            <a:avLst>
              <a:gd name="adj1" fmla="val -17625"/>
            </a:avLst>
          </a:prstGeom>
          <a:noFill/>
          <a:ln w="9525" cap="flat" cmpd="sng" algn="ctr">
            <a:solidFill>
              <a:schemeClr val="tx1"/>
            </a:solidFill>
            <a:prstDash val="solid"/>
            <a:round/>
            <a:headEnd type="none" w="med" len="med"/>
            <a:tailEnd type="arrow"/>
          </a:ln>
          <a:effectLst/>
        </p:spPr>
      </p:cxnSp>
      <p:sp>
        <p:nvSpPr>
          <p:cNvPr id="28" name="Text Box 20"/>
          <p:cNvSpPr txBox="1">
            <a:spLocks noChangeArrowheads="1"/>
          </p:cNvSpPr>
          <p:nvPr/>
        </p:nvSpPr>
        <p:spPr bwMode="auto">
          <a:xfrm>
            <a:off x="5815212" y="5713210"/>
            <a:ext cx="3276600" cy="830997"/>
          </a:xfrm>
          <a:prstGeom prst="rect">
            <a:avLst/>
          </a:prstGeom>
          <a:noFill/>
          <a:ln w="9525">
            <a:noFill/>
            <a:miter lim="800000"/>
            <a:headEnd/>
            <a:tailEnd/>
          </a:ln>
          <a:effectLst/>
        </p:spPr>
        <p:txBody>
          <a:bodyPr wrap="square">
            <a:prstTxWarp prst="textNoShape">
              <a:avLst/>
            </a:prstTxWarp>
            <a:spAutoFit/>
          </a:bodyPr>
          <a:lstStyle/>
          <a:p>
            <a:r>
              <a:rPr lang="en-US" sz="1600" dirty="0"/>
              <a:t>Create special</a:t>
            </a:r>
            <a:r>
              <a:rPr lang="en-US" sz="1600" dirty="0" smtClean="0"/>
              <a:t> EULA service</a:t>
            </a:r>
            <a:r>
              <a:rPr lang="en-US" sz="1600" dirty="0"/>
              <a:t>. This is part of the</a:t>
            </a:r>
            <a:r>
              <a:rPr lang="en-US" sz="1600" dirty="0" smtClean="0"/>
              <a:t> CLARIN SPF CLARIN </a:t>
            </a:r>
            <a:r>
              <a:rPr lang="en-US" sz="1600" dirty="0"/>
              <a:t>independent of the </a:t>
            </a:r>
            <a:r>
              <a:rPr lang="en-US" sz="1600" dirty="0" err="1"/>
              <a:t>IDFs</a:t>
            </a:r>
            <a:r>
              <a:rPr lang="en-US" sz="1600" dirty="0"/>
              <a:t> </a:t>
            </a:r>
          </a:p>
        </p:txBody>
      </p:sp>
      <p:sp>
        <p:nvSpPr>
          <p:cNvPr id="29" name="TextBox 28"/>
          <p:cNvSpPr txBox="1"/>
          <p:nvPr/>
        </p:nvSpPr>
        <p:spPr>
          <a:xfrm>
            <a:off x="8007350" y="2560116"/>
            <a:ext cx="1108421" cy="1200329"/>
          </a:xfrm>
          <a:prstGeom prst="rect">
            <a:avLst/>
          </a:prstGeom>
          <a:noFill/>
        </p:spPr>
        <p:txBody>
          <a:bodyPr wrap="none" rtlCol="0">
            <a:spAutoFit/>
          </a:bodyPr>
          <a:lstStyle/>
          <a:p>
            <a:r>
              <a:rPr lang="en-US" dirty="0" smtClean="0"/>
              <a:t>External</a:t>
            </a:r>
            <a:endParaRPr lang="en-US" dirty="0" smtClean="0"/>
          </a:p>
          <a:p>
            <a:r>
              <a:rPr lang="en-US" dirty="0"/>
              <a:t>U</a:t>
            </a:r>
            <a:r>
              <a:rPr lang="en-US" dirty="0" smtClean="0"/>
              <a:t>ser</a:t>
            </a:r>
          </a:p>
          <a:p>
            <a:r>
              <a:rPr lang="en-US" dirty="0" smtClean="0"/>
              <a:t>Attribute </a:t>
            </a:r>
          </a:p>
          <a:p>
            <a:r>
              <a:rPr lang="en-US" dirty="0" smtClean="0"/>
              <a:t>Authority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smtClean="0"/>
              <a:t>WS </a:t>
            </a:r>
            <a:r>
              <a:rPr lang="en-US" dirty="0" smtClean="0"/>
              <a:t>Security/delegation</a:t>
            </a:r>
            <a:endParaRPr lang="en-US" dirty="0"/>
          </a:p>
        </p:txBody>
      </p:sp>
      <p:pic>
        <p:nvPicPr>
          <p:cNvPr id="9" name="Picture 29" descr="subject copy"/>
          <p:cNvPicPr>
            <a:picLocks noChangeAspect="1" noChangeArrowheads="1"/>
          </p:cNvPicPr>
          <p:nvPr/>
        </p:nvPicPr>
        <p:blipFill>
          <a:blip r:embed="rId3"/>
          <a:srcRect/>
          <a:stretch>
            <a:fillRect/>
          </a:stretch>
        </p:blipFill>
        <p:spPr bwMode="auto">
          <a:xfrm>
            <a:off x="144462" y="1701800"/>
            <a:ext cx="625475" cy="863600"/>
          </a:xfrm>
          <a:prstGeom prst="rect">
            <a:avLst/>
          </a:prstGeom>
          <a:noFill/>
          <a:ln w="3175">
            <a:noFill/>
            <a:miter lim="800000"/>
            <a:headEnd/>
            <a:tailEnd/>
          </a:ln>
        </p:spPr>
      </p:pic>
      <p:sp>
        <p:nvSpPr>
          <p:cNvPr id="10" name="Oval 2"/>
          <p:cNvSpPr>
            <a:spLocks noChangeArrowheads="1"/>
          </p:cNvSpPr>
          <p:nvPr/>
        </p:nvSpPr>
        <p:spPr bwMode="auto">
          <a:xfrm>
            <a:off x="3250406" y="2133600"/>
            <a:ext cx="1626394" cy="1079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err="1" smtClean="0"/>
              <a:t>tokenizer</a:t>
            </a:r>
            <a:endParaRPr lang="en-US" dirty="0"/>
          </a:p>
        </p:txBody>
      </p:sp>
      <p:sp>
        <p:nvSpPr>
          <p:cNvPr id="11" name="Oval 2"/>
          <p:cNvSpPr>
            <a:spLocks noChangeArrowheads="1"/>
          </p:cNvSpPr>
          <p:nvPr/>
        </p:nvSpPr>
        <p:spPr bwMode="auto">
          <a:xfrm>
            <a:off x="3250406" y="3505200"/>
            <a:ext cx="1626394" cy="1079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smtClean="0"/>
              <a:t>parser</a:t>
            </a:r>
            <a:endParaRPr lang="en-US" dirty="0"/>
          </a:p>
        </p:txBody>
      </p:sp>
      <p:sp>
        <p:nvSpPr>
          <p:cNvPr id="12" name="Oval 2"/>
          <p:cNvSpPr>
            <a:spLocks noChangeArrowheads="1"/>
          </p:cNvSpPr>
          <p:nvPr/>
        </p:nvSpPr>
        <p:spPr bwMode="auto">
          <a:xfrm>
            <a:off x="3250406" y="4864100"/>
            <a:ext cx="1626394" cy="1079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smtClean="0"/>
              <a:t>semantic </a:t>
            </a:r>
          </a:p>
          <a:p>
            <a:pPr algn="ctr"/>
            <a:r>
              <a:rPr lang="en-US" dirty="0" smtClean="0"/>
              <a:t>tagger</a:t>
            </a:r>
            <a:endParaRPr lang="en-US" dirty="0"/>
          </a:p>
        </p:txBody>
      </p:sp>
      <p:sp>
        <p:nvSpPr>
          <p:cNvPr id="7" name="Oval 2"/>
          <p:cNvSpPr>
            <a:spLocks noChangeArrowheads="1"/>
          </p:cNvSpPr>
          <p:nvPr/>
        </p:nvSpPr>
        <p:spPr bwMode="auto">
          <a:xfrm>
            <a:off x="769937" y="3505200"/>
            <a:ext cx="1626394" cy="1079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smtClean="0"/>
              <a:t>WF engine</a:t>
            </a:r>
            <a:endParaRPr lang="en-US" dirty="0"/>
          </a:p>
        </p:txBody>
      </p:sp>
      <p:cxnSp>
        <p:nvCxnSpPr>
          <p:cNvPr id="13" name="Shape 12"/>
          <p:cNvCxnSpPr>
            <a:stCxn id="9" idx="3"/>
            <a:endCxn id="7" idx="0"/>
          </p:cNvCxnSpPr>
          <p:nvPr/>
        </p:nvCxnSpPr>
        <p:spPr>
          <a:xfrm>
            <a:off x="769937" y="2133600"/>
            <a:ext cx="813197" cy="1371600"/>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Elbow Connector 14"/>
          <p:cNvCxnSpPr>
            <a:stCxn id="7" idx="7"/>
            <a:endCxn id="10" idx="2"/>
          </p:cNvCxnSpPr>
          <p:nvPr/>
        </p:nvCxnSpPr>
        <p:spPr>
          <a:xfrm rot="5400000" flipH="1" flipV="1">
            <a:off x="2209309" y="2622193"/>
            <a:ext cx="989939" cy="1092255"/>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Elbow Connector 17"/>
          <p:cNvCxnSpPr>
            <a:stCxn id="7" idx="6"/>
            <a:endCxn id="11" idx="2"/>
          </p:cNvCxnSpPr>
          <p:nvPr/>
        </p:nvCxnSpPr>
        <p:spPr>
          <a:xfrm>
            <a:off x="2396331" y="4044950"/>
            <a:ext cx="854075" cy="1588"/>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Elbow Connector 19"/>
          <p:cNvCxnSpPr>
            <a:stCxn id="7" idx="5"/>
            <a:endCxn id="12" idx="2"/>
          </p:cNvCxnSpPr>
          <p:nvPr/>
        </p:nvCxnSpPr>
        <p:spPr>
          <a:xfrm rot="16200000" flipH="1">
            <a:off x="2215659" y="4369102"/>
            <a:ext cx="977239" cy="1092255"/>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Folded Corner 27"/>
          <p:cNvSpPr/>
          <p:nvPr/>
        </p:nvSpPr>
        <p:spPr>
          <a:xfrm>
            <a:off x="5143500" y="1059657"/>
            <a:ext cx="533400" cy="715962"/>
          </a:xfrm>
          <a:prstGeom prst="foldedCorner">
            <a:avLst/>
          </a:prstGeom>
          <a:solidFill>
            <a:srgbClr val="FF66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Folded Corner 28"/>
          <p:cNvSpPr/>
          <p:nvPr/>
        </p:nvSpPr>
        <p:spPr>
          <a:xfrm>
            <a:off x="5257800" y="5791200"/>
            <a:ext cx="533400" cy="715962"/>
          </a:xfrm>
          <a:prstGeom prst="foldedCorner">
            <a:avLst/>
          </a:prstGeom>
          <a:solidFill>
            <a:srgbClr val="FF66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1" name="Shape 30"/>
          <p:cNvCxnSpPr>
            <a:stCxn id="28" idx="1"/>
            <a:endCxn id="10" idx="0"/>
          </p:cNvCxnSpPr>
          <p:nvPr/>
        </p:nvCxnSpPr>
        <p:spPr>
          <a:xfrm rot="10800000" flipV="1">
            <a:off x="4063604" y="1417638"/>
            <a:ext cx="1079897" cy="715962"/>
          </a:xfrm>
          <a:prstGeom prst="bentConnector2">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10" idx="4"/>
            <a:endCxn id="11" idx="0"/>
          </p:cNvCxnSpPr>
          <p:nvPr/>
        </p:nvCxnSpPr>
        <p:spPr>
          <a:xfrm rot="5400000">
            <a:off x="3917553" y="3359150"/>
            <a:ext cx="292100" cy="1588"/>
          </a:xfrm>
          <a:prstGeom prst="bentConnector3">
            <a:avLst>
              <a:gd name="adj1" fmla="val 50000"/>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11" idx="4"/>
            <a:endCxn id="12" idx="0"/>
          </p:cNvCxnSpPr>
          <p:nvPr/>
        </p:nvCxnSpPr>
        <p:spPr>
          <a:xfrm rot="5400000">
            <a:off x="3923903" y="4724400"/>
            <a:ext cx="279400" cy="1588"/>
          </a:xfrm>
          <a:prstGeom prst="bentConnector3">
            <a:avLst>
              <a:gd name="adj1" fmla="val 50000"/>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7" name="Shape 36"/>
          <p:cNvCxnSpPr>
            <a:stCxn id="12" idx="4"/>
            <a:endCxn id="29" idx="1"/>
          </p:cNvCxnSpPr>
          <p:nvPr/>
        </p:nvCxnSpPr>
        <p:spPr>
          <a:xfrm rot="16200000" flipH="1">
            <a:off x="4557911" y="5449291"/>
            <a:ext cx="205581" cy="1194197"/>
          </a:xfrm>
          <a:prstGeom prst="bentConnector2">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0" y="2754868"/>
            <a:ext cx="1622071" cy="369332"/>
          </a:xfrm>
          <a:prstGeom prst="rect">
            <a:avLst/>
          </a:prstGeom>
          <a:noFill/>
          <a:ln>
            <a:solidFill>
              <a:schemeClr val="tx1"/>
            </a:solidFill>
          </a:ln>
        </p:spPr>
        <p:txBody>
          <a:bodyPr wrap="none" rtlCol="0">
            <a:spAutoFit/>
          </a:bodyPr>
          <a:lstStyle/>
          <a:p>
            <a:r>
              <a:rPr lang="en-US" dirty="0" smtClean="0"/>
              <a:t>authentication</a:t>
            </a:r>
            <a:endParaRPr lang="en-US" dirty="0"/>
          </a:p>
        </p:txBody>
      </p:sp>
      <p:sp>
        <p:nvSpPr>
          <p:cNvPr id="41" name="TextBox 40"/>
          <p:cNvSpPr txBox="1"/>
          <p:nvPr/>
        </p:nvSpPr>
        <p:spPr>
          <a:xfrm>
            <a:off x="5676900" y="2380735"/>
            <a:ext cx="1056700" cy="369332"/>
          </a:xfrm>
          <a:prstGeom prst="rect">
            <a:avLst/>
          </a:prstGeom>
          <a:noFill/>
          <a:ln>
            <a:solidFill>
              <a:schemeClr val="tx1"/>
            </a:solidFill>
          </a:ln>
        </p:spPr>
        <p:txBody>
          <a:bodyPr wrap="none" rtlCol="0">
            <a:spAutoFit/>
          </a:bodyPr>
          <a:lstStyle/>
          <a:p>
            <a:r>
              <a:rPr lang="en-US" dirty="0" smtClean="0"/>
              <a:t>dataflow</a:t>
            </a:r>
            <a:endParaRPr lang="en-US" dirty="0"/>
          </a:p>
        </p:txBody>
      </p:sp>
      <p:cxnSp>
        <p:nvCxnSpPr>
          <p:cNvPr id="42" name="Straight Connector 41"/>
          <p:cNvCxnSpPr>
            <a:stCxn id="41" idx="1"/>
          </p:cNvCxnSpPr>
          <p:nvPr/>
        </p:nvCxnSpPr>
        <p:spPr>
          <a:xfrm rot="10800000">
            <a:off x="4062810" y="1701803"/>
            <a:ext cx="1614091" cy="863599"/>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Oval 2"/>
          <p:cNvSpPr>
            <a:spLocks noChangeArrowheads="1"/>
          </p:cNvSpPr>
          <p:nvPr/>
        </p:nvSpPr>
        <p:spPr bwMode="auto">
          <a:xfrm>
            <a:off x="5486400" y="3276600"/>
            <a:ext cx="1371600" cy="698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err="1" smtClean="0"/>
              <a:t>parserA</a:t>
            </a:r>
            <a:endParaRPr lang="en-US" dirty="0"/>
          </a:p>
        </p:txBody>
      </p:sp>
      <p:sp>
        <p:nvSpPr>
          <p:cNvPr id="48" name="Oval 2"/>
          <p:cNvSpPr>
            <a:spLocks noChangeArrowheads="1"/>
          </p:cNvSpPr>
          <p:nvPr/>
        </p:nvSpPr>
        <p:spPr bwMode="auto">
          <a:xfrm>
            <a:off x="5486400" y="4114800"/>
            <a:ext cx="1371600" cy="698500"/>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dirty="0" err="1" smtClean="0"/>
              <a:t>parserB</a:t>
            </a:r>
            <a:endParaRPr lang="en-US" dirty="0"/>
          </a:p>
        </p:txBody>
      </p:sp>
      <p:cxnSp>
        <p:nvCxnSpPr>
          <p:cNvPr id="55" name="Elbow Connector 54"/>
          <p:cNvCxnSpPr>
            <a:stCxn id="11" idx="6"/>
            <a:endCxn id="46" idx="2"/>
          </p:cNvCxnSpPr>
          <p:nvPr/>
        </p:nvCxnSpPr>
        <p:spPr bwMode="auto">
          <a:xfrm flipV="1">
            <a:off x="4876800" y="3625850"/>
            <a:ext cx="609600" cy="419100"/>
          </a:xfrm>
          <a:prstGeom prst="bentConnector3">
            <a:avLst>
              <a:gd name="adj1" fmla="val 50000"/>
            </a:avLst>
          </a:prstGeom>
          <a:noFill/>
          <a:ln w="25400" cap="flat" cmpd="sng" algn="ctr">
            <a:solidFill>
              <a:schemeClr val="accent1"/>
            </a:solidFill>
            <a:prstDash val="solid"/>
            <a:round/>
            <a:headEnd type="none" w="med" len="med"/>
            <a:tailEnd type="arrow"/>
          </a:ln>
          <a:effectLst/>
        </p:spPr>
      </p:cxnSp>
      <p:cxnSp>
        <p:nvCxnSpPr>
          <p:cNvPr id="57" name="Elbow Connector 56"/>
          <p:cNvCxnSpPr>
            <a:stCxn id="11" idx="6"/>
            <a:endCxn id="48" idx="2"/>
          </p:cNvCxnSpPr>
          <p:nvPr/>
        </p:nvCxnSpPr>
        <p:spPr bwMode="auto">
          <a:xfrm>
            <a:off x="4876800" y="4044950"/>
            <a:ext cx="609600" cy="419100"/>
          </a:xfrm>
          <a:prstGeom prst="bentConnector3">
            <a:avLst>
              <a:gd name="adj1" fmla="val 50000"/>
            </a:avLst>
          </a:prstGeom>
          <a:noFill/>
          <a:ln w="25400" cap="flat" cmpd="sng" algn="ctr">
            <a:solidFill>
              <a:schemeClr val="accent1"/>
            </a:solidFill>
            <a:prstDash val="solid"/>
            <a:round/>
            <a:headEnd type="none" w="med" len="med"/>
            <a:tailEnd type="arrow"/>
          </a:ln>
          <a:effectLst/>
        </p:spPr>
      </p:cxnSp>
      <p:sp>
        <p:nvSpPr>
          <p:cNvPr id="58" name="TextBox 57"/>
          <p:cNvSpPr txBox="1"/>
          <p:nvPr/>
        </p:nvSpPr>
        <p:spPr>
          <a:xfrm>
            <a:off x="2057400" y="1764268"/>
            <a:ext cx="1250012" cy="369332"/>
          </a:xfrm>
          <a:prstGeom prst="rect">
            <a:avLst/>
          </a:prstGeom>
          <a:noFill/>
          <a:ln>
            <a:solidFill>
              <a:schemeClr val="tx1"/>
            </a:solidFill>
          </a:ln>
        </p:spPr>
        <p:txBody>
          <a:bodyPr wrap="none" rtlCol="0">
            <a:spAutoFit/>
          </a:bodyPr>
          <a:lstStyle/>
          <a:p>
            <a:r>
              <a:rPr lang="en-US" dirty="0" smtClean="0"/>
              <a:t>delegation</a:t>
            </a:r>
            <a:endParaRPr lang="en-US" dirty="0"/>
          </a:p>
        </p:txBody>
      </p:sp>
      <p:cxnSp>
        <p:nvCxnSpPr>
          <p:cNvPr id="60" name="Straight Connector 59"/>
          <p:cNvCxnSpPr/>
          <p:nvPr/>
        </p:nvCxnSpPr>
        <p:spPr bwMode="auto">
          <a:xfrm rot="16200000" flipH="1">
            <a:off x="2337990" y="2191940"/>
            <a:ext cx="539751" cy="423069"/>
          </a:xfrm>
          <a:prstGeom prst="line">
            <a:avLst/>
          </a:prstGeom>
          <a:noFill/>
          <a:ln w="9525" cap="flat" cmpd="sng" algn="ctr">
            <a:solidFill>
              <a:schemeClr val="tx1"/>
            </a:solidFill>
            <a:prstDash val="solid"/>
            <a:round/>
            <a:headEnd type="none" w="med" len="med"/>
            <a:tailEnd type="none" w="med" len="med"/>
          </a:ln>
          <a:effectLst/>
        </p:spPr>
      </p:cxnSp>
      <p:cxnSp>
        <p:nvCxnSpPr>
          <p:cNvPr id="62" name="Curved Connector 61"/>
          <p:cNvCxnSpPr>
            <a:stCxn id="11" idx="7"/>
            <a:endCxn id="46" idx="0"/>
          </p:cNvCxnSpPr>
          <p:nvPr/>
        </p:nvCxnSpPr>
        <p:spPr bwMode="auto">
          <a:xfrm rot="5400000" flipH="1" flipV="1">
            <a:off x="5212066" y="2703155"/>
            <a:ext cx="386689" cy="1533580"/>
          </a:xfrm>
          <a:prstGeom prst="curvedConnector3">
            <a:avLst>
              <a:gd name="adj1" fmla="val 159117"/>
            </a:avLst>
          </a:prstGeom>
          <a:noFill/>
          <a:ln w="28575" cap="flat" cmpd="sng" algn="ctr">
            <a:solidFill>
              <a:srgbClr val="FF6600"/>
            </a:solidFill>
            <a:prstDash val="solid"/>
            <a:round/>
            <a:headEnd type="none" w="med" len="med"/>
            <a:tailEnd type="arrow"/>
          </a:ln>
          <a:effectLst/>
        </p:spPr>
      </p:cxnSp>
      <p:cxnSp>
        <p:nvCxnSpPr>
          <p:cNvPr id="64" name="Elbow Connector 63"/>
          <p:cNvCxnSpPr>
            <a:stCxn id="46" idx="4"/>
            <a:endCxn id="48" idx="0"/>
          </p:cNvCxnSpPr>
          <p:nvPr/>
        </p:nvCxnSpPr>
        <p:spPr bwMode="auto">
          <a:xfrm rot="5400000">
            <a:off x="6102350" y="4044950"/>
            <a:ext cx="139700" cy="1588"/>
          </a:xfrm>
          <a:prstGeom prst="bentConnector3">
            <a:avLst>
              <a:gd name="adj1" fmla="val 50000"/>
            </a:avLst>
          </a:prstGeom>
          <a:noFill/>
          <a:ln w="28575" cap="flat" cmpd="sng" algn="ctr">
            <a:solidFill>
              <a:srgbClr val="FF6600"/>
            </a:solidFill>
            <a:prstDash val="solid"/>
            <a:round/>
            <a:headEnd type="none" w="med" len="med"/>
            <a:tailEnd type="arrow"/>
          </a:ln>
          <a:effectLst/>
        </p:spPr>
      </p:cxnSp>
      <p:cxnSp>
        <p:nvCxnSpPr>
          <p:cNvPr id="66" name="Curved Connector 65"/>
          <p:cNvCxnSpPr>
            <a:stCxn id="48" idx="4"/>
            <a:endCxn id="11" idx="5"/>
          </p:cNvCxnSpPr>
          <p:nvPr/>
        </p:nvCxnSpPr>
        <p:spPr bwMode="auto">
          <a:xfrm rot="5400000" flipH="1">
            <a:off x="5212065" y="3853166"/>
            <a:ext cx="386689" cy="1533580"/>
          </a:xfrm>
          <a:prstGeom prst="curvedConnector3">
            <a:avLst>
              <a:gd name="adj1" fmla="val -59117"/>
            </a:avLst>
          </a:prstGeom>
          <a:noFill/>
          <a:ln w="9525" cap="flat" cmpd="sng" algn="ctr">
            <a:solidFill>
              <a:srgbClr val="FF6600"/>
            </a:solidFill>
            <a:prstDash val="solid"/>
            <a:round/>
            <a:headEnd type="none" w="med" len="med"/>
            <a:tailEnd type="arrow"/>
          </a:ln>
          <a:effectLst/>
        </p:spPr>
      </p:cxnSp>
      <p:sp>
        <p:nvSpPr>
          <p:cNvPr id="67" name="TextBox 66"/>
          <p:cNvSpPr txBox="1"/>
          <p:nvPr/>
        </p:nvSpPr>
        <p:spPr>
          <a:xfrm>
            <a:off x="7467600" y="3697069"/>
            <a:ext cx="1450412" cy="646331"/>
          </a:xfrm>
          <a:prstGeom prst="rect">
            <a:avLst/>
          </a:prstGeom>
          <a:noFill/>
        </p:spPr>
        <p:txBody>
          <a:bodyPr wrap="none" rtlCol="0">
            <a:spAutoFit/>
          </a:bodyPr>
          <a:lstStyle/>
          <a:p>
            <a:r>
              <a:rPr lang="en-US" dirty="0" smtClean="0"/>
              <a:t>Composite</a:t>
            </a:r>
          </a:p>
          <a:p>
            <a:r>
              <a:rPr lang="en-US" dirty="0" smtClean="0"/>
              <a:t>Web service</a:t>
            </a:r>
            <a:endParaRPr lang="en-US" dirty="0"/>
          </a:p>
        </p:txBody>
      </p:sp>
      <p:sp>
        <p:nvSpPr>
          <p:cNvPr id="68" name="TextBox 67"/>
          <p:cNvSpPr txBox="1"/>
          <p:nvPr/>
        </p:nvSpPr>
        <p:spPr>
          <a:xfrm>
            <a:off x="7010400" y="3124200"/>
            <a:ext cx="595836" cy="1569660"/>
          </a:xfrm>
          <a:prstGeom prst="rect">
            <a:avLst/>
          </a:prstGeom>
          <a:noFill/>
        </p:spPr>
        <p:txBody>
          <a:bodyPr wrap="none" rtlCol="0">
            <a:spAutoFit/>
          </a:bodyPr>
          <a:lstStyle/>
          <a:p>
            <a:r>
              <a:rPr lang="en-US" sz="9600" dirty="0" smtClean="0"/>
              <a:t>}</a:t>
            </a:r>
            <a:endParaRPr lang="en-US" sz="9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ChangeArrowheads="1"/>
          </p:cNvSpPr>
          <p:nvPr/>
        </p:nvSpPr>
        <p:spPr bwMode="auto">
          <a:xfrm>
            <a:off x="762000" y="2590800"/>
            <a:ext cx="7924800" cy="1143000"/>
          </a:xfrm>
          <a:prstGeom prst="rect">
            <a:avLst/>
          </a:prstGeom>
          <a:noFill/>
          <a:ln w="9525">
            <a:noFill/>
            <a:miter lim="800000"/>
            <a:headEnd/>
            <a:tailEnd/>
          </a:ln>
          <a:effectLst/>
        </p:spPr>
        <p:txBody>
          <a:bodyPr lIns="0" anchor="ctr">
            <a:prstTxWarp prst="textNoShape">
              <a:avLst/>
            </a:prstTxWarp>
          </a:bodyPr>
          <a:lstStyle/>
          <a:p>
            <a:pPr algn="r"/>
            <a:r>
              <a:rPr lang="en-US" sz="3400" b="0"/>
              <a:t>Thank you for your attention</a:t>
            </a:r>
            <a:endParaRPr lang="en-GB" sz="3400" b="0"/>
          </a:p>
        </p:txBody>
      </p:sp>
      <p:sp>
        <p:nvSpPr>
          <p:cNvPr id="25603" name="Rectangle 1027"/>
          <p:cNvSpPr>
            <a:spLocks noChangeArrowheads="1"/>
          </p:cNvSpPr>
          <p:nvPr/>
        </p:nvSpPr>
        <p:spPr bwMode="auto">
          <a:xfrm>
            <a:off x="533400" y="4038600"/>
            <a:ext cx="8153400" cy="1752600"/>
          </a:xfrm>
          <a:prstGeom prst="rect">
            <a:avLst/>
          </a:prstGeom>
          <a:noFill/>
          <a:ln w="9525">
            <a:noFill/>
            <a:miter lim="800000"/>
            <a:headEnd/>
            <a:tailEnd/>
          </a:ln>
          <a:effectLst/>
        </p:spPr>
        <p:txBody>
          <a:bodyPr lIns="0">
            <a:prstTxWarp prst="textNoShape">
              <a:avLst/>
            </a:prstTxWarp>
          </a:bodyPr>
          <a:lstStyle/>
          <a:p>
            <a:pPr algn="r">
              <a:spcBef>
                <a:spcPct val="20000"/>
              </a:spcBef>
              <a:buClr>
                <a:srgbClr val="2D4E6F"/>
              </a:buClr>
              <a:buFont typeface="Wingdings" pitchFamily="-111" charset="2"/>
              <a:buNone/>
            </a:pPr>
            <a:r>
              <a:rPr lang="en-GB" sz="1600" b="0" dirty="0">
                <a:latin typeface="Arial Unicode MS" pitchFamily="-111" charset="0"/>
              </a:rPr>
              <a:t>CLARIN has received funding from</a:t>
            </a:r>
            <a:br>
              <a:rPr lang="en-GB" sz="1600" b="0" dirty="0">
                <a:latin typeface="Arial Unicode MS" pitchFamily="-111" charset="0"/>
              </a:rPr>
            </a:br>
            <a:r>
              <a:rPr lang="en-GB" sz="1600" b="0" dirty="0">
                <a:latin typeface="Arial Unicode MS" pitchFamily="-111" charset="0"/>
              </a:rPr>
              <a:t>the European Community's Seventh Framework Programme</a:t>
            </a:r>
            <a:br>
              <a:rPr lang="en-GB" sz="1600" b="0" dirty="0">
                <a:latin typeface="Arial Unicode MS" pitchFamily="-111" charset="0"/>
              </a:rPr>
            </a:br>
            <a:r>
              <a:rPr lang="en-GB" sz="1600" b="0" dirty="0">
                <a:latin typeface="Arial Unicode MS" pitchFamily="-111" charset="0"/>
              </a:rPr>
              <a:t>under grant agreement </a:t>
            </a:r>
            <a:r>
              <a:rPr lang="en-GB" sz="1600" b="0" dirty="0" err="1">
                <a:latin typeface="Arial Unicode MS" pitchFamily="-111" charset="0"/>
              </a:rPr>
              <a:t>n</a:t>
            </a:r>
            <a:r>
              <a:rPr lang="en-GB" sz="1600" b="0" dirty="0">
                <a:latin typeface="Arial Unicode MS" pitchFamily="-111" charset="0"/>
              </a:rPr>
              <a:t>° 212230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The CLARIN project</a:t>
            </a:r>
          </a:p>
          <a:p>
            <a:r>
              <a:rPr lang="en-US" dirty="0" smtClean="0"/>
              <a:t>CLARIN vision</a:t>
            </a:r>
          </a:p>
          <a:p>
            <a:r>
              <a:rPr lang="en-US" dirty="0" smtClean="0"/>
              <a:t>One or two concrete things we would really like to have.</a:t>
            </a:r>
          </a:p>
          <a:p>
            <a:pPr lvl="1"/>
            <a:r>
              <a:rPr lang="en-US" dirty="0" smtClean="0"/>
              <a:t>Highly available (web) services</a:t>
            </a:r>
          </a:p>
          <a:p>
            <a:pPr lvl="1"/>
            <a:r>
              <a:rPr lang="en-US" dirty="0" smtClean="0"/>
              <a:t>Workspaces</a:t>
            </a:r>
          </a:p>
          <a:p>
            <a:pPr lvl="1"/>
            <a:r>
              <a:rPr lang="en-US" dirty="0" smtClean="0"/>
              <a:t>VO platform for CLARIN specific user attributes</a:t>
            </a:r>
          </a:p>
          <a:p>
            <a:pPr lvl="1"/>
            <a:r>
              <a:rPr lang="en-US" dirty="0" smtClean="0"/>
              <a:t>Suitable Solution for WS security/delegation</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noFill/>
          <a:ln/>
        </p:spPr>
        <p:txBody>
          <a:bodyPr/>
          <a:lstStyle/>
          <a:p>
            <a:pPr algn="l"/>
            <a:r>
              <a:rPr lang="en-US" dirty="0"/>
              <a:t>What is CLARIN</a:t>
            </a:r>
          </a:p>
        </p:txBody>
      </p:sp>
      <p:sp>
        <p:nvSpPr>
          <p:cNvPr id="94211" name="Rectangle 3"/>
          <p:cNvSpPr>
            <a:spLocks noGrp="1" noChangeArrowheads="1"/>
          </p:cNvSpPr>
          <p:nvPr>
            <p:ph type="body" idx="1"/>
          </p:nvPr>
        </p:nvSpPr>
        <p:spPr>
          <a:xfrm>
            <a:off x="468313" y="1645708"/>
            <a:ext cx="8424862" cy="4525963"/>
          </a:xfrm>
          <a:noFill/>
          <a:ln/>
        </p:spPr>
        <p:txBody>
          <a:bodyPr/>
          <a:lstStyle/>
          <a:p>
            <a:pPr>
              <a:buFontTx/>
              <a:buNone/>
            </a:pPr>
            <a:r>
              <a:rPr lang="en-US" sz="2800" dirty="0"/>
              <a:t>   </a:t>
            </a:r>
            <a:r>
              <a:rPr lang="en-US" dirty="0"/>
              <a:t>The CLARIN project is a large-scale pan-European collaborative effort to create, coordinate and make language resources and technology available and readily useable for Language &amp; SSH (Social Sciences &amp; Humanities) researchers. </a:t>
            </a:r>
          </a:p>
          <a:p>
            <a:r>
              <a:rPr lang="en-US" dirty="0"/>
              <a:t>Resources: Lexica, text corpora, multi-media/multi-modal recordings, …</a:t>
            </a:r>
          </a:p>
          <a:p>
            <a:r>
              <a:rPr lang="en-US" dirty="0"/>
              <a:t>Technology: parsers, recognizers, editors,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3" name="Rectangle 5"/>
          <p:cNvSpPr>
            <a:spLocks noGrp="1" noChangeArrowheads="1"/>
          </p:cNvSpPr>
          <p:nvPr>
            <p:ph type="body" idx="1"/>
          </p:nvPr>
        </p:nvSpPr>
        <p:spPr>
          <a:xfrm>
            <a:off x="468313" y="1268413"/>
            <a:ext cx="8366125" cy="5184775"/>
          </a:xfrm>
          <a:noFill/>
          <a:ln/>
        </p:spPr>
        <p:txBody>
          <a:bodyPr/>
          <a:lstStyle/>
          <a:p>
            <a:pPr>
              <a:lnSpc>
                <a:spcPct val="90000"/>
              </a:lnSpc>
            </a:pPr>
            <a:r>
              <a:rPr lang="en-US" dirty="0"/>
              <a:t>CLARIN is an EU Infrastructure project with 4.2 ME funding for a 3 year preparatory </a:t>
            </a:r>
            <a:r>
              <a:rPr lang="en-US" dirty="0" smtClean="0"/>
              <a:t>phase started in 2008.</a:t>
            </a:r>
          </a:p>
          <a:p>
            <a:pPr>
              <a:lnSpc>
                <a:spcPct val="90000"/>
              </a:lnSpc>
            </a:pPr>
            <a:r>
              <a:rPr lang="en-US" dirty="0"/>
              <a:t>Additional funding from national </a:t>
            </a:r>
            <a:r>
              <a:rPr lang="en-US" dirty="0" smtClean="0"/>
              <a:t>governments, currently at </a:t>
            </a:r>
            <a:r>
              <a:rPr lang="en-US" dirty="0"/>
              <a:t>least</a:t>
            </a:r>
            <a:r>
              <a:rPr lang="en-US" dirty="0" smtClean="0"/>
              <a:t> 16 ME</a:t>
            </a:r>
          </a:p>
          <a:p>
            <a:pPr>
              <a:lnSpc>
                <a:spcPct val="90000"/>
              </a:lnSpc>
            </a:pPr>
            <a:r>
              <a:rPr lang="en-US" dirty="0"/>
              <a:t>The CLARIN consortium has now 32 partners from 26 EU countries</a:t>
            </a:r>
            <a:r>
              <a:rPr lang="en-US" dirty="0" smtClean="0"/>
              <a:t> and 132 member </a:t>
            </a:r>
            <a:r>
              <a:rPr lang="en-US" dirty="0" err="1" smtClean="0"/>
              <a:t>organisations</a:t>
            </a:r>
            <a:endParaRPr lang="en-US" dirty="0" smtClean="0"/>
          </a:p>
          <a:p>
            <a:pPr>
              <a:lnSpc>
                <a:spcPct val="90000"/>
              </a:lnSpc>
            </a:pPr>
            <a:r>
              <a:rPr lang="en-US" dirty="0" smtClean="0"/>
              <a:t>CLARIN EU continuation after the preparatory phase likely as an ERIC</a:t>
            </a:r>
          </a:p>
          <a:p>
            <a:pPr lvl="1">
              <a:lnSpc>
                <a:spcPct val="90000"/>
              </a:lnSpc>
            </a:pPr>
            <a:r>
              <a:rPr lang="en-US" dirty="0" smtClean="0"/>
              <a:t>This is important if only to provide a legal entity that is able to make contracts with outside parties on behalf of the CLARIN community.</a:t>
            </a:r>
            <a:endParaRPr lang="en-US" dirty="0"/>
          </a:p>
        </p:txBody>
      </p:sp>
      <p:sp>
        <p:nvSpPr>
          <p:cNvPr id="5" name="Rectangle 2"/>
          <p:cNvSpPr>
            <a:spLocks noGrp="1" noChangeArrowheads="1"/>
          </p:cNvSpPr>
          <p:nvPr>
            <p:ph type="title"/>
          </p:nvPr>
        </p:nvSpPr>
        <p:spPr>
          <a:xfrm>
            <a:off x="304800" y="190500"/>
            <a:ext cx="5791200" cy="800100"/>
          </a:xfrm>
          <a:noFill/>
          <a:ln/>
        </p:spPr>
        <p:txBody>
          <a:bodyPr/>
          <a:lstStyle/>
          <a:p>
            <a:pPr algn="l"/>
            <a:r>
              <a:rPr lang="en-US" dirty="0" smtClean="0"/>
              <a:t>CLARIN Organization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a:t>CLARIN</a:t>
            </a:r>
            <a:r>
              <a:rPr lang="en-US" dirty="0" smtClean="0"/>
              <a:t> “Holy Grail” </a:t>
            </a:r>
            <a:br>
              <a:rPr lang="en-US" dirty="0" smtClean="0"/>
            </a:br>
            <a:r>
              <a:rPr lang="en-US" dirty="0" smtClean="0"/>
              <a:t>Use Case</a:t>
            </a:r>
            <a:endParaRPr lang="en-GB" dirty="0"/>
          </a:p>
        </p:txBody>
      </p:sp>
      <p:sp>
        <p:nvSpPr>
          <p:cNvPr id="57347" name="Rectangle 3"/>
          <p:cNvSpPr>
            <a:spLocks noGrp="1" noChangeArrowheads="1"/>
          </p:cNvSpPr>
          <p:nvPr>
            <p:ph type="body" idx="1"/>
          </p:nvPr>
        </p:nvSpPr>
        <p:spPr/>
        <p:txBody>
          <a:bodyPr/>
          <a:lstStyle/>
          <a:p>
            <a:r>
              <a:rPr lang="en-US" dirty="0" smtClean="0">
                <a:solidFill>
                  <a:schemeClr val="tx1"/>
                </a:solidFill>
              </a:rPr>
              <a:t>A researcher authenticates at his own organization and creates a “virtual” collection of resources from different repositories. </a:t>
            </a:r>
          </a:p>
          <a:p>
            <a:r>
              <a:rPr lang="en-US" dirty="0" smtClean="0">
                <a:solidFill>
                  <a:schemeClr val="tx1"/>
                </a:solidFill>
              </a:rPr>
              <a:t>He </a:t>
            </a:r>
            <a:r>
              <a:rPr lang="en-US" dirty="0">
                <a:solidFill>
                  <a:schemeClr val="tx1"/>
                </a:solidFill>
              </a:rPr>
              <a:t>does this on the basis of browsing a catalogue, searching through metadata, or searching in resource content. </a:t>
            </a:r>
            <a:endParaRPr lang="en-US" dirty="0" smtClean="0">
              <a:solidFill>
                <a:schemeClr val="tx1"/>
              </a:solidFill>
            </a:endParaRPr>
          </a:p>
          <a:p>
            <a:r>
              <a:rPr lang="en-US" dirty="0" smtClean="0">
                <a:solidFill>
                  <a:schemeClr val="tx1"/>
                </a:solidFill>
              </a:rPr>
              <a:t>He </a:t>
            </a:r>
            <a:r>
              <a:rPr lang="en-US" dirty="0">
                <a:solidFill>
                  <a:schemeClr val="tx1"/>
                </a:solidFill>
              </a:rPr>
              <a:t>is then able to use a workflow specification tool and process this virtual collection</a:t>
            </a:r>
            <a:r>
              <a:rPr lang="en-US" dirty="0" smtClean="0">
                <a:solidFill>
                  <a:schemeClr val="tx1"/>
                </a:solidFill>
              </a:rPr>
              <a:t> using reliable distributed web services </a:t>
            </a:r>
            <a:r>
              <a:rPr lang="en-US" dirty="0" smtClean="0">
                <a:solidFill>
                  <a:schemeClr val="tx1"/>
                </a:solidFill>
              </a:rPr>
              <a:t>which he is authorized to use</a:t>
            </a:r>
            <a:r>
              <a:rPr lang="en-US" dirty="0" smtClean="0">
                <a:solidFill>
                  <a:schemeClr val="tx1"/>
                </a:solidFill>
              </a:rPr>
              <a:t>.</a:t>
            </a:r>
          </a:p>
          <a:p>
            <a:r>
              <a:rPr lang="en-US" dirty="0" smtClean="0">
                <a:solidFill>
                  <a:schemeClr val="tx1"/>
                </a:solidFill>
              </a:rPr>
              <a:t>(Intermediate) results and provenance data are stored in a user specific workspace that can also keep a user profile </a:t>
            </a:r>
            <a:endParaRPr lang="en-US" dirty="0" smtClean="0">
              <a:solidFill>
                <a:schemeClr val="tx1"/>
              </a:solidFill>
            </a:endParaRPr>
          </a:p>
          <a:p>
            <a:r>
              <a:rPr lang="en-US" dirty="0" smtClean="0">
                <a:solidFill>
                  <a:schemeClr val="tx1"/>
                </a:solidFill>
              </a:rPr>
              <a:t>A</a:t>
            </a:r>
            <a:r>
              <a:rPr lang="en-US" dirty="0" smtClean="0">
                <a:solidFill>
                  <a:schemeClr val="tx1"/>
                </a:solidFill>
              </a:rPr>
              <a:t>fter evaluation resulting data (including metadata) can be </a:t>
            </a:r>
            <a:r>
              <a:rPr lang="en-US" dirty="0">
                <a:solidFill>
                  <a:schemeClr val="tx1"/>
                </a:solidFill>
              </a:rPr>
              <a:t>added to</a:t>
            </a:r>
            <a:r>
              <a:rPr lang="en-US" dirty="0" smtClean="0">
                <a:solidFill>
                  <a:schemeClr val="tx1"/>
                </a:solidFill>
              </a:rPr>
              <a:t> </a:t>
            </a:r>
            <a:r>
              <a:rPr lang="en-US" dirty="0" smtClean="0">
                <a:solidFill>
                  <a:schemeClr val="tx1"/>
                </a:solidFill>
              </a:rPr>
              <a:t>a repository</a:t>
            </a:r>
            <a:r>
              <a:rPr lang="en-US" dirty="0" smtClean="0">
                <a:solidFill>
                  <a:schemeClr val="tx1"/>
                </a:solidFill>
              </a:rPr>
              <a:t> </a:t>
            </a:r>
            <a:r>
              <a:rPr lang="en-US" dirty="0">
                <a:solidFill>
                  <a:schemeClr val="tx1"/>
                </a:solidFill>
              </a:rPr>
              <a:t>and the “virtual” collection specification can be stored  for future </a:t>
            </a:r>
            <a:r>
              <a:rPr lang="en-US" dirty="0" smtClean="0">
                <a:solidFill>
                  <a:schemeClr val="tx1"/>
                </a:solidFill>
              </a:rPr>
              <a:t>reference</a:t>
            </a:r>
            <a:endParaRPr lang="en-US" dirty="0" smtClean="0"/>
          </a:p>
          <a:p>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components &amp; services</a:t>
            </a:r>
            <a:endParaRPr lang="en-US" dirty="0"/>
          </a:p>
        </p:txBody>
      </p:sp>
      <p:sp>
        <p:nvSpPr>
          <p:cNvPr id="3" name="Content Placeholder 2"/>
          <p:cNvSpPr>
            <a:spLocks noGrp="1"/>
          </p:cNvSpPr>
          <p:nvPr>
            <p:ph idx="1"/>
          </p:nvPr>
        </p:nvSpPr>
        <p:spPr>
          <a:xfrm>
            <a:off x="304800" y="1295399"/>
            <a:ext cx="8534400" cy="5274733"/>
          </a:xfrm>
        </p:spPr>
        <p:txBody>
          <a:bodyPr/>
          <a:lstStyle/>
          <a:p>
            <a:r>
              <a:rPr lang="en-US" dirty="0" smtClean="0"/>
              <a:t>CLARIN centers with reliable repository systems </a:t>
            </a:r>
          </a:p>
          <a:p>
            <a:pPr lvl="1"/>
            <a:r>
              <a:rPr lang="en-US" sz="1800" dirty="0" smtClean="0"/>
              <a:t>Stable </a:t>
            </a:r>
            <a:r>
              <a:rPr lang="en-US" sz="1800" dirty="0" smtClean="0"/>
              <a:t>pillars of the </a:t>
            </a:r>
            <a:r>
              <a:rPr lang="en-US" sz="1800" dirty="0" smtClean="0"/>
              <a:t>infrastructure, maintaining it and offering </a:t>
            </a:r>
            <a:r>
              <a:rPr lang="en-US" sz="1800" dirty="0" smtClean="0"/>
              <a:t>guidance &amp; </a:t>
            </a:r>
            <a:r>
              <a:rPr lang="en-US" sz="1800" dirty="0" smtClean="0"/>
              <a:t>expertise for its use.</a:t>
            </a:r>
          </a:p>
          <a:p>
            <a:pPr lvl="1"/>
            <a:r>
              <a:rPr lang="en-US" sz="2000" dirty="0" smtClean="0"/>
              <a:t>Main function is taking care of data preservation and access with depositor/owner  specified restrictions</a:t>
            </a:r>
          </a:p>
          <a:p>
            <a:r>
              <a:rPr lang="en-US" dirty="0" smtClean="0"/>
              <a:t>Persistent identification of resources</a:t>
            </a:r>
          </a:p>
          <a:p>
            <a:r>
              <a:rPr lang="en-US" dirty="0" smtClean="0"/>
              <a:t>Metadata harvesting and catalog services for metadata browsing and searching</a:t>
            </a:r>
          </a:p>
          <a:p>
            <a:r>
              <a:rPr lang="en-US" dirty="0" smtClean="0"/>
              <a:t>R</a:t>
            </a:r>
            <a:r>
              <a:rPr lang="en-US" dirty="0" smtClean="0"/>
              <a:t>egistries </a:t>
            </a:r>
            <a:r>
              <a:rPr lang="en-US" dirty="0" smtClean="0"/>
              <a:t>for centers and services</a:t>
            </a:r>
            <a:endParaRPr lang="en-US" dirty="0" smtClean="0"/>
          </a:p>
          <a:p>
            <a:pPr lvl="1"/>
            <a:r>
              <a:rPr lang="en-US" sz="2000" dirty="0" smtClean="0"/>
              <a:t>E.g. </a:t>
            </a:r>
            <a:r>
              <a:rPr lang="en-US" sz="2000" dirty="0" smtClean="0"/>
              <a:t>w</a:t>
            </a:r>
            <a:r>
              <a:rPr lang="en-US" sz="2000" dirty="0" smtClean="0"/>
              <a:t>hich </a:t>
            </a:r>
            <a:r>
              <a:rPr lang="en-US" sz="2000" dirty="0" smtClean="0"/>
              <a:t>centers</a:t>
            </a:r>
            <a:r>
              <a:rPr lang="en-US" sz="2000" dirty="0" smtClean="0"/>
              <a:t> offer metadata, where can I store my virtual collection?</a:t>
            </a:r>
          </a:p>
          <a:p>
            <a:r>
              <a:rPr lang="en-US" dirty="0" smtClean="0"/>
              <a:t>EU wide federated authentication </a:t>
            </a:r>
          </a:p>
          <a:p>
            <a:r>
              <a:rPr lang="en-US" dirty="0" smtClean="0"/>
              <a:t>Specification tool for workflow chains of web services</a:t>
            </a:r>
          </a:p>
          <a:p>
            <a:endParaRPr lang="en-US" sz="20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CLARIN Vision</a:t>
            </a:r>
            <a:endParaRPr lang="en-US" dirty="0"/>
          </a:p>
        </p:txBody>
      </p:sp>
      <p:sp>
        <p:nvSpPr>
          <p:cNvPr id="3" name="Content Placeholder 2"/>
          <p:cNvSpPr>
            <a:spLocks noGrp="1"/>
          </p:cNvSpPr>
          <p:nvPr>
            <p:ph idx="1"/>
          </p:nvPr>
        </p:nvSpPr>
        <p:spPr>
          <a:xfrm>
            <a:off x="304800" y="1193802"/>
            <a:ext cx="8534400" cy="4953000"/>
          </a:xfrm>
        </p:spPr>
        <p:txBody>
          <a:bodyPr/>
          <a:lstStyle/>
          <a:p>
            <a:r>
              <a:rPr lang="en-US" dirty="0" smtClean="0"/>
              <a:t>Integrated domain of data, services, users</a:t>
            </a:r>
          </a:p>
          <a:p>
            <a:r>
              <a:rPr lang="en-US" dirty="0" smtClean="0"/>
              <a:t>Scalable:  users, centers, costs</a:t>
            </a:r>
          </a:p>
          <a:p>
            <a:r>
              <a:rPr lang="en-US" dirty="0" smtClean="0"/>
              <a:t>N</a:t>
            </a:r>
            <a:r>
              <a:rPr lang="en-US" dirty="0" smtClean="0"/>
              <a:t>on-monolithically but</a:t>
            </a:r>
          </a:p>
          <a:p>
            <a:pPr lvl="1"/>
            <a:r>
              <a:rPr lang="en-US" dirty="0" smtClean="0"/>
              <a:t>Allow free choice of suitable components </a:t>
            </a:r>
          </a:p>
          <a:p>
            <a:pPr lvl="1"/>
            <a:r>
              <a:rPr lang="en-US" dirty="0" smtClean="0"/>
              <a:t>interoperability between components through standardization</a:t>
            </a:r>
          </a:p>
          <a:p>
            <a:r>
              <a:rPr lang="en-US" dirty="0" smtClean="0"/>
              <a:t>Partial opt-out  </a:t>
            </a:r>
          </a:p>
          <a:p>
            <a:pPr lvl="1"/>
            <a:r>
              <a:rPr lang="en-US" dirty="0" smtClean="0"/>
              <a:t>Not all centers need to support all services</a:t>
            </a:r>
          </a:p>
          <a:p>
            <a:pPr lvl="1"/>
            <a:r>
              <a:rPr lang="en-US" dirty="0" smtClean="0"/>
              <a:t>Specialization is welcome</a:t>
            </a:r>
          </a:p>
          <a:p>
            <a:r>
              <a:rPr lang="en-US" dirty="0" smtClean="0"/>
              <a:t>Users should be able to trust the solutions offered</a:t>
            </a:r>
          </a:p>
          <a:p>
            <a:pPr lvl="1"/>
            <a:r>
              <a:rPr lang="en-US" dirty="0" smtClean="0"/>
              <a:t>Provide adequate documentation and ready to use recipes</a:t>
            </a:r>
          </a:p>
          <a:p>
            <a:pPr lvl="1"/>
            <a:r>
              <a:rPr lang="en-US" dirty="0" smtClean="0"/>
              <a:t>Have good relations with the support people</a:t>
            </a:r>
          </a:p>
          <a:p>
            <a:r>
              <a:rPr lang="en-US" dirty="0" smtClean="0"/>
              <a:t>Transparent costs, know what you pay for.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 name="Oval 31"/>
          <p:cNvSpPr/>
          <p:nvPr/>
        </p:nvSpPr>
        <p:spPr bwMode="auto">
          <a:xfrm>
            <a:off x="5875883" y="2861760"/>
            <a:ext cx="1778001" cy="9144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solidFill>
                  <a:srgbClr val="000000"/>
                </a:solidFill>
                <a:latin typeface="Arial" pitchFamily="-111" charset="0"/>
              </a:rPr>
              <a:t>CESDA</a:t>
            </a:r>
            <a:endParaRPr kumimoji="0" lang="en-US" sz="1600" b="1" i="0" u="none" strike="noStrike" cap="none" normalizeH="0" baseline="0" dirty="0">
              <a:ln>
                <a:noFill/>
              </a:ln>
              <a:solidFill>
                <a:srgbClr val="000000"/>
              </a:solidFill>
              <a:effectLst/>
              <a:latin typeface="Arial" pitchFamily="-111" charset="0"/>
            </a:endParaRPr>
          </a:p>
        </p:txBody>
      </p:sp>
      <p:sp>
        <p:nvSpPr>
          <p:cNvPr id="2" name="Title 1"/>
          <p:cNvSpPr>
            <a:spLocks noGrp="1"/>
          </p:cNvSpPr>
          <p:nvPr>
            <p:ph type="title"/>
          </p:nvPr>
        </p:nvSpPr>
        <p:spPr/>
        <p:txBody>
          <a:bodyPr/>
          <a:lstStyle/>
          <a:p>
            <a:r>
              <a:rPr lang="en-US" dirty="0" smtClean="0"/>
              <a:t>CLARIN &amp; others</a:t>
            </a:r>
            <a:endParaRPr lang="en-US" dirty="0"/>
          </a:p>
        </p:txBody>
      </p:sp>
      <p:sp>
        <p:nvSpPr>
          <p:cNvPr id="3" name="Content Placeholder 2"/>
          <p:cNvSpPr>
            <a:spLocks noGrp="1"/>
          </p:cNvSpPr>
          <p:nvPr>
            <p:ph idx="1"/>
          </p:nvPr>
        </p:nvSpPr>
        <p:spPr>
          <a:xfrm>
            <a:off x="304800" y="1210734"/>
            <a:ext cx="5029224" cy="5342467"/>
          </a:xfrm>
        </p:spPr>
        <p:txBody>
          <a:bodyPr/>
          <a:lstStyle/>
          <a:p>
            <a:pPr>
              <a:buNone/>
            </a:pPr>
            <a:r>
              <a:rPr lang="en-US" sz="2000" dirty="0" smtClean="0"/>
              <a:t>Ecosystem of infrastructures</a:t>
            </a:r>
          </a:p>
          <a:p>
            <a:r>
              <a:rPr lang="en-US" sz="2000" dirty="0" smtClean="0"/>
              <a:t>CLARIN is not the only infrastructure or support service project out there</a:t>
            </a:r>
          </a:p>
          <a:p>
            <a:r>
              <a:rPr lang="en-US" sz="2000" dirty="0" smtClean="0"/>
              <a:t>They may be community based ones offering many services: CLARIN,DARIAH,CESDA</a:t>
            </a:r>
          </a:p>
          <a:p>
            <a:r>
              <a:rPr lang="en-US" sz="2000" dirty="0" smtClean="0"/>
              <a:t>There are existing EU wide general ones like: GEANT, EGI, …</a:t>
            </a:r>
          </a:p>
          <a:p>
            <a:r>
              <a:rPr lang="en-US" sz="2000" dirty="0" smtClean="0"/>
              <a:t>t</a:t>
            </a:r>
            <a:r>
              <a:rPr lang="en-US" sz="2000" dirty="0" smtClean="0"/>
              <a:t>here are national ones: </a:t>
            </a:r>
            <a:r>
              <a:rPr lang="en-US" sz="2000" dirty="0" err="1" smtClean="0"/>
              <a:t>BiG</a:t>
            </a:r>
            <a:r>
              <a:rPr lang="en-US" sz="2000" dirty="0" smtClean="0"/>
              <a:t> Grid</a:t>
            </a:r>
          </a:p>
          <a:p>
            <a:r>
              <a:rPr lang="en-US" sz="2000" dirty="0" smtClean="0"/>
              <a:t>And those offering a single function only:, EPIC for </a:t>
            </a:r>
            <a:r>
              <a:rPr lang="en-US" sz="2000" dirty="0" err="1" smtClean="0"/>
              <a:t>PIDs</a:t>
            </a:r>
            <a:r>
              <a:rPr lang="en-US" sz="2000" dirty="0" smtClean="0"/>
              <a:t> </a:t>
            </a:r>
          </a:p>
          <a:p>
            <a:r>
              <a:rPr lang="en-US" sz="2000" dirty="0" smtClean="0"/>
              <a:t>Need to look carefully what can be shared: </a:t>
            </a:r>
            <a:r>
              <a:rPr lang="en-US" sz="2000" dirty="0" err="1" smtClean="0"/>
              <a:t>Bitstream</a:t>
            </a:r>
            <a:r>
              <a:rPr lang="en-US" sz="2000" dirty="0" smtClean="0"/>
              <a:t> preservation, PID services, Federated authentication and what services might be used from each other</a:t>
            </a:r>
          </a:p>
          <a:p>
            <a:pPr>
              <a:buNone/>
            </a:pPr>
            <a:endParaRPr lang="en-US" sz="1800" dirty="0" smtClean="0"/>
          </a:p>
          <a:p>
            <a:pPr lvl="1"/>
            <a:endParaRPr lang="en-US" dirty="0"/>
          </a:p>
        </p:txBody>
      </p:sp>
      <p:sp>
        <p:nvSpPr>
          <p:cNvPr id="6" name="Oval 5"/>
          <p:cNvSpPr/>
          <p:nvPr/>
        </p:nvSpPr>
        <p:spPr bwMode="auto">
          <a:xfrm>
            <a:off x="5181624" y="4961446"/>
            <a:ext cx="1778001" cy="914400"/>
          </a:xfrm>
          <a:prstGeom prst="ellipse">
            <a:avLst/>
          </a:prstGeom>
          <a:noFill/>
          <a:ln w="9525" cap="flat" cmpd="sng" algn="ctr">
            <a:solidFill>
              <a:schemeClr val="tx1"/>
            </a:solidFill>
            <a:prstDash val="dash"/>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111" charset="0"/>
              </a:rPr>
              <a:t>Persistent</a:t>
            </a:r>
          </a:p>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solidFill>
                  <a:srgbClr val="000000"/>
                </a:solidFill>
                <a:latin typeface="Arial" pitchFamily="-111" charset="0"/>
              </a:rPr>
              <a:t>storage</a:t>
            </a:r>
            <a:endParaRPr kumimoji="0" lang="en-US" sz="1600" b="1" i="0" u="none" strike="noStrike" cap="none" normalizeH="0" baseline="0" dirty="0">
              <a:ln>
                <a:noFill/>
              </a:ln>
              <a:solidFill>
                <a:srgbClr val="000000"/>
              </a:solidFill>
              <a:effectLst/>
              <a:latin typeface="Arial" pitchFamily="-111" charset="0"/>
            </a:endParaRPr>
          </a:p>
        </p:txBody>
      </p:sp>
      <p:sp>
        <p:nvSpPr>
          <p:cNvPr id="7" name="Oval 6"/>
          <p:cNvSpPr/>
          <p:nvPr/>
        </p:nvSpPr>
        <p:spPr bwMode="auto">
          <a:xfrm>
            <a:off x="6570133" y="5638801"/>
            <a:ext cx="1778001" cy="9144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111" charset="0"/>
              </a:rPr>
              <a:t>EPIC PID</a:t>
            </a:r>
          </a:p>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solidFill>
                  <a:srgbClr val="000000"/>
                </a:solidFill>
                <a:latin typeface="Arial" pitchFamily="-111" charset="0"/>
              </a:rPr>
              <a:t>services</a:t>
            </a:r>
            <a:endParaRPr kumimoji="0" lang="en-US" sz="1600" b="1" i="0" u="none" strike="noStrike" cap="none" normalizeH="0" baseline="0" dirty="0">
              <a:ln>
                <a:noFill/>
              </a:ln>
              <a:solidFill>
                <a:srgbClr val="000000"/>
              </a:solidFill>
              <a:effectLst/>
              <a:latin typeface="Arial" pitchFamily="-111" charset="0"/>
            </a:endParaRPr>
          </a:p>
        </p:txBody>
      </p:sp>
      <p:sp>
        <p:nvSpPr>
          <p:cNvPr id="8" name="Oval 7"/>
          <p:cNvSpPr/>
          <p:nvPr/>
        </p:nvSpPr>
        <p:spPr bwMode="auto">
          <a:xfrm>
            <a:off x="7264389" y="4605891"/>
            <a:ext cx="1778001" cy="91440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600" b="1" dirty="0" err="1" smtClean="0">
                <a:solidFill>
                  <a:srgbClr val="000000"/>
                </a:solidFill>
                <a:latin typeface="Arial" pitchFamily="-111" charset="0"/>
              </a:rPr>
              <a:t>eduGAIN</a:t>
            </a:r>
            <a:endParaRPr lang="en-US" sz="1600" b="1" dirty="0" smtClean="0">
              <a:solidFill>
                <a:srgbClr val="000000"/>
              </a:solidFill>
              <a:latin typeface="Arial" pitchFamily="-111"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1600" b="1" dirty="0" smtClean="0">
                <a:solidFill>
                  <a:srgbClr val="000000"/>
                </a:solidFill>
                <a:latin typeface="Arial" pitchFamily="-111" charset="0"/>
              </a:rPr>
              <a:t>Federated</a:t>
            </a:r>
          </a:p>
          <a:p>
            <a:pPr marL="0" marR="0" indent="0" algn="ctr" defTabSz="914400" rtl="0" eaLnBrk="1" fontAlgn="base" latinLnBrk="0" hangingPunct="1">
              <a:lnSpc>
                <a:spcPct val="100000"/>
              </a:lnSpc>
              <a:spcBef>
                <a:spcPct val="0"/>
              </a:spcBef>
              <a:spcAft>
                <a:spcPct val="0"/>
              </a:spcAft>
              <a:buClrTx/>
              <a:buSzTx/>
              <a:buFontTx/>
              <a:buNone/>
              <a:tabLst/>
            </a:pPr>
            <a:r>
              <a:rPr lang="en-US" sz="1600" b="1" dirty="0" err="1">
                <a:solidFill>
                  <a:srgbClr val="000000"/>
                </a:solidFill>
                <a:latin typeface="Arial" pitchFamily="-111" charset="0"/>
              </a:rPr>
              <a:t>a</a:t>
            </a:r>
            <a:r>
              <a:rPr kumimoji="0" lang="en-US" sz="1600" b="1" i="0" u="none" strike="noStrike" cap="none" normalizeH="0" baseline="0" dirty="0" err="1" smtClean="0">
                <a:ln>
                  <a:noFill/>
                </a:ln>
                <a:solidFill>
                  <a:srgbClr val="000000"/>
                </a:solidFill>
                <a:effectLst/>
                <a:latin typeface="Arial" pitchFamily="-111" charset="0"/>
              </a:rPr>
              <a:t>uthent</a:t>
            </a:r>
            <a:r>
              <a:rPr kumimoji="0" lang="en-US" sz="1600" b="1" i="0" u="none" strike="noStrike" cap="none" normalizeH="0" baseline="0" dirty="0" smtClean="0">
                <a:ln>
                  <a:noFill/>
                </a:ln>
                <a:solidFill>
                  <a:srgbClr val="000000"/>
                </a:solidFill>
                <a:effectLst/>
                <a:latin typeface="Arial" pitchFamily="-111" charset="0"/>
              </a:rPr>
              <a:t>.</a:t>
            </a:r>
            <a:endParaRPr kumimoji="0" lang="en-US" sz="1600" b="1" i="0" u="none" strike="noStrike" cap="none" normalizeH="0" baseline="0" dirty="0">
              <a:ln>
                <a:noFill/>
              </a:ln>
              <a:solidFill>
                <a:srgbClr val="000000"/>
              </a:solidFill>
              <a:effectLst/>
              <a:latin typeface="Arial" pitchFamily="-111" charset="0"/>
            </a:endParaRPr>
          </a:p>
        </p:txBody>
      </p:sp>
      <p:sp>
        <p:nvSpPr>
          <p:cNvPr id="9" name="Oval 8"/>
          <p:cNvSpPr/>
          <p:nvPr/>
        </p:nvSpPr>
        <p:spPr bwMode="auto">
          <a:xfrm>
            <a:off x="5334024" y="3471345"/>
            <a:ext cx="1778001" cy="914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111" charset="0"/>
              </a:rPr>
              <a:t>DARIAH</a:t>
            </a:r>
            <a:endParaRPr kumimoji="0" lang="en-US" sz="1600" b="1" i="0" u="none" strike="noStrike" cap="none" normalizeH="0" baseline="0" dirty="0">
              <a:ln>
                <a:noFill/>
              </a:ln>
              <a:solidFill>
                <a:srgbClr val="000000"/>
              </a:solidFill>
              <a:effectLst/>
              <a:latin typeface="Arial" pitchFamily="-111" charset="0"/>
            </a:endParaRPr>
          </a:p>
        </p:txBody>
      </p:sp>
      <p:sp>
        <p:nvSpPr>
          <p:cNvPr id="10" name="Oval 9"/>
          <p:cNvSpPr/>
          <p:nvPr/>
        </p:nvSpPr>
        <p:spPr bwMode="auto">
          <a:xfrm>
            <a:off x="7095059" y="3081877"/>
            <a:ext cx="1778001" cy="914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111" charset="0"/>
              </a:rPr>
              <a:t>CLARIN</a:t>
            </a:r>
            <a:endParaRPr kumimoji="0" lang="en-US" sz="1600" b="1" i="0" u="none" strike="noStrike" cap="none" normalizeH="0" baseline="0" dirty="0">
              <a:ln>
                <a:noFill/>
              </a:ln>
              <a:solidFill>
                <a:srgbClr val="000000"/>
              </a:solidFill>
              <a:effectLst/>
              <a:latin typeface="Arial" pitchFamily="-111" charset="0"/>
            </a:endParaRPr>
          </a:p>
        </p:txBody>
      </p:sp>
      <p:cxnSp>
        <p:nvCxnSpPr>
          <p:cNvPr id="12" name="Straight Arrow Connector 11"/>
          <p:cNvCxnSpPr>
            <a:endCxn id="6" idx="0"/>
          </p:cNvCxnSpPr>
          <p:nvPr/>
        </p:nvCxnSpPr>
        <p:spPr bwMode="auto">
          <a:xfrm rot="5400000">
            <a:off x="5808150" y="4673595"/>
            <a:ext cx="575701" cy="1588"/>
          </a:xfrm>
          <a:prstGeom prst="straightConnector1">
            <a:avLst/>
          </a:prstGeom>
          <a:noFill/>
          <a:ln w="9525" cap="flat" cmpd="sng" algn="ctr">
            <a:solidFill>
              <a:schemeClr val="tx1"/>
            </a:solidFill>
            <a:prstDash val="solid"/>
            <a:round/>
            <a:headEnd type="none" w="med" len="med"/>
            <a:tailEnd type="arrow"/>
          </a:ln>
          <a:effectLst/>
        </p:spPr>
      </p:cxnSp>
      <p:cxnSp>
        <p:nvCxnSpPr>
          <p:cNvPr id="16" name="Straight Arrow Connector 15"/>
          <p:cNvCxnSpPr>
            <a:stCxn id="9" idx="5"/>
            <a:endCxn id="8" idx="0"/>
          </p:cNvCxnSpPr>
          <p:nvPr/>
        </p:nvCxnSpPr>
        <p:spPr bwMode="auto">
          <a:xfrm rot="16200000" flipH="1">
            <a:off x="7325488" y="3777988"/>
            <a:ext cx="354057" cy="1301747"/>
          </a:xfrm>
          <a:prstGeom prst="straightConnector1">
            <a:avLst/>
          </a:prstGeom>
          <a:noFill/>
          <a:ln w="9525" cap="flat" cmpd="sng" algn="ctr">
            <a:solidFill>
              <a:schemeClr val="tx1"/>
            </a:solidFill>
            <a:prstDash val="solid"/>
            <a:round/>
            <a:headEnd type="none" w="med" len="med"/>
            <a:tailEnd type="arrow"/>
          </a:ln>
          <a:effectLst/>
        </p:spPr>
      </p:cxnSp>
      <p:cxnSp>
        <p:nvCxnSpPr>
          <p:cNvPr id="19" name="Straight Arrow Connector 18"/>
          <p:cNvCxnSpPr>
            <a:endCxn id="6" idx="7"/>
          </p:cNvCxnSpPr>
          <p:nvPr/>
        </p:nvCxnSpPr>
        <p:spPr bwMode="auto">
          <a:xfrm rot="5400000">
            <a:off x="6525417" y="4102373"/>
            <a:ext cx="1166810" cy="819158"/>
          </a:xfrm>
          <a:prstGeom prst="straightConnector1">
            <a:avLst/>
          </a:prstGeom>
          <a:noFill/>
          <a:ln w="9525" cap="flat" cmpd="sng" algn="ctr">
            <a:solidFill>
              <a:schemeClr val="tx1"/>
            </a:solidFill>
            <a:prstDash val="solid"/>
            <a:round/>
            <a:headEnd type="none" w="med" len="med"/>
            <a:tailEnd type="arrow"/>
          </a:ln>
          <a:effectLst/>
        </p:spPr>
      </p:cxnSp>
      <p:cxnSp>
        <p:nvCxnSpPr>
          <p:cNvPr id="23" name="Straight Arrow Connector 22"/>
          <p:cNvCxnSpPr>
            <a:endCxn id="7" idx="0"/>
          </p:cNvCxnSpPr>
          <p:nvPr/>
        </p:nvCxnSpPr>
        <p:spPr bwMode="auto">
          <a:xfrm rot="5400000">
            <a:off x="6985000" y="4470411"/>
            <a:ext cx="1642524" cy="694256"/>
          </a:xfrm>
          <a:prstGeom prst="straightConnector1">
            <a:avLst/>
          </a:prstGeom>
          <a:noFill/>
          <a:ln w="9525" cap="flat" cmpd="sng" algn="ctr">
            <a:noFill/>
            <a:prstDash val="solid"/>
            <a:round/>
            <a:headEnd type="none" w="med" len="med"/>
            <a:tailEnd type="arrow"/>
          </a:ln>
          <a:effectLst/>
        </p:spPr>
      </p:cxnSp>
      <p:cxnSp>
        <p:nvCxnSpPr>
          <p:cNvPr id="25" name="Straight Arrow Connector 24"/>
          <p:cNvCxnSpPr>
            <a:endCxn id="7" idx="0"/>
          </p:cNvCxnSpPr>
          <p:nvPr/>
        </p:nvCxnSpPr>
        <p:spPr bwMode="auto">
          <a:xfrm rot="5400000">
            <a:off x="6633641" y="4754041"/>
            <a:ext cx="1710254" cy="59267"/>
          </a:xfrm>
          <a:prstGeom prst="straightConnector1">
            <a:avLst/>
          </a:prstGeom>
          <a:noFill/>
          <a:ln w="9525" cap="flat" cmpd="sng" algn="ctr">
            <a:solidFill>
              <a:schemeClr val="tx1"/>
            </a:solidFill>
            <a:prstDash val="solid"/>
            <a:round/>
            <a:headEnd type="none" w="med" len="med"/>
            <a:tailEnd type="arrow"/>
          </a:ln>
          <a:effectLst/>
        </p:spPr>
      </p:cxnSp>
      <p:cxnSp>
        <p:nvCxnSpPr>
          <p:cNvPr id="29" name="Straight Arrow Connector 28"/>
          <p:cNvCxnSpPr>
            <a:endCxn id="8" idx="0"/>
          </p:cNvCxnSpPr>
          <p:nvPr/>
        </p:nvCxnSpPr>
        <p:spPr bwMode="auto">
          <a:xfrm rot="16200000" flipH="1">
            <a:off x="7497223" y="3949724"/>
            <a:ext cx="677344" cy="634989"/>
          </a:xfrm>
          <a:prstGeom prst="straightConnector1">
            <a:avLst/>
          </a:prstGeom>
          <a:no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Highly Available Services</a:t>
            </a:r>
            <a:endParaRPr lang="en-US" dirty="0"/>
          </a:p>
        </p:txBody>
      </p:sp>
      <p:sp>
        <p:nvSpPr>
          <p:cNvPr id="3" name="Content Placeholder 2"/>
          <p:cNvSpPr>
            <a:spLocks noGrp="1"/>
          </p:cNvSpPr>
          <p:nvPr>
            <p:ph idx="1"/>
          </p:nvPr>
        </p:nvSpPr>
        <p:spPr/>
        <p:txBody>
          <a:bodyPr/>
          <a:lstStyle/>
          <a:p>
            <a:r>
              <a:rPr lang="en-US" dirty="0" smtClean="0"/>
              <a:t>P</a:t>
            </a:r>
            <a:r>
              <a:rPr lang="en-US" dirty="0" smtClean="0"/>
              <a:t>opular web services in workflow chains</a:t>
            </a:r>
          </a:p>
          <a:p>
            <a:r>
              <a:rPr lang="en-US" dirty="0" smtClean="0"/>
              <a:t>Registries: center &amp; services registries.</a:t>
            </a:r>
          </a:p>
          <a:p>
            <a:r>
              <a:rPr lang="en-US" dirty="0" smtClean="0"/>
              <a:t>Expensive to guarantee 100% uptime</a:t>
            </a:r>
          </a:p>
          <a:p>
            <a:r>
              <a:rPr lang="en-US" dirty="0" smtClean="0"/>
              <a:t>Sometimes better to run a large number of instances</a:t>
            </a:r>
          </a:p>
          <a:p>
            <a:r>
              <a:rPr lang="en-US" dirty="0" smtClean="0"/>
              <a:t>It is doubtful if CLARIN centers are the best suited to host these.</a:t>
            </a:r>
          </a:p>
          <a:p>
            <a:r>
              <a:rPr lang="en-US" dirty="0" smtClean="0"/>
              <a:t> </a:t>
            </a:r>
          </a:p>
          <a:p>
            <a:endParaRPr lang="en-US" dirty="0"/>
          </a:p>
        </p:txBody>
      </p:sp>
      <p:graphicFrame>
        <p:nvGraphicFramePr>
          <p:cNvPr id="14338" name="Object 2"/>
          <p:cNvGraphicFramePr>
            <a:graphicFrameLocks noChangeAspect="1"/>
          </p:cNvGraphicFramePr>
          <p:nvPr/>
        </p:nvGraphicFramePr>
        <p:xfrm>
          <a:off x="3539033" y="3680847"/>
          <a:ext cx="5486400" cy="3187700"/>
        </p:xfrm>
        <a:graphic>
          <a:graphicData uri="http://schemas.openxmlformats.org/presentationml/2006/ole">
            <p:oleObj spid="_x0000_s14338" name="Document" r:id="rId4" imgW="5486400" imgH="3187700" progId="Word.Document.12">
              <p:link updateAutomatic="1"/>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roject Overview">
  <a:themeElements>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Project Overvi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900" b="1" i="0" u="none" strike="noStrike" cap="none" normalizeH="0" baseline="0">
            <a:ln>
              <a:noFill/>
            </a:ln>
            <a:solidFill>
              <a:srgbClr val="000000"/>
            </a:solidFill>
            <a:effectLst/>
            <a:latin typeface="Arial" pitchFamily="-111"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900" b="1" i="0" u="none" strike="noStrike" cap="none" normalizeH="0" baseline="0">
            <a:ln>
              <a:noFill/>
            </a:ln>
            <a:solidFill>
              <a:srgbClr val="000000"/>
            </a:solidFill>
            <a:effectLst/>
            <a:latin typeface="Arial" pitchFamily="-111"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CMDI Status.pptx</Template>
  <TotalTime>9720</TotalTime>
  <Words>1145</Words>
  <Application>Microsoft Macintosh PowerPoint</Application>
  <PresentationFormat>On-screen Show (4:3)</PresentationFormat>
  <Paragraphs>178</Paragraphs>
  <Slides>16</Slides>
  <Notes>10</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16</vt:i4>
      </vt:variant>
    </vt:vector>
  </HeadingPairs>
  <TitlesOfParts>
    <vt:vector size="18" baseType="lpstr">
      <vt:lpstr>Project Overview</vt:lpstr>
      <vt:lpstr>Macintosh HD:Users:broeder:Documents:DOC:Projects:Unicorn:unicore-HAwebservices[1]_comments.doc!OLE_LINK2</vt:lpstr>
      <vt:lpstr>CLARIN Infrastructure Vision (and some real needs)</vt:lpstr>
      <vt:lpstr>Contents</vt:lpstr>
      <vt:lpstr>What is CLARIN</vt:lpstr>
      <vt:lpstr>CLARIN Organization</vt:lpstr>
      <vt:lpstr>CLARIN “Holy Grail”  Use Case</vt:lpstr>
      <vt:lpstr>Infrastructure components &amp; services</vt:lpstr>
      <vt:lpstr>CLARIN Vision</vt:lpstr>
      <vt:lpstr>CLARIN &amp; others</vt:lpstr>
      <vt:lpstr>Highly Available Services</vt:lpstr>
      <vt:lpstr>Workspaces</vt:lpstr>
      <vt:lpstr>CLARIN AAI</vt:lpstr>
      <vt:lpstr>CLARIN AAI &amp; EULAs 1</vt:lpstr>
      <vt:lpstr>CLARIN AAI &amp; EULAs 2</vt:lpstr>
      <vt:lpstr>VO Platform</vt:lpstr>
      <vt:lpstr>WS Security/delegation</vt:lpstr>
      <vt:lpstr>Slide 16</vt:lpstr>
    </vt:vector>
  </TitlesOfParts>
  <Company>MPI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CLARIN Infrastructure Vision (and some real needs)</dc:title>
  <dc:creator>Daan Broeder</dc:creator>
  <cp:lastModifiedBy>Daan Broeder</cp:lastModifiedBy>
  <cp:revision>17</cp:revision>
  <dcterms:created xsi:type="dcterms:W3CDTF">2010-03-04T15:35:15Z</dcterms:created>
  <dcterms:modified xsi:type="dcterms:W3CDTF">2010-03-11T09:35:16Z</dcterms:modified>
</cp:coreProperties>
</file>