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1" r:id="rId6"/>
    <p:sldId id="257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EC13-3A23-ED43-9F45-EC5250895D8E}" type="datetimeFigureOut">
              <a:rPr lang="en-US" smtClean="0"/>
              <a:t>4/25/10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6CA2E-77B1-DD47-9255-A49902801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E1E6C-4D13-4043-8E8D-3B32DE32240C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Rechtspersoon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user scenario does</a:t>
            </a:r>
            <a:r>
              <a:rPr lang="en-US" baseline="0" dirty="0" smtClean="0"/>
              <a:t> not touch all aspects of the CLARIN infrastructure. Things like persistent identifiers and essential registries are not mentioned.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286E4-B213-D24C-8AD8-2447AA7D53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for a WS to decide if a user has access it uses information from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IdP</a:t>
            </a:r>
            <a:r>
              <a:rPr lang="en-US" baseline="0" dirty="0" smtClean="0"/>
              <a:t> (EPPN, affiliation,…) but also from other information sources either locally stored with the WS itself or CLARIN wide (</a:t>
            </a:r>
            <a:r>
              <a:rPr lang="en-US" baseline="0" dirty="0" err="1" smtClean="0"/>
              <a:t>EULAs</a:t>
            </a:r>
            <a:r>
              <a:rPr lang="en-US" baseline="0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C1C51-6852-9147-8717-E077E079D2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scenario was added to the GN3</a:t>
            </a:r>
            <a:r>
              <a:rPr lang="en-US" baseline="0" dirty="0" smtClean="0"/>
              <a:t> portfolio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C1C51-6852-9147-8717-E077E079D2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1020DE-70BD-1D47-81A1-A7B1E1D42DFF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F0C3E181-DCF9-7545-8C46-85342A03ED7E}" type="slidenum">
              <a:rPr lang="en-US" smtClean="0"/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 AAI, </a:t>
            </a:r>
            <a:br>
              <a:rPr lang="en-US" dirty="0" smtClean="0"/>
            </a:br>
            <a:r>
              <a:rPr lang="en-US" dirty="0" smtClean="0"/>
              <a:t>Web Services Security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Daan Broeder</a:t>
            </a:r>
          </a:p>
          <a:p>
            <a:r>
              <a:rPr lang="en-US" dirty="0" smtClean="0"/>
              <a:t>Max-Planck Institute for Psycholinguistics</a:t>
            </a:r>
          </a:p>
          <a:p>
            <a:r>
              <a:rPr lang="en-US" dirty="0" smtClean="0"/>
              <a:t>CLARIN EU WP2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161" y="6160886"/>
            <a:ext cx="385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Services Security meeting</a:t>
            </a:r>
          </a:p>
          <a:p>
            <a:r>
              <a:rPr lang="en-US" dirty="0" smtClean="0"/>
              <a:t>Amsterdam May 27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 b="0"/>
              <a:t>Thank you for your attention</a:t>
            </a:r>
            <a:endParaRPr lang="en-GB" sz="3400" b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pitchFamily="-111" charset="2"/>
              <a:buNone/>
            </a:pPr>
            <a:r>
              <a:rPr lang="en-GB" sz="1600" b="0" dirty="0">
                <a:latin typeface="Arial Unicode MS" pitchFamily="-111" charset="0"/>
              </a:rPr>
              <a:t>CLARIN has received funding from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the European Community's Seventh Framework Programme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under grant agreement </a:t>
            </a:r>
            <a:r>
              <a:rPr lang="en-GB" sz="1600" b="0" dirty="0" err="1">
                <a:latin typeface="Arial Unicode MS" pitchFamily="-111" charset="0"/>
              </a:rPr>
              <a:t>n</a:t>
            </a:r>
            <a:r>
              <a:rPr lang="en-GB" sz="1600" b="0" dirty="0">
                <a:latin typeface="Arial Unicode MS" pitchFamily="-111" charset="0"/>
              </a:rPr>
              <a:t>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/>
              <a:t>What is CLARIN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45708"/>
            <a:ext cx="8424862" cy="45259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</a:t>
            </a:r>
            <a:r>
              <a:rPr lang="en-US" dirty="0"/>
              <a:t>The CLARIN project is a large-scale pan-European collaborative effort to create, coordinate and make language resources and technology available and readily useable for Language &amp; SSH (Social Sciences &amp; Humanities) researchers. </a:t>
            </a:r>
          </a:p>
          <a:p>
            <a:r>
              <a:rPr lang="en-US" dirty="0"/>
              <a:t>Resources: Lexica, text corpora, multi-media/multi-modal recordings, …</a:t>
            </a:r>
          </a:p>
          <a:p>
            <a:r>
              <a:rPr lang="en-US" dirty="0"/>
              <a:t>Technology: parsers,</a:t>
            </a:r>
            <a:r>
              <a:rPr lang="en-US" dirty="0" smtClean="0"/>
              <a:t> speech recognizers</a:t>
            </a:r>
            <a:r>
              <a:rPr lang="en-US" dirty="0"/>
              <a:t>, editors,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 more often available as web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66125" cy="51847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CLARIN is an EU Infrastructure project with 4.2 ME funding for a 3 year preparatory </a:t>
            </a:r>
            <a:r>
              <a:rPr lang="en-US" dirty="0" smtClean="0"/>
              <a:t>phase started in 2008.</a:t>
            </a:r>
          </a:p>
          <a:p>
            <a:pPr>
              <a:lnSpc>
                <a:spcPct val="90000"/>
              </a:lnSpc>
            </a:pPr>
            <a:r>
              <a:rPr lang="en-US" dirty="0"/>
              <a:t>Additional funding from national </a:t>
            </a:r>
            <a:r>
              <a:rPr lang="en-US" dirty="0" smtClean="0"/>
              <a:t>governments, currently at </a:t>
            </a:r>
            <a:r>
              <a:rPr lang="en-US" dirty="0"/>
              <a:t>least</a:t>
            </a:r>
            <a:r>
              <a:rPr lang="en-US" dirty="0" smtClean="0"/>
              <a:t> 16 ME</a:t>
            </a:r>
          </a:p>
          <a:p>
            <a:pPr>
              <a:lnSpc>
                <a:spcPct val="90000"/>
              </a:lnSpc>
            </a:pPr>
            <a:r>
              <a:rPr lang="en-US" dirty="0"/>
              <a:t>The CLARIN consortium has now 32 partners from 26 EU countries</a:t>
            </a:r>
            <a:r>
              <a:rPr lang="en-US" dirty="0" smtClean="0"/>
              <a:t> and 132 member</a:t>
            </a:r>
            <a:r>
              <a:rPr lang="en-US" dirty="0" smtClean="0"/>
              <a:t> organizations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CLARIN EU continuation after the preparatory phase likely as an ERIC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is important if only to provide a legal entity that is able to make contracts with outside parties on behalf of the CLARIN community.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0500"/>
            <a:ext cx="5791200" cy="800100"/>
          </a:xfrm>
          <a:noFill/>
          <a:ln/>
        </p:spPr>
        <p:txBody>
          <a:bodyPr/>
          <a:lstStyle/>
          <a:p>
            <a:pPr algn="l"/>
            <a:r>
              <a:rPr lang="en-US" dirty="0" smtClean="0"/>
              <a:t>CLARIN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CLARIN</a:t>
            </a:r>
            <a:r>
              <a:rPr lang="en-US" dirty="0" smtClean="0"/>
              <a:t> “Holy Grail” </a:t>
            </a:r>
            <a:br>
              <a:rPr lang="en-US" dirty="0" smtClean="0"/>
            </a:br>
            <a:r>
              <a:rPr lang="en-US" dirty="0" smtClean="0"/>
              <a:t>Use Case</a:t>
            </a:r>
            <a:endParaRPr lang="en-GB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researcher </a:t>
            </a:r>
            <a:r>
              <a:rPr lang="en-US" i="1" dirty="0" smtClean="0">
                <a:solidFill>
                  <a:schemeClr val="tx1"/>
                </a:solidFill>
              </a:rPr>
              <a:t>authenticates </a:t>
            </a:r>
            <a:r>
              <a:rPr lang="en-US" dirty="0" smtClean="0">
                <a:solidFill>
                  <a:schemeClr val="tx1"/>
                </a:solidFill>
              </a:rPr>
              <a:t>at his </a:t>
            </a:r>
            <a:r>
              <a:rPr lang="en-US" i="1" dirty="0" smtClean="0">
                <a:solidFill>
                  <a:schemeClr val="tx1"/>
                </a:solidFill>
              </a:rPr>
              <a:t>own organization </a:t>
            </a:r>
            <a:r>
              <a:rPr lang="en-US" dirty="0" smtClean="0">
                <a:solidFill>
                  <a:schemeClr val="tx1"/>
                </a:solidFill>
              </a:rPr>
              <a:t>and creates a “virtual” collection of resources from different repositories.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does this on the basis of browsing a catalogue, searching through metadata, or searching in resource content.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is then able to use a workflow specification tool </a:t>
            </a:r>
            <a:r>
              <a:rPr lang="en-US" dirty="0" smtClean="0">
                <a:solidFill>
                  <a:schemeClr val="tx1"/>
                </a:solidFill>
              </a:rPr>
              <a:t>and have a </a:t>
            </a:r>
            <a:r>
              <a:rPr lang="en-US" i="1" dirty="0" smtClean="0">
                <a:solidFill>
                  <a:schemeClr val="tx1"/>
                </a:solidFill>
              </a:rPr>
              <a:t>workflow engine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process this virtual collection</a:t>
            </a:r>
            <a:r>
              <a:rPr lang="en-US" dirty="0" smtClean="0">
                <a:solidFill>
                  <a:schemeClr val="tx1"/>
                </a:solidFill>
              </a:rPr>
              <a:t> using reliable </a:t>
            </a:r>
            <a:r>
              <a:rPr lang="en-US" i="1" dirty="0" smtClean="0">
                <a:solidFill>
                  <a:schemeClr val="tx1"/>
                </a:solidFill>
              </a:rPr>
              <a:t>distributed web services </a:t>
            </a:r>
            <a:r>
              <a:rPr lang="en-US" dirty="0" smtClean="0">
                <a:solidFill>
                  <a:schemeClr val="tx1"/>
                </a:solidFill>
              </a:rPr>
              <a:t>which he is </a:t>
            </a:r>
            <a:r>
              <a:rPr lang="en-US" i="1" dirty="0" smtClean="0">
                <a:solidFill>
                  <a:schemeClr val="tx1"/>
                </a:solidFill>
              </a:rPr>
              <a:t>authorized </a:t>
            </a:r>
            <a:r>
              <a:rPr lang="en-US" dirty="0" smtClean="0">
                <a:solidFill>
                  <a:schemeClr val="tx1"/>
                </a:solidFill>
              </a:rPr>
              <a:t>to use.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After </a:t>
            </a:r>
            <a:r>
              <a:rPr lang="en-US" dirty="0" smtClean="0">
                <a:solidFill>
                  <a:schemeClr val="tx1"/>
                </a:solidFill>
              </a:rPr>
              <a:t>evaluation resulting data (including metadata) can be </a:t>
            </a:r>
            <a:r>
              <a:rPr lang="en-US" dirty="0">
                <a:solidFill>
                  <a:schemeClr val="tx1"/>
                </a:solidFill>
              </a:rPr>
              <a:t>added to</a:t>
            </a:r>
            <a:r>
              <a:rPr lang="en-US" dirty="0" smtClean="0">
                <a:solidFill>
                  <a:schemeClr val="tx1"/>
                </a:solidFill>
              </a:rPr>
              <a:t> a repository</a:t>
            </a:r>
            <a:r>
              <a:rPr lang="en-US" dirty="0" smtClean="0">
                <a:solidFill>
                  <a:schemeClr val="tx1"/>
                </a:solidFill>
              </a:rPr>
              <a:t> setting </a:t>
            </a:r>
            <a:r>
              <a:rPr lang="en-US" i="1" dirty="0" smtClean="0">
                <a:solidFill>
                  <a:schemeClr val="tx1"/>
                </a:solidFill>
              </a:rPr>
              <a:t>proper and checked ownership information. 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AAI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looks that EU wide federated authentication will be solved either by:</a:t>
            </a:r>
          </a:p>
          <a:p>
            <a:pPr lvl="1"/>
            <a:r>
              <a:rPr lang="en-US" dirty="0" smtClean="0"/>
              <a:t>A future GEANT </a:t>
            </a:r>
            <a:r>
              <a:rPr lang="en-US" dirty="0" err="1" smtClean="0"/>
              <a:t>eduGain</a:t>
            </a:r>
            <a:r>
              <a:rPr lang="en-US" dirty="0" smtClean="0"/>
              <a:t> solution (confederation of national Identity Federations)</a:t>
            </a:r>
          </a:p>
          <a:p>
            <a:pPr lvl="1"/>
            <a:r>
              <a:rPr lang="en-US" dirty="0" smtClean="0"/>
              <a:t>Creating CLARIN SP federation and making contracts with the individual </a:t>
            </a:r>
            <a:r>
              <a:rPr lang="en-US" dirty="0" err="1" smtClean="0"/>
              <a:t>IDFs</a:t>
            </a:r>
            <a:endParaRPr lang="en-US" dirty="0" smtClean="0"/>
          </a:p>
          <a:p>
            <a:pPr lvl="2"/>
            <a:r>
              <a:rPr lang="en-US" dirty="0" smtClean="0"/>
              <a:t>Current state of affairs, CLARIN test federation was successfully demonstrated.</a:t>
            </a:r>
          </a:p>
          <a:p>
            <a:r>
              <a:rPr lang="en-US" dirty="0" smtClean="0"/>
              <a:t>However three problems remain unsolved</a:t>
            </a:r>
          </a:p>
          <a:p>
            <a:pPr lvl="1"/>
            <a:r>
              <a:rPr lang="en-US" dirty="0" smtClean="0"/>
              <a:t>Homeless users. CLARIN members with no national IDF</a:t>
            </a:r>
          </a:p>
          <a:p>
            <a:pPr lvl="1"/>
            <a:r>
              <a:rPr lang="en-US" dirty="0" smtClean="0"/>
              <a:t>For true SSO functionality requires the CLARIN users to have CLARIN specific user attributes that no </a:t>
            </a:r>
            <a:r>
              <a:rPr lang="en-US" dirty="0" err="1" smtClean="0"/>
              <a:t>IdP</a:t>
            </a:r>
            <a:r>
              <a:rPr lang="en-US" dirty="0" smtClean="0"/>
              <a:t> will support</a:t>
            </a:r>
            <a:r>
              <a:rPr lang="en-US" dirty="0" smtClean="0"/>
              <a:t>. E.g. EULA signing</a:t>
            </a:r>
          </a:p>
          <a:p>
            <a:pPr lvl="1"/>
            <a:r>
              <a:rPr lang="en-US" i="1" dirty="0" smtClean="0"/>
              <a:t>Authentication for web services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/>
          <p:nvPr/>
        </p:nvSpPr>
        <p:spPr bwMode="auto">
          <a:xfrm>
            <a:off x="669990" y="5110738"/>
            <a:ext cx="1980474" cy="152927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WS </a:t>
            </a:r>
            <a:r>
              <a:rPr lang="en-US" dirty="0" smtClean="0"/>
              <a:t>Security/</a:t>
            </a:r>
            <a:r>
              <a:rPr lang="en-US" dirty="0" smtClean="0"/>
              <a:t>delegation</a:t>
            </a:r>
            <a:br>
              <a:rPr lang="en-US" dirty="0" smtClean="0"/>
            </a:br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100" name="Content Placeholder 99"/>
          <p:cNvSpPr>
            <a:spLocks noGrp="1"/>
          </p:cNvSpPr>
          <p:nvPr>
            <p:ph sz="half" idx="2"/>
          </p:nvPr>
        </p:nvSpPr>
        <p:spPr>
          <a:xfrm>
            <a:off x="6096000" y="1518182"/>
            <a:ext cx="3586666" cy="4953000"/>
          </a:xfrm>
        </p:spPr>
        <p:txBody>
          <a:bodyPr/>
          <a:lstStyle/>
          <a:p>
            <a:r>
              <a:rPr lang="en-US" sz="2400" dirty="0" smtClean="0"/>
              <a:t>d</a:t>
            </a:r>
            <a:r>
              <a:rPr lang="en-US" sz="2400" dirty="0" smtClean="0"/>
              <a:t>istributed web-services</a:t>
            </a:r>
          </a:p>
          <a:p>
            <a:r>
              <a:rPr lang="en-US" sz="2400" dirty="0" smtClean="0"/>
              <a:t>SOAP &amp; REST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WS Security should be</a:t>
            </a:r>
          </a:p>
          <a:p>
            <a:r>
              <a:rPr lang="en-US" sz="2400" dirty="0" smtClean="0"/>
              <a:t>Not too complex </a:t>
            </a:r>
          </a:p>
          <a:p>
            <a:r>
              <a:rPr lang="en-US" sz="2400" dirty="0" smtClean="0"/>
              <a:t>not too many </a:t>
            </a:r>
          </a:p>
          <a:p>
            <a:pPr>
              <a:buNone/>
            </a:pPr>
            <a:r>
              <a:rPr lang="en-US" sz="2400" dirty="0" smtClean="0"/>
              <a:t>    different systems</a:t>
            </a:r>
          </a:p>
          <a:p>
            <a:r>
              <a:rPr lang="en-US" sz="2400" dirty="0" smtClean="0"/>
              <a:t>maintainable</a:t>
            </a:r>
          </a:p>
          <a:p>
            <a:endParaRPr lang="en-US" dirty="0"/>
          </a:p>
        </p:txBody>
      </p:sp>
      <p:pic>
        <p:nvPicPr>
          <p:cNvPr id="9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795" y="1518182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8" name="Folded Corner 27"/>
          <p:cNvSpPr/>
          <p:nvPr/>
        </p:nvSpPr>
        <p:spPr>
          <a:xfrm>
            <a:off x="1399478" y="5342205"/>
            <a:ext cx="533400" cy="715962"/>
          </a:xfrm>
          <a:prstGeom prst="foldedCorner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43182" y="2571569"/>
            <a:ext cx="146235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federated</a:t>
            </a:r>
          </a:p>
          <a:p>
            <a:r>
              <a:rPr lang="en-US" sz="1600" dirty="0" smtClean="0"/>
              <a:t>authentication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149106" y="4289120"/>
            <a:ext cx="1131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delegation</a:t>
            </a:r>
            <a:endParaRPr lang="en-US" sz="1600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859764" y="3423003"/>
            <a:ext cx="1626394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Web App</a:t>
            </a:r>
            <a:endParaRPr lang="en-US" dirty="0"/>
          </a:p>
        </p:txBody>
      </p:sp>
      <p:cxnSp>
        <p:nvCxnSpPr>
          <p:cNvPr id="51" name="Elbow Connector 50"/>
          <p:cNvCxnSpPr>
            <a:stCxn id="9" idx="2"/>
            <a:endCxn id="34" idx="0"/>
          </p:cNvCxnSpPr>
          <p:nvPr/>
        </p:nvCxnSpPr>
        <p:spPr bwMode="auto">
          <a:xfrm rot="5400000">
            <a:off x="1155137" y="2899606"/>
            <a:ext cx="1041221" cy="557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181637" y="6058167"/>
            <a:ext cx="119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040876" y="5473391"/>
            <a:ext cx="138190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(distributed)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eb-services</a:t>
            </a:r>
            <a:endParaRPr lang="en-US" sz="1600" dirty="0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>
            <a:off x="3662651" y="2856513"/>
            <a:ext cx="1626394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WS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 bwMode="auto">
          <a:xfrm rot="5400000" flipH="1" flipV="1">
            <a:off x="2862900" y="2781342"/>
            <a:ext cx="184829" cy="1414673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6" name="Straight Arrow Connector 85"/>
          <p:cNvCxnSpPr>
            <a:stCxn id="34" idx="4"/>
            <a:endCxn id="28" idx="0"/>
          </p:cNvCxnSpPr>
          <p:nvPr/>
        </p:nvCxnSpPr>
        <p:spPr bwMode="auto">
          <a:xfrm rot="5400000">
            <a:off x="1249719" y="4918963"/>
            <a:ext cx="839702" cy="678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Connector 91"/>
          <p:cNvCxnSpPr>
            <a:stCxn id="78" idx="5"/>
            <a:endCxn id="70" idx="0"/>
          </p:cNvCxnSpPr>
          <p:nvPr/>
        </p:nvCxnSpPr>
        <p:spPr bwMode="auto">
          <a:xfrm rot="16200000" flipH="1">
            <a:off x="4543615" y="4285174"/>
            <a:ext cx="1695467" cy="68096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0" idx="1"/>
          </p:cNvCxnSpPr>
          <p:nvPr/>
        </p:nvCxnSpPr>
        <p:spPr bwMode="auto">
          <a:xfrm rot="10800000" flipV="1">
            <a:off x="2650464" y="5765779"/>
            <a:ext cx="2390412" cy="2923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Can 100"/>
          <p:cNvSpPr/>
          <p:nvPr/>
        </p:nvSpPr>
        <p:spPr bwMode="auto">
          <a:xfrm>
            <a:off x="5181600" y="1891085"/>
            <a:ext cx="914400" cy="434802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Auth</a:t>
            </a: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 info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112" name="Straight Arrow Connector 111"/>
          <p:cNvCxnSpPr>
            <a:stCxn id="101" idx="3"/>
            <a:endCxn id="78" idx="7"/>
          </p:cNvCxnSpPr>
          <p:nvPr/>
        </p:nvCxnSpPr>
        <p:spPr bwMode="auto">
          <a:xfrm rot="5400000">
            <a:off x="5000476" y="2376277"/>
            <a:ext cx="688715" cy="587935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Can 113"/>
          <p:cNvSpPr/>
          <p:nvPr/>
        </p:nvSpPr>
        <p:spPr bwMode="auto">
          <a:xfrm>
            <a:off x="2239722" y="1345853"/>
            <a:ext cx="914400" cy="434802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solidFill>
                  <a:srgbClr val="000000"/>
                </a:solidFill>
                <a:latin typeface="Arial" pitchFamily="-111" charset="0"/>
              </a:rPr>
              <a:t>IdP</a:t>
            </a: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 AS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116" name="Straight Connector 115"/>
          <p:cNvCxnSpPr>
            <a:endCxn id="58" idx="0"/>
          </p:cNvCxnSpPr>
          <p:nvPr/>
        </p:nvCxnSpPr>
        <p:spPr bwMode="auto">
          <a:xfrm rot="16200000" flipH="1">
            <a:off x="3025790" y="3599983"/>
            <a:ext cx="812453" cy="5658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Arrow Connector 118"/>
          <p:cNvCxnSpPr>
            <a:endCxn id="78" idx="1"/>
          </p:cNvCxnSpPr>
          <p:nvPr/>
        </p:nvCxnSpPr>
        <p:spPr bwMode="auto">
          <a:xfrm>
            <a:off x="2650464" y="1780655"/>
            <a:ext cx="1250367" cy="1233947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/>
          <p:nvPr/>
        </p:nvSpPr>
        <p:spPr bwMode="auto">
          <a:xfrm>
            <a:off x="5837478" y="5314130"/>
            <a:ext cx="1980474" cy="152927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9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WS Security/</a:t>
            </a:r>
            <a:r>
              <a:rPr lang="en-US" dirty="0" smtClean="0"/>
              <a:t>delegation </a:t>
            </a:r>
            <a:br>
              <a:rPr lang="en-US" dirty="0" smtClean="0"/>
            </a:br>
            <a:r>
              <a:rPr lang="en-US" dirty="0" smtClean="0"/>
              <a:t>for workflows</a:t>
            </a:r>
            <a:endParaRPr lang="en-US" dirty="0"/>
          </a:p>
        </p:txBody>
      </p:sp>
      <p:pic>
        <p:nvPicPr>
          <p:cNvPr id="9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503" y="1737167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8" name="Folded Corner 27"/>
          <p:cNvSpPr/>
          <p:nvPr/>
        </p:nvSpPr>
        <p:spPr>
          <a:xfrm>
            <a:off x="5523048" y="1103454"/>
            <a:ext cx="533400" cy="715962"/>
          </a:xfrm>
          <a:prstGeom prst="foldedCorner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60117" y="2790146"/>
            <a:ext cx="146235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federated</a:t>
            </a:r>
          </a:p>
          <a:p>
            <a:r>
              <a:rPr lang="en-US" sz="1600" dirty="0" smtClean="0"/>
              <a:t>authentication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6251023" y="2028628"/>
            <a:ext cx="9488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dataflow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096832" y="1911837"/>
            <a:ext cx="1131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delegation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7890942" y="3799262"/>
            <a:ext cx="1309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Composite</a:t>
            </a:r>
          </a:p>
          <a:p>
            <a:r>
              <a:rPr lang="en-US" sz="1600" dirty="0" smtClean="0"/>
              <a:t>Web service</a:t>
            </a:r>
            <a:endParaRPr lang="en-US" sz="1600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71472" y="3612790"/>
            <a:ext cx="1626394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Web App</a:t>
            </a: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2200541" y="1461434"/>
            <a:ext cx="5635525" cy="5162520"/>
            <a:chOff x="1222475" y="1344642"/>
            <a:chExt cx="5635525" cy="5162520"/>
          </a:xfrm>
        </p:grpSpPr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3250406" y="2133600"/>
              <a:ext cx="1626394" cy="1079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tokenizer</a:t>
              </a:r>
              <a:endParaRPr lang="en-US" dirty="0"/>
            </a:p>
          </p:txBody>
        </p:sp>
        <p:sp>
          <p:nvSpPr>
            <p:cNvPr id="11" name="Oval 2"/>
            <p:cNvSpPr>
              <a:spLocks noChangeArrowheads="1"/>
            </p:cNvSpPr>
            <p:nvPr/>
          </p:nvSpPr>
          <p:spPr bwMode="auto">
            <a:xfrm>
              <a:off x="3250406" y="3505200"/>
              <a:ext cx="1626394" cy="1079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parser</a:t>
              </a:r>
              <a:endParaRPr lang="en-US" dirty="0"/>
            </a:p>
          </p:txBody>
        </p:sp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3250406" y="4864100"/>
              <a:ext cx="1626394" cy="1079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semantic </a:t>
              </a:r>
            </a:p>
            <a:p>
              <a:pPr algn="ctr"/>
              <a:r>
                <a:rPr lang="en-US" dirty="0" smtClean="0"/>
                <a:t>tagger</a:t>
              </a:r>
              <a:endParaRPr lang="en-US" dirty="0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1222475" y="3505200"/>
              <a:ext cx="1626394" cy="1079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WF engine</a:t>
              </a:r>
              <a:endParaRPr lang="en-US" dirty="0"/>
            </a:p>
          </p:txBody>
        </p:sp>
        <p:cxnSp>
          <p:nvCxnSpPr>
            <p:cNvPr id="18" name="Elbow Connector 17"/>
            <p:cNvCxnSpPr>
              <a:stCxn id="7" idx="6"/>
              <a:endCxn id="11" idx="2"/>
            </p:cNvCxnSpPr>
            <p:nvPr/>
          </p:nvCxnSpPr>
          <p:spPr>
            <a:xfrm>
              <a:off x="2848869" y="4044950"/>
              <a:ext cx="401537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7" idx="5"/>
              <a:endCxn id="12" idx="2"/>
            </p:cNvCxnSpPr>
            <p:nvPr/>
          </p:nvCxnSpPr>
          <p:spPr>
            <a:xfrm rot="16200000" flipH="1">
              <a:off x="2441928" y="4595371"/>
              <a:ext cx="977239" cy="63971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olded Corner 28"/>
            <p:cNvSpPr/>
            <p:nvPr/>
          </p:nvSpPr>
          <p:spPr>
            <a:xfrm>
              <a:off x="5257800" y="5791200"/>
              <a:ext cx="533400" cy="715962"/>
            </a:xfrm>
            <a:prstGeom prst="foldedCorner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hape 30"/>
            <p:cNvCxnSpPr>
              <a:stCxn id="28" idx="1"/>
              <a:endCxn id="10" idx="0"/>
            </p:cNvCxnSpPr>
            <p:nvPr/>
          </p:nvCxnSpPr>
          <p:spPr>
            <a:xfrm rot="10800000" flipV="1">
              <a:off x="4063604" y="1344642"/>
              <a:ext cx="481379" cy="788957"/>
            </a:xfrm>
            <a:prstGeom prst="bentConnector2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10" idx="4"/>
              <a:endCxn id="11" idx="0"/>
            </p:cNvCxnSpPr>
            <p:nvPr/>
          </p:nvCxnSpPr>
          <p:spPr>
            <a:xfrm rot="5400000">
              <a:off x="3917553" y="3359150"/>
              <a:ext cx="2921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4"/>
              <a:endCxn id="12" idx="0"/>
            </p:cNvCxnSpPr>
            <p:nvPr/>
          </p:nvCxnSpPr>
          <p:spPr>
            <a:xfrm rot="5400000">
              <a:off x="3923903" y="4724400"/>
              <a:ext cx="2794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hape 36"/>
            <p:cNvCxnSpPr>
              <a:stCxn id="12" idx="4"/>
              <a:endCxn id="29" idx="1"/>
            </p:cNvCxnSpPr>
            <p:nvPr/>
          </p:nvCxnSpPr>
          <p:spPr>
            <a:xfrm rot="16200000" flipH="1">
              <a:off x="4557911" y="5449291"/>
              <a:ext cx="205581" cy="1194197"/>
            </a:xfrm>
            <a:prstGeom prst="bentConnector2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2"/>
            <p:cNvSpPr>
              <a:spLocks noChangeArrowheads="1"/>
            </p:cNvSpPr>
            <p:nvPr/>
          </p:nvSpPr>
          <p:spPr bwMode="auto">
            <a:xfrm>
              <a:off x="5486400" y="3276600"/>
              <a:ext cx="1371600" cy="698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parserA</a:t>
              </a:r>
              <a:endParaRPr lang="en-US" dirty="0"/>
            </a:p>
          </p:txBody>
        </p:sp>
        <p:sp>
          <p:nvSpPr>
            <p:cNvPr id="48" name="Oval 2"/>
            <p:cNvSpPr>
              <a:spLocks noChangeArrowheads="1"/>
            </p:cNvSpPr>
            <p:nvPr/>
          </p:nvSpPr>
          <p:spPr bwMode="auto">
            <a:xfrm>
              <a:off x="5486400" y="4114800"/>
              <a:ext cx="1371600" cy="6985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parserB</a:t>
              </a:r>
              <a:endParaRPr lang="en-US" dirty="0"/>
            </a:p>
          </p:txBody>
        </p:sp>
        <p:cxnSp>
          <p:nvCxnSpPr>
            <p:cNvPr id="55" name="Elbow Connector 54"/>
            <p:cNvCxnSpPr>
              <a:stCxn id="11" idx="6"/>
              <a:endCxn id="46" idx="2"/>
            </p:cNvCxnSpPr>
            <p:nvPr/>
          </p:nvCxnSpPr>
          <p:spPr bwMode="auto">
            <a:xfrm flipV="1">
              <a:off x="4876800" y="3625850"/>
              <a:ext cx="609600" cy="419100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Elbow Connector 56"/>
            <p:cNvCxnSpPr>
              <a:stCxn id="11" idx="6"/>
              <a:endCxn id="48" idx="2"/>
            </p:cNvCxnSpPr>
            <p:nvPr/>
          </p:nvCxnSpPr>
          <p:spPr bwMode="auto">
            <a:xfrm>
              <a:off x="4876800" y="4044950"/>
              <a:ext cx="609600" cy="419100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Curved Connector 61"/>
            <p:cNvCxnSpPr>
              <a:stCxn id="11" idx="7"/>
              <a:endCxn id="46" idx="0"/>
            </p:cNvCxnSpPr>
            <p:nvPr/>
          </p:nvCxnSpPr>
          <p:spPr bwMode="auto">
            <a:xfrm rot="5400000" flipH="1" flipV="1">
              <a:off x="5212066" y="2703155"/>
              <a:ext cx="386689" cy="1533580"/>
            </a:xfrm>
            <a:prstGeom prst="curvedConnector3">
              <a:avLst>
                <a:gd name="adj1" fmla="val 159117"/>
              </a:avLst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Elbow Connector 63"/>
            <p:cNvCxnSpPr>
              <a:stCxn id="46" idx="4"/>
              <a:endCxn id="48" idx="0"/>
            </p:cNvCxnSpPr>
            <p:nvPr/>
          </p:nvCxnSpPr>
          <p:spPr bwMode="auto">
            <a:xfrm rot="5400000">
              <a:off x="6102350" y="4044950"/>
              <a:ext cx="139700" cy="1588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Curved Connector 65"/>
            <p:cNvCxnSpPr>
              <a:stCxn id="48" idx="4"/>
              <a:endCxn id="11" idx="5"/>
            </p:cNvCxnSpPr>
            <p:nvPr/>
          </p:nvCxnSpPr>
          <p:spPr bwMode="auto">
            <a:xfrm rot="5400000" flipH="1">
              <a:off x="5212065" y="3853166"/>
              <a:ext cx="386689" cy="1533580"/>
            </a:xfrm>
            <a:prstGeom prst="curvedConnector3">
              <a:avLst>
                <a:gd name="adj1" fmla="val -59117"/>
              </a:avLst>
            </a:prstGeom>
            <a:noFill/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hape 39"/>
            <p:cNvCxnSpPr>
              <a:stCxn id="7" idx="7"/>
              <a:endCxn id="10" idx="2"/>
            </p:cNvCxnSpPr>
            <p:nvPr/>
          </p:nvCxnSpPr>
          <p:spPr bwMode="auto">
            <a:xfrm rot="5400000" flipH="1" flipV="1">
              <a:off x="2435578" y="2848462"/>
              <a:ext cx="989939" cy="639717"/>
            </a:xfrm>
            <a:prstGeom prst="bentConnector2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5" name="Elbow Connector 44"/>
          <p:cNvCxnSpPr>
            <a:stCxn id="34" idx="6"/>
            <a:endCxn id="7" idx="2"/>
          </p:cNvCxnSpPr>
          <p:nvPr/>
        </p:nvCxnSpPr>
        <p:spPr bwMode="auto">
          <a:xfrm>
            <a:off x="1697866" y="4152540"/>
            <a:ext cx="502675" cy="920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Connector 48"/>
          <p:cNvCxnSpPr>
            <a:stCxn id="58" idx="2"/>
          </p:cNvCxnSpPr>
          <p:nvPr/>
        </p:nvCxnSpPr>
        <p:spPr bwMode="auto">
          <a:xfrm rot="16200000" flipH="1">
            <a:off x="3474917" y="2438125"/>
            <a:ext cx="539752" cy="16428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Elbow Connector 50"/>
          <p:cNvCxnSpPr>
            <a:stCxn id="9" idx="2"/>
            <a:endCxn id="34" idx="0"/>
          </p:cNvCxnSpPr>
          <p:nvPr/>
        </p:nvCxnSpPr>
        <p:spPr bwMode="auto">
          <a:xfrm rot="5400000">
            <a:off x="381444" y="3103992"/>
            <a:ext cx="1012023" cy="557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10800000">
            <a:off x="5040876" y="1912356"/>
            <a:ext cx="1194991" cy="3380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38" idx="1"/>
          </p:cNvCxnSpPr>
          <p:nvPr/>
        </p:nvCxnSpPr>
        <p:spPr bwMode="auto">
          <a:xfrm flipV="1">
            <a:off x="884669" y="3082534"/>
            <a:ext cx="375448" cy="2473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6391476" y="5506042"/>
            <a:ext cx="119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865055" y="5730955"/>
            <a:ext cx="138190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(distributed)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eb-services</a:t>
            </a:r>
            <a:endParaRPr lang="en-US" sz="1600" dirty="0"/>
          </a:p>
        </p:txBody>
      </p:sp>
      <p:cxnSp>
        <p:nvCxnSpPr>
          <p:cNvPr id="72" name="Straight Connector 71"/>
          <p:cNvCxnSpPr>
            <a:stCxn id="70" idx="0"/>
          </p:cNvCxnSpPr>
          <p:nvPr/>
        </p:nvCxnSpPr>
        <p:spPr bwMode="auto">
          <a:xfrm rot="5400000" flipH="1" flipV="1">
            <a:off x="2119914" y="5128393"/>
            <a:ext cx="1038659" cy="16646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2780869" y="4384038"/>
            <a:ext cx="1505995" cy="13469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70" idx="3"/>
          </p:cNvCxnSpPr>
          <p:nvPr/>
        </p:nvCxnSpPr>
        <p:spPr bwMode="auto">
          <a:xfrm flipV="1">
            <a:off x="3246964" y="5730957"/>
            <a:ext cx="1039900" cy="29238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589641" y="1254191"/>
            <a:ext cx="154483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records are</a:t>
            </a:r>
          </a:p>
          <a:p>
            <a:r>
              <a:rPr lang="en-US" dirty="0" smtClean="0"/>
              <a:t>not shown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AAI scenario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 application controlling the workflow engine functions as a SP and allows federated login.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workflow engine can send messages to other web services that assert, with sufficient certainty that the workflow engine acts on behalf of the user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</a:t>
            </a:r>
            <a:r>
              <a:rPr lang="en-US" dirty="0" smtClean="0"/>
              <a:t>web service is then itself capable of performing the same action again: delegating the authority of the user.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</a:t>
            </a:r>
            <a:r>
              <a:rPr lang="en-US" sz="2000" dirty="0" smtClean="0"/>
              <a:t>always trust the web service” rule.</a:t>
            </a:r>
            <a:r>
              <a:rPr lang="en-US" sz="2000" dirty="0" smtClean="0"/>
              <a:t> </a:t>
            </a:r>
            <a:r>
              <a:rPr lang="en-US" sz="2000" dirty="0" smtClean="0"/>
              <a:t>A</a:t>
            </a:r>
            <a:r>
              <a:rPr lang="en-US" sz="2000" dirty="0" smtClean="0"/>
              <a:t>ny </a:t>
            </a:r>
            <a:r>
              <a:rPr lang="en-US" sz="2000" dirty="0" smtClean="0"/>
              <a:t>registered web service should be trusted if it claims to act on behalf of a specific user.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web </a:t>
            </a:r>
            <a:r>
              <a:rPr lang="en-US" sz="2000" dirty="0" smtClean="0"/>
              <a:t>services identify each other by means of server </a:t>
            </a:r>
            <a:r>
              <a:rPr lang="en-US" sz="2000" dirty="0" smtClean="0"/>
              <a:t>certificates, user </a:t>
            </a:r>
            <a:r>
              <a:rPr lang="en-US" sz="2000" dirty="0" smtClean="0"/>
              <a:t>identity itself is not </a:t>
            </a:r>
            <a:r>
              <a:rPr lang="en-US" sz="2000" dirty="0" smtClean="0"/>
              <a:t>proven</a:t>
            </a:r>
          </a:p>
          <a:p>
            <a:pPr lvl="1"/>
            <a:r>
              <a:rPr lang="en-US" sz="2000" dirty="0" smtClean="0"/>
              <a:t>solution </a:t>
            </a:r>
            <a:r>
              <a:rPr lang="en-US" sz="2000" dirty="0" smtClean="0"/>
              <a:t>for a relatively limited number of web services,</a:t>
            </a:r>
            <a:r>
              <a:rPr lang="en-US" sz="2000" dirty="0" smtClean="0"/>
              <a:t> not </a:t>
            </a:r>
            <a:r>
              <a:rPr lang="en-US" sz="2000" dirty="0" smtClean="0"/>
              <a:t>a scalable solution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</a:t>
            </a:r>
            <a:r>
              <a:rPr lang="en-US" sz="2000" dirty="0" smtClean="0"/>
              <a:t>mbody </a:t>
            </a:r>
            <a:r>
              <a:rPr lang="en-US" sz="2000" dirty="0" smtClean="0"/>
              <a:t>the identity (and thus the authority) of the user in a user certificate</a:t>
            </a:r>
            <a:r>
              <a:rPr lang="en-US" sz="2000" dirty="0" smtClean="0"/>
              <a:t> (upload, SLCS, …) </a:t>
            </a:r>
          </a:p>
          <a:p>
            <a:pPr lvl="1"/>
            <a:r>
              <a:rPr lang="en-US" sz="2000" dirty="0" smtClean="0"/>
              <a:t>certificate </a:t>
            </a:r>
            <a:r>
              <a:rPr lang="en-US" sz="2000" dirty="0" smtClean="0"/>
              <a:t>is then propagated from web service to web service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U</a:t>
            </a:r>
            <a:r>
              <a:rPr lang="en-US" sz="2000" dirty="0" smtClean="0"/>
              <a:t>se </a:t>
            </a:r>
            <a:r>
              <a:rPr lang="en-US" sz="2000" dirty="0" smtClean="0"/>
              <a:t>SAML assertions especially the Relayed-Trust (RT) SAML assertion.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workflow engine will use the original authentication assertion it obtained from</a:t>
            </a:r>
            <a:r>
              <a:rPr lang="en-US" sz="2000" dirty="0" smtClean="0"/>
              <a:t> and </a:t>
            </a:r>
            <a:r>
              <a:rPr lang="en-US" sz="2000" dirty="0" smtClean="0"/>
              <a:t>build a RT SAML assertion that is specific for itself and the web service it needs </a:t>
            </a:r>
            <a:r>
              <a:rPr lang="en-US" sz="2000" dirty="0" smtClean="0"/>
              <a:t>to access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CMDI.pptx</Template>
  <TotalTime>2817</TotalTime>
  <Words>776</Words>
  <Application>Microsoft Macintosh PowerPoint</Application>
  <PresentationFormat>On-screen Show (4:3)</PresentationFormat>
  <Paragraphs>93</Paragraphs>
  <Slides>10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Project Overview</vt:lpstr>
      <vt:lpstr>CLARIN AAI,  Web Services Security Requirements</vt:lpstr>
      <vt:lpstr>What is CLARIN</vt:lpstr>
      <vt:lpstr>CLARIN Organization</vt:lpstr>
      <vt:lpstr>CLARIN “Holy Grail”  Use Case</vt:lpstr>
      <vt:lpstr>CLARIN AAI</vt:lpstr>
      <vt:lpstr>WS Security/delegation Simple example</vt:lpstr>
      <vt:lpstr>WS Security/delegation  for workflows</vt:lpstr>
      <vt:lpstr>Workflow AAI scenario</vt:lpstr>
      <vt:lpstr>Solutions?</vt:lpstr>
      <vt:lpstr>Slide 10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 AAI, Web Services and Workflow </dc:title>
  <dc:creator>Daan Broeder</dc:creator>
  <cp:lastModifiedBy>Daan Broeder</cp:lastModifiedBy>
  <cp:revision>14</cp:revision>
  <dcterms:created xsi:type="dcterms:W3CDTF">2010-04-25T18:19:32Z</dcterms:created>
  <dcterms:modified xsi:type="dcterms:W3CDTF">2010-04-27T17:17:24Z</dcterms:modified>
</cp:coreProperties>
</file>