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62" r:id="rId3"/>
    <p:sldId id="263" r:id="rId4"/>
    <p:sldId id="264" r:id="rId5"/>
    <p:sldId id="261" r:id="rId6"/>
    <p:sldId id="257" r:id="rId7"/>
    <p:sldId id="266" r:id="rId8"/>
    <p:sldId id="267" r:id="rId9"/>
    <p:sldId id="26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0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1EC13-3A23-ED43-9F45-EC5250895D8E}" type="datetimeFigureOut">
              <a:rPr lang="en-US" smtClean="0"/>
              <a:t>4/25/10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6CA2E-77B1-DD47-9255-A499028018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FE1E6C-4D13-4043-8E8D-3B32DE32240C}" type="slidenum">
              <a:rPr lang="en-US"/>
              <a:pPr/>
              <a:t>3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Rechtspersoon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user scenario does</a:t>
            </a:r>
            <a:r>
              <a:rPr lang="en-US" baseline="0" dirty="0" smtClean="0"/>
              <a:t> not touch all aspects of the CLARIN infrastructure. Things like persistent identifiers and essential registries are not mentioned.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286E4-B213-D24C-8AD8-2447AA7D532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for a WS to decide if a user has access it uses information from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IdP</a:t>
            </a:r>
            <a:r>
              <a:rPr lang="en-US" baseline="0" dirty="0" smtClean="0"/>
              <a:t> (EPPN, affiliation,…) but also from other information sources either locally stored with the WS itself or CLARIN wide (</a:t>
            </a:r>
            <a:r>
              <a:rPr lang="en-US" baseline="0" dirty="0" err="1" smtClean="0"/>
              <a:t>EULAs</a:t>
            </a:r>
            <a:r>
              <a:rPr lang="en-US" baseline="0" dirty="0" smtClean="0"/>
              <a:t>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C1C51-6852-9147-8717-E077E079D28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scenario was added to the GN3</a:t>
            </a:r>
            <a:r>
              <a:rPr lang="en-US" baseline="0" dirty="0" smtClean="0"/>
              <a:t> portfolio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C1C51-6852-9147-8717-E077E079D28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Line 13"/>
          <p:cNvSpPr>
            <a:spLocks noChangeShapeType="1"/>
          </p:cNvSpPr>
          <p:nvPr/>
        </p:nvSpPr>
        <p:spPr bwMode="auto">
          <a:xfrm>
            <a:off x="5715000" y="3733800"/>
            <a:ext cx="2895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3E181-DCF9-7545-8C46-85342A03E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90500"/>
            <a:ext cx="2133600" cy="6057900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90500"/>
            <a:ext cx="6248400" cy="60579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3E181-DCF9-7545-8C46-85342A03E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1020DE-70BD-1D47-81A1-A7B1E1D42DFF}" type="datetimeFigureOut">
              <a:rPr lang="en-US" smtClean="0"/>
              <a:t>4/25/10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C3E181-DCF9-7545-8C46-85342A03E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3E181-DCF9-7545-8C46-85342A03E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3E181-DCF9-7545-8C46-85342A03E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3E181-DCF9-7545-8C46-85342A03E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3E181-DCF9-7545-8C46-85342A03E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3E181-DCF9-7545-8C46-85342A03E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3E181-DCF9-7545-8C46-85342A03E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3E181-DCF9-7545-8C46-85342A03E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3E181-DCF9-7545-8C46-85342A03E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90500"/>
            <a:ext cx="57912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  <a:endParaRPr lang="hr-HR"/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hr-HR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400800"/>
            <a:ext cx="2133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fld id="{F0C3E181-DCF9-7545-8C46-85342A03ED7E}" type="slidenum">
              <a:rPr lang="en-US" smtClean="0"/>
              <a:t>‹#›</a:t>
            </a:fld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400">
          <a:solidFill>
            <a:srgbClr val="000000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200">
          <a:solidFill>
            <a:srgbClr val="000000"/>
          </a:solidFill>
          <a:latin typeface="+mn-lt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000">
          <a:solidFill>
            <a:srgbClr val="000000"/>
          </a:solidFill>
          <a:latin typeface="+mn-lt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>
          <a:solidFill>
            <a:srgbClr val="000000"/>
          </a:solidFill>
          <a:latin typeface="+mn-lt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CLARIN AAI, </a:t>
            </a:r>
            <a:br>
              <a:rPr lang="en-US" dirty="0" smtClean="0"/>
            </a:br>
            <a:r>
              <a:rPr lang="en-US" dirty="0" smtClean="0"/>
              <a:t>Web Services Security Requirements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Daan Broeder</a:t>
            </a:r>
          </a:p>
          <a:p>
            <a:r>
              <a:rPr lang="en-US" dirty="0" smtClean="0"/>
              <a:t>Max-Planck Institute for Psycholinguistics</a:t>
            </a:r>
          </a:p>
          <a:p>
            <a:r>
              <a:rPr lang="en-US" dirty="0" smtClean="0"/>
              <a:t>CLARIN EU WP2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1161" y="6160886"/>
            <a:ext cx="3853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Web Services Security meeting</a:t>
            </a:r>
          </a:p>
          <a:p>
            <a:r>
              <a:rPr lang="en-US" dirty="0" smtClean="0"/>
              <a:t>Amsterdam May 27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ChangeArrowheads="1"/>
          </p:cNvSpPr>
          <p:nvPr/>
        </p:nvSpPr>
        <p:spPr bwMode="auto">
          <a:xfrm>
            <a:off x="762000" y="25908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/>
            <a:r>
              <a:rPr lang="en-US" sz="3400" b="0"/>
              <a:t>Thank you for your attention</a:t>
            </a:r>
            <a:endParaRPr lang="en-GB" sz="3400" b="0"/>
          </a:p>
        </p:txBody>
      </p:sp>
      <p:sp>
        <p:nvSpPr>
          <p:cNvPr id="25603" name="Rectangle 1027"/>
          <p:cNvSpPr>
            <a:spLocks noChangeArrowheads="1"/>
          </p:cNvSpPr>
          <p:nvPr/>
        </p:nvSpPr>
        <p:spPr bwMode="auto">
          <a:xfrm>
            <a:off x="533400" y="40386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Clr>
                <a:srgbClr val="2D4E6F"/>
              </a:buClr>
              <a:buFont typeface="Wingdings" pitchFamily="-111" charset="2"/>
              <a:buNone/>
            </a:pPr>
            <a:r>
              <a:rPr lang="en-GB" sz="1600" b="0" dirty="0">
                <a:latin typeface="Arial Unicode MS" pitchFamily="-111" charset="0"/>
              </a:rPr>
              <a:t>CLARIN has received funding from</a:t>
            </a:r>
            <a:br>
              <a:rPr lang="en-GB" sz="1600" b="0" dirty="0">
                <a:latin typeface="Arial Unicode MS" pitchFamily="-111" charset="0"/>
              </a:rPr>
            </a:br>
            <a:r>
              <a:rPr lang="en-GB" sz="1600" b="0" dirty="0">
                <a:latin typeface="Arial Unicode MS" pitchFamily="-111" charset="0"/>
              </a:rPr>
              <a:t>the European Community's Seventh Framework Programme</a:t>
            </a:r>
            <a:br>
              <a:rPr lang="en-GB" sz="1600" b="0" dirty="0">
                <a:latin typeface="Arial Unicode MS" pitchFamily="-111" charset="0"/>
              </a:rPr>
            </a:br>
            <a:r>
              <a:rPr lang="en-GB" sz="1600" b="0" dirty="0">
                <a:latin typeface="Arial Unicode MS" pitchFamily="-111" charset="0"/>
              </a:rPr>
              <a:t>under grant agreement </a:t>
            </a:r>
            <a:r>
              <a:rPr lang="en-GB" sz="1600" b="0" dirty="0" err="1">
                <a:latin typeface="Arial Unicode MS" pitchFamily="-111" charset="0"/>
              </a:rPr>
              <a:t>n</a:t>
            </a:r>
            <a:r>
              <a:rPr lang="en-GB" sz="1600" b="0" dirty="0">
                <a:latin typeface="Arial Unicode MS" pitchFamily="-111" charset="0"/>
              </a:rPr>
              <a:t>° 212230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dirty="0"/>
              <a:t>What is CLARIN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45708"/>
            <a:ext cx="8424862" cy="452596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   </a:t>
            </a:r>
            <a:r>
              <a:rPr lang="en-US" dirty="0"/>
              <a:t>The CLARIN project is a large-scale pan-European collaborative effort to create, coordinate and make language resources and technology available and readily useable for Language &amp; SSH (Social Sciences &amp; Humanities) researchers. </a:t>
            </a:r>
          </a:p>
          <a:p>
            <a:r>
              <a:rPr lang="en-US" dirty="0"/>
              <a:t>Resources: Lexica, text corpora, multi-media/multi-modal recordings, …</a:t>
            </a:r>
          </a:p>
          <a:p>
            <a:r>
              <a:rPr lang="en-US" dirty="0"/>
              <a:t>Technology: parsers,</a:t>
            </a:r>
            <a:r>
              <a:rPr lang="en-US" dirty="0" smtClean="0"/>
              <a:t> speech recognizers</a:t>
            </a:r>
            <a:r>
              <a:rPr lang="en-US" dirty="0"/>
              <a:t>, editors, 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Ever more often available as web services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366125" cy="518477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CLARIN is an EU Infrastructure project with 4.2 ME funding for a 3 year preparatory </a:t>
            </a:r>
            <a:r>
              <a:rPr lang="en-US" dirty="0" smtClean="0"/>
              <a:t>phase started in 2008.</a:t>
            </a:r>
          </a:p>
          <a:p>
            <a:pPr>
              <a:lnSpc>
                <a:spcPct val="90000"/>
              </a:lnSpc>
            </a:pPr>
            <a:r>
              <a:rPr lang="en-US" dirty="0"/>
              <a:t>Additional funding from national </a:t>
            </a:r>
            <a:r>
              <a:rPr lang="en-US" dirty="0" smtClean="0"/>
              <a:t>governments, currently at </a:t>
            </a:r>
            <a:r>
              <a:rPr lang="en-US" dirty="0"/>
              <a:t>least</a:t>
            </a:r>
            <a:r>
              <a:rPr lang="en-US" dirty="0" smtClean="0"/>
              <a:t> 16 ME</a:t>
            </a:r>
          </a:p>
          <a:p>
            <a:pPr>
              <a:lnSpc>
                <a:spcPct val="90000"/>
              </a:lnSpc>
            </a:pPr>
            <a:r>
              <a:rPr lang="en-US" dirty="0"/>
              <a:t>The CLARIN consortium has now 32 partners from 26 EU countries</a:t>
            </a:r>
            <a:r>
              <a:rPr lang="en-US" dirty="0" smtClean="0"/>
              <a:t> and 132 member</a:t>
            </a:r>
            <a:r>
              <a:rPr lang="en-US" dirty="0" smtClean="0"/>
              <a:t> organizations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CLARIN EU continuation after the preparatory phase likely as an ERIC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This is important if only to provide a legal entity that is able to make contracts with outside parties on behalf of the CLARIN community.</a:t>
            </a: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90500"/>
            <a:ext cx="5791200" cy="800100"/>
          </a:xfrm>
          <a:noFill/>
          <a:ln/>
        </p:spPr>
        <p:txBody>
          <a:bodyPr/>
          <a:lstStyle/>
          <a:p>
            <a:pPr algn="l"/>
            <a:r>
              <a:rPr lang="en-US" dirty="0" smtClean="0"/>
              <a:t>CLARIN Organization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CLARIN</a:t>
            </a:r>
            <a:r>
              <a:rPr lang="en-US" dirty="0" smtClean="0"/>
              <a:t> “Holy Grail” </a:t>
            </a:r>
            <a:br>
              <a:rPr lang="en-US" dirty="0" smtClean="0"/>
            </a:br>
            <a:r>
              <a:rPr lang="en-US" dirty="0" smtClean="0"/>
              <a:t>Use Case</a:t>
            </a:r>
            <a:endParaRPr lang="en-GB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researcher </a:t>
            </a:r>
            <a:r>
              <a:rPr lang="en-US" i="1" dirty="0" smtClean="0">
                <a:solidFill>
                  <a:schemeClr val="tx1"/>
                </a:solidFill>
              </a:rPr>
              <a:t>authenticates </a:t>
            </a:r>
            <a:r>
              <a:rPr lang="en-US" dirty="0" smtClean="0">
                <a:solidFill>
                  <a:schemeClr val="tx1"/>
                </a:solidFill>
              </a:rPr>
              <a:t>at his </a:t>
            </a:r>
            <a:r>
              <a:rPr lang="en-US" i="1" dirty="0" smtClean="0">
                <a:solidFill>
                  <a:schemeClr val="tx1"/>
                </a:solidFill>
              </a:rPr>
              <a:t>own organization </a:t>
            </a:r>
            <a:r>
              <a:rPr lang="en-US" dirty="0" smtClean="0">
                <a:solidFill>
                  <a:schemeClr val="tx1"/>
                </a:solidFill>
              </a:rPr>
              <a:t>and creates a “virtual” collection of resources from different repositories.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He </a:t>
            </a:r>
            <a:r>
              <a:rPr lang="en-US" dirty="0">
                <a:solidFill>
                  <a:schemeClr val="tx1"/>
                </a:solidFill>
              </a:rPr>
              <a:t>does this on the basis of browsing a catalogue, searching through metadata, or searching in resource content.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He </a:t>
            </a:r>
            <a:r>
              <a:rPr lang="en-US" dirty="0">
                <a:solidFill>
                  <a:schemeClr val="tx1"/>
                </a:solidFill>
              </a:rPr>
              <a:t>is then able to use a workflow specification tool </a:t>
            </a:r>
            <a:r>
              <a:rPr lang="en-US" dirty="0" smtClean="0">
                <a:solidFill>
                  <a:schemeClr val="tx1"/>
                </a:solidFill>
              </a:rPr>
              <a:t>and have a </a:t>
            </a:r>
            <a:r>
              <a:rPr lang="en-US" i="1" dirty="0" smtClean="0">
                <a:solidFill>
                  <a:schemeClr val="tx1"/>
                </a:solidFill>
              </a:rPr>
              <a:t>workflow engine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</a:rPr>
              <a:t>process this virtual collection</a:t>
            </a:r>
            <a:r>
              <a:rPr lang="en-US" dirty="0" smtClean="0">
                <a:solidFill>
                  <a:schemeClr val="tx1"/>
                </a:solidFill>
              </a:rPr>
              <a:t> using reliable </a:t>
            </a:r>
            <a:r>
              <a:rPr lang="en-US" i="1" dirty="0" smtClean="0">
                <a:solidFill>
                  <a:schemeClr val="tx1"/>
                </a:solidFill>
              </a:rPr>
              <a:t>distributed web services </a:t>
            </a:r>
            <a:r>
              <a:rPr lang="en-US" dirty="0" smtClean="0">
                <a:solidFill>
                  <a:schemeClr val="tx1"/>
                </a:solidFill>
              </a:rPr>
              <a:t>which he is </a:t>
            </a:r>
            <a:r>
              <a:rPr lang="en-US" i="1" dirty="0" smtClean="0">
                <a:solidFill>
                  <a:schemeClr val="tx1"/>
                </a:solidFill>
              </a:rPr>
              <a:t>authorized </a:t>
            </a:r>
            <a:r>
              <a:rPr lang="en-US" dirty="0" smtClean="0">
                <a:solidFill>
                  <a:schemeClr val="tx1"/>
                </a:solidFill>
              </a:rPr>
              <a:t>to use.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After </a:t>
            </a:r>
            <a:r>
              <a:rPr lang="en-US" dirty="0" smtClean="0">
                <a:solidFill>
                  <a:schemeClr val="tx1"/>
                </a:solidFill>
              </a:rPr>
              <a:t>evaluation resulting data (including metadata) can be </a:t>
            </a:r>
            <a:r>
              <a:rPr lang="en-US" dirty="0">
                <a:solidFill>
                  <a:schemeClr val="tx1"/>
                </a:solidFill>
              </a:rPr>
              <a:t>added to</a:t>
            </a:r>
            <a:r>
              <a:rPr lang="en-US" dirty="0" smtClean="0">
                <a:solidFill>
                  <a:schemeClr val="tx1"/>
                </a:solidFill>
              </a:rPr>
              <a:t> a repository</a:t>
            </a:r>
            <a:r>
              <a:rPr lang="en-US" dirty="0" smtClean="0">
                <a:solidFill>
                  <a:schemeClr val="tx1"/>
                </a:solidFill>
              </a:rPr>
              <a:t> setting </a:t>
            </a:r>
            <a:r>
              <a:rPr lang="en-US" i="1" dirty="0" smtClean="0">
                <a:solidFill>
                  <a:schemeClr val="tx1"/>
                </a:solidFill>
              </a:rPr>
              <a:t>proper and checked ownership information. </a:t>
            </a:r>
            <a:endParaRPr lang="en-US" sz="2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AAI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looks that EU wide federated authentication will be solved either by:</a:t>
            </a:r>
          </a:p>
          <a:p>
            <a:pPr lvl="1"/>
            <a:r>
              <a:rPr lang="en-US" dirty="0" smtClean="0"/>
              <a:t>A future GEANT </a:t>
            </a:r>
            <a:r>
              <a:rPr lang="en-US" dirty="0" err="1" smtClean="0"/>
              <a:t>eduGain</a:t>
            </a:r>
            <a:r>
              <a:rPr lang="en-US" dirty="0" smtClean="0"/>
              <a:t> solution (confederation of national Identity Federations)</a:t>
            </a:r>
          </a:p>
          <a:p>
            <a:pPr lvl="1"/>
            <a:r>
              <a:rPr lang="en-US" dirty="0" smtClean="0"/>
              <a:t>Creating CLARIN SP federation and making contracts with the individual </a:t>
            </a:r>
            <a:r>
              <a:rPr lang="en-US" dirty="0" err="1" smtClean="0"/>
              <a:t>IDFs</a:t>
            </a:r>
            <a:endParaRPr lang="en-US" dirty="0" smtClean="0"/>
          </a:p>
          <a:p>
            <a:pPr lvl="2"/>
            <a:r>
              <a:rPr lang="en-US" dirty="0" smtClean="0"/>
              <a:t>Current state of affairs, CLARIN test federation was successfully demonstrated.</a:t>
            </a:r>
          </a:p>
          <a:p>
            <a:r>
              <a:rPr lang="en-US" dirty="0" smtClean="0"/>
              <a:t>However three problems remain unsolved</a:t>
            </a:r>
          </a:p>
          <a:p>
            <a:pPr lvl="1"/>
            <a:r>
              <a:rPr lang="en-US" dirty="0" smtClean="0"/>
              <a:t>Homeless users. CLARIN members with no national IDF</a:t>
            </a:r>
          </a:p>
          <a:p>
            <a:pPr lvl="1"/>
            <a:r>
              <a:rPr lang="en-US" dirty="0" smtClean="0"/>
              <a:t>For true SSO functionality requires the CLARIN users to have CLARIN specific user attributes that no </a:t>
            </a:r>
            <a:r>
              <a:rPr lang="en-US" dirty="0" err="1" smtClean="0"/>
              <a:t>IdP</a:t>
            </a:r>
            <a:r>
              <a:rPr lang="en-US" dirty="0" smtClean="0"/>
              <a:t> will support</a:t>
            </a:r>
            <a:r>
              <a:rPr lang="en-US" dirty="0" smtClean="0"/>
              <a:t>. E.g. EULA signing</a:t>
            </a:r>
          </a:p>
          <a:p>
            <a:pPr lvl="1"/>
            <a:r>
              <a:rPr lang="en-US" i="1" dirty="0" smtClean="0"/>
              <a:t>Authentication for web services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val 64"/>
          <p:cNvSpPr/>
          <p:nvPr/>
        </p:nvSpPr>
        <p:spPr bwMode="auto">
          <a:xfrm>
            <a:off x="669990" y="5110738"/>
            <a:ext cx="1980474" cy="152927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WS </a:t>
            </a:r>
            <a:r>
              <a:rPr lang="en-US" dirty="0" smtClean="0"/>
              <a:t>Security/</a:t>
            </a:r>
            <a:r>
              <a:rPr lang="en-US" dirty="0" smtClean="0"/>
              <a:t>delegation</a:t>
            </a:r>
            <a:br>
              <a:rPr lang="en-US" dirty="0" smtClean="0"/>
            </a:br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100" name="Content Placeholder 99"/>
          <p:cNvSpPr>
            <a:spLocks noGrp="1"/>
          </p:cNvSpPr>
          <p:nvPr>
            <p:ph sz="half" idx="2"/>
          </p:nvPr>
        </p:nvSpPr>
        <p:spPr>
          <a:xfrm>
            <a:off x="6096000" y="1518182"/>
            <a:ext cx="3586666" cy="4953000"/>
          </a:xfrm>
        </p:spPr>
        <p:txBody>
          <a:bodyPr/>
          <a:lstStyle/>
          <a:p>
            <a:r>
              <a:rPr lang="en-US" sz="2400" dirty="0" smtClean="0"/>
              <a:t>d</a:t>
            </a:r>
            <a:r>
              <a:rPr lang="en-US" sz="2400" dirty="0" smtClean="0"/>
              <a:t>istributed web-services</a:t>
            </a:r>
          </a:p>
          <a:p>
            <a:r>
              <a:rPr lang="en-US" sz="2400" dirty="0" smtClean="0"/>
              <a:t>SOAP &amp; REST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WS Security should be</a:t>
            </a:r>
          </a:p>
          <a:p>
            <a:r>
              <a:rPr lang="en-US" sz="2400" dirty="0" smtClean="0"/>
              <a:t>Not too complex </a:t>
            </a:r>
          </a:p>
          <a:p>
            <a:r>
              <a:rPr lang="en-US" sz="2400" dirty="0" smtClean="0"/>
              <a:t>not too many </a:t>
            </a:r>
          </a:p>
          <a:p>
            <a:pPr>
              <a:buNone/>
            </a:pPr>
            <a:r>
              <a:rPr lang="en-US" sz="2400" dirty="0" smtClean="0"/>
              <a:t>    different systems</a:t>
            </a:r>
          </a:p>
          <a:p>
            <a:r>
              <a:rPr lang="en-US" sz="2400" dirty="0" smtClean="0"/>
              <a:t>maintainable</a:t>
            </a:r>
          </a:p>
          <a:p>
            <a:endParaRPr lang="en-US" dirty="0"/>
          </a:p>
        </p:txBody>
      </p:sp>
      <p:pic>
        <p:nvPicPr>
          <p:cNvPr id="9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65795" y="1518182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28" name="Folded Corner 27"/>
          <p:cNvSpPr/>
          <p:nvPr/>
        </p:nvSpPr>
        <p:spPr>
          <a:xfrm>
            <a:off x="1399478" y="5342205"/>
            <a:ext cx="533400" cy="715962"/>
          </a:xfrm>
          <a:prstGeom prst="foldedCorner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43182" y="2571569"/>
            <a:ext cx="1462359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federated</a:t>
            </a:r>
          </a:p>
          <a:p>
            <a:r>
              <a:rPr lang="en-US" sz="1600" dirty="0" smtClean="0"/>
              <a:t>authentication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3149106" y="4289120"/>
            <a:ext cx="113164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delegation</a:t>
            </a:r>
            <a:endParaRPr lang="en-US" sz="1600" dirty="0"/>
          </a:p>
        </p:txBody>
      </p:sp>
      <p:sp>
        <p:nvSpPr>
          <p:cNvPr id="34" name="Oval 2"/>
          <p:cNvSpPr>
            <a:spLocks noChangeArrowheads="1"/>
          </p:cNvSpPr>
          <p:nvPr/>
        </p:nvSpPr>
        <p:spPr bwMode="auto">
          <a:xfrm>
            <a:off x="859764" y="3423003"/>
            <a:ext cx="1626394" cy="10795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Web App</a:t>
            </a:r>
            <a:endParaRPr lang="en-US" dirty="0"/>
          </a:p>
        </p:txBody>
      </p:sp>
      <p:cxnSp>
        <p:nvCxnSpPr>
          <p:cNvPr id="51" name="Elbow Connector 50"/>
          <p:cNvCxnSpPr>
            <a:stCxn id="9" idx="2"/>
            <a:endCxn id="34" idx="0"/>
          </p:cNvCxnSpPr>
          <p:nvPr/>
        </p:nvCxnSpPr>
        <p:spPr bwMode="auto">
          <a:xfrm rot="5400000">
            <a:off x="1155137" y="2899606"/>
            <a:ext cx="1041221" cy="5572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181637" y="6058167"/>
            <a:ext cx="1198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repository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5040876" y="5473391"/>
            <a:ext cx="1381909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(distributed)</a:t>
            </a:r>
          </a:p>
          <a:p>
            <a:r>
              <a:rPr lang="en-US" sz="1600" dirty="0"/>
              <a:t>w</a:t>
            </a:r>
            <a:r>
              <a:rPr lang="en-US" sz="1600" dirty="0" smtClean="0"/>
              <a:t>eb-services</a:t>
            </a:r>
            <a:endParaRPr lang="en-US" sz="1600" dirty="0"/>
          </a:p>
        </p:txBody>
      </p:sp>
      <p:sp>
        <p:nvSpPr>
          <p:cNvPr id="78" name="Oval 2"/>
          <p:cNvSpPr>
            <a:spLocks noChangeArrowheads="1"/>
          </p:cNvSpPr>
          <p:nvPr/>
        </p:nvSpPr>
        <p:spPr bwMode="auto">
          <a:xfrm>
            <a:off x="3662651" y="2856513"/>
            <a:ext cx="1626394" cy="10795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WS</a:t>
            </a:r>
            <a:endParaRPr lang="en-US" dirty="0"/>
          </a:p>
        </p:txBody>
      </p:sp>
      <p:cxnSp>
        <p:nvCxnSpPr>
          <p:cNvPr id="82" name="Straight Arrow Connector 81"/>
          <p:cNvCxnSpPr/>
          <p:nvPr/>
        </p:nvCxnSpPr>
        <p:spPr bwMode="auto">
          <a:xfrm rot="5400000" flipH="1" flipV="1">
            <a:off x="2862900" y="2781342"/>
            <a:ext cx="184829" cy="1414673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6" name="Straight Arrow Connector 85"/>
          <p:cNvCxnSpPr>
            <a:stCxn id="34" idx="4"/>
            <a:endCxn id="28" idx="0"/>
          </p:cNvCxnSpPr>
          <p:nvPr/>
        </p:nvCxnSpPr>
        <p:spPr bwMode="auto">
          <a:xfrm rot="5400000">
            <a:off x="1249719" y="4918963"/>
            <a:ext cx="839702" cy="6783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Connector 91"/>
          <p:cNvCxnSpPr>
            <a:stCxn id="78" idx="5"/>
            <a:endCxn id="70" idx="0"/>
          </p:cNvCxnSpPr>
          <p:nvPr/>
        </p:nvCxnSpPr>
        <p:spPr bwMode="auto">
          <a:xfrm rot="16200000" flipH="1">
            <a:off x="4543615" y="4285174"/>
            <a:ext cx="1695467" cy="68096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70" idx="1"/>
          </p:cNvCxnSpPr>
          <p:nvPr/>
        </p:nvCxnSpPr>
        <p:spPr bwMode="auto">
          <a:xfrm rot="10800000" flipV="1">
            <a:off x="2650464" y="5765779"/>
            <a:ext cx="2390412" cy="2923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Can 100"/>
          <p:cNvSpPr/>
          <p:nvPr/>
        </p:nvSpPr>
        <p:spPr bwMode="auto">
          <a:xfrm>
            <a:off x="5181600" y="1891085"/>
            <a:ext cx="914400" cy="434802"/>
          </a:xfrm>
          <a:prstGeom prst="ca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Auth</a:t>
            </a:r>
            <a:r>
              <a:rPr lang="en-US" sz="1600" b="1" dirty="0" smtClean="0">
                <a:solidFill>
                  <a:srgbClr val="000000"/>
                </a:solidFill>
                <a:latin typeface="Arial" pitchFamily="-111" charset="0"/>
              </a:rPr>
              <a:t> info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cxnSp>
        <p:nvCxnSpPr>
          <p:cNvPr id="112" name="Straight Arrow Connector 111"/>
          <p:cNvCxnSpPr>
            <a:stCxn id="101" idx="3"/>
            <a:endCxn id="78" idx="7"/>
          </p:cNvCxnSpPr>
          <p:nvPr/>
        </p:nvCxnSpPr>
        <p:spPr bwMode="auto">
          <a:xfrm rot="5400000">
            <a:off x="5000476" y="2376277"/>
            <a:ext cx="688715" cy="587935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4" name="Can 113"/>
          <p:cNvSpPr/>
          <p:nvPr/>
        </p:nvSpPr>
        <p:spPr bwMode="auto">
          <a:xfrm>
            <a:off x="2239722" y="1345853"/>
            <a:ext cx="914400" cy="434802"/>
          </a:xfrm>
          <a:prstGeom prst="ca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err="1" smtClean="0">
                <a:solidFill>
                  <a:srgbClr val="000000"/>
                </a:solidFill>
                <a:latin typeface="Arial" pitchFamily="-111" charset="0"/>
              </a:rPr>
              <a:t>IdP</a:t>
            </a:r>
            <a:r>
              <a:rPr lang="en-US" sz="1600" b="1" dirty="0" smtClean="0">
                <a:solidFill>
                  <a:srgbClr val="000000"/>
                </a:solidFill>
                <a:latin typeface="Arial" pitchFamily="-111" charset="0"/>
              </a:rPr>
              <a:t> AS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cxnSp>
        <p:nvCxnSpPr>
          <p:cNvPr id="116" name="Straight Connector 115"/>
          <p:cNvCxnSpPr>
            <a:endCxn id="58" idx="0"/>
          </p:cNvCxnSpPr>
          <p:nvPr/>
        </p:nvCxnSpPr>
        <p:spPr bwMode="auto">
          <a:xfrm rot="16200000" flipH="1">
            <a:off x="3025790" y="3599983"/>
            <a:ext cx="812453" cy="5658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Arrow Connector 118"/>
          <p:cNvCxnSpPr>
            <a:endCxn id="78" idx="1"/>
          </p:cNvCxnSpPr>
          <p:nvPr/>
        </p:nvCxnSpPr>
        <p:spPr bwMode="auto">
          <a:xfrm>
            <a:off x="2650464" y="1780655"/>
            <a:ext cx="1250367" cy="1233947"/>
          </a:xfrm>
          <a:prstGeom prst="straightConnector1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val 64"/>
          <p:cNvSpPr/>
          <p:nvPr/>
        </p:nvSpPr>
        <p:spPr bwMode="auto">
          <a:xfrm>
            <a:off x="5837478" y="5314130"/>
            <a:ext cx="1980474" cy="152927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2094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WS Security/</a:t>
            </a:r>
            <a:r>
              <a:rPr lang="en-US" dirty="0" smtClean="0"/>
              <a:t>delegation </a:t>
            </a:r>
            <a:br>
              <a:rPr lang="en-US" dirty="0" smtClean="0"/>
            </a:br>
            <a:r>
              <a:rPr lang="en-US" dirty="0" smtClean="0"/>
              <a:t>for workflows</a:t>
            </a:r>
            <a:endParaRPr lang="en-US" dirty="0"/>
          </a:p>
        </p:txBody>
      </p:sp>
      <p:pic>
        <p:nvPicPr>
          <p:cNvPr id="9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7503" y="1737167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28" name="Folded Corner 27"/>
          <p:cNvSpPr/>
          <p:nvPr/>
        </p:nvSpPr>
        <p:spPr>
          <a:xfrm>
            <a:off x="5523048" y="1103454"/>
            <a:ext cx="533400" cy="715962"/>
          </a:xfrm>
          <a:prstGeom prst="foldedCorner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60117" y="2790146"/>
            <a:ext cx="1462359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federated</a:t>
            </a:r>
          </a:p>
          <a:p>
            <a:r>
              <a:rPr lang="en-US" sz="1600" dirty="0" smtClean="0"/>
              <a:t>authentication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6251023" y="2028628"/>
            <a:ext cx="9488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dataflow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3096832" y="1911837"/>
            <a:ext cx="113164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delegation</a:t>
            </a:r>
            <a:endParaRPr lang="en-US" sz="1600" dirty="0"/>
          </a:p>
        </p:txBody>
      </p:sp>
      <p:sp>
        <p:nvSpPr>
          <p:cNvPr id="67" name="TextBox 66"/>
          <p:cNvSpPr txBox="1"/>
          <p:nvPr/>
        </p:nvSpPr>
        <p:spPr>
          <a:xfrm>
            <a:off x="7890942" y="3799262"/>
            <a:ext cx="13097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Composite</a:t>
            </a:r>
          </a:p>
          <a:p>
            <a:r>
              <a:rPr lang="en-US" sz="1600" dirty="0" smtClean="0"/>
              <a:t>Web service</a:t>
            </a:r>
            <a:endParaRPr lang="en-US" sz="1600" dirty="0"/>
          </a:p>
        </p:txBody>
      </p:sp>
      <p:sp>
        <p:nvSpPr>
          <p:cNvPr id="34" name="Oval 2"/>
          <p:cNvSpPr>
            <a:spLocks noChangeArrowheads="1"/>
          </p:cNvSpPr>
          <p:nvPr/>
        </p:nvSpPr>
        <p:spPr bwMode="auto">
          <a:xfrm>
            <a:off x="71472" y="3612790"/>
            <a:ext cx="1626394" cy="10795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Web App</a:t>
            </a:r>
            <a:endParaRPr lang="en-US" dirty="0"/>
          </a:p>
        </p:txBody>
      </p:sp>
      <p:grpSp>
        <p:nvGrpSpPr>
          <p:cNvPr id="2" name="Group 42"/>
          <p:cNvGrpSpPr/>
          <p:nvPr/>
        </p:nvGrpSpPr>
        <p:grpSpPr>
          <a:xfrm>
            <a:off x="2200541" y="1461434"/>
            <a:ext cx="5635525" cy="5162520"/>
            <a:chOff x="1222475" y="1344642"/>
            <a:chExt cx="5635525" cy="5162520"/>
          </a:xfrm>
        </p:grpSpPr>
        <p:sp>
          <p:nvSpPr>
            <p:cNvPr id="10" name="Oval 2"/>
            <p:cNvSpPr>
              <a:spLocks noChangeArrowheads="1"/>
            </p:cNvSpPr>
            <p:nvPr/>
          </p:nvSpPr>
          <p:spPr bwMode="auto">
            <a:xfrm>
              <a:off x="3250406" y="2133600"/>
              <a:ext cx="1626394" cy="10795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 smtClean="0"/>
                <a:t>tokenizer</a:t>
              </a:r>
              <a:endParaRPr lang="en-US" dirty="0"/>
            </a:p>
          </p:txBody>
        </p:sp>
        <p:sp>
          <p:nvSpPr>
            <p:cNvPr id="11" name="Oval 2"/>
            <p:cNvSpPr>
              <a:spLocks noChangeArrowheads="1"/>
            </p:cNvSpPr>
            <p:nvPr/>
          </p:nvSpPr>
          <p:spPr bwMode="auto">
            <a:xfrm>
              <a:off x="3250406" y="3505200"/>
              <a:ext cx="1626394" cy="10795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parser</a:t>
              </a:r>
              <a:endParaRPr lang="en-US" dirty="0"/>
            </a:p>
          </p:txBody>
        </p:sp>
        <p:sp>
          <p:nvSpPr>
            <p:cNvPr id="12" name="Oval 2"/>
            <p:cNvSpPr>
              <a:spLocks noChangeArrowheads="1"/>
            </p:cNvSpPr>
            <p:nvPr/>
          </p:nvSpPr>
          <p:spPr bwMode="auto">
            <a:xfrm>
              <a:off x="3250406" y="4864100"/>
              <a:ext cx="1626394" cy="10795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semantic </a:t>
              </a:r>
            </a:p>
            <a:p>
              <a:pPr algn="ctr"/>
              <a:r>
                <a:rPr lang="en-US" dirty="0" smtClean="0"/>
                <a:t>tagger</a:t>
              </a:r>
              <a:endParaRPr lang="en-US" dirty="0"/>
            </a:p>
          </p:txBody>
        </p:sp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1222475" y="3505200"/>
              <a:ext cx="1626394" cy="10795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WF engine</a:t>
              </a:r>
              <a:endParaRPr lang="en-US" dirty="0"/>
            </a:p>
          </p:txBody>
        </p:sp>
        <p:cxnSp>
          <p:nvCxnSpPr>
            <p:cNvPr id="18" name="Elbow Connector 17"/>
            <p:cNvCxnSpPr>
              <a:stCxn id="7" idx="6"/>
              <a:endCxn id="11" idx="2"/>
            </p:cNvCxnSpPr>
            <p:nvPr/>
          </p:nvCxnSpPr>
          <p:spPr>
            <a:xfrm>
              <a:off x="2848869" y="4044950"/>
              <a:ext cx="401537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7" idx="5"/>
              <a:endCxn id="12" idx="2"/>
            </p:cNvCxnSpPr>
            <p:nvPr/>
          </p:nvCxnSpPr>
          <p:spPr>
            <a:xfrm rot="16200000" flipH="1">
              <a:off x="2441928" y="4595371"/>
              <a:ext cx="977239" cy="639717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Folded Corner 28"/>
            <p:cNvSpPr/>
            <p:nvPr/>
          </p:nvSpPr>
          <p:spPr>
            <a:xfrm>
              <a:off x="5257800" y="5791200"/>
              <a:ext cx="533400" cy="715962"/>
            </a:xfrm>
            <a:prstGeom prst="foldedCorner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hape 30"/>
            <p:cNvCxnSpPr>
              <a:stCxn id="28" idx="1"/>
              <a:endCxn id="10" idx="0"/>
            </p:cNvCxnSpPr>
            <p:nvPr/>
          </p:nvCxnSpPr>
          <p:spPr>
            <a:xfrm rot="10800000" flipV="1">
              <a:off x="4063604" y="1344642"/>
              <a:ext cx="481379" cy="788957"/>
            </a:xfrm>
            <a:prstGeom prst="bentConnector2">
              <a:avLst/>
            </a:pr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10" idx="4"/>
              <a:endCxn id="11" idx="0"/>
            </p:cNvCxnSpPr>
            <p:nvPr/>
          </p:nvCxnSpPr>
          <p:spPr>
            <a:xfrm rot="5400000">
              <a:off x="3917553" y="3359150"/>
              <a:ext cx="292100" cy="1588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Elbow Connector 34"/>
            <p:cNvCxnSpPr>
              <a:stCxn id="11" idx="4"/>
              <a:endCxn id="12" idx="0"/>
            </p:cNvCxnSpPr>
            <p:nvPr/>
          </p:nvCxnSpPr>
          <p:spPr>
            <a:xfrm rot="5400000">
              <a:off x="3923903" y="4724400"/>
              <a:ext cx="279400" cy="1588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hape 36"/>
            <p:cNvCxnSpPr>
              <a:stCxn id="12" idx="4"/>
              <a:endCxn id="29" idx="1"/>
            </p:cNvCxnSpPr>
            <p:nvPr/>
          </p:nvCxnSpPr>
          <p:spPr>
            <a:xfrm rot="16200000" flipH="1">
              <a:off x="4557911" y="5449291"/>
              <a:ext cx="205581" cy="1194197"/>
            </a:xfrm>
            <a:prstGeom prst="bentConnector2">
              <a:avLst/>
            </a:prstGeom>
            <a:ln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2"/>
            <p:cNvSpPr>
              <a:spLocks noChangeArrowheads="1"/>
            </p:cNvSpPr>
            <p:nvPr/>
          </p:nvSpPr>
          <p:spPr bwMode="auto">
            <a:xfrm>
              <a:off x="5486400" y="3276600"/>
              <a:ext cx="1371600" cy="6985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 smtClean="0"/>
                <a:t>parserA</a:t>
              </a:r>
              <a:endParaRPr lang="en-US" dirty="0"/>
            </a:p>
          </p:txBody>
        </p:sp>
        <p:sp>
          <p:nvSpPr>
            <p:cNvPr id="48" name="Oval 2"/>
            <p:cNvSpPr>
              <a:spLocks noChangeArrowheads="1"/>
            </p:cNvSpPr>
            <p:nvPr/>
          </p:nvSpPr>
          <p:spPr bwMode="auto">
            <a:xfrm>
              <a:off x="5486400" y="4114800"/>
              <a:ext cx="1371600" cy="6985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 smtClean="0"/>
                <a:t>parserB</a:t>
              </a:r>
              <a:endParaRPr lang="en-US" dirty="0"/>
            </a:p>
          </p:txBody>
        </p:sp>
        <p:cxnSp>
          <p:nvCxnSpPr>
            <p:cNvPr id="55" name="Elbow Connector 54"/>
            <p:cNvCxnSpPr>
              <a:stCxn id="11" idx="6"/>
              <a:endCxn id="46" idx="2"/>
            </p:cNvCxnSpPr>
            <p:nvPr/>
          </p:nvCxnSpPr>
          <p:spPr bwMode="auto">
            <a:xfrm flipV="1">
              <a:off x="4876800" y="3625850"/>
              <a:ext cx="609600" cy="419100"/>
            </a:xfrm>
            <a:prstGeom prst="bentConnector3">
              <a:avLst>
                <a:gd name="adj1" fmla="val 50000"/>
              </a:avLst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7" name="Elbow Connector 56"/>
            <p:cNvCxnSpPr>
              <a:stCxn id="11" idx="6"/>
              <a:endCxn id="48" idx="2"/>
            </p:cNvCxnSpPr>
            <p:nvPr/>
          </p:nvCxnSpPr>
          <p:spPr bwMode="auto">
            <a:xfrm>
              <a:off x="4876800" y="4044950"/>
              <a:ext cx="609600" cy="419100"/>
            </a:xfrm>
            <a:prstGeom prst="bentConnector3">
              <a:avLst>
                <a:gd name="adj1" fmla="val 50000"/>
              </a:avLst>
            </a:prstGeom>
            <a:noFill/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2" name="Curved Connector 61"/>
            <p:cNvCxnSpPr>
              <a:stCxn id="11" idx="7"/>
              <a:endCxn id="46" idx="0"/>
            </p:cNvCxnSpPr>
            <p:nvPr/>
          </p:nvCxnSpPr>
          <p:spPr bwMode="auto">
            <a:xfrm rot="5400000" flipH="1" flipV="1">
              <a:off x="5212066" y="2703155"/>
              <a:ext cx="386689" cy="1533580"/>
            </a:xfrm>
            <a:prstGeom prst="curvedConnector3">
              <a:avLst>
                <a:gd name="adj1" fmla="val 159117"/>
              </a:avLst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4" name="Elbow Connector 63"/>
            <p:cNvCxnSpPr>
              <a:stCxn id="46" idx="4"/>
              <a:endCxn id="48" idx="0"/>
            </p:cNvCxnSpPr>
            <p:nvPr/>
          </p:nvCxnSpPr>
          <p:spPr bwMode="auto">
            <a:xfrm rot="5400000">
              <a:off x="6102350" y="4044950"/>
              <a:ext cx="139700" cy="1588"/>
            </a:xfrm>
            <a:prstGeom prst="bentConnector3">
              <a:avLst>
                <a:gd name="adj1" fmla="val 50000"/>
              </a:avLst>
            </a:prstGeom>
            <a:noFill/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6" name="Curved Connector 65"/>
            <p:cNvCxnSpPr>
              <a:stCxn id="48" idx="4"/>
              <a:endCxn id="11" idx="5"/>
            </p:cNvCxnSpPr>
            <p:nvPr/>
          </p:nvCxnSpPr>
          <p:spPr bwMode="auto">
            <a:xfrm rot="5400000" flipH="1">
              <a:off x="5212065" y="3853166"/>
              <a:ext cx="386689" cy="1533580"/>
            </a:xfrm>
            <a:prstGeom prst="curvedConnector3">
              <a:avLst>
                <a:gd name="adj1" fmla="val -59117"/>
              </a:avLst>
            </a:prstGeom>
            <a:noFill/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hape 39"/>
            <p:cNvCxnSpPr>
              <a:stCxn id="7" idx="7"/>
              <a:endCxn id="10" idx="2"/>
            </p:cNvCxnSpPr>
            <p:nvPr/>
          </p:nvCxnSpPr>
          <p:spPr bwMode="auto">
            <a:xfrm rot="5400000" flipH="1" flipV="1">
              <a:off x="2435578" y="2848462"/>
              <a:ext cx="989939" cy="639717"/>
            </a:xfrm>
            <a:prstGeom prst="bentConnector2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45" name="Elbow Connector 44"/>
          <p:cNvCxnSpPr>
            <a:stCxn id="34" idx="6"/>
            <a:endCxn id="7" idx="2"/>
          </p:cNvCxnSpPr>
          <p:nvPr/>
        </p:nvCxnSpPr>
        <p:spPr bwMode="auto">
          <a:xfrm>
            <a:off x="1697866" y="4152540"/>
            <a:ext cx="502675" cy="9202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Connector 48"/>
          <p:cNvCxnSpPr>
            <a:stCxn id="58" idx="2"/>
          </p:cNvCxnSpPr>
          <p:nvPr/>
        </p:nvCxnSpPr>
        <p:spPr bwMode="auto">
          <a:xfrm rot="16200000" flipH="1">
            <a:off x="3474917" y="2438125"/>
            <a:ext cx="539752" cy="16428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Elbow Connector 50"/>
          <p:cNvCxnSpPr>
            <a:stCxn id="9" idx="2"/>
            <a:endCxn id="34" idx="0"/>
          </p:cNvCxnSpPr>
          <p:nvPr/>
        </p:nvCxnSpPr>
        <p:spPr bwMode="auto">
          <a:xfrm rot="5400000">
            <a:off x="381444" y="3103992"/>
            <a:ext cx="1012023" cy="5572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rot="10800000">
            <a:off x="5040876" y="1912356"/>
            <a:ext cx="1194991" cy="33803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endCxn id="38" idx="1"/>
          </p:cNvCxnSpPr>
          <p:nvPr/>
        </p:nvCxnSpPr>
        <p:spPr bwMode="auto">
          <a:xfrm flipV="1">
            <a:off x="884669" y="3082534"/>
            <a:ext cx="375448" cy="24735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6391476" y="5506042"/>
            <a:ext cx="1198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repository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865055" y="5730955"/>
            <a:ext cx="1381909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(distributed)</a:t>
            </a:r>
          </a:p>
          <a:p>
            <a:r>
              <a:rPr lang="en-US" sz="1600" dirty="0"/>
              <a:t>w</a:t>
            </a:r>
            <a:r>
              <a:rPr lang="en-US" sz="1600" dirty="0" smtClean="0"/>
              <a:t>eb-services</a:t>
            </a:r>
            <a:endParaRPr lang="en-US" sz="1600" dirty="0"/>
          </a:p>
        </p:txBody>
      </p:sp>
      <p:cxnSp>
        <p:nvCxnSpPr>
          <p:cNvPr id="72" name="Straight Connector 71"/>
          <p:cNvCxnSpPr>
            <a:stCxn id="70" idx="0"/>
          </p:cNvCxnSpPr>
          <p:nvPr/>
        </p:nvCxnSpPr>
        <p:spPr bwMode="auto">
          <a:xfrm rot="5400000" flipH="1" flipV="1">
            <a:off x="2119914" y="5128393"/>
            <a:ext cx="1038659" cy="16646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V="1">
            <a:off x="2780869" y="4384038"/>
            <a:ext cx="1505995" cy="134691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>
            <a:stCxn id="70" idx="3"/>
          </p:cNvCxnSpPr>
          <p:nvPr/>
        </p:nvCxnSpPr>
        <p:spPr bwMode="auto">
          <a:xfrm flipV="1">
            <a:off x="3246964" y="5730957"/>
            <a:ext cx="1039900" cy="29238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7589641" y="1254191"/>
            <a:ext cx="154483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Authorization</a:t>
            </a:r>
          </a:p>
          <a:p>
            <a:r>
              <a:rPr lang="en-US" dirty="0" smtClean="0"/>
              <a:t>records are</a:t>
            </a:r>
          </a:p>
          <a:p>
            <a:r>
              <a:rPr lang="en-US" dirty="0" smtClean="0"/>
              <a:t>not shown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 AAI scenario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web application controlling the workflow engine functions as a SP and allows federated login.</a:t>
            </a:r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workflow engine can send messages to other web services that assert, with sufficient certainty that the workflow engine acts on behalf of the user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Every </a:t>
            </a:r>
            <a:r>
              <a:rPr lang="en-US" dirty="0" smtClean="0"/>
              <a:t>web service is then itself capable of performing the same action again: delegating the authority of the user.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“</a:t>
            </a:r>
            <a:r>
              <a:rPr lang="en-US" sz="2000" dirty="0" smtClean="0"/>
              <a:t>always trust the web service” rule.</a:t>
            </a:r>
            <a:r>
              <a:rPr lang="en-US" sz="2000" dirty="0" smtClean="0"/>
              <a:t> </a:t>
            </a:r>
            <a:r>
              <a:rPr lang="en-US" sz="2000" dirty="0" smtClean="0"/>
              <a:t>A</a:t>
            </a:r>
            <a:r>
              <a:rPr lang="en-US" sz="2000" dirty="0" smtClean="0"/>
              <a:t>ny </a:t>
            </a:r>
            <a:r>
              <a:rPr lang="en-US" sz="2000" dirty="0" smtClean="0"/>
              <a:t>registered web service should be trusted if it claims to act on behalf of a specific user.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web </a:t>
            </a:r>
            <a:r>
              <a:rPr lang="en-US" sz="2000" dirty="0" smtClean="0"/>
              <a:t>services identify each other by means of server </a:t>
            </a:r>
            <a:r>
              <a:rPr lang="en-US" sz="2000" dirty="0" smtClean="0"/>
              <a:t>certificates, user </a:t>
            </a:r>
            <a:r>
              <a:rPr lang="en-US" sz="2000" dirty="0" smtClean="0"/>
              <a:t>identity itself is not </a:t>
            </a:r>
            <a:r>
              <a:rPr lang="en-US" sz="2000" dirty="0" smtClean="0"/>
              <a:t>proven</a:t>
            </a:r>
          </a:p>
          <a:p>
            <a:pPr lvl="1"/>
            <a:r>
              <a:rPr lang="en-US" sz="2000" dirty="0" smtClean="0"/>
              <a:t>solution </a:t>
            </a:r>
            <a:r>
              <a:rPr lang="en-US" sz="2000" dirty="0" smtClean="0"/>
              <a:t>for a relatively limited number of web services,</a:t>
            </a:r>
            <a:r>
              <a:rPr lang="en-US" sz="2000" dirty="0" smtClean="0"/>
              <a:t> not </a:t>
            </a:r>
            <a:r>
              <a:rPr lang="en-US" sz="2000" dirty="0" smtClean="0"/>
              <a:t>a scalable solution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E</a:t>
            </a:r>
            <a:r>
              <a:rPr lang="en-US" sz="2000" dirty="0" smtClean="0"/>
              <a:t>mbody </a:t>
            </a:r>
            <a:r>
              <a:rPr lang="en-US" sz="2000" dirty="0" smtClean="0"/>
              <a:t>the identity (and thus the authority) of the user in a user certificate</a:t>
            </a:r>
            <a:r>
              <a:rPr lang="en-US" sz="2000" dirty="0" smtClean="0"/>
              <a:t> (upload, SLCS, …) </a:t>
            </a:r>
          </a:p>
          <a:p>
            <a:pPr lvl="1"/>
            <a:r>
              <a:rPr lang="en-US" sz="2000" dirty="0" smtClean="0"/>
              <a:t>certificate </a:t>
            </a:r>
            <a:r>
              <a:rPr lang="en-US" sz="2000" dirty="0" smtClean="0"/>
              <a:t>is then propagated from web service to web service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U</a:t>
            </a:r>
            <a:r>
              <a:rPr lang="en-US" sz="2000" dirty="0" smtClean="0"/>
              <a:t>se </a:t>
            </a:r>
            <a:r>
              <a:rPr lang="en-US" sz="2000" dirty="0" smtClean="0"/>
              <a:t>SAML assertions especially the Relayed-Trust (RT) SAML assertion.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lvl="1"/>
            <a:r>
              <a:rPr lang="en-US" sz="2000" dirty="0" smtClean="0"/>
              <a:t>the </a:t>
            </a:r>
            <a:r>
              <a:rPr lang="en-US" sz="2000" dirty="0" smtClean="0"/>
              <a:t>workflow engine will use the original authentication assertion it obtained from</a:t>
            </a:r>
            <a:r>
              <a:rPr lang="en-US" sz="2000" dirty="0" smtClean="0"/>
              <a:t> and </a:t>
            </a:r>
            <a:r>
              <a:rPr lang="en-US" sz="2000" dirty="0" smtClean="0"/>
              <a:t>build a RT SAML assertion that is specific for itself and the web service it needs </a:t>
            </a:r>
            <a:r>
              <a:rPr lang="en-US" sz="2000" dirty="0" smtClean="0"/>
              <a:t>to access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Project Over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CMDI.pptx</Template>
  <TotalTime>2817</TotalTime>
  <Words>776</Words>
  <Application>Microsoft Macintosh PowerPoint</Application>
  <PresentationFormat>On-screen Show (4:3)</PresentationFormat>
  <Paragraphs>93</Paragraphs>
  <Slides>10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Project Overview</vt:lpstr>
      <vt:lpstr>CLARIN AAI,  Web Services Security Requirements</vt:lpstr>
      <vt:lpstr>What is CLARIN</vt:lpstr>
      <vt:lpstr>CLARIN Organization</vt:lpstr>
      <vt:lpstr>CLARIN “Holy Grail”  Use Case</vt:lpstr>
      <vt:lpstr>CLARIN AAI</vt:lpstr>
      <vt:lpstr>WS Security/delegation Simple example</vt:lpstr>
      <vt:lpstr>WS Security/delegation  for workflows</vt:lpstr>
      <vt:lpstr>Workflow AAI scenario</vt:lpstr>
      <vt:lpstr>Solutions?</vt:lpstr>
      <vt:lpstr>Slide 10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CLARIN AAI, Web Services and Workflow </dc:title>
  <dc:creator>Daan Broeder</dc:creator>
  <cp:lastModifiedBy>Daan Broeder</cp:lastModifiedBy>
  <cp:revision>14</cp:revision>
  <dcterms:created xsi:type="dcterms:W3CDTF">2010-04-25T18:19:32Z</dcterms:created>
  <dcterms:modified xsi:type="dcterms:W3CDTF">2010-04-27T17:17:24Z</dcterms:modified>
</cp:coreProperties>
</file>