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1"/>
  </p:notesMasterIdLst>
  <p:handoutMasterIdLst>
    <p:handoutMasterId r:id="rId32"/>
  </p:handoutMasterIdLst>
  <p:sldIdLst>
    <p:sldId id="256" r:id="rId2"/>
    <p:sldId id="281" r:id="rId3"/>
    <p:sldId id="257" r:id="rId4"/>
    <p:sldId id="282" r:id="rId5"/>
    <p:sldId id="258" r:id="rId6"/>
    <p:sldId id="259" r:id="rId7"/>
    <p:sldId id="260" r:id="rId8"/>
    <p:sldId id="261" r:id="rId9"/>
    <p:sldId id="262" r:id="rId10"/>
    <p:sldId id="263" r:id="rId11"/>
    <p:sldId id="264" r:id="rId12"/>
    <p:sldId id="268" r:id="rId13"/>
    <p:sldId id="265" r:id="rId14"/>
    <p:sldId id="283" r:id="rId15"/>
    <p:sldId id="269" r:id="rId16"/>
    <p:sldId id="292" r:id="rId17"/>
    <p:sldId id="293" r:id="rId18"/>
    <p:sldId id="294" r:id="rId19"/>
    <p:sldId id="289" r:id="rId20"/>
    <p:sldId id="290" r:id="rId21"/>
    <p:sldId id="291" r:id="rId22"/>
    <p:sldId id="284" r:id="rId23"/>
    <p:sldId id="270" r:id="rId24"/>
    <p:sldId id="286" r:id="rId25"/>
    <p:sldId id="285" r:id="rId26"/>
    <p:sldId id="287" r:id="rId27"/>
    <p:sldId id="271" r:id="rId28"/>
    <p:sldId id="288" r:id="rId29"/>
    <p:sldId id="274" r:id="rId30"/>
  </p:sldIdLst>
  <p:sldSz cx="9144000" cy="6858000" type="screen4x3"/>
  <p:notesSz cx="9144000" cy="6858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96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9CD68D9-ECB4-40FB-93C2-45DCD2DE88EF}" type="datetimeFigureOut">
              <a:rPr lang="en-US"/>
              <a:pPr>
                <a:defRPr/>
              </a:pPr>
              <a:t>4/17/2012</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7DF7519-E7F9-4123-A23A-F5C30A2CCC7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8D62766-0D31-4037-B93C-51B8BD99A9B9}" type="datetimeFigureOut">
              <a:rPr lang="en-US"/>
              <a:pPr>
                <a:defRPr/>
              </a:pPr>
              <a:t>4/17/2012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nl-NL" noProof="0" smtClean="0"/>
              <a:t>Click to edit Master text styles</a:t>
            </a:r>
          </a:p>
          <a:p>
            <a:pPr lvl="1"/>
            <a:r>
              <a:rPr lang="nl-NL" noProof="0" smtClean="0"/>
              <a:t>Second level</a:t>
            </a:r>
          </a:p>
          <a:p>
            <a:pPr lvl="2"/>
            <a:r>
              <a:rPr lang="nl-NL" noProof="0" smtClean="0"/>
              <a:t>Third level</a:t>
            </a:r>
          </a:p>
          <a:p>
            <a:pPr lvl="3"/>
            <a:r>
              <a:rPr lang="nl-NL" noProof="0" smtClean="0"/>
              <a:t>Fourth level</a:t>
            </a:r>
          </a:p>
          <a:p>
            <a:pPr lvl="4"/>
            <a:r>
              <a:rPr lang="nl-NL" noProof="0" smtClean="0"/>
              <a:t>Fifth level</a:t>
            </a:r>
            <a:endParaRPr lang="en-US" noProof="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67BDADA-0DA0-41C6-A21A-A26DFD66EBD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2B8E3E-2BF1-4141-8C72-A9559A7F8D9E}" type="slidenum">
              <a:rPr lang="en-US">
                <a:ea typeface="ＭＳ Ｐゴシック"/>
                <a:cs typeface="ＭＳ Ｐゴシック"/>
              </a:rPr>
              <a:pPr fontAlgn="base">
                <a:spcBef>
                  <a:spcPct val="0"/>
                </a:spcBef>
                <a:spcAft>
                  <a:spcPct val="0"/>
                </a:spcAft>
              </a:pPr>
              <a:t>5</a:t>
            </a:fld>
            <a:endParaRPr lang="en-US">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6899FF-D0FF-42CB-B429-F26D03A09845}" type="slidenum">
              <a:rPr lang="en-US">
                <a:ea typeface="ＭＳ Ｐゴシック"/>
                <a:cs typeface="ＭＳ Ｐゴシック"/>
              </a:rPr>
              <a:pPr fontAlgn="base">
                <a:spcBef>
                  <a:spcPct val="0"/>
                </a:spcBef>
                <a:spcAft>
                  <a:spcPct val="0"/>
                </a:spcAft>
              </a:pPr>
              <a:t>6</a:t>
            </a:fld>
            <a:endParaRPr lang="en-US">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28B10D-C690-45D9-B640-697C096A58E7}" type="slidenum">
              <a:rPr lang="en-US">
                <a:ea typeface="ＭＳ Ｐゴシック"/>
                <a:cs typeface="ＭＳ Ｐゴシック"/>
              </a:rPr>
              <a:pPr fontAlgn="base">
                <a:spcBef>
                  <a:spcPct val="0"/>
                </a:spcBef>
                <a:spcAft>
                  <a:spcPct val="0"/>
                </a:spcAft>
              </a:pPr>
              <a:t>7</a:t>
            </a:fld>
            <a:endParaRPr lang="en-US">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2CD4CB-6E2E-4CC2-A115-795B6425E9AE}" type="slidenum">
              <a:rPr lang="en-US">
                <a:ea typeface="ＭＳ Ｐゴシック"/>
                <a:cs typeface="ＭＳ Ｐゴシック"/>
              </a:rPr>
              <a:pPr fontAlgn="base">
                <a:spcBef>
                  <a:spcPct val="0"/>
                </a:spcBef>
                <a:spcAft>
                  <a:spcPct val="0"/>
                </a:spcAft>
              </a:pPr>
              <a:t>8</a:t>
            </a:fld>
            <a:endParaRPr lang="en-US">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396D175-074C-4F72-A47E-E73667FCDDCC}" type="slidenum">
              <a:rPr lang="en-US">
                <a:ea typeface="ＭＳ Ｐゴシック"/>
                <a:cs typeface="ＭＳ Ｐゴシック"/>
              </a:rPr>
              <a:pPr fontAlgn="base">
                <a:spcBef>
                  <a:spcPct val="0"/>
                </a:spcBef>
                <a:spcAft>
                  <a:spcPct val="0"/>
                </a:spcAft>
              </a:pPr>
              <a:t>9</a:t>
            </a:fld>
            <a:endParaRPr lang="en-US">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2E8000-A36C-4D33-BA22-FBE675043446}" type="slidenum">
              <a:rPr lang="en-US">
                <a:ea typeface="ＭＳ Ｐゴシック"/>
                <a:cs typeface="ＭＳ Ｐゴシック"/>
              </a:rPr>
              <a:pPr fontAlgn="base">
                <a:spcBef>
                  <a:spcPct val="0"/>
                </a:spcBef>
                <a:spcAft>
                  <a:spcPct val="0"/>
                </a:spcAft>
              </a:pPr>
              <a:t>10</a:t>
            </a:fld>
            <a:endParaRPr lang="en-US">
              <a:ea typeface="ＭＳ Ｐゴシック"/>
              <a:cs typeface="ＭＳ Ｐゴシック"/>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1C8A35-E8DF-40E4-88FE-089CEE6397EA}" type="slidenum">
              <a:rPr lang="en-US">
                <a:ea typeface="ＭＳ Ｐゴシック"/>
                <a:cs typeface="ＭＳ Ｐゴシック"/>
              </a:rPr>
              <a:pPr fontAlgn="base">
                <a:spcBef>
                  <a:spcPct val="0"/>
                </a:spcBef>
                <a:spcAft>
                  <a:spcPct val="0"/>
                </a:spcAft>
              </a:pPr>
              <a:t>11</a:t>
            </a:fld>
            <a:endParaRPr lang="en-US">
              <a:ea typeface="ＭＳ Ｐゴシック"/>
              <a:cs typeface="ＭＳ Ｐゴシック"/>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A04F8C-1A03-4E12-92D3-D177288586A7}" type="slidenum">
              <a:rPr lang="en-US">
                <a:ea typeface="ＭＳ Ｐゴシック"/>
                <a:cs typeface="ＭＳ Ｐゴシック"/>
              </a:rPr>
              <a:pPr fontAlgn="base">
                <a:spcBef>
                  <a:spcPct val="0"/>
                </a:spcBef>
                <a:spcAft>
                  <a:spcPct val="0"/>
                </a:spcAft>
              </a:pPr>
              <a:t>13</a:t>
            </a:fld>
            <a:endParaRPr lang="en-US">
              <a:ea typeface="ＭＳ Ｐゴシック"/>
              <a:cs typeface="ＭＳ Ｐゴシック"/>
            </a:endParaRPr>
          </a:p>
        </p:txBody>
      </p:sp>
      <p:sp>
        <p:nvSpPr>
          <p:cNvPr id="35842" name="Rectangle 2"/>
          <p:cNvSpPr>
            <a:spLocks noGrp="1" noRot="1" noChangeAspect="1" noChangeArrowheads="1" noTextEdit="1"/>
          </p:cNvSpPr>
          <p:nvPr>
            <p:ph type="sldImg"/>
          </p:nvPr>
        </p:nvSpPr>
        <p:spPr bwMode="auto">
          <a:xfrm>
            <a:off x="2857500" y="514350"/>
            <a:ext cx="3430588" cy="2571750"/>
          </a:xfrm>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Back to metadata components</a:t>
            </a:r>
          </a:p>
          <a:p>
            <a:pPr>
              <a:spcBef>
                <a:spcPct val="0"/>
              </a:spcBef>
            </a:pPr>
            <a:r>
              <a:rPr lang="en-US" smtClean="0"/>
              <a:t>(1) User selects appropriate components from a component registry (store) to form a profile</a:t>
            </a:r>
          </a:p>
          <a:p>
            <a:pPr>
              <a:spcBef>
                <a:spcPct val="0"/>
              </a:spcBef>
            </a:pPr>
            <a:r>
              <a:rPr lang="en-US" smtClean="0"/>
              <a:t>Different components are bound to have often semantic overlap.</a:t>
            </a:r>
          </a:p>
          <a:p>
            <a:pPr>
              <a:spcBef>
                <a:spcPct val="0"/>
              </a:spcBef>
            </a:pPr>
            <a:r>
              <a:rPr lang="en-US" smtClean="0"/>
              <a:t>The ISO DCR can store only very limited relation types, it is not an ontology.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4" name="Rectangle 7"/>
          <p:cNvSpPr/>
          <p:nvPr/>
        </p:nvSpPr>
        <p:spPr>
          <a:xfrm flipV="1">
            <a:off x="0" y="0"/>
            <a:ext cx="9144000" cy="3429000"/>
          </a:xfrm>
          <a:prstGeom prst="rect">
            <a:avLst/>
          </a:prstGeom>
          <a:solidFill>
            <a:schemeClr val="accent1">
              <a:lumMod val="50000"/>
              <a:alpha val="4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5" name="Bild 12" descr="LOG2_4C.EPS"/>
          <p:cNvPicPr>
            <a:picLocks noChangeAspect="1"/>
          </p:cNvPicPr>
          <p:nvPr/>
        </p:nvPicPr>
        <p:blipFill>
          <a:blip r:embed="rId2">
            <a:lum bright="100000" contrast="-100000"/>
          </a:blip>
          <a:srcRect/>
          <a:stretch>
            <a:fillRect/>
          </a:stretch>
        </p:blipFill>
        <p:spPr bwMode="auto">
          <a:xfrm>
            <a:off x="7115175" y="355600"/>
            <a:ext cx="1595438" cy="879475"/>
          </a:xfrm>
          <a:prstGeom prst="rect">
            <a:avLst/>
          </a:prstGeom>
          <a:noFill/>
          <a:ln w="9525">
            <a:noFill/>
            <a:miter lim="800000"/>
            <a:headEnd/>
            <a:tailEnd/>
          </a:ln>
        </p:spPr>
      </p:pic>
      <p:pic>
        <p:nvPicPr>
          <p:cNvPr id="6" name="Bild 8" descr="TLA02.png"/>
          <p:cNvPicPr>
            <a:picLocks noChangeAspect="1"/>
          </p:cNvPicPr>
          <p:nvPr/>
        </p:nvPicPr>
        <p:blipFill>
          <a:blip r:embed="rId3">
            <a:clrChange>
              <a:clrFrom>
                <a:srgbClr val="FFFFFF"/>
              </a:clrFrom>
              <a:clrTo>
                <a:srgbClr val="FFFFFF">
                  <a:alpha val="0"/>
                </a:srgbClr>
              </a:clrTo>
            </a:clrChange>
          </a:blip>
          <a:srcRect/>
          <a:stretch>
            <a:fillRect/>
          </a:stretch>
        </p:blipFill>
        <p:spPr bwMode="auto">
          <a:xfrm>
            <a:off x="3181350" y="469900"/>
            <a:ext cx="2614613" cy="2568575"/>
          </a:xfrm>
          <a:prstGeom prst="rect">
            <a:avLst/>
          </a:prstGeom>
          <a:noFill/>
          <a:ln w="9525">
            <a:noFill/>
            <a:miter lim="800000"/>
            <a:headEnd/>
            <a:tailEnd/>
          </a:ln>
        </p:spPr>
      </p:pic>
      <p:sp>
        <p:nvSpPr>
          <p:cNvPr id="7" name="Rectangle 7"/>
          <p:cNvSpPr/>
          <p:nvPr/>
        </p:nvSpPr>
        <p:spPr>
          <a:xfrm flipV="1">
            <a:off x="117475" y="0"/>
            <a:ext cx="71438" cy="6858000"/>
          </a:xfrm>
          <a:prstGeom prst="rect">
            <a:avLst/>
          </a:prstGeom>
          <a:solidFill>
            <a:schemeClr val="accent1">
              <a:lumMod val="50000"/>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TextBox 14"/>
          <p:cNvSpPr txBox="1"/>
          <p:nvPr/>
        </p:nvSpPr>
        <p:spPr>
          <a:xfrm>
            <a:off x="1165225" y="5834063"/>
            <a:ext cx="6929438" cy="652462"/>
          </a:xfrm>
          <a:custGeom>
            <a:avLst/>
            <a:gdLst>
              <a:gd name="connsiteX0" fmla="*/ 0 w 6929526"/>
              <a:gd name="connsiteY0" fmla="*/ 0 h 584776"/>
              <a:gd name="connsiteX1" fmla="*/ 6929526 w 6929526"/>
              <a:gd name="connsiteY1" fmla="*/ 0 h 584776"/>
              <a:gd name="connsiteX2" fmla="*/ 6929526 w 6929526"/>
              <a:gd name="connsiteY2" fmla="*/ 584776 h 584776"/>
              <a:gd name="connsiteX3" fmla="*/ 0 w 6929526"/>
              <a:gd name="connsiteY3" fmla="*/ 584776 h 584776"/>
              <a:gd name="connsiteX4" fmla="*/ 0 w 6929526"/>
              <a:gd name="connsiteY4" fmla="*/ 0 h 584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29526" h="584776">
                <a:moveTo>
                  <a:pt x="0" y="0"/>
                </a:moveTo>
                <a:lnTo>
                  <a:pt x="6929526" y="0"/>
                </a:lnTo>
                <a:lnTo>
                  <a:pt x="6929526" y="584776"/>
                </a:lnTo>
                <a:lnTo>
                  <a:pt x="0" y="584776"/>
                </a:lnTo>
                <a:lnTo>
                  <a:pt x="0" y="0"/>
                </a:lnTo>
                <a:close/>
              </a:path>
            </a:pathLst>
          </a:custGeom>
          <a:noFill/>
        </p:spPr>
        <p:txBody>
          <a:bodyPr/>
          <a:lstStyle/>
          <a:p>
            <a:pPr algn="ctr" fontAlgn="auto">
              <a:spcBef>
                <a:spcPts val="0"/>
              </a:spcBef>
              <a:spcAft>
                <a:spcPts val="0"/>
              </a:spcAft>
              <a:defRPr/>
            </a:pPr>
            <a:r>
              <a:rPr lang="en-US" dirty="0">
                <a:latin typeface="Trebuchet MS"/>
                <a:cs typeface="Trebuchet MS"/>
              </a:rPr>
              <a:t>The Language Archive – Max Planck Institute for Psycholinguistics</a:t>
            </a:r>
          </a:p>
          <a:p>
            <a:pPr algn="ctr" fontAlgn="auto">
              <a:spcBef>
                <a:spcPts val="0"/>
              </a:spcBef>
              <a:spcAft>
                <a:spcPts val="0"/>
              </a:spcAft>
              <a:defRPr/>
            </a:pPr>
            <a:r>
              <a:rPr lang="en-US" dirty="0">
                <a:latin typeface="Trebuchet MS"/>
                <a:cs typeface="Trebuchet MS"/>
              </a:rPr>
              <a:t>Nijmegen, The Netherlands</a:t>
            </a:r>
          </a:p>
        </p:txBody>
      </p:sp>
      <p:sp>
        <p:nvSpPr>
          <p:cNvPr id="2" name="Title 1"/>
          <p:cNvSpPr>
            <a:spLocks noGrp="1"/>
          </p:cNvSpPr>
          <p:nvPr>
            <p:ph type="ctrTitle"/>
          </p:nvPr>
        </p:nvSpPr>
        <p:spPr>
          <a:xfrm>
            <a:off x="685800" y="4053600"/>
            <a:ext cx="7772400" cy="645475"/>
          </a:xfrm>
        </p:spPr>
        <p:txBody>
          <a:bodyPr>
            <a:normAutofit/>
          </a:bodyPr>
          <a:lstStyle>
            <a:lvl1pPr algn="ctr">
              <a:defRPr sz="3600">
                <a:latin typeface="Trebuchet MS"/>
                <a:cs typeface="Trebuchet MS"/>
              </a:defRPr>
            </a:lvl1pPr>
          </a:lstStyle>
          <a:p>
            <a:r>
              <a:rPr lang="nl-NL" smtClean="0"/>
              <a:t>Click to edit Master title style</a:t>
            </a:r>
            <a:endParaRPr lang="en-GB" dirty="0"/>
          </a:p>
        </p:txBody>
      </p:sp>
      <p:sp>
        <p:nvSpPr>
          <p:cNvPr id="3" name="Subtitle 2"/>
          <p:cNvSpPr>
            <a:spLocks noGrp="1"/>
          </p:cNvSpPr>
          <p:nvPr>
            <p:ph type="subTitle" idx="1"/>
          </p:nvPr>
        </p:nvSpPr>
        <p:spPr>
          <a:xfrm>
            <a:off x="1371600" y="5528988"/>
            <a:ext cx="6400800" cy="403077"/>
          </a:xfrm>
        </p:spPr>
        <p:txBody>
          <a:bodyPr>
            <a:normAutofit/>
          </a:bodyPr>
          <a:lstStyle>
            <a:lvl1pPr marL="0" indent="0" algn="ctr">
              <a:lnSpc>
                <a:spcPct val="100000"/>
              </a:lnSpc>
              <a:spcBef>
                <a:spcPts val="0"/>
              </a:spcBef>
              <a:buNone/>
              <a:defRPr sz="18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Click to edit Master subtitle style</a:t>
            </a:r>
            <a:endParaRPr lang="en-US" dirty="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6255FC9-FC38-41DC-B0F8-135F607FF41C}"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663019-21A4-4F24-B59A-20240FF66DB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054E898-0F86-4ABB-930B-FDEAB168C7A0}"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D71511-8108-41AF-B5DF-F11E1BAB27F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GB"/>
          </a:p>
        </p:txBody>
      </p:sp>
      <p:sp>
        <p:nvSpPr>
          <p:cNvPr id="3" name="Content Placeholder 2"/>
          <p:cNvSpPr>
            <a:spLocks noGrp="1"/>
          </p:cNvSpPr>
          <p:nvPr>
            <p:ph idx="1"/>
          </p:nvPr>
        </p:nvSpPr>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61E61FD-8BDB-4607-9641-D05EAAB33A53}"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F594F2-E1C0-4B36-A5BF-A6F33FAC4A8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68395C3-9741-47E7-A3C0-6DFB98BFEAB8}"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21162A-B936-4C9B-8D15-5D7CF1872C9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B3A42CB4-066F-402C-8832-1E2A5D6C61F6}" type="datetimeFigureOut">
              <a:rPr lang="en-US"/>
              <a:pPr>
                <a:defRPr/>
              </a:pPr>
              <a:t>4/17/2012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511C15-C51C-416B-BFBE-51C92D220C2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B8CD025-1834-458D-86BA-84DFA7D665E8}" type="datetimeFigureOut">
              <a:rPr lang="en-US"/>
              <a:pPr>
                <a:defRPr/>
              </a:pPr>
              <a:t>4/17/2012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C267439-CB5F-4A3A-BF08-516F89FFF3E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B573469-51AC-4C39-B910-6CD5DDD9986E}" type="datetimeFigureOut">
              <a:rPr lang="en-US"/>
              <a:pPr>
                <a:defRPr/>
              </a:pPr>
              <a:t>4/17/2012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008A900-1EB2-41CE-BAE7-B9E2B0C24CA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81AD52-1BCA-44AC-9FBF-2055E8C4E0EB}" type="datetimeFigureOut">
              <a:rPr lang="en-US"/>
              <a:pPr>
                <a:defRPr/>
              </a:pPr>
              <a:t>4/17/2012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D976F04-BE69-4A37-8D50-8DD31528C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5F2ACF-E481-4C13-A760-FECD54C2CBB2}" type="datetimeFigureOut">
              <a:rPr lang="en-US"/>
              <a:pPr>
                <a:defRPr/>
              </a:pPr>
              <a:t>4/17/2012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6F20D5F-2755-495D-9E20-BA9665D30D7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FB7082-619F-4C39-85A2-47F22C31B781}" type="datetimeFigureOut">
              <a:rPr lang="en-US"/>
              <a:pPr>
                <a:defRPr/>
              </a:pPr>
              <a:t>4/17/2012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5E411AF-D14A-4DEB-8309-91EF75A158D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7"/>
          <p:cNvSpPr/>
          <p:nvPr/>
        </p:nvSpPr>
        <p:spPr>
          <a:xfrm flipV="1">
            <a:off x="0" y="0"/>
            <a:ext cx="9144000" cy="1071563"/>
          </a:xfrm>
          <a:prstGeom prst="rect">
            <a:avLst/>
          </a:prstGeom>
          <a:solidFill>
            <a:schemeClr val="accent1">
              <a:lumMod val="50000"/>
              <a:alpha val="4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27" name="Title Placeholder 1"/>
          <p:cNvSpPr>
            <a:spLocks noGrp="1"/>
          </p:cNvSpPr>
          <p:nvPr>
            <p:ph type="title"/>
          </p:nvPr>
        </p:nvSpPr>
        <p:spPr bwMode="auto">
          <a:xfrm>
            <a:off x="1306513" y="274638"/>
            <a:ext cx="6411912" cy="4937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Click to edit Master title style</a:t>
            </a:r>
            <a:endParaRPr lang="en-GB" smtClean="0"/>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41D12C6-FAC1-49EB-8F00-483688AED471}" type="datetimeFigureOut">
              <a:rPr lang="en-US"/>
              <a:pPr>
                <a:defRPr/>
              </a:pPr>
              <a:t>4/17/2012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E2A008F-CD98-4B3A-9595-8A114D590BE3}" type="slidenum">
              <a:rPr lang="en-US"/>
              <a:pPr>
                <a:defRPr/>
              </a:pPr>
              <a:t>‹#›</a:t>
            </a:fld>
            <a:endParaRPr lang="en-US"/>
          </a:p>
        </p:txBody>
      </p:sp>
      <p:pic>
        <p:nvPicPr>
          <p:cNvPr id="1032" name="Bild 12" descr="LOG2_4C.EPS"/>
          <p:cNvPicPr>
            <a:picLocks noChangeAspect="1"/>
          </p:cNvPicPr>
          <p:nvPr/>
        </p:nvPicPr>
        <p:blipFill>
          <a:blip r:embed="rId13">
            <a:lum bright="100000" contrast="-100000"/>
          </a:blip>
          <a:srcRect/>
          <a:stretch>
            <a:fillRect/>
          </a:stretch>
        </p:blipFill>
        <p:spPr bwMode="auto">
          <a:xfrm>
            <a:off x="7607300" y="242888"/>
            <a:ext cx="1155700" cy="638175"/>
          </a:xfrm>
          <a:prstGeom prst="rect">
            <a:avLst/>
          </a:prstGeom>
          <a:noFill/>
          <a:ln w="9525">
            <a:noFill/>
            <a:miter lim="800000"/>
            <a:headEnd/>
            <a:tailEnd/>
          </a:ln>
        </p:spPr>
      </p:pic>
      <p:sp>
        <p:nvSpPr>
          <p:cNvPr id="9" name="Rectangle 7"/>
          <p:cNvSpPr/>
          <p:nvPr/>
        </p:nvSpPr>
        <p:spPr>
          <a:xfrm flipV="1">
            <a:off x="117475" y="0"/>
            <a:ext cx="71438" cy="6858000"/>
          </a:xfrm>
          <a:prstGeom prst="rect">
            <a:avLst/>
          </a:prstGeom>
          <a:solidFill>
            <a:schemeClr val="accent1">
              <a:lumMod val="50000"/>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034" name="Bild 16"/>
          <p:cNvPicPr>
            <a:picLocks noChangeAspect="1"/>
          </p:cNvPicPr>
          <p:nvPr/>
        </p:nvPicPr>
        <p:blipFill>
          <a:blip r:embed="rId14"/>
          <a:srcRect/>
          <a:stretch>
            <a:fillRect/>
          </a:stretch>
        </p:blipFill>
        <p:spPr bwMode="auto">
          <a:xfrm>
            <a:off x="617538" y="268288"/>
            <a:ext cx="522287" cy="50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Lst>
  <p:txStyles>
    <p:titleStyle>
      <a:lvl1pPr algn="l" rtl="0" fontAlgn="base">
        <a:spcBef>
          <a:spcPct val="0"/>
        </a:spcBef>
        <a:spcAft>
          <a:spcPct val="0"/>
        </a:spcAft>
        <a:defRPr sz="2800" b="1" kern="1200">
          <a:solidFill>
            <a:schemeClr val="tx1"/>
          </a:solidFill>
          <a:latin typeface="Trebuchet MS"/>
          <a:ea typeface="+mj-ea"/>
          <a:cs typeface="Trebuchet MS"/>
        </a:defRPr>
      </a:lvl1pPr>
      <a:lvl2pPr algn="l" rtl="0" fontAlgn="base">
        <a:spcBef>
          <a:spcPct val="0"/>
        </a:spcBef>
        <a:spcAft>
          <a:spcPct val="0"/>
        </a:spcAft>
        <a:defRPr sz="2800" b="1">
          <a:solidFill>
            <a:schemeClr val="tx1"/>
          </a:solidFill>
          <a:latin typeface="Trebuchet MS" pitchFamily="34" charset="0"/>
        </a:defRPr>
      </a:lvl2pPr>
      <a:lvl3pPr algn="l" rtl="0" fontAlgn="base">
        <a:spcBef>
          <a:spcPct val="0"/>
        </a:spcBef>
        <a:spcAft>
          <a:spcPct val="0"/>
        </a:spcAft>
        <a:defRPr sz="2800" b="1">
          <a:solidFill>
            <a:schemeClr val="tx1"/>
          </a:solidFill>
          <a:latin typeface="Trebuchet MS" pitchFamily="34" charset="0"/>
        </a:defRPr>
      </a:lvl3pPr>
      <a:lvl4pPr algn="l" rtl="0" fontAlgn="base">
        <a:spcBef>
          <a:spcPct val="0"/>
        </a:spcBef>
        <a:spcAft>
          <a:spcPct val="0"/>
        </a:spcAft>
        <a:defRPr sz="2800" b="1">
          <a:solidFill>
            <a:schemeClr val="tx1"/>
          </a:solidFill>
          <a:latin typeface="Trebuchet MS" pitchFamily="34" charset="0"/>
        </a:defRPr>
      </a:lvl4pPr>
      <a:lvl5pPr algn="l" rtl="0" fontAlgn="base">
        <a:spcBef>
          <a:spcPct val="0"/>
        </a:spcBef>
        <a:spcAft>
          <a:spcPct val="0"/>
        </a:spcAft>
        <a:defRPr sz="2800" b="1">
          <a:solidFill>
            <a:schemeClr val="tx1"/>
          </a:solidFill>
          <a:latin typeface="Trebuchet MS" pitchFamily="34" charset="0"/>
        </a:defRPr>
      </a:lvl5pPr>
      <a:lvl6pPr marL="457200" algn="l" rtl="0" fontAlgn="base">
        <a:spcBef>
          <a:spcPct val="0"/>
        </a:spcBef>
        <a:spcAft>
          <a:spcPct val="0"/>
        </a:spcAft>
        <a:defRPr sz="2800" b="1">
          <a:solidFill>
            <a:schemeClr val="tx1"/>
          </a:solidFill>
          <a:latin typeface="Trebuchet MS" pitchFamily="34" charset="0"/>
        </a:defRPr>
      </a:lvl6pPr>
      <a:lvl7pPr marL="914400" algn="l" rtl="0" fontAlgn="base">
        <a:spcBef>
          <a:spcPct val="0"/>
        </a:spcBef>
        <a:spcAft>
          <a:spcPct val="0"/>
        </a:spcAft>
        <a:defRPr sz="2800" b="1">
          <a:solidFill>
            <a:schemeClr val="tx1"/>
          </a:solidFill>
          <a:latin typeface="Trebuchet MS" pitchFamily="34" charset="0"/>
        </a:defRPr>
      </a:lvl7pPr>
      <a:lvl8pPr marL="1371600" algn="l" rtl="0" fontAlgn="base">
        <a:spcBef>
          <a:spcPct val="0"/>
        </a:spcBef>
        <a:spcAft>
          <a:spcPct val="0"/>
        </a:spcAft>
        <a:defRPr sz="2800" b="1">
          <a:solidFill>
            <a:schemeClr val="tx1"/>
          </a:solidFill>
          <a:latin typeface="Trebuchet MS" pitchFamily="34" charset="0"/>
        </a:defRPr>
      </a:lvl8pPr>
      <a:lvl9pPr marL="1828800" algn="l" rtl="0" fontAlgn="base">
        <a:spcBef>
          <a:spcPct val="0"/>
        </a:spcBef>
        <a:spcAft>
          <a:spcPct val="0"/>
        </a:spcAft>
        <a:defRPr sz="2800" b="1">
          <a:solidFill>
            <a:schemeClr val="tx1"/>
          </a:solidFill>
          <a:latin typeface="Trebuchet MS" pitchFamily="34" charset="0"/>
        </a:defRPr>
      </a:lvl9pPr>
    </p:titleStyle>
    <p:bodyStyle>
      <a:lvl1pPr marL="342900" indent="-342900" algn="l" rtl="0" fontAlgn="base">
        <a:spcBef>
          <a:spcPct val="20000"/>
        </a:spcBef>
        <a:spcAft>
          <a:spcPct val="0"/>
        </a:spcAft>
        <a:buFont typeface="Arial" charset="0"/>
        <a:buChar char="•"/>
        <a:defRPr sz="2800" kern="1200">
          <a:solidFill>
            <a:schemeClr val="tx1"/>
          </a:solidFill>
          <a:latin typeface="Trebuchet MS"/>
          <a:ea typeface="+mn-ea"/>
          <a:cs typeface="Trebuchet MS"/>
        </a:defRPr>
      </a:lvl1pPr>
      <a:lvl2pPr marL="742950" indent="-285750" algn="l" rtl="0" fontAlgn="base">
        <a:spcBef>
          <a:spcPct val="20000"/>
        </a:spcBef>
        <a:spcAft>
          <a:spcPct val="0"/>
        </a:spcAft>
        <a:buFont typeface="Arial" charset="0"/>
        <a:buChar char="–"/>
        <a:defRPr sz="2400" kern="1200">
          <a:solidFill>
            <a:schemeClr val="tx1"/>
          </a:solidFill>
          <a:latin typeface="Trebuchet MS"/>
          <a:ea typeface="+mn-ea"/>
          <a:cs typeface="Trebuchet MS"/>
        </a:defRPr>
      </a:lvl2pPr>
      <a:lvl3pPr marL="1143000" indent="-228600" algn="l" rtl="0" fontAlgn="base">
        <a:spcBef>
          <a:spcPct val="20000"/>
        </a:spcBef>
        <a:spcAft>
          <a:spcPct val="0"/>
        </a:spcAft>
        <a:buFont typeface="Arial" charset="0"/>
        <a:buChar char="•"/>
        <a:defRPr sz="2000" kern="1200">
          <a:solidFill>
            <a:schemeClr val="tx1"/>
          </a:solidFill>
          <a:latin typeface="Trebuchet MS"/>
          <a:ea typeface="+mn-ea"/>
          <a:cs typeface="Trebuchet MS"/>
        </a:defRPr>
      </a:lvl3pPr>
      <a:lvl4pPr marL="1600200" indent="-228600" algn="l" rtl="0" fontAlgn="base">
        <a:spcBef>
          <a:spcPct val="20000"/>
        </a:spcBef>
        <a:spcAft>
          <a:spcPct val="0"/>
        </a:spcAft>
        <a:buFont typeface="Arial" charset="0"/>
        <a:buChar char="–"/>
        <a:defRPr kern="1200">
          <a:solidFill>
            <a:schemeClr val="tx1"/>
          </a:solidFill>
          <a:latin typeface="Trebuchet MS"/>
          <a:ea typeface="+mn-ea"/>
          <a:cs typeface="Trebuchet MS"/>
        </a:defRPr>
      </a:lvl4pPr>
      <a:lvl5pPr marL="2057400" indent="-228600" algn="l" rtl="0" fontAlgn="base">
        <a:spcBef>
          <a:spcPct val="20000"/>
        </a:spcBef>
        <a:spcAft>
          <a:spcPct val="0"/>
        </a:spcAft>
        <a:buFont typeface="Arial" charset="0"/>
        <a:buChar char="»"/>
        <a:defRPr sz="1600" kern="1200">
          <a:solidFill>
            <a:schemeClr val="tx1"/>
          </a:solidFill>
          <a:latin typeface="Trebuchet MS"/>
          <a:ea typeface="+mn-ea"/>
          <a:cs typeface="Trebuchet M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52888"/>
            <a:ext cx="7772400" cy="646112"/>
          </a:xfrm>
        </p:spPr>
        <p:txBody>
          <a:bodyPr rtlCol="0">
            <a:normAutofit fontScale="90000"/>
          </a:bodyPr>
          <a:lstStyle/>
          <a:p>
            <a:pPr fontAlgn="auto">
              <a:spcAft>
                <a:spcPts val="0"/>
              </a:spcAft>
              <a:defRPr/>
            </a:pPr>
            <a:r>
              <a:rPr lang="en-US" dirty="0" smtClean="0"/>
              <a:t>NP 24622 </a:t>
            </a:r>
            <a:r>
              <a:rPr lang="en-US" dirty="0"/>
              <a:t>CMDI-1</a:t>
            </a:r>
            <a:r>
              <a:rPr lang="en-US" dirty="0" smtClean="0"/>
              <a:t/>
            </a:r>
            <a:br>
              <a:rPr lang="en-US" dirty="0" smtClean="0"/>
            </a:br>
            <a:r>
              <a:rPr lang="en-US" dirty="0" smtClean="0"/>
              <a:t>Metadata Component Framework</a:t>
            </a:r>
            <a:br>
              <a:rPr lang="en-US" dirty="0" smtClean="0"/>
            </a:br>
            <a:r>
              <a:rPr lang="en-US" i="1" dirty="0" smtClean="0"/>
              <a:t>New Standardization Work within TC37/SC4</a:t>
            </a:r>
            <a:endParaRPr lang="en-US"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rtlCol="0">
            <a:normAutofit fontScale="90000"/>
          </a:bodyPr>
          <a:lstStyle/>
          <a:p>
            <a:pPr fontAlgn="auto">
              <a:spcAft>
                <a:spcPts val="0"/>
              </a:spcAft>
              <a:defRPr/>
            </a:pPr>
            <a:r>
              <a:rPr lang="en-US" smtClean="0">
                <a:ea typeface="ＭＳ Ｐゴシック" charset="-128"/>
                <a:cs typeface="ＭＳ Ｐゴシック" charset="-128"/>
              </a:rPr>
              <a:t>Metadata Components</a:t>
            </a:r>
          </a:p>
        </p:txBody>
      </p:sp>
      <p:sp>
        <p:nvSpPr>
          <p:cNvPr id="29698" name="Rectangle 5"/>
          <p:cNvSpPr>
            <a:spLocks noChangeArrowheads="1"/>
          </p:cNvSpPr>
          <p:nvPr/>
        </p:nvSpPr>
        <p:spPr bwMode="auto">
          <a:xfrm>
            <a:off x="1295400" y="4267200"/>
            <a:ext cx="2133600" cy="914400"/>
          </a:xfrm>
          <a:prstGeom prst="rect">
            <a:avLst/>
          </a:prstGeom>
          <a:solidFill>
            <a:srgbClr val="FF0000"/>
          </a:solidFill>
          <a:ln w="9525">
            <a:noFill/>
            <a:round/>
            <a:headEnd/>
            <a:tailEnd/>
          </a:ln>
        </p:spPr>
        <p:txBody>
          <a:bodyPr lIns="0" anchor="ctr"/>
          <a:lstStyle/>
          <a:p>
            <a:pPr algn="ctr" defTabSz="914400"/>
            <a:r>
              <a:rPr lang="en-US" sz="2400" b="1">
                <a:solidFill>
                  <a:srgbClr val="000000"/>
                </a:solidFill>
                <a:latin typeface="Calibri" pitchFamily="34" charset="0"/>
              </a:rPr>
              <a:t>Language</a:t>
            </a:r>
          </a:p>
        </p:txBody>
      </p:sp>
      <p:sp>
        <p:nvSpPr>
          <p:cNvPr id="7" name="Round Diagonal Corner Rectangle 6"/>
          <p:cNvSpPr/>
          <p:nvPr/>
        </p:nvSpPr>
        <p:spPr bwMode="auto">
          <a:xfrm>
            <a:off x="1143000" y="3886200"/>
            <a:ext cx="914400" cy="914400"/>
          </a:xfrm>
          <a:prstGeom prst="round2DiagRect">
            <a:avLst/>
          </a:prstGeom>
          <a:noFill/>
          <a:ln w="9525" cap="flat" cmpd="sng" algn="ctr">
            <a:noFill/>
            <a:prstDash val="solid"/>
            <a:round/>
            <a:headEnd type="none" w="med" len="med"/>
            <a:tailEnd type="none" w="med" len="med"/>
          </a:ln>
          <a:effectLst/>
        </p:spPr>
        <p:txBody>
          <a:bodyPr lIns="0" anchor="ctr"/>
          <a:lstStyle/>
          <a:p>
            <a:pPr algn="r" defTabSz="914400" fontAlgn="auto">
              <a:spcBef>
                <a:spcPts val="0"/>
              </a:spcBef>
              <a:spcAft>
                <a:spcPts val="0"/>
              </a:spcAft>
              <a:defRPr/>
            </a:pPr>
            <a:endParaRPr lang="en-US" sz="900" b="1">
              <a:solidFill>
                <a:srgbClr val="000000"/>
              </a:solidFill>
              <a:latin typeface="Arial" pitchFamily="-111" charset="0"/>
            </a:endParaRPr>
          </a:p>
        </p:txBody>
      </p:sp>
      <p:sp>
        <p:nvSpPr>
          <p:cNvPr id="8" name="Rectangle 7"/>
          <p:cNvSpPr/>
          <p:nvPr/>
        </p:nvSpPr>
        <p:spPr bwMode="auto">
          <a:xfrm>
            <a:off x="1295400" y="5181600"/>
            <a:ext cx="2133600" cy="914400"/>
          </a:xfrm>
          <a:prstGeom prst="rect">
            <a:avLst/>
          </a:prstGeom>
          <a:solidFill>
            <a:schemeClr val="accent5"/>
          </a:solidFill>
          <a:ln w="9525" cap="flat" cmpd="sng" algn="ctr">
            <a:no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Technical</a:t>
            </a:r>
          </a:p>
          <a:p>
            <a:pPr algn="ctr" defTabSz="914400" fontAlgn="auto">
              <a:spcBef>
                <a:spcPts val="0"/>
              </a:spcBef>
              <a:spcAft>
                <a:spcPts val="0"/>
              </a:spcAft>
              <a:defRPr/>
            </a:pPr>
            <a:r>
              <a:rPr lang="en-US" sz="2400" b="1" dirty="0">
                <a:solidFill>
                  <a:srgbClr val="000000"/>
                </a:solidFill>
                <a:latin typeface="Arial" pitchFamily="-111" charset="0"/>
              </a:rPr>
              <a:t>Metadata</a:t>
            </a:r>
          </a:p>
        </p:txBody>
      </p:sp>
      <p:sp>
        <p:nvSpPr>
          <p:cNvPr id="29701" name="Rectangle 8"/>
          <p:cNvSpPr>
            <a:spLocks noChangeArrowheads="1"/>
          </p:cNvSpPr>
          <p:nvPr/>
        </p:nvSpPr>
        <p:spPr bwMode="auto">
          <a:xfrm>
            <a:off x="1295400" y="3352800"/>
            <a:ext cx="2133600" cy="914400"/>
          </a:xfrm>
          <a:prstGeom prst="rect">
            <a:avLst/>
          </a:prstGeom>
          <a:solidFill>
            <a:srgbClr val="FFFF00"/>
          </a:solidFill>
          <a:ln w="9525">
            <a:noFill/>
            <a:round/>
            <a:headEnd/>
            <a:tailEnd/>
          </a:ln>
        </p:spPr>
        <p:txBody>
          <a:bodyPr lIns="0" anchor="ctr"/>
          <a:lstStyle/>
          <a:p>
            <a:pPr algn="ctr" defTabSz="914400"/>
            <a:r>
              <a:rPr lang="en-US" sz="2400" b="1">
                <a:solidFill>
                  <a:srgbClr val="000000"/>
                </a:solidFill>
                <a:latin typeface="Calibri" pitchFamily="34" charset="0"/>
              </a:rPr>
              <a:t>Actor</a:t>
            </a:r>
          </a:p>
        </p:txBody>
      </p:sp>
      <p:sp>
        <p:nvSpPr>
          <p:cNvPr id="10" name="Rectangle 9"/>
          <p:cNvSpPr/>
          <p:nvPr/>
        </p:nvSpPr>
        <p:spPr bwMode="auto">
          <a:xfrm>
            <a:off x="1295400" y="2438400"/>
            <a:ext cx="2133600" cy="914400"/>
          </a:xfrm>
          <a:prstGeom prst="rect">
            <a:avLst/>
          </a:prstGeom>
          <a:solidFill>
            <a:schemeClr val="accent6"/>
          </a:solidFill>
          <a:ln w="9525" cap="flat" cmpd="sng" algn="ctr">
            <a:no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Location</a:t>
            </a:r>
          </a:p>
        </p:txBody>
      </p:sp>
      <p:sp>
        <p:nvSpPr>
          <p:cNvPr id="29703" name="Rectangle 22"/>
          <p:cNvSpPr>
            <a:spLocks noChangeArrowheads="1"/>
          </p:cNvSpPr>
          <p:nvPr/>
        </p:nvSpPr>
        <p:spPr bwMode="auto">
          <a:xfrm>
            <a:off x="1295400" y="1524000"/>
            <a:ext cx="2133600" cy="914400"/>
          </a:xfrm>
          <a:prstGeom prst="rect">
            <a:avLst/>
          </a:prstGeom>
          <a:solidFill>
            <a:srgbClr val="0000FF"/>
          </a:solidFill>
          <a:ln w="9525">
            <a:noFill/>
            <a:round/>
            <a:headEnd/>
            <a:tailEnd/>
          </a:ln>
        </p:spPr>
        <p:txBody>
          <a:bodyPr lIns="0" anchor="ctr"/>
          <a:lstStyle/>
          <a:p>
            <a:pPr algn="ctr" defTabSz="914400"/>
            <a:r>
              <a:rPr lang="en-US" sz="2400" b="1">
                <a:solidFill>
                  <a:srgbClr val="000000"/>
                </a:solidFill>
                <a:latin typeface="Calibri" pitchFamily="34" charset="0"/>
              </a:rPr>
              <a:t>Project</a:t>
            </a:r>
          </a:p>
        </p:txBody>
      </p:sp>
      <p:sp>
        <p:nvSpPr>
          <p:cNvPr id="29704" name="TextBox 20"/>
          <p:cNvSpPr txBox="1">
            <a:spLocks noChangeArrowheads="1"/>
          </p:cNvSpPr>
          <p:nvPr/>
        </p:nvSpPr>
        <p:spPr bwMode="auto">
          <a:xfrm>
            <a:off x="4724400" y="2209800"/>
            <a:ext cx="415925" cy="369888"/>
          </a:xfrm>
          <a:prstGeom prst="rect">
            <a:avLst/>
          </a:prstGeom>
          <a:noFill/>
          <a:ln w="9525">
            <a:noFill/>
            <a:miter lim="800000"/>
            <a:headEnd/>
            <a:tailEnd/>
          </a:ln>
        </p:spPr>
        <p:txBody>
          <a:bodyPr wrap="none">
            <a:spAutoFit/>
          </a:bodyPr>
          <a:lstStyle/>
          <a:p>
            <a:r>
              <a:rPr lang="en-US">
                <a:latin typeface="Calibri" pitchFamily="34" charset="0"/>
              </a:rPr>
              <a:t>…</a:t>
            </a:r>
          </a:p>
        </p:txBody>
      </p:sp>
      <p:sp>
        <p:nvSpPr>
          <p:cNvPr id="29705" name="TextBox 21"/>
          <p:cNvSpPr txBox="1">
            <a:spLocks noChangeArrowheads="1"/>
          </p:cNvSpPr>
          <p:nvPr/>
        </p:nvSpPr>
        <p:spPr bwMode="auto">
          <a:xfrm>
            <a:off x="4724400" y="1524000"/>
            <a:ext cx="800100" cy="369888"/>
          </a:xfrm>
          <a:prstGeom prst="rect">
            <a:avLst/>
          </a:prstGeom>
          <a:noFill/>
          <a:ln w="9525">
            <a:noFill/>
            <a:miter lim="800000"/>
            <a:headEnd/>
            <a:tailEnd/>
          </a:ln>
        </p:spPr>
        <p:txBody>
          <a:bodyPr wrap="none">
            <a:spAutoFit/>
          </a:bodyPr>
          <a:lstStyle/>
          <a:p>
            <a:r>
              <a:rPr lang="en-US">
                <a:latin typeface="Calibri" pitchFamily="34" charset="0"/>
              </a:rPr>
              <a:t>Name</a:t>
            </a:r>
          </a:p>
        </p:txBody>
      </p:sp>
      <p:sp>
        <p:nvSpPr>
          <p:cNvPr id="29706" name="TextBox 24"/>
          <p:cNvSpPr txBox="1">
            <a:spLocks noChangeArrowheads="1"/>
          </p:cNvSpPr>
          <p:nvPr/>
        </p:nvSpPr>
        <p:spPr bwMode="auto">
          <a:xfrm>
            <a:off x="4724400" y="1905000"/>
            <a:ext cx="979488" cy="369888"/>
          </a:xfrm>
          <a:prstGeom prst="rect">
            <a:avLst/>
          </a:prstGeom>
          <a:noFill/>
          <a:ln w="9525">
            <a:noFill/>
            <a:miter lim="800000"/>
            <a:headEnd/>
            <a:tailEnd/>
          </a:ln>
        </p:spPr>
        <p:txBody>
          <a:bodyPr wrap="none">
            <a:spAutoFit/>
          </a:bodyPr>
          <a:lstStyle/>
          <a:p>
            <a:r>
              <a:rPr lang="en-US">
                <a:latin typeface="Calibri" pitchFamily="34" charset="0"/>
              </a:rPr>
              <a:t>Contact</a:t>
            </a:r>
          </a:p>
        </p:txBody>
      </p:sp>
      <p:cxnSp>
        <p:nvCxnSpPr>
          <p:cNvPr id="29707" name="Elbow Connector 27"/>
          <p:cNvCxnSpPr>
            <a:cxnSpLocks noChangeShapeType="1"/>
            <a:stCxn id="29703" idx="3"/>
            <a:endCxn id="29705" idx="1"/>
          </p:cNvCxnSpPr>
          <p:nvPr/>
        </p:nvCxnSpPr>
        <p:spPr bwMode="auto">
          <a:xfrm flipV="1">
            <a:off x="3429000" y="1708150"/>
            <a:ext cx="1295400" cy="273050"/>
          </a:xfrm>
          <a:prstGeom prst="bentConnector3">
            <a:avLst>
              <a:gd name="adj1" fmla="val 50000"/>
            </a:avLst>
          </a:prstGeom>
          <a:noFill/>
          <a:ln w="9525">
            <a:solidFill>
              <a:schemeClr val="tx1"/>
            </a:solidFill>
            <a:round/>
            <a:headEnd/>
            <a:tailEnd/>
          </a:ln>
        </p:spPr>
      </p:cxnSp>
      <p:cxnSp>
        <p:nvCxnSpPr>
          <p:cNvPr id="29708" name="Elbow Connector 30"/>
          <p:cNvCxnSpPr>
            <a:cxnSpLocks noChangeShapeType="1"/>
            <a:stCxn id="29703" idx="3"/>
            <a:endCxn id="29706" idx="1"/>
          </p:cNvCxnSpPr>
          <p:nvPr/>
        </p:nvCxnSpPr>
        <p:spPr bwMode="auto">
          <a:xfrm>
            <a:off x="3429000" y="1981200"/>
            <a:ext cx="1295400" cy="107950"/>
          </a:xfrm>
          <a:prstGeom prst="bentConnector3">
            <a:avLst>
              <a:gd name="adj1" fmla="val 50000"/>
            </a:avLst>
          </a:prstGeom>
          <a:noFill/>
          <a:ln w="9525">
            <a:solidFill>
              <a:schemeClr val="tx1"/>
            </a:solidFill>
            <a:round/>
            <a:headEnd/>
            <a:tailEnd/>
          </a:ln>
        </p:spPr>
      </p:cxnSp>
      <p:cxnSp>
        <p:nvCxnSpPr>
          <p:cNvPr id="29709" name="Elbow Connector 33"/>
          <p:cNvCxnSpPr>
            <a:cxnSpLocks noChangeShapeType="1"/>
            <a:stCxn id="29703" idx="3"/>
          </p:cNvCxnSpPr>
          <p:nvPr/>
        </p:nvCxnSpPr>
        <p:spPr bwMode="auto">
          <a:xfrm>
            <a:off x="3429000" y="1981200"/>
            <a:ext cx="1295400" cy="457200"/>
          </a:xfrm>
          <a:prstGeom prst="bentConnector3">
            <a:avLst>
              <a:gd name="adj1" fmla="val 50000"/>
            </a:avLst>
          </a:prstGeom>
          <a:noFill/>
          <a:ln w="9525">
            <a:solidFill>
              <a:schemeClr val="tx1"/>
            </a:solidFill>
            <a:round/>
            <a:headEnd/>
            <a:tailEnd/>
          </a:ln>
        </p:spPr>
      </p:cxnSp>
      <p:sp>
        <p:nvSpPr>
          <p:cNvPr id="29710" name="TextBox 15"/>
          <p:cNvSpPr txBox="1">
            <a:spLocks noChangeArrowheads="1"/>
          </p:cNvSpPr>
          <p:nvPr/>
        </p:nvSpPr>
        <p:spPr bwMode="auto">
          <a:xfrm>
            <a:off x="6232525" y="1752600"/>
            <a:ext cx="2938463" cy="954088"/>
          </a:xfrm>
          <a:prstGeom prst="rect">
            <a:avLst/>
          </a:prstGeom>
          <a:noFill/>
          <a:ln w="9525">
            <a:noFill/>
            <a:miter lim="800000"/>
            <a:headEnd/>
            <a:tailEnd/>
          </a:ln>
        </p:spPr>
        <p:txBody>
          <a:bodyPr wrap="none">
            <a:spAutoFit/>
          </a:bodyPr>
          <a:lstStyle/>
          <a:p>
            <a:r>
              <a:rPr lang="en-US" sz="2800">
                <a:latin typeface="Calibri" pitchFamily="34" charset="0"/>
              </a:rPr>
              <a:t>Lets describe a </a:t>
            </a:r>
          </a:p>
          <a:p>
            <a:r>
              <a:rPr lang="en-US" sz="2800">
                <a:latin typeface="Calibri" pitchFamily="34" charset="0"/>
              </a:rPr>
              <a:t>speech recording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rtlCol="0">
            <a:normAutofit fontScale="90000"/>
          </a:bodyPr>
          <a:lstStyle/>
          <a:p>
            <a:pPr fontAlgn="auto">
              <a:spcAft>
                <a:spcPts val="0"/>
              </a:spcAft>
              <a:defRPr/>
            </a:pPr>
            <a:r>
              <a:rPr lang="en-US" smtClean="0">
                <a:ea typeface="ＭＳ Ｐゴシック" charset="-128"/>
                <a:cs typeface="ＭＳ Ｐゴシック" charset="-128"/>
              </a:rPr>
              <a:t>Metadata Components</a:t>
            </a:r>
          </a:p>
        </p:txBody>
      </p:sp>
      <p:sp>
        <p:nvSpPr>
          <p:cNvPr id="31746" name="Rectangle 5"/>
          <p:cNvSpPr>
            <a:spLocks noChangeArrowheads="1"/>
          </p:cNvSpPr>
          <p:nvPr/>
        </p:nvSpPr>
        <p:spPr bwMode="auto">
          <a:xfrm>
            <a:off x="1295400" y="4267200"/>
            <a:ext cx="2133600" cy="914400"/>
          </a:xfrm>
          <a:prstGeom prst="rect">
            <a:avLst/>
          </a:prstGeom>
          <a:solidFill>
            <a:srgbClr val="FF0000"/>
          </a:solidFill>
          <a:ln w="9525">
            <a:noFill/>
            <a:round/>
            <a:headEnd/>
            <a:tailEnd/>
          </a:ln>
        </p:spPr>
        <p:txBody>
          <a:bodyPr lIns="0" anchor="ctr"/>
          <a:lstStyle/>
          <a:p>
            <a:pPr algn="ctr" defTabSz="914400"/>
            <a:r>
              <a:rPr lang="en-US" sz="2400" b="1">
                <a:solidFill>
                  <a:srgbClr val="000000"/>
                </a:solidFill>
                <a:latin typeface="Calibri" pitchFamily="34" charset="0"/>
              </a:rPr>
              <a:t>Language</a:t>
            </a:r>
          </a:p>
        </p:txBody>
      </p:sp>
      <p:sp>
        <p:nvSpPr>
          <p:cNvPr id="7" name="Round Diagonal Corner Rectangle 6"/>
          <p:cNvSpPr/>
          <p:nvPr/>
        </p:nvSpPr>
        <p:spPr bwMode="auto">
          <a:xfrm>
            <a:off x="1143000" y="3886200"/>
            <a:ext cx="914400" cy="914400"/>
          </a:xfrm>
          <a:prstGeom prst="round2DiagRect">
            <a:avLst/>
          </a:prstGeom>
          <a:noFill/>
          <a:ln w="9525" cap="flat" cmpd="sng" algn="ctr">
            <a:noFill/>
            <a:prstDash val="solid"/>
            <a:round/>
            <a:headEnd type="none" w="med" len="med"/>
            <a:tailEnd type="none" w="med" len="med"/>
          </a:ln>
          <a:effectLst/>
        </p:spPr>
        <p:txBody>
          <a:bodyPr lIns="0" anchor="ctr"/>
          <a:lstStyle/>
          <a:p>
            <a:pPr algn="r" defTabSz="914400" fontAlgn="auto">
              <a:spcBef>
                <a:spcPts val="0"/>
              </a:spcBef>
              <a:spcAft>
                <a:spcPts val="0"/>
              </a:spcAft>
              <a:defRPr/>
            </a:pPr>
            <a:endParaRPr lang="en-US" sz="900" b="1">
              <a:solidFill>
                <a:srgbClr val="000000"/>
              </a:solidFill>
              <a:latin typeface="Arial" pitchFamily="-111" charset="0"/>
            </a:endParaRPr>
          </a:p>
        </p:txBody>
      </p:sp>
      <p:sp>
        <p:nvSpPr>
          <p:cNvPr id="8" name="Rectangle 7"/>
          <p:cNvSpPr/>
          <p:nvPr/>
        </p:nvSpPr>
        <p:spPr bwMode="auto">
          <a:xfrm>
            <a:off x="1295400" y="5181600"/>
            <a:ext cx="2133600" cy="914400"/>
          </a:xfrm>
          <a:prstGeom prst="rect">
            <a:avLst/>
          </a:prstGeom>
          <a:solidFill>
            <a:schemeClr val="accent5"/>
          </a:solidFill>
          <a:ln w="9525" cap="flat" cmpd="sng" algn="ctr">
            <a:solidFill>
              <a:schemeClr val="tx2"/>
            </a:solid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Technical</a:t>
            </a:r>
          </a:p>
          <a:p>
            <a:pPr algn="ctr" defTabSz="914400" fontAlgn="auto">
              <a:spcBef>
                <a:spcPts val="0"/>
              </a:spcBef>
              <a:spcAft>
                <a:spcPts val="0"/>
              </a:spcAft>
              <a:defRPr/>
            </a:pPr>
            <a:r>
              <a:rPr lang="en-US" sz="2400" b="1" dirty="0">
                <a:solidFill>
                  <a:srgbClr val="000000"/>
                </a:solidFill>
                <a:latin typeface="Arial" pitchFamily="-111" charset="0"/>
              </a:rPr>
              <a:t>Metadata</a:t>
            </a:r>
          </a:p>
        </p:txBody>
      </p:sp>
      <p:sp>
        <p:nvSpPr>
          <p:cNvPr id="31749" name="Rectangle 8"/>
          <p:cNvSpPr>
            <a:spLocks noChangeArrowheads="1"/>
          </p:cNvSpPr>
          <p:nvPr/>
        </p:nvSpPr>
        <p:spPr bwMode="auto">
          <a:xfrm>
            <a:off x="1295400" y="3352800"/>
            <a:ext cx="2133600" cy="914400"/>
          </a:xfrm>
          <a:prstGeom prst="rect">
            <a:avLst/>
          </a:prstGeom>
          <a:solidFill>
            <a:srgbClr val="FFFF00"/>
          </a:solidFill>
          <a:ln w="9525">
            <a:noFill/>
            <a:round/>
            <a:headEnd/>
            <a:tailEnd/>
          </a:ln>
        </p:spPr>
        <p:txBody>
          <a:bodyPr lIns="0" anchor="ctr"/>
          <a:lstStyle/>
          <a:p>
            <a:pPr algn="ctr" defTabSz="914400"/>
            <a:r>
              <a:rPr lang="en-US" sz="2400" b="1">
                <a:solidFill>
                  <a:srgbClr val="000000"/>
                </a:solidFill>
                <a:latin typeface="Calibri" pitchFamily="34" charset="0"/>
              </a:rPr>
              <a:t>Actor</a:t>
            </a:r>
          </a:p>
        </p:txBody>
      </p:sp>
      <p:sp>
        <p:nvSpPr>
          <p:cNvPr id="10" name="Rectangle 9"/>
          <p:cNvSpPr/>
          <p:nvPr/>
        </p:nvSpPr>
        <p:spPr bwMode="auto">
          <a:xfrm>
            <a:off x="1295400" y="2438400"/>
            <a:ext cx="2133600" cy="914400"/>
          </a:xfrm>
          <a:prstGeom prst="rect">
            <a:avLst/>
          </a:prstGeom>
          <a:solidFill>
            <a:schemeClr val="accent6"/>
          </a:solidFill>
          <a:ln w="9525" cap="flat" cmpd="sng" algn="ctr">
            <a:no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Location</a:t>
            </a:r>
          </a:p>
        </p:txBody>
      </p:sp>
      <p:sp>
        <p:nvSpPr>
          <p:cNvPr id="31751" name="Rectangle 22"/>
          <p:cNvSpPr>
            <a:spLocks noChangeArrowheads="1"/>
          </p:cNvSpPr>
          <p:nvPr/>
        </p:nvSpPr>
        <p:spPr bwMode="auto">
          <a:xfrm>
            <a:off x="1295400" y="1524000"/>
            <a:ext cx="2133600" cy="914400"/>
          </a:xfrm>
          <a:prstGeom prst="rect">
            <a:avLst/>
          </a:prstGeom>
          <a:solidFill>
            <a:srgbClr val="0000FF"/>
          </a:solidFill>
          <a:ln w="9525">
            <a:noFill/>
            <a:round/>
            <a:headEnd/>
            <a:tailEnd/>
          </a:ln>
        </p:spPr>
        <p:txBody>
          <a:bodyPr lIns="0" anchor="ctr"/>
          <a:lstStyle/>
          <a:p>
            <a:pPr algn="ctr" defTabSz="914400"/>
            <a:r>
              <a:rPr lang="en-US" sz="2400" b="1">
                <a:solidFill>
                  <a:srgbClr val="000000"/>
                </a:solidFill>
                <a:latin typeface="Calibri" pitchFamily="34" charset="0"/>
              </a:rPr>
              <a:t>Project</a:t>
            </a:r>
          </a:p>
        </p:txBody>
      </p:sp>
      <p:sp>
        <p:nvSpPr>
          <p:cNvPr id="37897" name="Right Arrow 16"/>
          <p:cNvSpPr>
            <a:spLocks noChangeArrowheads="1"/>
          </p:cNvSpPr>
          <p:nvPr/>
        </p:nvSpPr>
        <p:spPr bwMode="auto">
          <a:xfrm>
            <a:off x="4191000" y="3429000"/>
            <a:ext cx="1660525" cy="914400"/>
          </a:xfrm>
          <a:prstGeom prst="rightArrow">
            <a:avLst>
              <a:gd name="adj1" fmla="val 50000"/>
              <a:gd name="adj2" fmla="val 50023"/>
            </a:avLst>
          </a:prstGeom>
          <a:solidFill>
            <a:schemeClr val="bg1">
              <a:lumMod val="50000"/>
            </a:schemeClr>
          </a:solidFill>
          <a:ln w="9525">
            <a:solidFill>
              <a:schemeClr val="bg2"/>
            </a:solidFill>
            <a:round/>
            <a:headEnd/>
            <a:tailEnd/>
          </a:ln>
        </p:spPr>
        <p:txBody>
          <a:bodyPr lIns="0" anchor="ctr"/>
          <a:lstStyle/>
          <a:p>
            <a:pPr algn="r" defTabSz="914400" fontAlgn="auto">
              <a:spcBef>
                <a:spcPts val="0"/>
              </a:spcBef>
              <a:spcAft>
                <a:spcPts val="0"/>
              </a:spcAft>
              <a:defRPr/>
            </a:pPr>
            <a:endParaRPr lang="en-US" sz="900" b="1">
              <a:solidFill>
                <a:srgbClr val="000000"/>
              </a:solidFill>
              <a:latin typeface="+mn-lt"/>
            </a:endParaRPr>
          </a:p>
        </p:txBody>
      </p:sp>
      <p:sp>
        <p:nvSpPr>
          <p:cNvPr id="18" name="TextBox 17"/>
          <p:cNvSpPr txBox="1"/>
          <p:nvPr/>
        </p:nvSpPr>
        <p:spPr>
          <a:xfrm>
            <a:off x="6248400" y="3643313"/>
            <a:ext cx="2630488" cy="830262"/>
          </a:xfrm>
          <a:prstGeom prst="rect">
            <a:avLst/>
          </a:prstGeom>
          <a:noFill/>
        </p:spPr>
        <p:txBody>
          <a:bodyPr wrap="none">
            <a:spAutoFit/>
          </a:bodyPr>
          <a:lstStyle/>
          <a:p>
            <a:pPr algn="ctr" fontAlgn="auto">
              <a:spcBef>
                <a:spcPts val="0"/>
              </a:spcBef>
              <a:spcAft>
                <a:spcPts val="0"/>
              </a:spcAft>
              <a:defRPr/>
            </a:pPr>
            <a:r>
              <a:rPr lang="en-US" sz="2400" dirty="0">
                <a:latin typeface="+mn-lt"/>
              </a:rPr>
              <a:t>Metadata schema</a:t>
            </a:r>
          </a:p>
          <a:p>
            <a:pPr algn="ctr" fontAlgn="auto">
              <a:spcBef>
                <a:spcPts val="0"/>
              </a:spcBef>
              <a:spcAft>
                <a:spcPts val="0"/>
              </a:spcAft>
              <a:defRPr/>
            </a:pPr>
            <a:endParaRPr lang="en-US" sz="2400" dirty="0">
              <a:solidFill>
                <a:schemeClr val="bg1">
                  <a:lumMod val="75000"/>
                </a:schemeClr>
              </a:solidFill>
              <a:latin typeface="+mn-lt"/>
            </a:endParaRPr>
          </a:p>
        </p:txBody>
      </p:sp>
      <p:sp>
        <p:nvSpPr>
          <p:cNvPr id="37899" name="Down Arrow 18"/>
          <p:cNvSpPr>
            <a:spLocks noChangeArrowheads="1"/>
          </p:cNvSpPr>
          <p:nvPr/>
        </p:nvSpPr>
        <p:spPr bwMode="auto">
          <a:xfrm>
            <a:off x="7162800" y="4548188"/>
            <a:ext cx="1143000" cy="1066800"/>
          </a:xfrm>
          <a:prstGeom prst="downArrow">
            <a:avLst>
              <a:gd name="adj1" fmla="val 50000"/>
              <a:gd name="adj2" fmla="val 50000"/>
            </a:avLst>
          </a:prstGeom>
          <a:solidFill>
            <a:schemeClr val="bg1">
              <a:lumMod val="50000"/>
            </a:schemeClr>
          </a:solidFill>
          <a:ln w="9525">
            <a:noFill/>
            <a:round/>
            <a:headEnd/>
            <a:tailEnd/>
          </a:ln>
        </p:spPr>
        <p:txBody>
          <a:bodyPr lIns="0" anchor="ctr"/>
          <a:lstStyle/>
          <a:p>
            <a:pPr algn="r" defTabSz="914400" fontAlgn="auto">
              <a:spcBef>
                <a:spcPts val="0"/>
              </a:spcBef>
              <a:spcAft>
                <a:spcPts val="0"/>
              </a:spcAft>
              <a:defRPr/>
            </a:pPr>
            <a:endParaRPr lang="en-US" sz="900" b="1">
              <a:solidFill>
                <a:srgbClr val="000000"/>
              </a:solidFill>
              <a:latin typeface="+mn-lt"/>
            </a:endParaRPr>
          </a:p>
        </p:txBody>
      </p:sp>
      <p:sp>
        <p:nvSpPr>
          <p:cNvPr id="37900" name="TextBox 19"/>
          <p:cNvSpPr txBox="1">
            <a:spLocks noChangeArrowheads="1"/>
          </p:cNvSpPr>
          <p:nvPr/>
        </p:nvSpPr>
        <p:spPr bwMode="auto">
          <a:xfrm>
            <a:off x="6172200" y="5786438"/>
            <a:ext cx="3041650" cy="831850"/>
          </a:xfrm>
          <a:prstGeom prst="rect">
            <a:avLst/>
          </a:prstGeom>
          <a:noFill/>
          <a:ln w="9525">
            <a:noFill/>
            <a:miter lim="800000"/>
            <a:headEnd/>
            <a:tailEnd/>
          </a:ln>
        </p:spPr>
        <p:txBody>
          <a:bodyPr wrap="none">
            <a:spAutoFit/>
          </a:bodyPr>
          <a:lstStyle/>
          <a:p>
            <a:pPr algn="ctr"/>
            <a:r>
              <a:rPr lang="en-US" sz="2400">
                <a:latin typeface="Calibri" pitchFamily="34" charset="0"/>
              </a:rPr>
              <a:t>Metadata description</a:t>
            </a:r>
          </a:p>
          <a:p>
            <a:pPr algn="ctr"/>
            <a:endParaRPr lang="en-US" sz="2400">
              <a:latin typeface="Calibri" pitchFamily="34" charset="0"/>
            </a:endParaRPr>
          </a:p>
        </p:txBody>
      </p:sp>
      <p:sp>
        <p:nvSpPr>
          <p:cNvPr id="31756" name="TextBox 13"/>
          <p:cNvSpPr txBox="1">
            <a:spLocks noChangeArrowheads="1"/>
          </p:cNvSpPr>
          <p:nvPr/>
        </p:nvSpPr>
        <p:spPr bwMode="auto">
          <a:xfrm>
            <a:off x="6232525" y="1752600"/>
            <a:ext cx="2938463" cy="954088"/>
          </a:xfrm>
          <a:prstGeom prst="rect">
            <a:avLst/>
          </a:prstGeom>
          <a:noFill/>
          <a:ln w="9525">
            <a:noFill/>
            <a:miter lim="800000"/>
            <a:headEnd/>
            <a:tailEnd/>
          </a:ln>
        </p:spPr>
        <p:txBody>
          <a:bodyPr wrap="none">
            <a:spAutoFit/>
          </a:bodyPr>
          <a:lstStyle/>
          <a:p>
            <a:r>
              <a:rPr lang="en-US" sz="2800">
                <a:latin typeface="Calibri" pitchFamily="34" charset="0"/>
              </a:rPr>
              <a:t>Lets describe a </a:t>
            </a:r>
          </a:p>
          <a:p>
            <a:r>
              <a:rPr lang="en-US" sz="2800">
                <a:latin typeface="Calibri" pitchFamily="34" charset="0"/>
              </a:rPr>
              <a:t>speech recording</a:t>
            </a:r>
          </a:p>
        </p:txBody>
      </p:sp>
      <p:sp>
        <p:nvSpPr>
          <p:cNvPr id="37902" name="TextBox 14"/>
          <p:cNvSpPr txBox="1">
            <a:spLocks noChangeArrowheads="1"/>
          </p:cNvSpPr>
          <p:nvPr/>
        </p:nvSpPr>
        <p:spPr bwMode="auto">
          <a:xfrm>
            <a:off x="3741738" y="5302250"/>
            <a:ext cx="2420937" cy="646113"/>
          </a:xfrm>
          <a:prstGeom prst="rect">
            <a:avLst/>
          </a:prstGeom>
          <a:noFill/>
          <a:ln w="9525">
            <a:solidFill>
              <a:schemeClr val="tx1"/>
            </a:solidFill>
            <a:miter lim="800000"/>
            <a:headEnd/>
            <a:tailEnd/>
          </a:ln>
        </p:spPr>
        <p:txBody>
          <a:bodyPr wrap="none">
            <a:spAutoFit/>
          </a:bodyPr>
          <a:lstStyle/>
          <a:p>
            <a:pPr algn="ctr"/>
            <a:r>
              <a:rPr lang="en-US" i="1">
                <a:latin typeface="Calibri" pitchFamily="34" charset="0"/>
              </a:rPr>
              <a:t>Component definition</a:t>
            </a:r>
          </a:p>
          <a:p>
            <a:pPr algn="ctr"/>
            <a:r>
              <a:rPr lang="en-US" i="1">
                <a:latin typeface="Calibri" pitchFamily="34" charset="0"/>
              </a:rPr>
              <a:t>XML</a:t>
            </a:r>
          </a:p>
        </p:txBody>
      </p:sp>
      <p:sp>
        <p:nvSpPr>
          <p:cNvPr id="37903" name="TextBox 21"/>
          <p:cNvSpPr txBox="1">
            <a:spLocks noChangeArrowheads="1"/>
          </p:cNvSpPr>
          <p:nvPr/>
        </p:nvSpPr>
        <p:spPr bwMode="auto">
          <a:xfrm>
            <a:off x="6526213" y="4105275"/>
            <a:ext cx="2197100" cy="368300"/>
          </a:xfrm>
          <a:prstGeom prst="rect">
            <a:avLst/>
          </a:prstGeom>
          <a:noFill/>
          <a:ln w="9525">
            <a:solidFill>
              <a:schemeClr val="tx1"/>
            </a:solidFill>
            <a:miter lim="800000"/>
            <a:headEnd/>
            <a:tailEnd/>
          </a:ln>
        </p:spPr>
        <p:txBody>
          <a:bodyPr wrap="none">
            <a:spAutoFit/>
          </a:bodyPr>
          <a:lstStyle/>
          <a:p>
            <a:pPr algn="ctr"/>
            <a:r>
              <a:rPr lang="en-US" i="1">
                <a:latin typeface="Calibri" pitchFamily="34" charset="0"/>
              </a:rPr>
              <a:t>W3C XML Schema</a:t>
            </a:r>
          </a:p>
        </p:txBody>
      </p:sp>
      <p:sp>
        <p:nvSpPr>
          <p:cNvPr id="37904" name="TextBox 23"/>
          <p:cNvSpPr txBox="1">
            <a:spLocks noChangeArrowheads="1"/>
          </p:cNvSpPr>
          <p:nvPr/>
        </p:nvSpPr>
        <p:spPr bwMode="auto">
          <a:xfrm>
            <a:off x="7204075" y="6251575"/>
            <a:ext cx="1146175" cy="369888"/>
          </a:xfrm>
          <a:prstGeom prst="rect">
            <a:avLst/>
          </a:prstGeom>
          <a:noFill/>
          <a:ln w="9525">
            <a:solidFill>
              <a:schemeClr val="tx1"/>
            </a:solidFill>
            <a:miter lim="800000"/>
            <a:headEnd/>
            <a:tailEnd/>
          </a:ln>
        </p:spPr>
        <p:txBody>
          <a:bodyPr wrap="none">
            <a:spAutoFit/>
          </a:bodyPr>
          <a:lstStyle/>
          <a:p>
            <a:pPr algn="ctr"/>
            <a:r>
              <a:rPr lang="en-US" i="1">
                <a:latin typeface="Calibri" pitchFamily="34" charset="0"/>
              </a:rPr>
              <a:t>XML File</a:t>
            </a:r>
          </a:p>
        </p:txBody>
      </p:sp>
      <p:cxnSp>
        <p:nvCxnSpPr>
          <p:cNvPr id="37905" name="Straight Connector 25"/>
          <p:cNvCxnSpPr>
            <a:cxnSpLocks noChangeShapeType="1"/>
            <a:stCxn id="8" idx="3"/>
            <a:endCxn id="37902" idx="1"/>
          </p:cNvCxnSpPr>
          <p:nvPr/>
        </p:nvCxnSpPr>
        <p:spPr bwMode="auto">
          <a:xfrm flipV="1">
            <a:off x="3429000" y="5626100"/>
            <a:ext cx="312738" cy="12700"/>
          </a:xfrm>
          <a:prstGeom prst="line">
            <a:avLst/>
          </a:prstGeom>
          <a:noFill/>
          <a:ln w="9525">
            <a:solidFill>
              <a:schemeClr val="tx2"/>
            </a:solidFill>
            <a:round/>
            <a:headEnd/>
            <a:tailEnd/>
          </a:ln>
        </p:spPr>
      </p:cxnSp>
      <p:sp>
        <p:nvSpPr>
          <p:cNvPr id="37906" name="TextBox 26"/>
          <p:cNvSpPr txBox="1">
            <a:spLocks noChangeArrowheads="1"/>
          </p:cNvSpPr>
          <p:nvPr/>
        </p:nvSpPr>
        <p:spPr bwMode="auto">
          <a:xfrm>
            <a:off x="3890963" y="2927350"/>
            <a:ext cx="1881187" cy="646113"/>
          </a:xfrm>
          <a:prstGeom prst="rect">
            <a:avLst/>
          </a:prstGeom>
          <a:noFill/>
          <a:ln w="9525">
            <a:solidFill>
              <a:schemeClr val="tx1"/>
            </a:solidFill>
            <a:miter lim="800000"/>
            <a:headEnd/>
            <a:tailEnd/>
          </a:ln>
        </p:spPr>
        <p:txBody>
          <a:bodyPr wrap="none">
            <a:spAutoFit/>
          </a:bodyPr>
          <a:lstStyle/>
          <a:p>
            <a:pPr algn="ctr"/>
            <a:r>
              <a:rPr lang="en-US" i="1">
                <a:latin typeface="Calibri" pitchFamily="34" charset="0"/>
              </a:rPr>
              <a:t>Profile definition</a:t>
            </a:r>
          </a:p>
          <a:p>
            <a:pPr algn="ctr"/>
            <a:r>
              <a:rPr lang="en-US" i="1">
                <a:latin typeface="Calibri" pitchFamily="34" charset="0"/>
              </a:rPr>
              <a:t>XML</a:t>
            </a:r>
          </a:p>
        </p:txBody>
      </p:sp>
      <p:sp>
        <p:nvSpPr>
          <p:cNvPr id="37907" name="Rectangle 27"/>
          <p:cNvSpPr>
            <a:spLocks noChangeArrowheads="1"/>
          </p:cNvSpPr>
          <p:nvPr/>
        </p:nvSpPr>
        <p:spPr bwMode="auto">
          <a:xfrm>
            <a:off x="1295400" y="1524000"/>
            <a:ext cx="2133600" cy="4572000"/>
          </a:xfrm>
          <a:prstGeom prst="rect">
            <a:avLst/>
          </a:prstGeom>
          <a:noFill/>
          <a:ln w="9525">
            <a:solidFill>
              <a:schemeClr val="tx1"/>
            </a:solidFill>
            <a:round/>
            <a:headEnd/>
            <a:tailEnd/>
          </a:ln>
        </p:spPr>
        <p:txBody>
          <a:bodyPr lIns="0" anchor="ctr"/>
          <a:lstStyle/>
          <a:p>
            <a:pPr algn="r" defTabSz="914400"/>
            <a:endParaRPr lang="en-US" sz="900" b="1">
              <a:solidFill>
                <a:srgbClr val="000000"/>
              </a:solidFill>
              <a:latin typeface="Calibri" pitchFamily="34" charset="0"/>
            </a:endParaRPr>
          </a:p>
        </p:txBody>
      </p:sp>
      <p:cxnSp>
        <p:nvCxnSpPr>
          <p:cNvPr id="37908" name="Straight Connector 29"/>
          <p:cNvCxnSpPr>
            <a:cxnSpLocks noChangeShapeType="1"/>
            <a:stCxn id="37907" idx="3"/>
            <a:endCxn id="37906" idx="1"/>
          </p:cNvCxnSpPr>
          <p:nvPr/>
        </p:nvCxnSpPr>
        <p:spPr bwMode="auto">
          <a:xfrm flipV="1">
            <a:off x="3429000" y="3249613"/>
            <a:ext cx="461963" cy="560387"/>
          </a:xfrm>
          <a:prstGeom prst="line">
            <a:avLst/>
          </a:prstGeom>
          <a:noFill/>
          <a:ln w="9525">
            <a:solidFill>
              <a:schemeClr val="tx1"/>
            </a:solidFill>
            <a:round/>
            <a:headEnd/>
            <a:tailEnd/>
          </a:ln>
        </p:spPr>
      </p:cxnSp>
      <p:sp>
        <p:nvSpPr>
          <p:cNvPr id="37909" name="TextBox 30"/>
          <p:cNvSpPr txBox="1">
            <a:spLocks noChangeArrowheads="1"/>
          </p:cNvSpPr>
          <p:nvPr/>
        </p:nvSpPr>
        <p:spPr bwMode="auto">
          <a:xfrm>
            <a:off x="1219200" y="6243638"/>
            <a:ext cx="2392363" cy="461962"/>
          </a:xfrm>
          <a:prstGeom prst="rect">
            <a:avLst/>
          </a:prstGeom>
          <a:noFill/>
          <a:ln w="9525">
            <a:noFill/>
            <a:miter lim="800000"/>
            <a:headEnd/>
            <a:tailEnd/>
          </a:ln>
        </p:spPr>
        <p:txBody>
          <a:bodyPr wrap="none">
            <a:spAutoFit/>
          </a:bodyPr>
          <a:lstStyle/>
          <a:p>
            <a:r>
              <a:rPr lang="en-US" sz="2400">
                <a:latin typeface="Calibri" pitchFamily="34" charset="0"/>
              </a:rPr>
              <a:t>Metadata profile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90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90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789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90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90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90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790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90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790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9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7" grpId="0" animBg="1"/>
      <p:bldP spid="18" grpId="0"/>
      <p:bldP spid="37899" grpId="0" animBg="1"/>
      <p:bldP spid="37900" grpId="0"/>
      <p:bldP spid="37902" grpId="0" animBg="1"/>
      <p:bldP spid="37903" grpId="0" animBg="1"/>
      <p:bldP spid="37904" grpId="0" animBg="1"/>
      <p:bldP spid="37906" grpId="0" animBg="1"/>
      <p:bldP spid="37907" grpId="0" animBg="1"/>
      <p:bldP spid="3790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1900238" y="4016375"/>
            <a:ext cx="2133600" cy="914400"/>
          </a:xfrm>
          <a:prstGeom prst="rect">
            <a:avLst/>
          </a:prstGeom>
          <a:solidFill>
            <a:schemeClr val="accent1">
              <a:lumMod val="60000"/>
              <a:lumOff val="40000"/>
            </a:schemeClr>
          </a:solidFill>
          <a:ln w="9525">
            <a:solidFill>
              <a:schemeClr val="tx1"/>
            </a:solidFill>
            <a:round/>
            <a:headEnd/>
            <a:tailEnd/>
          </a:ln>
        </p:spPr>
        <p:txBody>
          <a:bodyPr lIns="0" anchor="ctr"/>
          <a:lstStyle/>
          <a:p>
            <a:pPr algn="ctr" defTabSz="914400" fontAlgn="auto">
              <a:spcBef>
                <a:spcPts val="0"/>
              </a:spcBef>
              <a:spcAft>
                <a:spcPts val="0"/>
              </a:spcAft>
              <a:defRPr/>
            </a:pPr>
            <a:r>
              <a:rPr lang="en-US" sz="2400" b="1" dirty="0" err="1">
                <a:solidFill>
                  <a:srgbClr val="000000"/>
                </a:solidFill>
                <a:latin typeface="+mn-lt"/>
              </a:rPr>
              <a:t>ActorLanguage</a:t>
            </a:r>
            <a:endParaRPr lang="en-US" sz="2400" b="1" dirty="0">
              <a:solidFill>
                <a:srgbClr val="000000"/>
              </a:solidFill>
              <a:latin typeface="+mn-lt"/>
            </a:endParaRPr>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Recursive </a:t>
            </a:r>
            <a:endParaRPr lang="en-US" dirty="0"/>
          </a:p>
        </p:txBody>
      </p:sp>
      <p:sp>
        <p:nvSpPr>
          <p:cNvPr id="33795" name="Content Placeholder 10"/>
          <p:cNvSpPr>
            <a:spLocks noGrp="1"/>
          </p:cNvSpPr>
          <p:nvPr>
            <p:ph sz="quarter" idx="4"/>
          </p:nvPr>
        </p:nvSpPr>
        <p:spPr/>
        <p:txBody>
          <a:bodyPr/>
          <a:lstStyle/>
          <a:p>
            <a:r>
              <a:rPr lang="en-US" smtClean="0">
                <a:latin typeface="Trebuchet MS" pitchFamily="34" charset="0"/>
              </a:rPr>
              <a:t>Recursive Component model</a:t>
            </a:r>
          </a:p>
          <a:p>
            <a:r>
              <a:rPr lang="en-US" smtClean="0">
                <a:latin typeface="Trebuchet MS" pitchFamily="34" charset="0"/>
              </a:rPr>
              <a:t>Components can contain other components </a:t>
            </a:r>
          </a:p>
          <a:p>
            <a:r>
              <a:rPr lang="en-US" smtClean="0">
                <a:latin typeface="Trebuchet MS" pitchFamily="34" charset="0"/>
              </a:rPr>
              <a:t>Enhances reusability</a:t>
            </a:r>
          </a:p>
        </p:txBody>
      </p:sp>
      <p:sp>
        <p:nvSpPr>
          <p:cNvPr id="33796" name="Rectangle 8"/>
          <p:cNvSpPr>
            <a:spLocks noChangeArrowheads="1"/>
          </p:cNvSpPr>
          <p:nvPr/>
        </p:nvSpPr>
        <p:spPr bwMode="auto">
          <a:xfrm>
            <a:off x="1295400" y="3352800"/>
            <a:ext cx="2133600" cy="914400"/>
          </a:xfrm>
          <a:prstGeom prst="rect">
            <a:avLst/>
          </a:prstGeom>
          <a:solidFill>
            <a:srgbClr val="FFFF00"/>
          </a:solidFill>
          <a:ln w="9525">
            <a:solidFill>
              <a:schemeClr val="tx1"/>
            </a:solidFill>
            <a:round/>
            <a:headEnd/>
            <a:tailEnd/>
          </a:ln>
        </p:spPr>
        <p:txBody>
          <a:bodyPr lIns="0" anchor="ctr"/>
          <a:lstStyle/>
          <a:p>
            <a:pPr algn="ctr" defTabSz="914400"/>
            <a:r>
              <a:rPr lang="en-US" sz="2400" b="1">
                <a:solidFill>
                  <a:srgbClr val="000000"/>
                </a:solidFill>
                <a:latin typeface="Calibri" pitchFamily="34" charset="0"/>
              </a:rPr>
              <a:t>Actor</a:t>
            </a:r>
          </a:p>
        </p:txBody>
      </p:sp>
      <p:sp>
        <p:nvSpPr>
          <p:cNvPr id="6" name="Rectangle 8"/>
          <p:cNvSpPr>
            <a:spLocks noChangeArrowheads="1"/>
          </p:cNvSpPr>
          <p:nvPr/>
        </p:nvSpPr>
        <p:spPr bwMode="auto">
          <a:xfrm>
            <a:off x="1892300" y="5073650"/>
            <a:ext cx="2133600" cy="914400"/>
          </a:xfrm>
          <a:prstGeom prst="rect">
            <a:avLst/>
          </a:prstGeom>
          <a:solidFill>
            <a:schemeClr val="accent1">
              <a:lumMod val="60000"/>
              <a:lumOff val="40000"/>
            </a:schemeClr>
          </a:solidFill>
          <a:ln w="9525">
            <a:solidFill>
              <a:schemeClr val="tx1"/>
            </a:solidFill>
            <a:round/>
            <a:headEnd/>
            <a:tailEnd/>
          </a:ln>
        </p:spPr>
        <p:txBody>
          <a:bodyPr lIns="0" anchor="ctr"/>
          <a:lstStyle/>
          <a:p>
            <a:pPr algn="ctr" defTabSz="914400" fontAlgn="auto">
              <a:spcBef>
                <a:spcPts val="0"/>
              </a:spcBef>
              <a:spcAft>
                <a:spcPts val="0"/>
              </a:spcAft>
              <a:defRPr/>
            </a:pPr>
            <a:r>
              <a:rPr lang="en-US" sz="2400" b="1" dirty="0">
                <a:solidFill>
                  <a:srgbClr val="000000"/>
                </a:solidFill>
                <a:latin typeface="+mn-lt"/>
              </a:rPr>
              <a:t>Address</a:t>
            </a:r>
            <a:endParaRPr lang="en-US" sz="2400" b="1" dirty="0">
              <a:solidFill>
                <a:srgbClr val="000000"/>
              </a:solidFill>
              <a:latin typeface="+mn-lt"/>
            </a:endParaRPr>
          </a:p>
        </p:txBody>
      </p:sp>
      <p:sp>
        <p:nvSpPr>
          <p:cNvPr id="7" name="Rectangle 6"/>
          <p:cNvSpPr/>
          <p:nvPr/>
        </p:nvSpPr>
        <p:spPr>
          <a:xfrm>
            <a:off x="1295400" y="3352800"/>
            <a:ext cx="2738438" cy="318770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bwMode="auto">
          <a:xfrm>
            <a:off x="1295400" y="2438400"/>
            <a:ext cx="2133600" cy="914400"/>
          </a:xfrm>
          <a:prstGeom prst="rect">
            <a:avLst/>
          </a:prstGeom>
          <a:solidFill>
            <a:schemeClr val="accent6"/>
          </a:solidFill>
          <a:ln w="9525" cap="flat" cmpd="sng" algn="ctr">
            <a:no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Location</a:t>
            </a:r>
          </a:p>
        </p:txBody>
      </p:sp>
      <p:sp>
        <p:nvSpPr>
          <p:cNvPr id="33800" name="Rectangle 22"/>
          <p:cNvSpPr>
            <a:spLocks noChangeArrowheads="1"/>
          </p:cNvSpPr>
          <p:nvPr/>
        </p:nvSpPr>
        <p:spPr bwMode="auto">
          <a:xfrm>
            <a:off x="1295400" y="1524000"/>
            <a:ext cx="2133600" cy="914400"/>
          </a:xfrm>
          <a:prstGeom prst="rect">
            <a:avLst/>
          </a:prstGeom>
          <a:solidFill>
            <a:srgbClr val="0000FF"/>
          </a:solidFill>
          <a:ln w="9525">
            <a:noFill/>
            <a:round/>
            <a:headEnd/>
            <a:tailEnd/>
          </a:ln>
        </p:spPr>
        <p:txBody>
          <a:bodyPr lIns="0" anchor="ctr"/>
          <a:lstStyle/>
          <a:p>
            <a:pPr algn="ctr" defTabSz="914400"/>
            <a:r>
              <a:rPr lang="en-US" sz="2400" b="1">
                <a:solidFill>
                  <a:srgbClr val="000000"/>
                </a:solidFill>
                <a:latin typeface="Calibri" pitchFamily="34" charset="0"/>
              </a:rPr>
              <a:t>Project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
          <p:cNvSpPr>
            <a:spLocks noChangeArrowheads="1"/>
          </p:cNvSpPr>
          <p:nvPr/>
        </p:nvSpPr>
        <p:spPr bwMode="auto">
          <a:xfrm>
            <a:off x="4800600" y="1752600"/>
            <a:ext cx="2735263" cy="4024313"/>
          </a:xfrm>
          <a:prstGeom prst="rect">
            <a:avLst/>
          </a:prstGeom>
          <a:solidFill>
            <a:srgbClr val="C0C0C0"/>
          </a:solidFill>
          <a:ln w="9525">
            <a:solidFill>
              <a:srgbClr val="000000"/>
            </a:solidFill>
            <a:miter lim="800000"/>
            <a:headEnd/>
            <a:tailEnd/>
          </a:ln>
        </p:spPr>
        <p:txBody>
          <a:bodyPr/>
          <a:lstStyle/>
          <a:p>
            <a:endParaRPr lang="en-US">
              <a:latin typeface="Calibri" pitchFamily="34" charset="0"/>
            </a:endParaRPr>
          </a:p>
        </p:txBody>
      </p:sp>
      <p:sp>
        <p:nvSpPr>
          <p:cNvPr id="41987" name="AutoShape 4"/>
          <p:cNvSpPr>
            <a:spLocks noChangeArrowheads="1"/>
          </p:cNvSpPr>
          <p:nvPr/>
        </p:nvSpPr>
        <p:spPr bwMode="auto">
          <a:xfrm>
            <a:off x="1371600" y="4419600"/>
            <a:ext cx="1970088" cy="1384300"/>
          </a:xfrm>
          <a:prstGeom prst="can">
            <a:avLst>
              <a:gd name="adj" fmla="val 25000"/>
            </a:avLst>
          </a:prstGeom>
          <a:solidFill>
            <a:srgbClr val="C0C0C0"/>
          </a:solidFill>
          <a:ln w="9525">
            <a:solidFill>
              <a:srgbClr val="000000"/>
            </a:solidFill>
            <a:round/>
            <a:headEnd/>
            <a:tailEnd/>
          </a:ln>
        </p:spPr>
        <p:txBody>
          <a:bodyPr/>
          <a:lstStyle/>
          <a:p>
            <a:endParaRPr lang="en-US">
              <a:latin typeface="Calibri" pitchFamily="34" charset="0"/>
            </a:endParaRPr>
          </a:p>
        </p:txBody>
      </p:sp>
      <p:sp>
        <p:nvSpPr>
          <p:cNvPr id="41988" name="Text Box 5"/>
          <p:cNvSpPr txBox="1">
            <a:spLocks noChangeArrowheads="1"/>
          </p:cNvSpPr>
          <p:nvPr/>
        </p:nvSpPr>
        <p:spPr bwMode="auto">
          <a:xfrm>
            <a:off x="1462088" y="4791075"/>
            <a:ext cx="1824037" cy="249238"/>
          </a:xfrm>
          <a:prstGeom prst="rect">
            <a:avLst/>
          </a:prstGeom>
          <a:solidFill>
            <a:srgbClr val="DDDDDD"/>
          </a:solidFill>
          <a:ln w="9525">
            <a:solidFill>
              <a:srgbClr val="000000"/>
            </a:solidFill>
            <a:miter lim="800000"/>
            <a:headEnd/>
            <a:tailEnd/>
          </a:ln>
        </p:spPr>
        <p:txBody>
          <a:bodyPr lIns="0" tIns="0" rIns="0" bIns="0"/>
          <a:lstStyle/>
          <a:p>
            <a:pPr defTabSz="1279525" eaLnBrk="0" hangingPunct="0"/>
            <a:r>
              <a:rPr lang="en-US" sz="1600">
                <a:latin typeface="Times New Roman" pitchFamily="18" charset="0"/>
              </a:rPr>
              <a:t>Country      dcr:1001</a:t>
            </a:r>
            <a:endParaRPr lang="en-US" sz="1600">
              <a:latin typeface="Arial Unicode MS" pitchFamily="34" charset="-128"/>
            </a:endParaRPr>
          </a:p>
        </p:txBody>
      </p:sp>
      <p:sp>
        <p:nvSpPr>
          <p:cNvPr id="41989" name="Text Box 6"/>
          <p:cNvSpPr txBox="1">
            <a:spLocks noChangeArrowheads="1"/>
          </p:cNvSpPr>
          <p:nvPr/>
        </p:nvSpPr>
        <p:spPr bwMode="auto">
          <a:xfrm>
            <a:off x="1462088" y="5040313"/>
            <a:ext cx="1824037" cy="252412"/>
          </a:xfrm>
          <a:prstGeom prst="rect">
            <a:avLst/>
          </a:prstGeom>
          <a:solidFill>
            <a:srgbClr val="DDDDDD"/>
          </a:solidFill>
          <a:ln w="9525">
            <a:solidFill>
              <a:srgbClr val="000000"/>
            </a:solidFill>
            <a:miter lim="800000"/>
            <a:headEnd/>
            <a:tailEnd/>
          </a:ln>
        </p:spPr>
        <p:txBody>
          <a:bodyPr lIns="0" tIns="0" rIns="0" bIns="0"/>
          <a:lstStyle/>
          <a:p>
            <a:pPr defTabSz="1279525" eaLnBrk="0" hangingPunct="0"/>
            <a:r>
              <a:rPr lang="en-US" sz="1600">
                <a:latin typeface="Times New Roman" pitchFamily="18" charset="0"/>
              </a:rPr>
              <a:t>Language   dcr:1002</a:t>
            </a:r>
            <a:endParaRPr lang="en-US" sz="1600">
              <a:latin typeface="Arial Unicode MS" pitchFamily="34" charset="-128"/>
            </a:endParaRPr>
          </a:p>
        </p:txBody>
      </p:sp>
      <p:grpSp>
        <p:nvGrpSpPr>
          <p:cNvPr id="34821" name="Group 7"/>
          <p:cNvGrpSpPr>
            <a:grpSpLocks/>
          </p:cNvGrpSpPr>
          <p:nvPr/>
        </p:nvGrpSpPr>
        <p:grpSpPr bwMode="auto">
          <a:xfrm>
            <a:off x="5227638" y="2144713"/>
            <a:ext cx="1158875" cy="1008062"/>
            <a:chOff x="1771" y="3353"/>
            <a:chExt cx="476" cy="400"/>
          </a:xfrm>
        </p:grpSpPr>
        <p:sp>
          <p:nvSpPr>
            <p:cNvPr id="34862" name="Text Box 8"/>
            <p:cNvSpPr txBox="1">
              <a:spLocks noChangeArrowheads="1"/>
            </p:cNvSpPr>
            <p:nvPr/>
          </p:nvSpPr>
          <p:spPr bwMode="auto">
            <a:xfrm>
              <a:off x="1771" y="3353"/>
              <a:ext cx="476" cy="400"/>
            </a:xfrm>
            <a:prstGeom prst="rect">
              <a:avLst/>
            </a:prstGeom>
            <a:solidFill>
              <a:srgbClr val="FFFF00"/>
            </a:solidFill>
            <a:ln w="9525">
              <a:solidFill>
                <a:srgbClr val="000000"/>
              </a:solidFill>
              <a:miter lim="800000"/>
              <a:headEnd/>
              <a:tailEnd/>
            </a:ln>
          </p:spPr>
          <p:txBody>
            <a:bodyPr lIns="73152" tIns="36576" rIns="73152" bIns="36576"/>
            <a:lstStyle/>
            <a:p>
              <a:pPr algn="ctr" defTabSz="1279525" eaLnBrk="0" hangingPunct="0"/>
              <a:r>
                <a:rPr lang="en-US" sz="1400">
                  <a:latin typeface="Times New Roman" pitchFamily="18" charset="0"/>
                </a:rPr>
                <a:t>Location</a:t>
              </a:r>
              <a:endParaRPr lang="en-US" sz="1400">
                <a:latin typeface="Arial Unicode MS" pitchFamily="34" charset="-128"/>
              </a:endParaRPr>
            </a:p>
          </p:txBody>
        </p:sp>
        <p:grpSp>
          <p:nvGrpSpPr>
            <p:cNvPr id="34863" name="Group 9"/>
            <p:cNvGrpSpPr>
              <a:grpSpLocks/>
            </p:cNvGrpSpPr>
            <p:nvPr/>
          </p:nvGrpSpPr>
          <p:grpSpPr bwMode="auto">
            <a:xfrm>
              <a:off x="1771" y="3453"/>
              <a:ext cx="476" cy="200"/>
              <a:chOff x="7377" y="4226"/>
              <a:chExt cx="1680" cy="624"/>
            </a:xfrm>
          </p:grpSpPr>
          <p:sp>
            <p:nvSpPr>
              <p:cNvPr id="34864" name="Text Box 10"/>
              <p:cNvSpPr txBox="1">
                <a:spLocks noChangeArrowheads="1"/>
              </p:cNvSpPr>
              <p:nvPr/>
            </p:nvSpPr>
            <p:spPr bwMode="auto">
              <a:xfrm>
                <a:off x="7377" y="4226"/>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Country</a:t>
                </a:r>
                <a:endParaRPr lang="en-US" sz="1400">
                  <a:latin typeface="Arial Unicode MS" pitchFamily="34" charset="-128"/>
                </a:endParaRPr>
              </a:p>
            </p:txBody>
          </p:sp>
          <p:sp>
            <p:nvSpPr>
              <p:cNvPr id="34865" name="Text Box 11"/>
              <p:cNvSpPr txBox="1">
                <a:spLocks noChangeArrowheads="1"/>
              </p:cNvSpPr>
              <p:nvPr/>
            </p:nvSpPr>
            <p:spPr bwMode="auto">
              <a:xfrm>
                <a:off x="7377" y="4538"/>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Coordinates</a:t>
                </a:r>
                <a:endParaRPr lang="en-US" sz="1400">
                  <a:latin typeface="Arial Unicode MS" pitchFamily="34" charset="-128"/>
                </a:endParaRPr>
              </a:p>
            </p:txBody>
          </p:sp>
        </p:grpSp>
      </p:grpSp>
      <p:cxnSp>
        <p:nvCxnSpPr>
          <p:cNvPr id="41991" name="AutoShape 12"/>
          <p:cNvCxnSpPr>
            <a:cxnSpLocks noChangeShapeType="1"/>
            <a:stCxn id="34864" idx="1"/>
            <a:endCxn id="41988" idx="3"/>
          </p:cNvCxnSpPr>
          <p:nvPr/>
        </p:nvCxnSpPr>
        <p:spPr bwMode="auto">
          <a:xfrm rot="10800000" flipV="1">
            <a:off x="3286125" y="2522538"/>
            <a:ext cx="1941513" cy="2393950"/>
          </a:xfrm>
          <a:prstGeom prst="bentConnector3">
            <a:avLst>
              <a:gd name="adj1" fmla="val 50065"/>
            </a:avLst>
          </a:prstGeom>
          <a:noFill/>
          <a:ln w="9525">
            <a:solidFill>
              <a:srgbClr val="000000"/>
            </a:solidFill>
            <a:miter lim="800000"/>
            <a:headEnd/>
            <a:tailEnd type="triangle" w="med" len="med"/>
          </a:ln>
        </p:spPr>
      </p:cxnSp>
      <p:grpSp>
        <p:nvGrpSpPr>
          <p:cNvPr id="34823" name="Group 13"/>
          <p:cNvGrpSpPr>
            <a:grpSpLocks/>
          </p:cNvGrpSpPr>
          <p:nvPr/>
        </p:nvGrpSpPr>
        <p:grpSpPr bwMode="auto">
          <a:xfrm>
            <a:off x="5310188" y="3276600"/>
            <a:ext cx="1076325" cy="1008063"/>
            <a:chOff x="1805" y="3802"/>
            <a:chExt cx="442" cy="400"/>
          </a:xfrm>
        </p:grpSpPr>
        <p:sp>
          <p:nvSpPr>
            <p:cNvPr id="34858" name="Text Box 14"/>
            <p:cNvSpPr txBox="1">
              <a:spLocks noChangeArrowheads="1"/>
            </p:cNvSpPr>
            <p:nvPr/>
          </p:nvSpPr>
          <p:spPr bwMode="auto">
            <a:xfrm>
              <a:off x="1805" y="3802"/>
              <a:ext cx="442" cy="400"/>
            </a:xfrm>
            <a:prstGeom prst="rect">
              <a:avLst/>
            </a:prstGeom>
            <a:solidFill>
              <a:srgbClr val="FFFF00"/>
            </a:solidFill>
            <a:ln w="9525">
              <a:solidFill>
                <a:srgbClr val="000000"/>
              </a:solidFill>
              <a:miter lim="800000"/>
              <a:headEnd/>
              <a:tailEnd/>
            </a:ln>
          </p:spPr>
          <p:txBody>
            <a:bodyPr lIns="73152" tIns="36576" rIns="73152" bIns="36576"/>
            <a:lstStyle/>
            <a:p>
              <a:pPr algn="ctr" defTabSz="1279525" eaLnBrk="0" hangingPunct="0"/>
              <a:r>
                <a:rPr lang="en-US" sz="1400">
                  <a:latin typeface="Times New Roman" pitchFamily="18" charset="0"/>
                </a:rPr>
                <a:t>Actor</a:t>
              </a:r>
              <a:endParaRPr lang="en-US" sz="1400">
                <a:latin typeface="Arial Unicode MS" pitchFamily="34" charset="-128"/>
              </a:endParaRPr>
            </a:p>
          </p:txBody>
        </p:sp>
        <p:grpSp>
          <p:nvGrpSpPr>
            <p:cNvPr id="34859" name="Group 15"/>
            <p:cNvGrpSpPr>
              <a:grpSpLocks/>
            </p:cNvGrpSpPr>
            <p:nvPr/>
          </p:nvGrpSpPr>
          <p:grpSpPr bwMode="auto">
            <a:xfrm>
              <a:off x="1805" y="3902"/>
              <a:ext cx="442" cy="200"/>
              <a:chOff x="7377" y="4226"/>
              <a:chExt cx="1680" cy="624"/>
            </a:xfrm>
          </p:grpSpPr>
          <p:sp>
            <p:nvSpPr>
              <p:cNvPr id="34860" name="Text Box 16"/>
              <p:cNvSpPr txBox="1">
                <a:spLocks noChangeArrowheads="1"/>
              </p:cNvSpPr>
              <p:nvPr/>
            </p:nvSpPr>
            <p:spPr bwMode="auto">
              <a:xfrm>
                <a:off x="7377" y="4226"/>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BirthDate</a:t>
                </a:r>
                <a:endParaRPr lang="en-US" sz="1400">
                  <a:latin typeface="Arial Unicode MS" pitchFamily="34" charset="-128"/>
                </a:endParaRPr>
              </a:p>
            </p:txBody>
          </p:sp>
          <p:sp>
            <p:nvSpPr>
              <p:cNvPr id="34861" name="Text Box 17"/>
              <p:cNvSpPr txBox="1">
                <a:spLocks noChangeArrowheads="1"/>
              </p:cNvSpPr>
              <p:nvPr/>
            </p:nvSpPr>
            <p:spPr bwMode="auto">
              <a:xfrm>
                <a:off x="7377" y="4538"/>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MotherTongue</a:t>
                </a:r>
              </a:p>
            </p:txBody>
          </p:sp>
        </p:grpSp>
      </p:grpSp>
      <p:cxnSp>
        <p:nvCxnSpPr>
          <p:cNvPr id="41993" name="AutoShape 18"/>
          <p:cNvCxnSpPr>
            <a:cxnSpLocks noChangeShapeType="1"/>
            <a:stCxn id="34861" idx="1"/>
            <a:endCxn id="41989" idx="3"/>
          </p:cNvCxnSpPr>
          <p:nvPr/>
        </p:nvCxnSpPr>
        <p:spPr bwMode="auto">
          <a:xfrm rot="10800000" flipV="1">
            <a:off x="3286125" y="3906838"/>
            <a:ext cx="2024063" cy="1258887"/>
          </a:xfrm>
          <a:prstGeom prst="bentConnector3">
            <a:avLst>
              <a:gd name="adj1" fmla="val 50060"/>
            </a:avLst>
          </a:prstGeom>
          <a:noFill/>
          <a:ln w="9525">
            <a:solidFill>
              <a:srgbClr val="000000"/>
            </a:solidFill>
            <a:miter lim="800000"/>
            <a:headEnd/>
            <a:tailEnd type="triangle" w="med" len="med"/>
          </a:ln>
        </p:spPr>
      </p:cxnSp>
      <p:grpSp>
        <p:nvGrpSpPr>
          <p:cNvPr id="34825" name="Group 19"/>
          <p:cNvGrpSpPr>
            <a:grpSpLocks/>
          </p:cNvGrpSpPr>
          <p:nvPr/>
        </p:nvGrpSpPr>
        <p:grpSpPr bwMode="auto">
          <a:xfrm>
            <a:off x="6477000" y="2743200"/>
            <a:ext cx="993775" cy="1006475"/>
            <a:chOff x="2175" y="3452"/>
            <a:chExt cx="408" cy="399"/>
          </a:xfrm>
        </p:grpSpPr>
        <p:sp>
          <p:nvSpPr>
            <p:cNvPr id="34854" name="Text Box 20"/>
            <p:cNvSpPr txBox="1">
              <a:spLocks noChangeArrowheads="1"/>
            </p:cNvSpPr>
            <p:nvPr/>
          </p:nvSpPr>
          <p:spPr bwMode="auto">
            <a:xfrm>
              <a:off x="2175" y="3452"/>
              <a:ext cx="408" cy="399"/>
            </a:xfrm>
            <a:prstGeom prst="rect">
              <a:avLst/>
            </a:prstGeom>
            <a:solidFill>
              <a:srgbClr val="FFFF00"/>
            </a:solidFill>
            <a:ln w="9525">
              <a:solidFill>
                <a:srgbClr val="000000"/>
              </a:solidFill>
              <a:miter lim="800000"/>
              <a:headEnd/>
              <a:tailEnd/>
            </a:ln>
          </p:spPr>
          <p:txBody>
            <a:bodyPr lIns="73152" tIns="36576" rIns="73152" bIns="36576"/>
            <a:lstStyle/>
            <a:p>
              <a:pPr algn="ctr" defTabSz="1279525" eaLnBrk="0" hangingPunct="0"/>
              <a:r>
                <a:rPr lang="en-US">
                  <a:latin typeface="Times New Roman" pitchFamily="18" charset="0"/>
                </a:rPr>
                <a:t>Text</a:t>
              </a:r>
              <a:endParaRPr lang="en-US">
                <a:latin typeface="Arial Unicode MS" pitchFamily="34" charset="-128"/>
              </a:endParaRPr>
            </a:p>
          </p:txBody>
        </p:sp>
        <p:grpSp>
          <p:nvGrpSpPr>
            <p:cNvPr id="34855" name="Group 21"/>
            <p:cNvGrpSpPr>
              <a:grpSpLocks/>
            </p:cNvGrpSpPr>
            <p:nvPr/>
          </p:nvGrpSpPr>
          <p:grpSpPr bwMode="auto">
            <a:xfrm>
              <a:off x="2175" y="3552"/>
              <a:ext cx="408" cy="199"/>
              <a:chOff x="7377" y="4226"/>
              <a:chExt cx="1680" cy="624"/>
            </a:xfrm>
          </p:grpSpPr>
          <p:sp>
            <p:nvSpPr>
              <p:cNvPr id="34856" name="Text Box 22"/>
              <p:cNvSpPr txBox="1">
                <a:spLocks noChangeArrowheads="1"/>
              </p:cNvSpPr>
              <p:nvPr/>
            </p:nvSpPr>
            <p:spPr bwMode="auto">
              <a:xfrm>
                <a:off x="7377" y="4226"/>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Language</a:t>
                </a:r>
                <a:endParaRPr lang="en-US" sz="1400">
                  <a:latin typeface="Arial Unicode MS" pitchFamily="34" charset="-128"/>
                </a:endParaRPr>
              </a:p>
            </p:txBody>
          </p:sp>
          <p:sp>
            <p:nvSpPr>
              <p:cNvPr id="34857" name="Text Box 23"/>
              <p:cNvSpPr txBox="1">
                <a:spLocks noChangeArrowheads="1"/>
              </p:cNvSpPr>
              <p:nvPr/>
            </p:nvSpPr>
            <p:spPr bwMode="auto">
              <a:xfrm>
                <a:off x="7377" y="4538"/>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Title</a:t>
                </a:r>
                <a:endParaRPr lang="en-US" sz="1400">
                  <a:latin typeface="Arial Unicode MS" pitchFamily="34" charset="-128"/>
                </a:endParaRPr>
              </a:p>
            </p:txBody>
          </p:sp>
        </p:grpSp>
      </p:grpSp>
      <p:grpSp>
        <p:nvGrpSpPr>
          <p:cNvPr id="34826" name="Group 24"/>
          <p:cNvGrpSpPr>
            <a:grpSpLocks/>
          </p:cNvGrpSpPr>
          <p:nvPr/>
        </p:nvGrpSpPr>
        <p:grpSpPr bwMode="auto">
          <a:xfrm>
            <a:off x="6210300" y="4157663"/>
            <a:ext cx="1076325" cy="1008062"/>
            <a:chOff x="2175" y="4152"/>
            <a:chExt cx="442" cy="400"/>
          </a:xfrm>
        </p:grpSpPr>
        <p:sp>
          <p:nvSpPr>
            <p:cNvPr id="34850" name="Text Box 25"/>
            <p:cNvSpPr txBox="1">
              <a:spLocks noChangeArrowheads="1"/>
            </p:cNvSpPr>
            <p:nvPr/>
          </p:nvSpPr>
          <p:spPr bwMode="auto">
            <a:xfrm>
              <a:off x="2175" y="4152"/>
              <a:ext cx="442" cy="400"/>
            </a:xfrm>
            <a:prstGeom prst="rect">
              <a:avLst/>
            </a:prstGeom>
            <a:solidFill>
              <a:srgbClr val="FFFF00"/>
            </a:solidFill>
            <a:ln w="9525">
              <a:solidFill>
                <a:srgbClr val="000000"/>
              </a:solidFill>
              <a:miter lim="800000"/>
              <a:headEnd/>
              <a:tailEnd/>
            </a:ln>
          </p:spPr>
          <p:txBody>
            <a:bodyPr lIns="73152" tIns="36576" rIns="73152" bIns="36576"/>
            <a:lstStyle/>
            <a:p>
              <a:pPr algn="ctr" defTabSz="1279525" eaLnBrk="0" hangingPunct="0"/>
              <a:r>
                <a:rPr lang="en-US" sz="1400">
                  <a:latin typeface="Times New Roman" pitchFamily="18" charset="0"/>
                </a:rPr>
                <a:t>Recording</a:t>
              </a:r>
              <a:endParaRPr lang="en-US" sz="1400">
                <a:latin typeface="Arial Unicode MS" pitchFamily="34" charset="-128"/>
              </a:endParaRPr>
            </a:p>
          </p:txBody>
        </p:sp>
        <p:grpSp>
          <p:nvGrpSpPr>
            <p:cNvPr id="34851" name="Group 26"/>
            <p:cNvGrpSpPr>
              <a:grpSpLocks/>
            </p:cNvGrpSpPr>
            <p:nvPr/>
          </p:nvGrpSpPr>
          <p:grpSpPr bwMode="auto">
            <a:xfrm>
              <a:off x="2175" y="4252"/>
              <a:ext cx="442" cy="200"/>
              <a:chOff x="7377" y="4226"/>
              <a:chExt cx="1680" cy="624"/>
            </a:xfrm>
          </p:grpSpPr>
          <p:sp>
            <p:nvSpPr>
              <p:cNvPr id="34852" name="Text Box 27"/>
              <p:cNvSpPr txBox="1">
                <a:spLocks noChangeArrowheads="1"/>
              </p:cNvSpPr>
              <p:nvPr/>
            </p:nvSpPr>
            <p:spPr bwMode="auto">
              <a:xfrm>
                <a:off x="7377" y="4226"/>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CreationDate</a:t>
                </a:r>
                <a:endParaRPr lang="en-US" sz="1400">
                  <a:latin typeface="Arial Unicode MS" pitchFamily="34" charset="-128"/>
                </a:endParaRPr>
              </a:p>
            </p:txBody>
          </p:sp>
          <p:sp>
            <p:nvSpPr>
              <p:cNvPr id="34853" name="Text Box 28"/>
              <p:cNvSpPr txBox="1">
                <a:spLocks noChangeArrowheads="1"/>
              </p:cNvSpPr>
              <p:nvPr/>
            </p:nvSpPr>
            <p:spPr bwMode="auto">
              <a:xfrm>
                <a:off x="7377" y="4538"/>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Type</a:t>
                </a:r>
                <a:endParaRPr lang="en-US" sz="1400">
                  <a:latin typeface="Arial Unicode MS" pitchFamily="34" charset="-128"/>
                </a:endParaRPr>
              </a:p>
            </p:txBody>
          </p:sp>
        </p:grpSp>
      </p:grpSp>
      <p:sp>
        <p:nvSpPr>
          <p:cNvPr id="34827" name="Text Box 29"/>
          <p:cNvSpPr txBox="1">
            <a:spLocks noChangeArrowheads="1"/>
          </p:cNvSpPr>
          <p:nvPr/>
        </p:nvSpPr>
        <p:spPr bwMode="auto">
          <a:xfrm>
            <a:off x="5181600" y="1371600"/>
            <a:ext cx="1906588" cy="252413"/>
          </a:xfrm>
          <a:prstGeom prst="rect">
            <a:avLst/>
          </a:prstGeom>
          <a:noFill/>
          <a:ln w="9525">
            <a:noFill/>
            <a:miter lim="800000"/>
            <a:headEnd/>
            <a:tailEnd/>
          </a:ln>
        </p:spPr>
        <p:txBody>
          <a:bodyPr lIns="73152" tIns="0" rIns="73152" bIns="0"/>
          <a:lstStyle/>
          <a:p>
            <a:pPr defTabSz="1279525" eaLnBrk="0" hangingPunct="0"/>
            <a:r>
              <a:rPr lang="en-US" sz="1600" b="1">
                <a:latin typeface="Times New Roman" pitchFamily="18" charset="0"/>
              </a:rPr>
              <a:t>Component registry</a:t>
            </a:r>
          </a:p>
          <a:p>
            <a:pPr algn="ctr" defTabSz="1279525" eaLnBrk="0" hangingPunct="0"/>
            <a:endParaRPr lang="en-US" sz="16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defTabSz="1279525" eaLnBrk="0" hangingPunct="0"/>
            <a:endParaRPr lang="en-US">
              <a:latin typeface="Arial Unicode MS" pitchFamily="34" charset="-128"/>
            </a:endParaRPr>
          </a:p>
        </p:txBody>
      </p:sp>
      <p:sp>
        <p:nvSpPr>
          <p:cNvPr id="41997" name="Text Box 30"/>
          <p:cNvSpPr txBox="1">
            <a:spLocks noChangeArrowheads="1"/>
          </p:cNvSpPr>
          <p:nvPr/>
        </p:nvSpPr>
        <p:spPr bwMode="auto">
          <a:xfrm>
            <a:off x="1447800" y="5257800"/>
            <a:ext cx="1824038" cy="252413"/>
          </a:xfrm>
          <a:prstGeom prst="rect">
            <a:avLst/>
          </a:prstGeom>
          <a:solidFill>
            <a:srgbClr val="DDDDDD"/>
          </a:solidFill>
          <a:ln w="9525">
            <a:solidFill>
              <a:srgbClr val="000000"/>
            </a:solidFill>
            <a:miter lim="800000"/>
            <a:headEnd/>
            <a:tailEnd/>
          </a:ln>
        </p:spPr>
        <p:txBody>
          <a:bodyPr lIns="0" tIns="0" rIns="0" bIns="0"/>
          <a:lstStyle/>
          <a:p>
            <a:pPr defTabSz="1279525" eaLnBrk="0" hangingPunct="0"/>
            <a:r>
              <a:rPr lang="en-US" sz="1600">
                <a:latin typeface="Times New Roman" pitchFamily="18" charset="0"/>
              </a:rPr>
              <a:t>BirthDate   dcr:1000</a:t>
            </a:r>
            <a:endParaRPr lang="en-US" sz="1600">
              <a:latin typeface="Arial Unicode MS" pitchFamily="34" charset="-128"/>
            </a:endParaRPr>
          </a:p>
        </p:txBody>
      </p:sp>
      <p:cxnSp>
        <p:nvCxnSpPr>
          <p:cNvPr id="41998" name="AutoShape 31"/>
          <p:cNvCxnSpPr>
            <a:cxnSpLocks noChangeShapeType="1"/>
            <a:stCxn id="34860" idx="1"/>
            <a:endCxn id="41997" idx="3"/>
          </p:cNvCxnSpPr>
          <p:nvPr/>
        </p:nvCxnSpPr>
        <p:spPr bwMode="auto">
          <a:xfrm rot="10800000" flipV="1">
            <a:off x="3271838" y="3656013"/>
            <a:ext cx="2038350" cy="1728787"/>
          </a:xfrm>
          <a:prstGeom prst="bentConnector3">
            <a:avLst>
              <a:gd name="adj1" fmla="val 50000"/>
            </a:avLst>
          </a:prstGeom>
          <a:noFill/>
          <a:ln w="9525">
            <a:solidFill>
              <a:srgbClr val="000000"/>
            </a:solidFill>
            <a:miter lim="800000"/>
            <a:headEnd/>
            <a:tailEnd type="triangle" w="med" len="med"/>
          </a:ln>
        </p:spPr>
      </p:cxnSp>
      <p:cxnSp>
        <p:nvCxnSpPr>
          <p:cNvPr id="41999" name="AutoShape 32"/>
          <p:cNvCxnSpPr>
            <a:cxnSpLocks noChangeShapeType="1"/>
            <a:stCxn id="34852" idx="1"/>
            <a:endCxn id="41997" idx="3"/>
          </p:cNvCxnSpPr>
          <p:nvPr/>
        </p:nvCxnSpPr>
        <p:spPr bwMode="auto">
          <a:xfrm rot="10800000" flipV="1">
            <a:off x="3271838" y="4537075"/>
            <a:ext cx="2938462" cy="847725"/>
          </a:xfrm>
          <a:prstGeom prst="bentConnector3">
            <a:avLst>
              <a:gd name="adj1" fmla="val 50028"/>
            </a:avLst>
          </a:prstGeom>
          <a:noFill/>
          <a:ln w="9525">
            <a:solidFill>
              <a:srgbClr val="000000"/>
            </a:solidFill>
            <a:miter lim="800000"/>
            <a:headEnd/>
            <a:tailEnd type="triangle" w="med" len="med"/>
          </a:ln>
        </p:spPr>
      </p:cxnSp>
      <p:sp>
        <p:nvSpPr>
          <p:cNvPr id="42000" name="Text Box 33"/>
          <p:cNvSpPr txBox="1">
            <a:spLocks noChangeArrowheads="1"/>
          </p:cNvSpPr>
          <p:nvPr/>
        </p:nvSpPr>
        <p:spPr bwMode="auto">
          <a:xfrm>
            <a:off x="152400" y="4800600"/>
            <a:ext cx="1295400" cy="838200"/>
          </a:xfrm>
          <a:prstGeom prst="rect">
            <a:avLst/>
          </a:prstGeom>
          <a:noFill/>
          <a:ln w="9525">
            <a:noFill/>
            <a:miter lim="800000"/>
            <a:headEnd/>
            <a:tailEnd/>
          </a:ln>
        </p:spPr>
        <p:txBody>
          <a:bodyPr lIns="73152" tIns="0" rIns="73152" bIns="0"/>
          <a:lstStyle/>
          <a:p>
            <a:pPr algn="ctr" defTabSz="1279525" eaLnBrk="0" hangingPunct="0"/>
            <a:r>
              <a:rPr lang="en-US" sz="1600" b="1">
                <a:latin typeface="Times New Roman" pitchFamily="18" charset="0"/>
              </a:rPr>
              <a:t>ISOcat concept registry</a:t>
            </a:r>
            <a:endParaRPr lang="en-US" sz="1600">
              <a:latin typeface="Arial Unicode MS" pitchFamily="34" charset="-128"/>
            </a:endParaRPr>
          </a:p>
        </p:txBody>
      </p:sp>
      <p:pic>
        <p:nvPicPr>
          <p:cNvPr id="34832" name="Picture 34" descr="subject copy"/>
          <p:cNvPicPr>
            <a:picLocks noChangeAspect="1" noChangeArrowheads="1"/>
          </p:cNvPicPr>
          <p:nvPr/>
        </p:nvPicPr>
        <p:blipFill>
          <a:blip r:embed="rId3"/>
          <a:srcRect/>
          <a:stretch>
            <a:fillRect/>
          </a:stretch>
        </p:blipFill>
        <p:spPr bwMode="auto">
          <a:xfrm>
            <a:off x="1447800" y="2514600"/>
            <a:ext cx="390525" cy="617538"/>
          </a:xfrm>
          <a:prstGeom prst="rect">
            <a:avLst/>
          </a:prstGeom>
          <a:solidFill>
            <a:srgbClr val="FF5050"/>
          </a:solidFill>
          <a:ln w="3175">
            <a:noFill/>
            <a:miter lim="800000"/>
            <a:headEnd/>
            <a:tailEnd/>
          </a:ln>
        </p:spPr>
      </p:pic>
      <p:sp>
        <p:nvSpPr>
          <p:cNvPr id="34833" name="Text Box 35"/>
          <p:cNvSpPr txBox="1">
            <a:spLocks noChangeArrowheads="1"/>
          </p:cNvSpPr>
          <p:nvPr/>
        </p:nvSpPr>
        <p:spPr bwMode="auto">
          <a:xfrm>
            <a:off x="1379538" y="3149600"/>
            <a:ext cx="579437" cy="252413"/>
          </a:xfrm>
          <a:prstGeom prst="rect">
            <a:avLst/>
          </a:prstGeom>
          <a:noFill/>
          <a:ln w="9525">
            <a:noFill/>
            <a:miter lim="800000"/>
            <a:headEnd/>
            <a:tailEnd/>
          </a:ln>
        </p:spPr>
        <p:txBody>
          <a:bodyPr lIns="73152" tIns="0" rIns="73152" bIns="0"/>
          <a:lstStyle/>
          <a:p>
            <a:pPr algn="ctr" defTabSz="1279525" eaLnBrk="0" hangingPunct="0"/>
            <a:r>
              <a:rPr lang="en-US" sz="1600" b="1">
                <a:latin typeface="Times New Roman" pitchFamily="18" charset="0"/>
              </a:rPr>
              <a:t>user</a:t>
            </a: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algn="ctr" defTabSz="1279525" eaLnBrk="0" hangingPunct="0"/>
            <a:endParaRPr lang="en-US" sz="800" b="1">
              <a:latin typeface="Times New Roman" pitchFamily="18" charset="0"/>
            </a:endParaRPr>
          </a:p>
          <a:p>
            <a:pPr defTabSz="1279525" eaLnBrk="0" hangingPunct="0"/>
            <a:endParaRPr lang="en-US">
              <a:latin typeface="Arial Unicode MS" pitchFamily="34" charset="-128"/>
            </a:endParaRPr>
          </a:p>
        </p:txBody>
      </p:sp>
      <p:grpSp>
        <p:nvGrpSpPr>
          <p:cNvPr id="34834" name="Group 36"/>
          <p:cNvGrpSpPr>
            <a:grpSpLocks/>
          </p:cNvGrpSpPr>
          <p:nvPr/>
        </p:nvGrpSpPr>
        <p:grpSpPr bwMode="auto">
          <a:xfrm>
            <a:off x="5064125" y="4659313"/>
            <a:ext cx="911225" cy="1008062"/>
            <a:chOff x="1704" y="4351"/>
            <a:chExt cx="374" cy="400"/>
          </a:xfrm>
        </p:grpSpPr>
        <p:sp>
          <p:nvSpPr>
            <p:cNvPr id="34846" name="Text Box 37"/>
            <p:cNvSpPr txBox="1">
              <a:spLocks noChangeArrowheads="1"/>
            </p:cNvSpPr>
            <p:nvPr/>
          </p:nvSpPr>
          <p:spPr bwMode="auto">
            <a:xfrm>
              <a:off x="1704" y="4351"/>
              <a:ext cx="374" cy="400"/>
            </a:xfrm>
            <a:prstGeom prst="rect">
              <a:avLst/>
            </a:prstGeom>
            <a:solidFill>
              <a:srgbClr val="FFFF00"/>
            </a:solidFill>
            <a:ln w="9525">
              <a:solidFill>
                <a:srgbClr val="000000"/>
              </a:solidFill>
              <a:miter lim="800000"/>
              <a:headEnd/>
              <a:tailEnd/>
            </a:ln>
          </p:spPr>
          <p:txBody>
            <a:bodyPr lIns="73152" tIns="36576" rIns="73152" bIns="36576"/>
            <a:lstStyle/>
            <a:p>
              <a:pPr algn="ctr" defTabSz="1279525" eaLnBrk="0" hangingPunct="0"/>
              <a:r>
                <a:rPr lang="en-US" sz="1400">
                  <a:latin typeface="Times New Roman" pitchFamily="18" charset="0"/>
                </a:rPr>
                <a:t>Dance</a:t>
              </a:r>
              <a:endParaRPr lang="en-US" sz="1400">
                <a:latin typeface="Arial Unicode MS" pitchFamily="34" charset="-128"/>
              </a:endParaRPr>
            </a:p>
          </p:txBody>
        </p:sp>
        <p:grpSp>
          <p:nvGrpSpPr>
            <p:cNvPr id="34847" name="Group 38"/>
            <p:cNvGrpSpPr>
              <a:grpSpLocks/>
            </p:cNvGrpSpPr>
            <p:nvPr/>
          </p:nvGrpSpPr>
          <p:grpSpPr bwMode="auto">
            <a:xfrm>
              <a:off x="1704" y="4451"/>
              <a:ext cx="374" cy="200"/>
              <a:chOff x="7377" y="4226"/>
              <a:chExt cx="1680" cy="624"/>
            </a:xfrm>
          </p:grpSpPr>
          <p:sp>
            <p:nvSpPr>
              <p:cNvPr id="34848" name="Text Box 39"/>
              <p:cNvSpPr txBox="1">
                <a:spLocks noChangeArrowheads="1"/>
              </p:cNvSpPr>
              <p:nvPr/>
            </p:nvSpPr>
            <p:spPr bwMode="auto">
              <a:xfrm>
                <a:off x="7377" y="4226"/>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Name</a:t>
                </a:r>
                <a:endParaRPr lang="en-US" sz="1400">
                  <a:latin typeface="Arial Unicode MS" pitchFamily="34" charset="-128"/>
                </a:endParaRPr>
              </a:p>
            </p:txBody>
          </p:sp>
          <p:sp>
            <p:nvSpPr>
              <p:cNvPr id="34849" name="Text Box 40"/>
              <p:cNvSpPr txBox="1">
                <a:spLocks noChangeArrowheads="1"/>
              </p:cNvSpPr>
              <p:nvPr/>
            </p:nvSpPr>
            <p:spPr bwMode="auto">
              <a:xfrm>
                <a:off x="7377" y="4538"/>
                <a:ext cx="1680" cy="312"/>
              </a:xfrm>
              <a:prstGeom prst="rect">
                <a:avLst/>
              </a:prstGeom>
              <a:solidFill>
                <a:srgbClr val="FFFF00"/>
              </a:solidFill>
              <a:ln w="9525">
                <a:solidFill>
                  <a:srgbClr val="000000"/>
                </a:solidFill>
                <a:miter lim="800000"/>
                <a:headEnd/>
                <a:tailEnd/>
              </a:ln>
            </p:spPr>
            <p:txBody>
              <a:bodyPr lIns="0" tIns="0" rIns="0" bIns="0"/>
              <a:lstStyle/>
              <a:p>
                <a:pPr defTabSz="1279525" eaLnBrk="0" hangingPunct="0"/>
                <a:r>
                  <a:rPr lang="en-US" sz="1400">
                    <a:latin typeface="Times New Roman" pitchFamily="18" charset="0"/>
                  </a:rPr>
                  <a:t>Type</a:t>
                </a:r>
                <a:endParaRPr lang="en-US" sz="1400">
                  <a:latin typeface="Arial Unicode MS" pitchFamily="34" charset="-128"/>
                </a:endParaRPr>
              </a:p>
            </p:txBody>
          </p:sp>
        </p:grpSp>
      </p:grpSp>
      <p:cxnSp>
        <p:nvCxnSpPr>
          <p:cNvPr id="34835" name="AutoShape 41"/>
          <p:cNvCxnSpPr>
            <a:cxnSpLocks noChangeShapeType="1"/>
            <a:endCxn id="34862" idx="0"/>
          </p:cNvCxnSpPr>
          <p:nvPr/>
        </p:nvCxnSpPr>
        <p:spPr bwMode="auto">
          <a:xfrm flipV="1">
            <a:off x="1838325" y="2144713"/>
            <a:ext cx="3968750" cy="679450"/>
          </a:xfrm>
          <a:prstGeom prst="bentConnector4">
            <a:avLst>
              <a:gd name="adj1" fmla="val 42681"/>
              <a:gd name="adj2" fmla="val 133644"/>
            </a:avLst>
          </a:prstGeom>
          <a:noFill/>
          <a:ln w="9525">
            <a:solidFill>
              <a:srgbClr val="FF0000"/>
            </a:solidFill>
            <a:miter lim="800000"/>
            <a:headEnd/>
            <a:tailEnd type="triangle" w="med" len="med"/>
          </a:ln>
        </p:spPr>
      </p:cxnSp>
      <p:cxnSp>
        <p:nvCxnSpPr>
          <p:cNvPr id="34836" name="AutoShape 42"/>
          <p:cNvCxnSpPr>
            <a:cxnSpLocks noChangeShapeType="1"/>
            <a:endCxn id="34846" idx="0"/>
          </p:cNvCxnSpPr>
          <p:nvPr/>
        </p:nvCxnSpPr>
        <p:spPr bwMode="auto">
          <a:xfrm>
            <a:off x="1838325" y="2824163"/>
            <a:ext cx="3681413" cy="1835150"/>
          </a:xfrm>
          <a:prstGeom prst="bentConnector2">
            <a:avLst/>
          </a:prstGeom>
          <a:noFill/>
          <a:ln w="9525">
            <a:solidFill>
              <a:srgbClr val="FF0000"/>
            </a:solidFill>
            <a:miter lim="800000"/>
            <a:headEnd/>
            <a:tailEnd type="triangle" w="med" len="med"/>
          </a:ln>
        </p:spPr>
      </p:cxnSp>
      <p:sp>
        <p:nvSpPr>
          <p:cNvPr id="42006" name="Text Box 44"/>
          <p:cNvSpPr txBox="1">
            <a:spLocks noChangeArrowheads="1"/>
          </p:cNvSpPr>
          <p:nvPr/>
        </p:nvSpPr>
        <p:spPr bwMode="auto">
          <a:xfrm>
            <a:off x="1524000" y="3429000"/>
            <a:ext cx="2622550" cy="755650"/>
          </a:xfrm>
          <a:prstGeom prst="rect">
            <a:avLst/>
          </a:prstGeom>
          <a:noFill/>
          <a:ln w="9525">
            <a:noFill/>
            <a:miter lim="800000"/>
            <a:headEnd/>
            <a:tailEnd/>
          </a:ln>
        </p:spPr>
        <p:txBody>
          <a:bodyPr lIns="73152" tIns="36576" rIns="73152" bIns="36576"/>
          <a:lstStyle/>
          <a:p>
            <a:pPr defTabSz="1279525" eaLnBrk="0" hangingPunct="0"/>
            <a:r>
              <a:rPr lang="en-US" sz="1600">
                <a:latin typeface="Times New Roman" pitchFamily="18" charset="0"/>
              </a:rPr>
              <a:t>Semantic interoperability </a:t>
            </a:r>
            <a:r>
              <a:rPr lang="en-US" sz="1600" b="1">
                <a:latin typeface="Times New Roman" pitchFamily="18" charset="0"/>
              </a:rPr>
              <a:t>partly</a:t>
            </a:r>
            <a:r>
              <a:rPr lang="en-US" sz="1600">
                <a:latin typeface="Times New Roman" pitchFamily="18" charset="0"/>
              </a:rPr>
              <a:t> solved via references to ISO DCR or other registry</a:t>
            </a:r>
            <a:endParaRPr lang="en-US" sz="1600">
              <a:latin typeface="Arial Unicode MS" pitchFamily="34" charset="-128"/>
            </a:endParaRPr>
          </a:p>
        </p:txBody>
      </p:sp>
      <p:sp>
        <p:nvSpPr>
          <p:cNvPr id="34838" name="Text Box 45"/>
          <p:cNvSpPr txBox="1">
            <a:spLocks noChangeArrowheads="1"/>
          </p:cNvSpPr>
          <p:nvPr/>
        </p:nvSpPr>
        <p:spPr bwMode="auto">
          <a:xfrm>
            <a:off x="2582863" y="6526213"/>
            <a:ext cx="6543675" cy="331787"/>
          </a:xfrm>
          <a:prstGeom prst="rect">
            <a:avLst/>
          </a:prstGeom>
          <a:noFill/>
          <a:ln w="9525">
            <a:noFill/>
            <a:miter lim="800000"/>
            <a:headEnd/>
            <a:tailEnd/>
          </a:ln>
        </p:spPr>
        <p:txBody>
          <a:bodyPr lIns="0" tIns="0" rIns="0" bIns="0"/>
          <a:lstStyle/>
          <a:p>
            <a:pPr algn="ctr" defTabSz="1279525" eaLnBrk="0" hangingPunct="0">
              <a:lnSpc>
                <a:spcPct val="88000"/>
              </a:lnSpc>
            </a:pPr>
            <a:r>
              <a:rPr lang="en-US" altLang="zh-CN" sz="1600" b="1">
                <a:latin typeface="Times New Roman" pitchFamily="18" charset="0"/>
                <a:cs typeface="宋体"/>
              </a:rPr>
              <a:t>Selecting metadata components &amp; profiles from the registry</a:t>
            </a:r>
            <a:endParaRPr lang="en-US" sz="1600" b="1">
              <a:latin typeface="Arial Unicode MS" pitchFamily="34" charset="-128"/>
            </a:endParaRPr>
          </a:p>
        </p:txBody>
      </p:sp>
      <p:sp>
        <p:nvSpPr>
          <p:cNvPr id="42008" name="AutoShape 46"/>
          <p:cNvSpPr>
            <a:spLocks noChangeArrowheads="1"/>
          </p:cNvSpPr>
          <p:nvPr/>
        </p:nvSpPr>
        <p:spPr bwMode="auto">
          <a:xfrm>
            <a:off x="1371600" y="5943600"/>
            <a:ext cx="1970088" cy="533400"/>
          </a:xfrm>
          <a:prstGeom prst="can">
            <a:avLst>
              <a:gd name="adj" fmla="val 25000"/>
            </a:avLst>
          </a:prstGeom>
          <a:solidFill>
            <a:srgbClr val="C0C0C0"/>
          </a:solidFill>
          <a:ln w="9525">
            <a:solidFill>
              <a:srgbClr val="000000"/>
            </a:solidFill>
            <a:round/>
            <a:headEnd/>
            <a:tailEnd/>
          </a:ln>
        </p:spPr>
        <p:txBody>
          <a:bodyPr/>
          <a:lstStyle/>
          <a:p>
            <a:endParaRPr lang="en-US">
              <a:latin typeface="Calibri" pitchFamily="34" charset="0"/>
            </a:endParaRPr>
          </a:p>
        </p:txBody>
      </p:sp>
      <p:sp>
        <p:nvSpPr>
          <p:cNvPr id="42009" name="Text Box 47"/>
          <p:cNvSpPr txBox="1">
            <a:spLocks noChangeArrowheads="1"/>
          </p:cNvSpPr>
          <p:nvPr/>
        </p:nvSpPr>
        <p:spPr bwMode="auto">
          <a:xfrm>
            <a:off x="1447800" y="6096000"/>
            <a:ext cx="1824038" cy="252413"/>
          </a:xfrm>
          <a:prstGeom prst="rect">
            <a:avLst/>
          </a:prstGeom>
          <a:solidFill>
            <a:srgbClr val="DDDDDD"/>
          </a:solidFill>
          <a:ln w="9525">
            <a:solidFill>
              <a:srgbClr val="000000"/>
            </a:solidFill>
            <a:miter lim="800000"/>
            <a:headEnd/>
            <a:tailEnd/>
          </a:ln>
        </p:spPr>
        <p:txBody>
          <a:bodyPr lIns="0" tIns="0" rIns="0" bIns="0"/>
          <a:lstStyle/>
          <a:p>
            <a:pPr defTabSz="1279525" eaLnBrk="0" hangingPunct="0"/>
            <a:r>
              <a:rPr lang="en-US" sz="1600">
                <a:latin typeface="Times New Roman" pitchFamily="18" charset="0"/>
              </a:rPr>
              <a:t>Title:          dc:title</a:t>
            </a:r>
            <a:endParaRPr lang="en-US" sz="1600">
              <a:latin typeface="Arial Unicode MS" pitchFamily="34" charset="-128"/>
            </a:endParaRPr>
          </a:p>
        </p:txBody>
      </p:sp>
      <p:cxnSp>
        <p:nvCxnSpPr>
          <p:cNvPr id="42010" name="AutoShape 48"/>
          <p:cNvCxnSpPr>
            <a:cxnSpLocks noChangeShapeType="1"/>
            <a:stCxn id="34857" idx="1"/>
            <a:endCxn id="42009" idx="3"/>
          </p:cNvCxnSpPr>
          <p:nvPr/>
        </p:nvCxnSpPr>
        <p:spPr bwMode="auto">
          <a:xfrm rot="10800000" flipV="1">
            <a:off x="3271838" y="3371850"/>
            <a:ext cx="3205162" cy="2851150"/>
          </a:xfrm>
          <a:prstGeom prst="bentConnector3">
            <a:avLst>
              <a:gd name="adj1" fmla="val 50023"/>
            </a:avLst>
          </a:prstGeom>
          <a:noFill/>
          <a:ln w="9525">
            <a:solidFill>
              <a:schemeClr val="tx1"/>
            </a:solidFill>
            <a:miter lim="800000"/>
            <a:headEnd/>
            <a:tailEnd type="triangle" w="med" len="med"/>
          </a:ln>
        </p:spPr>
      </p:cxnSp>
      <p:sp>
        <p:nvSpPr>
          <p:cNvPr id="42011" name="Text Box 49"/>
          <p:cNvSpPr txBox="1">
            <a:spLocks noChangeArrowheads="1"/>
          </p:cNvSpPr>
          <p:nvPr/>
        </p:nvSpPr>
        <p:spPr bwMode="auto">
          <a:xfrm>
            <a:off x="152400" y="5791200"/>
            <a:ext cx="1295400" cy="838200"/>
          </a:xfrm>
          <a:prstGeom prst="rect">
            <a:avLst/>
          </a:prstGeom>
          <a:noFill/>
          <a:ln w="9525">
            <a:noFill/>
            <a:miter lim="800000"/>
            <a:headEnd/>
            <a:tailEnd/>
          </a:ln>
        </p:spPr>
        <p:txBody>
          <a:bodyPr lIns="73152" tIns="0" rIns="73152" bIns="0"/>
          <a:lstStyle/>
          <a:p>
            <a:pPr algn="ctr" defTabSz="1279525" eaLnBrk="0" hangingPunct="0"/>
            <a:r>
              <a:rPr lang="en-US" sz="1600" b="1">
                <a:latin typeface="Times New Roman" pitchFamily="18" charset="0"/>
              </a:rPr>
              <a:t>DCMI concept registry</a:t>
            </a:r>
            <a:endParaRPr lang="en-US" sz="1600">
              <a:latin typeface="Arial Unicode MS" pitchFamily="34" charset="-128"/>
            </a:endParaRPr>
          </a:p>
        </p:txBody>
      </p:sp>
      <p:sp>
        <p:nvSpPr>
          <p:cNvPr id="42012" name="Title 1"/>
          <p:cNvSpPr>
            <a:spLocks noGrp="1"/>
          </p:cNvSpPr>
          <p:nvPr>
            <p:ph type="title"/>
          </p:nvPr>
        </p:nvSpPr>
        <p:spPr/>
        <p:txBody>
          <a:bodyPr rtlCol="0">
            <a:normAutofit fontScale="90000"/>
          </a:bodyPr>
          <a:lstStyle/>
          <a:p>
            <a:pPr fontAlgn="auto">
              <a:spcAft>
                <a:spcPts val="0"/>
              </a:spcAft>
              <a:defRPr/>
            </a:pPr>
            <a:r>
              <a:rPr lang="en-US" dirty="0" smtClean="0">
                <a:ea typeface="ＭＳ Ｐゴシック" charset="-128"/>
                <a:cs typeface="ＭＳ Ｐゴシック" charset="-128"/>
              </a:rPr>
              <a:t>Reusability &amp; Explicit Semantics</a:t>
            </a:r>
          </a:p>
        </p:txBody>
      </p:sp>
      <p:sp>
        <p:nvSpPr>
          <p:cNvPr id="34844" name="Text Box 43"/>
          <p:cNvSpPr txBox="1">
            <a:spLocks noChangeArrowheads="1"/>
          </p:cNvSpPr>
          <p:nvPr/>
        </p:nvSpPr>
        <p:spPr bwMode="auto">
          <a:xfrm>
            <a:off x="1306513" y="1470025"/>
            <a:ext cx="2216150" cy="1008063"/>
          </a:xfrm>
          <a:prstGeom prst="rect">
            <a:avLst/>
          </a:prstGeom>
          <a:noFill/>
          <a:ln w="9525">
            <a:noFill/>
            <a:miter lim="800000"/>
            <a:headEnd/>
            <a:tailEnd/>
          </a:ln>
        </p:spPr>
        <p:txBody>
          <a:bodyPr lIns="73152" tIns="36576" rIns="73152" bIns="36576"/>
          <a:lstStyle/>
          <a:p>
            <a:pPr defTabSz="1279525" eaLnBrk="0" hangingPunct="0"/>
            <a:r>
              <a:rPr lang="en-US" sz="1600">
                <a:latin typeface="Times New Roman" pitchFamily="18" charset="0"/>
              </a:rPr>
              <a:t>User selects appropriate components to create a new metadata profile  or selects an existing profile</a:t>
            </a:r>
            <a:endParaRPr lang="en-US" sz="1600">
              <a:latin typeface="Arial Unicode MS" pitchFamily="34" charset="-128"/>
            </a:endParaRPr>
          </a:p>
        </p:txBody>
      </p:sp>
      <p:sp>
        <p:nvSpPr>
          <p:cNvPr id="50" name="TextBox 49"/>
          <p:cNvSpPr txBox="1"/>
          <p:nvPr/>
        </p:nvSpPr>
        <p:spPr>
          <a:xfrm>
            <a:off x="5573713" y="3581400"/>
            <a:ext cx="3289300" cy="2584450"/>
          </a:xfrm>
          <a:prstGeom prst="rect">
            <a:avLst/>
          </a:prstGeom>
          <a:solidFill>
            <a:schemeClr val="bg1">
              <a:lumMod val="85000"/>
            </a:schemeClr>
          </a:solidFill>
        </p:spPr>
        <p:txBody>
          <a:bodyPr>
            <a:spAutoFit/>
          </a:bodyPr>
          <a:lstStyle/>
          <a:p>
            <a:pPr fontAlgn="auto">
              <a:spcBef>
                <a:spcPts val="0"/>
              </a:spcBef>
              <a:spcAft>
                <a:spcPts val="0"/>
              </a:spcAft>
              <a:defRPr/>
            </a:pPr>
            <a:r>
              <a:rPr lang="en-US" dirty="0" err="1">
                <a:latin typeface="+mn-lt"/>
              </a:rPr>
              <a:t>ISOCat</a:t>
            </a:r>
            <a:r>
              <a:rPr lang="en-US" dirty="0">
                <a:latin typeface="+mn-lt"/>
              </a:rPr>
              <a:t> or ISO DCR </a:t>
            </a:r>
          </a:p>
          <a:p>
            <a:pPr marL="342900" indent="-342900" fontAlgn="auto">
              <a:spcBef>
                <a:spcPts val="0"/>
              </a:spcBef>
              <a:spcAft>
                <a:spcPts val="0"/>
              </a:spcAft>
              <a:buFont typeface="Arial"/>
              <a:buChar char="•"/>
              <a:defRPr/>
            </a:pPr>
            <a:r>
              <a:rPr lang="en-US" dirty="0">
                <a:latin typeface="+mn-lt"/>
              </a:rPr>
              <a:t>implementation of ISO</a:t>
            </a:r>
            <a:r>
              <a:rPr lang="en-US" dirty="0">
                <a:latin typeface="+mn-lt"/>
              </a:rPr>
              <a:t>-</a:t>
            </a:r>
            <a:r>
              <a:rPr lang="en-US" dirty="0">
                <a:latin typeface="+mn-lt"/>
              </a:rPr>
              <a:t>12620 standard for data categories</a:t>
            </a:r>
          </a:p>
          <a:p>
            <a:pPr marL="342900" indent="-342900" fontAlgn="auto">
              <a:spcBef>
                <a:spcPts val="0"/>
              </a:spcBef>
              <a:spcAft>
                <a:spcPts val="0"/>
              </a:spcAft>
              <a:buFont typeface="Arial"/>
              <a:buChar char="•"/>
              <a:defRPr/>
            </a:pPr>
            <a:r>
              <a:rPr lang="en-US" dirty="0">
                <a:latin typeface="+mn-lt"/>
              </a:rPr>
              <a:t>under control of the linguistic community ISO TC37 </a:t>
            </a:r>
          </a:p>
          <a:p>
            <a:pPr marL="342900" indent="-342900" fontAlgn="auto">
              <a:spcBef>
                <a:spcPts val="0"/>
              </a:spcBef>
              <a:spcAft>
                <a:spcPts val="0"/>
              </a:spcAft>
              <a:buFont typeface="Arial"/>
              <a:buChar char="•"/>
              <a:defRPr/>
            </a:pPr>
            <a:r>
              <a:rPr lang="en-US" dirty="0">
                <a:latin typeface="+mn-lt"/>
              </a:rPr>
              <a:t>Metadata is just one of the seven “thematic domains”</a:t>
            </a:r>
            <a:endParaRPr lang="en-US"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0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00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199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00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98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20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00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98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199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98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99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99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200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animBg="1"/>
      <p:bldP spid="41988" grpId="0" animBg="1"/>
      <p:bldP spid="41989" grpId="0" animBg="1"/>
      <p:bldP spid="41997" grpId="0" animBg="1"/>
      <p:bldP spid="42000" grpId="0"/>
      <p:bldP spid="42006" grpId="0"/>
      <p:bldP spid="42008" grpId="0" animBg="1"/>
      <p:bldP spid="42009" grpId="0" animBg="1"/>
      <p:bldP spid="42011" grpId="0"/>
      <p:bldP spid="5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bodyPr>
          <a:lstStyle/>
          <a:p>
            <a:pPr fontAlgn="auto">
              <a:spcAft>
                <a:spcPts val="0"/>
              </a:spcAft>
              <a:defRPr/>
            </a:pPr>
            <a:r>
              <a:rPr lang="en-US" dirty="0" smtClean="0"/>
              <a:t>Standardization roadmap</a:t>
            </a:r>
            <a:endParaRPr lang="en-US" dirty="0"/>
          </a:p>
        </p:txBody>
      </p:sp>
      <p:sp>
        <p:nvSpPr>
          <p:cNvPr id="5" name="Text Placeholder 4"/>
          <p:cNvSpPr>
            <a:spLocks noGrp="1"/>
          </p:cNvSpPr>
          <p:nvPr>
            <p:ph type="body" idx="1"/>
          </p:nvPr>
        </p:nvSpPr>
        <p:spPr/>
        <p:txBody>
          <a:bodyPr rtlCol="0">
            <a:normAutofit/>
          </a:bodyPr>
          <a:lstStyle/>
          <a:p>
            <a:pPr fontAlgn="auto">
              <a:spcAft>
                <a:spcPts val="0"/>
              </a:spcAft>
              <a:buFont typeface="Arial" pitchFamily="34" charset="0"/>
              <a:buNone/>
              <a:defRPr/>
            </a:pPr>
            <a:r>
              <a:rPr lang="en-US" dirty="0"/>
              <a:t>I</a:t>
            </a:r>
            <a:r>
              <a:rPr lang="en-US" dirty="0" smtClean="0"/>
              <a:t>t is worthwhile to separate the standardization work in a number of separate tasks so that the work can divided over multiple people and that different stakeholder projects can have a share in the responsibility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Standardization Roadmap</a:t>
            </a:r>
            <a:endParaRPr lang="en-US" dirty="0"/>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smtClean="0"/>
              <a:t>Standardization of metadata DCs in the ISO-DCR</a:t>
            </a:r>
          </a:p>
          <a:p>
            <a:pPr lvl="1" fontAlgn="auto">
              <a:spcAft>
                <a:spcPts val="0"/>
              </a:spcAft>
              <a:buFont typeface="Arial" pitchFamily="34" charset="0"/>
              <a:buChar char="–"/>
              <a:defRPr/>
            </a:pPr>
            <a:r>
              <a:rPr lang="en-US" dirty="0" smtClean="0"/>
              <a:t>Metadata TDG, chair Peter </a:t>
            </a:r>
            <a:r>
              <a:rPr lang="en-US" dirty="0" err="1" smtClean="0"/>
              <a:t>Wittenburg</a:t>
            </a:r>
            <a:endParaRPr lang="en-US" dirty="0" smtClean="0"/>
          </a:p>
          <a:p>
            <a:pPr marL="0" indent="0" fontAlgn="auto">
              <a:spcAft>
                <a:spcPts val="0"/>
              </a:spcAft>
              <a:buFont typeface="Arial" pitchFamily="34" charset="0"/>
              <a:buNone/>
              <a:defRPr/>
            </a:pPr>
            <a:endParaRPr lang="en-US" dirty="0" smtClean="0"/>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Defining Requirements for a Metadata Component Model and standardizing the Model itself</a:t>
            </a:r>
          </a:p>
          <a:p>
            <a:pPr lvl="1" fontAlgn="auto">
              <a:spcAft>
                <a:spcPts val="0"/>
              </a:spcAft>
              <a:buFont typeface="Arial" pitchFamily="34" charset="0"/>
              <a:buChar char="–"/>
              <a:defRPr/>
            </a:pPr>
            <a:r>
              <a:rPr lang="en-US" dirty="0" smtClean="0"/>
              <a:t>Project leader: Daan Broeder, CLARIN, NEN </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Standardizing a Component Specification Language</a:t>
            </a:r>
          </a:p>
          <a:p>
            <a:pPr lvl="1" fontAlgn="auto">
              <a:spcAft>
                <a:spcPts val="0"/>
              </a:spcAft>
              <a:buFont typeface="Arial" pitchFamily="34" charset="0"/>
              <a:buChar char="–"/>
              <a:defRPr/>
            </a:pPr>
            <a:r>
              <a:rPr lang="en-US" dirty="0" smtClean="0"/>
              <a:t>Project leader: Thorsten </a:t>
            </a:r>
            <a:r>
              <a:rPr lang="en-US" dirty="0" err="1" smtClean="0"/>
              <a:t>Trippel</a:t>
            </a:r>
            <a:r>
              <a:rPr lang="en-US" dirty="0" smtClean="0"/>
              <a:t>, </a:t>
            </a:r>
            <a:r>
              <a:rPr lang="en-US" dirty="0" err="1" smtClean="0"/>
              <a:t>NaLiDa</a:t>
            </a:r>
            <a:r>
              <a:rPr lang="en-US" dirty="0" smtClean="0"/>
              <a:t>, DIN</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Design/Specify a number of recommended components  for specific data types and usages.</a:t>
            </a:r>
          </a:p>
          <a:p>
            <a:pPr lvl="1" fontAlgn="auto">
              <a:spcAft>
                <a:spcPts val="0"/>
              </a:spcAft>
              <a:buFont typeface="Arial" pitchFamily="34" charset="0"/>
              <a:buChar char="–"/>
              <a:defRPr/>
            </a:pPr>
            <a:r>
              <a:rPr lang="en-US" dirty="0" smtClean="0"/>
              <a:t>Project leader Maria </a:t>
            </a:r>
            <a:r>
              <a:rPr lang="en-US" dirty="0" err="1" smtClean="0"/>
              <a:t>Gavrilidou</a:t>
            </a:r>
            <a:r>
              <a:rPr lang="en-US" dirty="0" smtClean="0"/>
              <a:t>, META-SHARE, ELOT</a:t>
            </a:r>
          </a:p>
          <a:p>
            <a:pPr fontAlgn="auto">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t>ISO/NP 24622-1 CMDI-</a:t>
            </a:r>
            <a:r>
              <a:rPr lang="en-US" dirty="0" smtClean="0"/>
              <a:t>1 Ballot Results</a:t>
            </a:r>
            <a:endParaRPr lang="en-US" dirty="0"/>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dirty="0" smtClean="0"/>
              <a:t>Results known since 6-8-2011</a:t>
            </a:r>
          </a:p>
          <a:p>
            <a:pPr fontAlgn="auto">
              <a:spcAft>
                <a:spcPts val="0"/>
              </a:spcAft>
              <a:buFont typeface="Arial" pitchFamily="34" charset="0"/>
              <a:buChar char="•"/>
              <a:defRPr/>
            </a:pPr>
            <a:r>
              <a:rPr lang="en-US" dirty="0" smtClean="0"/>
              <a:t>20 votes cast, 3 not cast</a:t>
            </a:r>
          </a:p>
          <a:p>
            <a:pPr fontAlgn="auto">
              <a:spcAft>
                <a:spcPts val="0"/>
              </a:spcAft>
              <a:buFont typeface="Arial" pitchFamily="34" charset="0"/>
              <a:buChar char="•"/>
              <a:defRPr/>
            </a:pPr>
            <a:r>
              <a:rPr lang="en-US" dirty="0" smtClean="0"/>
              <a:t>Main question: “agree </a:t>
            </a:r>
            <a:r>
              <a:rPr lang="en-US" dirty="0"/>
              <a:t>to the addition of the proposed new work item to the program of work of the committee"</a:t>
            </a:r>
            <a:endParaRPr lang="en-US" dirty="0" smtClean="0"/>
          </a:p>
          <a:p>
            <a:pPr fontAlgn="auto">
              <a:spcAft>
                <a:spcPts val="0"/>
              </a:spcAft>
              <a:buFont typeface="Arial" pitchFamily="34" charset="0"/>
              <a:buChar char="•"/>
              <a:defRPr/>
            </a:pPr>
            <a:r>
              <a:rPr lang="en-US" dirty="0" smtClean="0"/>
              <a:t>16 in favor, 2 against, 2 abstentions</a:t>
            </a:r>
          </a:p>
          <a:p>
            <a:pPr fontAlgn="auto">
              <a:spcAft>
                <a:spcPts val="0"/>
              </a:spcAft>
              <a:buFont typeface="Arial" pitchFamily="34" charset="0"/>
              <a:buChar char="•"/>
              <a:defRPr/>
            </a:pPr>
            <a:r>
              <a:rPr lang="en-US" dirty="0" smtClean="0"/>
              <a:t>Experts added: </a:t>
            </a:r>
          </a:p>
          <a:p>
            <a:pPr lvl="1" fontAlgn="auto">
              <a:spcAft>
                <a:spcPts val="0"/>
              </a:spcAft>
              <a:buFont typeface="Arial" pitchFamily="34" charset="0"/>
              <a:buChar char="–"/>
              <a:defRPr/>
            </a:pPr>
            <a:r>
              <a:rPr lang="en-US" dirty="0" smtClean="0"/>
              <a:t>Germany </a:t>
            </a:r>
            <a:r>
              <a:rPr lang="en-US" dirty="0"/>
              <a:t>(DIN</a:t>
            </a:r>
            <a:r>
              <a:rPr lang="en-US" dirty="0" smtClean="0"/>
              <a:t>), </a:t>
            </a:r>
            <a:r>
              <a:rPr lang="en-US" dirty="0"/>
              <a:t>Italy (UNI</a:t>
            </a:r>
            <a:r>
              <a:rPr lang="en-US" dirty="0" smtClean="0"/>
              <a:t>), </a:t>
            </a:r>
            <a:r>
              <a:rPr lang="en-US" dirty="0"/>
              <a:t>Japan (JISC</a:t>
            </a:r>
            <a:r>
              <a:rPr lang="en-US" dirty="0" smtClean="0"/>
              <a:t>), </a:t>
            </a:r>
            <a:r>
              <a:rPr lang="en-US" dirty="0"/>
              <a:t>Netherlands </a:t>
            </a:r>
            <a:r>
              <a:rPr lang="en-US" dirty="0" smtClean="0"/>
              <a:t>(2) (</a:t>
            </a:r>
            <a:r>
              <a:rPr lang="en-US" dirty="0"/>
              <a:t>NEN</a:t>
            </a:r>
            <a:r>
              <a:rPr lang="en-US" dirty="0" smtClean="0"/>
              <a:t>), </a:t>
            </a:r>
            <a:r>
              <a:rPr lang="en-US" dirty="0"/>
              <a:t>Slovenia (SIST)</a:t>
            </a:r>
            <a:endParaRPr lang="en-US" dirty="0" smtClean="0"/>
          </a:p>
          <a:p>
            <a:pPr fontAlgn="auto">
              <a:spcAft>
                <a:spcPts val="0"/>
              </a:spcAft>
              <a:buFont typeface="Arial" pitchFamily="34" charset="0"/>
              <a:buChar cha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Objections to NW </a:t>
            </a:r>
            <a:r>
              <a:rPr lang="en-US" dirty="0"/>
              <a:t>24622-1</a:t>
            </a:r>
          </a:p>
        </p:txBody>
      </p:sp>
      <p:sp>
        <p:nvSpPr>
          <p:cNvPr id="3" name="Content Placeholder 2"/>
          <p:cNvSpPr>
            <a:spLocks noGrp="1"/>
          </p:cNvSpPr>
          <p:nvPr>
            <p:ph idx="1"/>
          </p:nvPr>
        </p:nvSpPr>
        <p:spPr/>
        <p:txBody>
          <a:bodyPr rtlCol="0">
            <a:normAutofit fontScale="92500" lnSpcReduction="20000"/>
          </a:bodyPr>
          <a:lstStyle/>
          <a:p>
            <a:pPr marL="0" indent="0" fontAlgn="auto">
              <a:spcAft>
                <a:spcPts val="0"/>
              </a:spcAft>
              <a:buFont typeface="Arial" pitchFamily="34" charset="0"/>
              <a:buNone/>
              <a:defRPr/>
            </a:pPr>
            <a:r>
              <a:rPr lang="en-US" dirty="0" smtClean="0"/>
              <a:t>CA (SCC)</a:t>
            </a:r>
          </a:p>
          <a:p>
            <a:pPr fontAlgn="auto">
              <a:spcAft>
                <a:spcPts val="0"/>
              </a:spcAft>
              <a:buFont typeface="Arial" pitchFamily="34" charset="0"/>
              <a:buChar char="•"/>
              <a:defRPr/>
            </a:pPr>
            <a:r>
              <a:rPr lang="en-US" dirty="0"/>
              <a:t>This standard is a great idea, but it's going to send a shockwave through every standard that has been proposed by ISO TC 37/SC 4. This simply has not been addressed in this proposal. We believe this warrants further consideration before proceeding with a draft standard on this subject. In particular, we expect to see (1) an enumeration of what changes this standard will entail for the other language resource management standards, and (2) a schedule for synchronizing the adoption of a CLARIN-style </a:t>
            </a:r>
            <a:r>
              <a:rPr lang="en-US" dirty="0" smtClean="0"/>
              <a:t>meta-model </a:t>
            </a:r>
            <a:r>
              <a:rPr lang="en-US" dirty="0"/>
              <a:t>across the subcommittee's standards and current work items.</a:t>
            </a:r>
          </a:p>
          <a:p>
            <a:pPr fontAlgn="auto">
              <a:spcAft>
                <a:spcPts val="0"/>
              </a:spcAft>
              <a:buFont typeface="Arial" pitchFamily="34" charset="0"/>
              <a:buChar cha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t>Objections to NW 24622-1</a:t>
            </a:r>
          </a:p>
        </p:txBody>
      </p:sp>
      <p:sp>
        <p:nvSpPr>
          <p:cNvPr id="3" name="Content Placeholder 2"/>
          <p:cNvSpPr>
            <a:spLocks noGrp="1"/>
          </p:cNvSpPr>
          <p:nvPr>
            <p:ph idx="1"/>
          </p:nvPr>
        </p:nvSpPr>
        <p:spPr/>
        <p:txBody>
          <a:bodyPr rtlCol="0">
            <a:normAutofit fontScale="77500" lnSpcReduction="20000"/>
          </a:bodyPr>
          <a:lstStyle/>
          <a:p>
            <a:pPr marL="0" indent="0" fontAlgn="auto">
              <a:spcAft>
                <a:spcPts val="0"/>
              </a:spcAft>
              <a:buFont typeface="Arial" pitchFamily="34" charset="0"/>
              <a:buNone/>
              <a:defRPr/>
            </a:pPr>
            <a:r>
              <a:rPr lang="en-US" dirty="0" smtClean="0"/>
              <a:t>UK (BSI)</a:t>
            </a:r>
          </a:p>
          <a:p>
            <a:pPr fontAlgn="auto">
              <a:spcAft>
                <a:spcPts val="0"/>
              </a:spcAft>
              <a:buFont typeface="Arial" pitchFamily="34" charset="0"/>
              <a:buChar char="•"/>
              <a:defRPr/>
            </a:pPr>
            <a:r>
              <a:rPr lang="en-GB" dirty="0"/>
              <a:t>The UK are extremely concerned that the content will be duplicating several </a:t>
            </a:r>
            <a:r>
              <a:rPr lang="en-GB" dirty="0" smtClean="0"/>
              <a:t>standards</a:t>
            </a:r>
            <a:r>
              <a:rPr lang="en-US" dirty="0" smtClean="0"/>
              <a:t>. </a:t>
            </a:r>
            <a:r>
              <a:rPr lang="en-GB" dirty="0" smtClean="0"/>
              <a:t>Standards </a:t>
            </a:r>
            <a:r>
              <a:rPr lang="en-GB" dirty="0"/>
              <a:t>duplicated include the following:</a:t>
            </a:r>
            <a:endParaRPr lang="en-US" dirty="0"/>
          </a:p>
          <a:p>
            <a:pPr marL="0" indent="0" fontAlgn="auto">
              <a:spcAft>
                <a:spcPts val="0"/>
              </a:spcAft>
              <a:buFont typeface="Arial" pitchFamily="34" charset="0"/>
              <a:buNone/>
              <a:defRPr/>
            </a:pPr>
            <a:endParaRPr lang="en-US" dirty="0"/>
          </a:p>
          <a:p>
            <a:pPr fontAlgn="auto">
              <a:spcAft>
                <a:spcPts val="0"/>
              </a:spcAft>
              <a:buFont typeface="Arial" pitchFamily="34" charset="0"/>
              <a:buChar char="•"/>
              <a:defRPr/>
            </a:pPr>
            <a:r>
              <a:rPr lang="en-GB" dirty="0"/>
              <a:t>ISO 12620:2009 Terminology and other language content resources - Specification of data </a:t>
            </a:r>
            <a:r>
              <a:rPr lang="en-GB" dirty="0" err="1"/>
              <a:t>catagories</a:t>
            </a:r>
            <a:r>
              <a:rPr lang="en-GB" dirty="0"/>
              <a:t> and management of a Data </a:t>
            </a:r>
            <a:r>
              <a:rPr lang="en-GB" dirty="0" smtClean="0"/>
              <a:t>Category </a:t>
            </a:r>
            <a:r>
              <a:rPr lang="en-GB" dirty="0"/>
              <a:t>Register for language resources</a:t>
            </a:r>
            <a:endParaRPr lang="en-US" dirty="0"/>
          </a:p>
          <a:p>
            <a:pPr marL="0" indent="0" fontAlgn="auto">
              <a:spcAft>
                <a:spcPts val="0"/>
              </a:spcAft>
              <a:buFont typeface="Arial" pitchFamily="34" charset="0"/>
              <a:buNone/>
              <a:defRPr/>
            </a:pPr>
            <a:endParaRPr lang="en-US" dirty="0"/>
          </a:p>
          <a:p>
            <a:pPr fontAlgn="auto">
              <a:spcAft>
                <a:spcPts val="0"/>
              </a:spcAft>
              <a:buFont typeface="Arial" pitchFamily="34" charset="0"/>
              <a:buChar char="•"/>
              <a:defRPr/>
            </a:pPr>
            <a:r>
              <a:rPr lang="en-GB" dirty="0"/>
              <a:t>and from a metadata point of </a:t>
            </a:r>
            <a:r>
              <a:rPr lang="en-GB" dirty="0" smtClean="0"/>
              <a:t>view:</a:t>
            </a:r>
            <a:endParaRPr lang="en-US" dirty="0"/>
          </a:p>
          <a:p>
            <a:pPr lvl="1" fontAlgn="auto">
              <a:spcAft>
                <a:spcPts val="0"/>
              </a:spcAft>
              <a:buFont typeface="Arial" pitchFamily="34" charset="0"/>
              <a:buChar char="–"/>
              <a:defRPr/>
            </a:pPr>
            <a:r>
              <a:rPr lang="en-GB" dirty="0" smtClean="0"/>
              <a:t>ISO</a:t>
            </a:r>
            <a:r>
              <a:rPr lang="en-GB" dirty="0"/>
              <a:t>/IEC 11179 series: Information technology - Metadata registries (MDR</a:t>
            </a:r>
            <a:r>
              <a:rPr lang="en-GB" dirty="0" smtClean="0"/>
              <a:t>)</a:t>
            </a:r>
            <a:endParaRPr lang="en-US" dirty="0"/>
          </a:p>
          <a:p>
            <a:pPr lvl="1" fontAlgn="auto">
              <a:spcAft>
                <a:spcPts val="0"/>
              </a:spcAft>
              <a:buFont typeface="Arial" pitchFamily="34" charset="0"/>
              <a:buChar char="–"/>
              <a:defRPr/>
            </a:pPr>
            <a:r>
              <a:rPr lang="en-GB" dirty="0" smtClean="0"/>
              <a:t>ISO</a:t>
            </a:r>
            <a:r>
              <a:rPr lang="en-GB" dirty="0"/>
              <a:t>/IEC 19763 series: Information technology - </a:t>
            </a:r>
            <a:r>
              <a:rPr lang="en-GB" dirty="0" err="1"/>
              <a:t>Metamodel</a:t>
            </a:r>
            <a:r>
              <a:rPr lang="en-GB" dirty="0"/>
              <a:t> framework for interoperability (MFI)</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Possible Reference implementation</a:t>
            </a:r>
            <a:endParaRPr lang="en-US" dirty="0"/>
          </a:p>
        </p:txBody>
      </p:sp>
      <p:sp>
        <p:nvSpPr>
          <p:cNvPr id="41986" name="Content Placeholder 2"/>
          <p:cNvSpPr>
            <a:spLocks noGrp="1"/>
          </p:cNvSpPr>
          <p:nvPr>
            <p:ph idx="1"/>
          </p:nvPr>
        </p:nvSpPr>
        <p:spPr/>
        <p:txBody>
          <a:bodyPr/>
          <a:lstStyle/>
          <a:p>
            <a:r>
              <a:rPr lang="en-US" smtClean="0">
                <a:latin typeface="Trebuchet MS" pitchFamily="34" charset="0"/>
              </a:rPr>
              <a:t>CLARIN project has been working on:</a:t>
            </a:r>
          </a:p>
          <a:p>
            <a:pPr lvl="1"/>
            <a:r>
              <a:rPr lang="en-US" smtClean="0">
                <a:latin typeface="Trebuchet MS" pitchFamily="34" charset="0"/>
              </a:rPr>
              <a:t>Metadata component registry and editor</a:t>
            </a:r>
          </a:p>
          <a:p>
            <a:pPr lvl="1"/>
            <a:r>
              <a:rPr lang="en-US" smtClean="0">
                <a:latin typeface="Trebuchet MS" pitchFamily="34" charset="0"/>
              </a:rPr>
              <a:t>Metadata editor</a:t>
            </a:r>
          </a:p>
          <a:p>
            <a:r>
              <a:rPr lang="en-US" smtClean="0">
                <a:latin typeface="Trebuchet MS" pitchFamily="34" charset="0"/>
              </a:rPr>
              <a:t>If a potential ISO standard for component model and specification is not too different from CLARIN requirements and practice these could serve as a reference implementation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a:t>Background</a:t>
            </a:r>
          </a:p>
        </p:txBody>
      </p:sp>
      <p:sp>
        <p:nvSpPr>
          <p:cNvPr id="4" name="Text Placeholder 3"/>
          <p:cNvSpPr>
            <a:spLocks noGrp="1"/>
          </p:cNvSpPr>
          <p:nvPr>
            <p:ph type="body" idx="1"/>
          </p:nvPr>
        </p:nvSpPr>
        <p:spPr/>
        <p:txBody>
          <a:bodyPr rtlCol="0">
            <a:normAutofit lnSpcReduction="10000"/>
          </a:bodyPr>
          <a:lstStyle/>
          <a:p>
            <a:pPr fontAlgn="auto">
              <a:spcAft>
                <a:spcPts val="0"/>
              </a:spcAft>
              <a:buFont typeface="Arial" pitchFamily="34" charset="0"/>
              <a:buNone/>
              <a:defRPr/>
            </a:pPr>
            <a:r>
              <a:rPr lang="en-US" dirty="0" smtClean="0"/>
              <a:t>Metadata for Language Resources has already been discussed for more then  a decade. Many initiatives have tried to create the definitive metadata set. However the landscape is still </a:t>
            </a:r>
            <a:r>
              <a:rPr lang="en-US" b="1" dirty="0" smtClean="0"/>
              <a:t>fragmented</a:t>
            </a:r>
            <a:r>
              <a:rPr lang="en-US" dirty="0" smtClean="0"/>
              <a:t> in DC/OLAC, IMDI, TEI and many metadata sets limited to individual projects and corpora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rtlCol="0">
            <a:normAutofit fontScale="90000"/>
          </a:bodyPr>
          <a:lstStyle/>
          <a:p>
            <a:pPr fontAlgn="auto">
              <a:spcAft>
                <a:spcPts val="0"/>
              </a:spcAft>
              <a:defRPr/>
            </a:pPr>
            <a:r>
              <a:rPr lang="en-US" dirty="0" smtClean="0"/>
              <a:t>Component Specification Language</a:t>
            </a:r>
            <a:endParaRPr lang="en-US" dirty="0"/>
          </a:p>
        </p:txBody>
      </p:sp>
      <p:sp>
        <p:nvSpPr>
          <p:cNvPr id="19460" name="Rectangle 3"/>
          <p:cNvSpPr>
            <a:spLocks noGrp="1" noChangeArrowheads="1"/>
          </p:cNvSpPr>
          <p:nvPr>
            <p:ph type="body" idx="1"/>
          </p:nvPr>
        </p:nvSpPr>
        <p:spPr>
          <a:xfrm>
            <a:off x="457200" y="1771650"/>
            <a:ext cx="8229600" cy="4908550"/>
          </a:xfrm>
        </p:spPr>
        <p:txBody>
          <a:bodyPr rtlCol="0">
            <a:normAutofit lnSpcReduction="10000"/>
          </a:bodyPr>
          <a:lstStyle/>
          <a:p>
            <a:pPr fontAlgn="auto">
              <a:lnSpc>
                <a:spcPct val="80000"/>
              </a:lnSpc>
              <a:spcAft>
                <a:spcPts val="0"/>
              </a:spcAft>
              <a:buFont typeface="Wingdings" charset="2"/>
              <a:buNone/>
              <a:defRPr/>
            </a:pPr>
            <a:r>
              <a:rPr lang="en-US" sz="1600" dirty="0" smtClean="0"/>
              <a:t>&lt;</a:t>
            </a:r>
            <a:r>
              <a:rPr lang="en-US" sz="1600" dirty="0" err="1" smtClean="0"/>
              <a:t>CMD_ComponentSpec</a:t>
            </a:r>
            <a:r>
              <a:rPr lang="en-US" sz="1600" dirty="0" smtClean="0"/>
              <a:t> </a:t>
            </a:r>
            <a:r>
              <a:rPr lang="en-US" sz="1600" dirty="0" err="1" smtClean="0"/>
              <a:t>isProfile</a:t>
            </a:r>
            <a:r>
              <a:rPr lang="en-US" sz="1600" dirty="0" smtClean="0"/>
              <a:t>="false"&gt;</a:t>
            </a:r>
          </a:p>
          <a:p>
            <a:pPr fontAlgn="auto">
              <a:lnSpc>
                <a:spcPct val="80000"/>
              </a:lnSpc>
              <a:spcAft>
                <a:spcPts val="0"/>
              </a:spcAft>
              <a:buFont typeface="Wingdings" charset="2"/>
              <a:buNone/>
              <a:defRPr/>
            </a:pPr>
            <a:r>
              <a:rPr lang="en-US" sz="1600" dirty="0" smtClean="0"/>
              <a:t>  &lt;Header&gt;</a:t>
            </a:r>
          </a:p>
          <a:p>
            <a:pPr fontAlgn="auto">
              <a:lnSpc>
                <a:spcPct val="80000"/>
              </a:lnSpc>
              <a:spcAft>
                <a:spcPts val="0"/>
              </a:spcAft>
              <a:buFont typeface="Wingdings" charset="2"/>
              <a:buNone/>
              <a:defRPr/>
            </a:pPr>
            <a:r>
              <a:rPr lang="en-US" sz="1600" dirty="0" smtClean="0"/>
              <a:t>    &lt;ID&gt;clarin.eu:cr1:c_1271859438108&lt;/ID&gt;</a:t>
            </a:r>
          </a:p>
          <a:p>
            <a:pPr fontAlgn="auto">
              <a:lnSpc>
                <a:spcPct val="80000"/>
              </a:lnSpc>
              <a:spcAft>
                <a:spcPts val="0"/>
              </a:spcAft>
              <a:buFont typeface="Wingdings" charset="2"/>
              <a:buNone/>
              <a:defRPr/>
            </a:pPr>
            <a:r>
              <a:rPr lang="en-US" sz="1600" dirty="0" smtClean="0"/>
              <a:t>    &lt;Name&gt;iso-639-5&lt;/Name&gt;</a:t>
            </a:r>
          </a:p>
          <a:p>
            <a:pPr fontAlgn="auto">
              <a:lnSpc>
                <a:spcPct val="80000"/>
              </a:lnSpc>
              <a:spcAft>
                <a:spcPts val="0"/>
              </a:spcAft>
              <a:buFont typeface="Wingdings" charset="2"/>
              <a:buNone/>
              <a:defRPr/>
            </a:pPr>
            <a:r>
              <a:rPr lang="en-US" sz="1600" dirty="0" smtClean="0"/>
              <a:t>    &lt;Description&gt;The list of ISO-639-5 language families. Based on: http://en.wikipedia.org/wiki/List_of_ISO_639-5_codes&lt;/Description&gt;</a:t>
            </a:r>
          </a:p>
          <a:p>
            <a:pPr fontAlgn="auto">
              <a:lnSpc>
                <a:spcPct val="80000"/>
              </a:lnSpc>
              <a:spcAft>
                <a:spcPts val="0"/>
              </a:spcAft>
              <a:buFont typeface="Wingdings" charset="2"/>
              <a:buNone/>
              <a:defRPr/>
            </a:pPr>
            <a:r>
              <a:rPr lang="en-US" sz="1600" dirty="0" smtClean="0"/>
              <a:t>  &lt;/Header&gt;</a:t>
            </a:r>
          </a:p>
          <a:p>
            <a:pPr fontAlgn="auto">
              <a:lnSpc>
                <a:spcPct val="80000"/>
              </a:lnSpc>
              <a:spcAft>
                <a:spcPts val="0"/>
              </a:spcAft>
              <a:buFont typeface="Wingdings" charset="2"/>
              <a:buNone/>
              <a:defRPr/>
            </a:pPr>
            <a:r>
              <a:rPr lang="en-US" sz="1600" dirty="0" smtClean="0"/>
              <a:t>  &lt;</a:t>
            </a:r>
            <a:r>
              <a:rPr lang="en-US" sz="1600" dirty="0" err="1" smtClean="0"/>
              <a:t>CMD_Component</a:t>
            </a:r>
            <a:r>
              <a:rPr lang="en-US" sz="1600" dirty="0" smtClean="0"/>
              <a:t> name="ISO635"&gt;</a:t>
            </a:r>
          </a:p>
          <a:p>
            <a:pPr fontAlgn="auto">
              <a:lnSpc>
                <a:spcPct val="80000"/>
              </a:lnSpc>
              <a:spcAft>
                <a:spcPts val="0"/>
              </a:spcAft>
              <a:buFont typeface="Wingdings" charset="2"/>
              <a:buNone/>
              <a:defRPr/>
            </a:pPr>
            <a:r>
              <a:rPr lang="en-US" sz="1600" dirty="0" smtClean="0"/>
              <a:t>    &lt;</a:t>
            </a:r>
            <a:r>
              <a:rPr lang="en-US" sz="1600" dirty="0" err="1" smtClean="0"/>
              <a:t>CMD_Element</a:t>
            </a:r>
            <a:r>
              <a:rPr lang="en-US" sz="1600" dirty="0" smtClean="0"/>
              <a:t> </a:t>
            </a:r>
            <a:r>
              <a:rPr lang="en-US" sz="1600" dirty="0" err="1" smtClean="0"/>
              <a:t>CardinalityMax</a:t>
            </a:r>
            <a:r>
              <a:rPr lang="en-US" sz="1600" dirty="0" smtClean="0"/>
              <a:t>="unbounded" </a:t>
            </a:r>
            <a:r>
              <a:rPr lang="en-US" sz="1600" dirty="0" err="1" smtClean="0"/>
              <a:t>CardinalityMin</a:t>
            </a:r>
            <a:r>
              <a:rPr lang="en-US" sz="1600" dirty="0" smtClean="0"/>
              <a:t>="1" name="iso-639-5-code"&gt;</a:t>
            </a:r>
          </a:p>
          <a:p>
            <a:pPr fontAlgn="auto">
              <a:lnSpc>
                <a:spcPct val="80000"/>
              </a:lnSpc>
              <a:spcAft>
                <a:spcPts val="0"/>
              </a:spcAft>
              <a:buFont typeface="Wingdings" charset="2"/>
              <a:buNone/>
              <a:defRPr/>
            </a:pPr>
            <a:r>
              <a:rPr lang="en-US" sz="1600" dirty="0" smtClean="0"/>
              <a:t>      &lt;</a:t>
            </a:r>
            <a:r>
              <a:rPr lang="en-US" sz="1600" dirty="0" err="1" smtClean="0"/>
              <a:t>ValueScheme</a:t>
            </a:r>
            <a:r>
              <a:rPr lang="en-US" sz="1600" dirty="0" smtClean="0"/>
              <a:t>&gt;</a:t>
            </a:r>
          </a:p>
          <a:p>
            <a:pPr fontAlgn="auto">
              <a:lnSpc>
                <a:spcPct val="80000"/>
              </a:lnSpc>
              <a:spcAft>
                <a:spcPts val="0"/>
              </a:spcAft>
              <a:buFont typeface="Wingdings" charset="2"/>
              <a:buNone/>
              <a:defRPr/>
            </a:pPr>
            <a:r>
              <a:rPr lang="en-US" sz="1600" dirty="0" smtClean="0"/>
              <a:t>        </a:t>
            </a:r>
            <a:r>
              <a:rPr lang="en-US" sz="1400" dirty="0" smtClean="0"/>
              <a:t>&lt;enumeration&gt;</a:t>
            </a:r>
          </a:p>
          <a:p>
            <a:pPr fontAlgn="auto">
              <a:lnSpc>
                <a:spcPct val="80000"/>
              </a:lnSpc>
              <a:spcAft>
                <a:spcPts val="0"/>
              </a:spcAft>
              <a:buFont typeface="Wingdings" charset="2"/>
              <a:buNone/>
              <a:defRPr/>
            </a:pPr>
            <a:r>
              <a:rPr lang="en-US" sz="1400" dirty="0" smtClean="0"/>
              <a:t>          </a:t>
            </a:r>
            <a:r>
              <a:rPr lang="en-US" sz="1500" dirty="0" smtClean="0"/>
              <a:t>&lt;item </a:t>
            </a:r>
            <a:r>
              <a:rPr lang="en-US" sz="1500" dirty="0" err="1" smtClean="0"/>
              <a:t>AppInfo</a:t>
            </a:r>
            <a:r>
              <a:rPr lang="en-US" sz="1500" dirty="0" smtClean="0"/>
              <a:t>="Austro-Asiatic languages" </a:t>
            </a:r>
            <a:r>
              <a:rPr lang="en-US" sz="1500" dirty="0" err="1" smtClean="0"/>
              <a:t>ConceptLink</a:t>
            </a:r>
            <a:r>
              <a:rPr lang="en-US" sz="1500" dirty="0" smtClean="0"/>
              <a:t>="http://cdb.iso.org/lg/CDB-00138763-001"&gt;</a:t>
            </a:r>
            <a:r>
              <a:rPr lang="en-US" sz="1500" dirty="0" err="1" smtClean="0"/>
              <a:t>aav</a:t>
            </a:r>
            <a:r>
              <a:rPr lang="en-US" sz="1500" dirty="0" smtClean="0"/>
              <a:t>&lt;/item&gt;</a:t>
            </a:r>
          </a:p>
          <a:p>
            <a:pPr fontAlgn="auto">
              <a:lnSpc>
                <a:spcPct val="80000"/>
              </a:lnSpc>
              <a:spcAft>
                <a:spcPts val="0"/>
              </a:spcAft>
              <a:buFont typeface="Wingdings" charset="2"/>
              <a:buNone/>
              <a:defRPr/>
            </a:pPr>
            <a:endParaRPr lang="en-US" sz="1500" dirty="0" smtClean="0"/>
          </a:p>
          <a:p>
            <a:pPr fontAlgn="auto">
              <a:lnSpc>
                <a:spcPct val="80000"/>
              </a:lnSpc>
              <a:spcAft>
                <a:spcPts val="0"/>
              </a:spcAft>
              <a:buFont typeface="Wingdings" charset="2"/>
              <a:buNone/>
              <a:defRPr/>
            </a:pPr>
            <a:r>
              <a:rPr lang="en-US" sz="1500" dirty="0" smtClean="0"/>
              <a:t>          &lt;item </a:t>
            </a:r>
            <a:r>
              <a:rPr lang="en-US" sz="1500" dirty="0" err="1" smtClean="0"/>
              <a:t>AppInfo</a:t>
            </a:r>
            <a:r>
              <a:rPr lang="en-US" sz="1500" dirty="0" smtClean="0"/>
              <a:t>="Afro-Asiatic languages" </a:t>
            </a:r>
            <a:r>
              <a:rPr lang="en-US" sz="1500" dirty="0" err="1" smtClean="0"/>
              <a:t>ConceptLink</a:t>
            </a:r>
            <a:r>
              <a:rPr lang="en-US" sz="1500" dirty="0" smtClean="0"/>
              <a:t>="http://cdb.iso.org/lg/CDB-00138759-001"&gt;</a:t>
            </a:r>
            <a:r>
              <a:rPr lang="en-US" sz="1500" dirty="0" err="1" smtClean="0"/>
              <a:t>afa</a:t>
            </a:r>
            <a:r>
              <a:rPr lang="en-US" sz="1500" dirty="0" smtClean="0"/>
              <a:t>&lt;/item&gt;</a:t>
            </a:r>
          </a:p>
          <a:p>
            <a:pPr fontAlgn="auto">
              <a:lnSpc>
                <a:spcPct val="80000"/>
              </a:lnSpc>
              <a:spcAft>
                <a:spcPts val="0"/>
              </a:spcAft>
              <a:buFont typeface="Wingdings" charset="2"/>
              <a:buNone/>
              <a:defRPr/>
            </a:pPr>
            <a:endParaRPr lang="en-US" sz="1500" dirty="0" smtClean="0"/>
          </a:p>
          <a:p>
            <a:pPr fontAlgn="auto">
              <a:lnSpc>
                <a:spcPct val="80000"/>
              </a:lnSpc>
              <a:spcAft>
                <a:spcPts val="0"/>
              </a:spcAft>
              <a:buFont typeface="Wingdings" charset="2"/>
              <a:buNone/>
              <a:defRPr/>
            </a:pPr>
            <a:r>
              <a:rPr lang="en-US" sz="1500" dirty="0" smtClean="0"/>
              <a:t>          &lt;item </a:t>
            </a:r>
            <a:r>
              <a:rPr lang="en-US" sz="1500" dirty="0" err="1" smtClean="0"/>
              <a:t>AppInfo</a:t>
            </a:r>
            <a:r>
              <a:rPr lang="en-US" sz="1500" dirty="0" smtClean="0"/>
              <a:t>="Algonquian languages" </a:t>
            </a:r>
            <a:r>
              <a:rPr lang="en-US" sz="1500" dirty="0" err="1" smtClean="0"/>
              <a:t>ConceptLink</a:t>
            </a:r>
            <a:r>
              <a:rPr lang="en-US" sz="1500" dirty="0" smtClean="0"/>
              <a:t>="http://cdb.iso.org/lg/CDB-00138721-001"&gt;</a:t>
            </a:r>
            <a:r>
              <a:rPr lang="en-US" sz="1500" dirty="0" err="1" smtClean="0"/>
              <a:t>alg</a:t>
            </a:r>
            <a:r>
              <a:rPr lang="en-US" sz="1500" dirty="0" smtClean="0"/>
              <a:t>&lt;/item&gt;</a:t>
            </a:r>
          </a:p>
          <a:p>
            <a:pPr fontAlgn="auto">
              <a:lnSpc>
                <a:spcPct val="80000"/>
              </a:lnSpc>
              <a:spcAft>
                <a:spcPts val="0"/>
              </a:spcAft>
              <a:buFont typeface="Wingdings" charset="2"/>
              <a:buNone/>
              <a:defRPr/>
            </a:pPr>
            <a:endParaRPr lang="en-US" sz="1500" dirty="0" smtClean="0"/>
          </a:p>
          <a:p>
            <a:pPr fontAlgn="auto">
              <a:lnSpc>
                <a:spcPct val="80000"/>
              </a:lnSpc>
              <a:spcAft>
                <a:spcPts val="0"/>
              </a:spcAft>
              <a:buFont typeface="Wingdings" charset="2"/>
              <a:buNone/>
              <a:defRPr/>
            </a:pPr>
            <a:r>
              <a:rPr lang="en-US" sz="1500" dirty="0" smtClean="0"/>
              <a:t>          &lt;item </a:t>
            </a:r>
            <a:r>
              <a:rPr lang="en-US" sz="1500" dirty="0" err="1" smtClean="0"/>
              <a:t>AppInfo</a:t>
            </a:r>
            <a:r>
              <a:rPr lang="en-US" sz="1500" dirty="0" smtClean="0"/>
              <a:t>="Atlantic-Congo languages" </a:t>
            </a:r>
            <a:r>
              <a:rPr lang="en-US" sz="1500" dirty="0" err="1" smtClean="0"/>
              <a:t>ConceptLink</a:t>
            </a:r>
            <a:r>
              <a:rPr lang="en-US" sz="1500" dirty="0" smtClean="0"/>
              <a:t>="http://cdb.iso.org/lg/CDB-00138719-001"&gt;</a:t>
            </a:r>
            <a:r>
              <a:rPr lang="en-US" sz="1500" dirty="0" err="1" smtClean="0"/>
              <a:t>alv</a:t>
            </a:r>
            <a:r>
              <a:rPr lang="en-US" sz="1500" dirty="0" smtClean="0"/>
              <a:t>&lt;/item&gt;</a:t>
            </a:r>
          </a:p>
          <a:p>
            <a:pPr fontAlgn="auto">
              <a:lnSpc>
                <a:spcPct val="80000"/>
              </a:lnSpc>
              <a:spcAft>
                <a:spcPts val="0"/>
              </a:spcAft>
              <a:buFont typeface="Wingdings" charset="2"/>
              <a:buNone/>
              <a:defRPr/>
            </a:pPr>
            <a:r>
              <a:rPr lang="en-US" sz="1400" dirty="0" smtClean="0"/>
              <a:t>	[...]</a:t>
            </a:r>
            <a:endParaRPr lang="en-US" sz="1400" dirty="0"/>
          </a:p>
        </p:txBody>
      </p:sp>
      <p:sp>
        <p:nvSpPr>
          <p:cNvPr id="43011" name="TextBox 6"/>
          <p:cNvSpPr txBox="1">
            <a:spLocks noChangeArrowheads="1"/>
          </p:cNvSpPr>
          <p:nvPr/>
        </p:nvSpPr>
        <p:spPr bwMode="auto">
          <a:xfrm>
            <a:off x="457200" y="1143000"/>
            <a:ext cx="5553075" cy="914400"/>
          </a:xfrm>
          <a:prstGeom prst="rect">
            <a:avLst/>
          </a:prstGeom>
          <a:noFill/>
          <a:ln w="9525">
            <a:noFill/>
            <a:miter lim="800000"/>
            <a:headEnd/>
            <a:tailEnd/>
          </a:ln>
        </p:spPr>
        <p:txBody>
          <a:bodyPr wrap="none"/>
          <a:lstStyle/>
          <a:p>
            <a:r>
              <a:rPr lang="en-US" sz="2800">
                <a:latin typeface="Calibri" pitchFamily="34" charset="0"/>
              </a:rPr>
              <a:t>CLARIN Component example: ISO-635 component</a:t>
            </a:r>
            <a:endParaRPr lang="en-US" sz="2800">
              <a:latin typeface="Trebuchet MS"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ISO Recommended Components</a:t>
            </a:r>
            <a:endParaRPr lang="en-US" dirty="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Our CMDI experience is that we may well need to limit the proliferation of components</a:t>
            </a:r>
          </a:p>
          <a:p>
            <a:pPr fontAlgn="auto">
              <a:spcAft>
                <a:spcPts val="0"/>
              </a:spcAft>
              <a:buFont typeface="Arial" pitchFamily="34" charset="0"/>
              <a:buChar char="•"/>
              <a:defRPr/>
            </a:pPr>
            <a:r>
              <a:rPr lang="en-US" dirty="0" smtClean="0"/>
              <a:t>Offer a set of standardized ones for use with</a:t>
            </a:r>
          </a:p>
          <a:p>
            <a:pPr lvl="1" fontAlgn="auto">
              <a:spcAft>
                <a:spcPts val="0"/>
              </a:spcAft>
              <a:buFont typeface="Arial" pitchFamily="34" charset="0"/>
              <a:buChar char="–"/>
              <a:defRPr/>
            </a:pPr>
            <a:r>
              <a:rPr lang="en-US" dirty="0" smtClean="0"/>
              <a:t>specific data-types</a:t>
            </a:r>
          </a:p>
          <a:p>
            <a:pPr lvl="1" fontAlgn="auto">
              <a:spcAft>
                <a:spcPts val="0"/>
              </a:spcAft>
              <a:buFont typeface="Arial" pitchFamily="34" charset="0"/>
              <a:buChar char="–"/>
              <a:defRPr/>
            </a:pPr>
            <a:r>
              <a:rPr lang="en-US" dirty="0" smtClean="0"/>
              <a:t>for specific purposes</a:t>
            </a:r>
          </a:p>
          <a:p>
            <a:pPr fontAlgn="auto">
              <a:spcAft>
                <a:spcPts val="0"/>
              </a:spcAft>
              <a:buFont typeface="Arial" pitchFamily="34" charset="0"/>
              <a:buChar char="•"/>
              <a:defRPr/>
            </a:pPr>
            <a:r>
              <a:rPr lang="en-US" dirty="0" smtClean="0"/>
              <a:t>We hope that input from more “industry” oriented initiatives as META-SHARE will motivate the design of stable well thought-out components and profiles that can be standardized.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bodyPr>
          <a:lstStyle/>
          <a:p>
            <a:pPr fontAlgn="auto">
              <a:spcAft>
                <a:spcPts val="0"/>
              </a:spcAft>
              <a:defRPr/>
            </a:pPr>
            <a:r>
              <a:rPr lang="en-US" dirty="0" smtClean="0"/>
              <a:t>METADATA COMPONENT MODEL</a:t>
            </a:r>
            <a:endParaRPr lang="en-US" dirty="0"/>
          </a:p>
        </p:txBody>
      </p:sp>
      <p:sp>
        <p:nvSpPr>
          <p:cNvPr id="5" name="Text Placeholder 4"/>
          <p:cNvSpPr>
            <a:spLocks noGrp="1"/>
          </p:cNvSpPr>
          <p:nvPr>
            <p:ph type="body" idx="1"/>
          </p:nvPr>
        </p:nvSpPr>
        <p:spPr/>
        <p:txBody>
          <a:bodyPr rtlCol="0">
            <a:normAutofit fontScale="70000" lnSpcReduction="20000"/>
          </a:bodyPr>
          <a:lstStyle/>
          <a:p>
            <a:pPr fontAlgn="auto">
              <a:spcAft>
                <a:spcPts val="0"/>
              </a:spcAft>
              <a:buFont typeface="Arial" pitchFamily="34" charset="0"/>
              <a:buNone/>
              <a:defRPr/>
            </a:pPr>
            <a:r>
              <a:rPr lang="en-US" dirty="0" smtClean="0"/>
              <a:t>The Metadata Component Model is an abstract model. It should be independent of the component specification language and any specific components. However it may be necessary to define a “required” component.</a:t>
            </a:r>
          </a:p>
          <a:p>
            <a:pPr fontAlgn="auto">
              <a:spcAft>
                <a:spcPts val="0"/>
              </a:spcAft>
              <a:buFont typeface="Arial" pitchFamily="34" charset="0"/>
              <a:buNone/>
              <a:defRPr/>
            </a:pPr>
            <a:r>
              <a:rPr lang="en-US" dirty="0" smtClean="0"/>
              <a:t>  </a:t>
            </a:r>
          </a:p>
          <a:p>
            <a:pPr fontAlgn="auto">
              <a:spcAft>
                <a:spcPts val="0"/>
              </a:spcAft>
              <a:buFont typeface="Arial" pitchFamily="34" charset="0"/>
              <a:buNone/>
              <a:defRPr/>
            </a:pPr>
            <a:r>
              <a:rPr lang="en-US" dirty="0" smtClean="0"/>
              <a:t>Although it is inspired by the CMDI work, it is not be dependent on any of CMDIs implementations. However for the moment there is no alternative to CMDI for the terminology describing the model nor for the requirements analysis.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Requirements for the component model</a:t>
            </a:r>
            <a:endParaRPr lang="en-US" dirty="0"/>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Component has attributes: </a:t>
            </a:r>
          </a:p>
          <a:p>
            <a:pPr lvl="1" fontAlgn="auto">
              <a:spcAft>
                <a:spcPts val="0"/>
              </a:spcAft>
              <a:buFont typeface="Arial" pitchFamily="34" charset="0"/>
              <a:buChar char="–"/>
              <a:defRPr/>
            </a:pPr>
            <a:r>
              <a:rPr lang="en-US" dirty="0" smtClean="0"/>
              <a:t>name, multiplicity, concept-reference, …</a:t>
            </a:r>
          </a:p>
          <a:p>
            <a:pPr fontAlgn="auto">
              <a:spcAft>
                <a:spcPts val="0"/>
              </a:spcAft>
              <a:buFont typeface="Arial" pitchFamily="34" charset="0"/>
              <a:buChar char="•"/>
              <a:defRPr/>
            </a:pPr>
            <a:r>
              <a:rPr lang="en-US" dirty="0" smtClean="0"/>
              <a:t>Component model should support recursion</a:t>
            </a:r>
          </a:p>
          <a:p>
            <a:pPr fontAlgn="auto">
              <a:spcAft>
                <a:spcPts val="0"/>
              </a:spcAft>
              <a:buFont typeface="Arial" pitchFamily="34" charset="0"/>
              <a:buChar char="•"/>
              <a:defRPr/>
            </a:pPr>
            <a:r>
              <a:rPr lang="en-US" dirty="0" smtClean="0"/>
              <a:t>A component contains a number of metadata elements</a:t>
            </a:r>
          </a:p>
          <a:p>
            <a:pPr fontAlgn="auto">
              <a:spcAft>
                <a:spcPts val="0"/>
              </a:spcAft>
              <a:buFont typeface="Arial" pitchFamily="34" charset="0"/>
              <a:buChar char="•"/>
              <a:defRPr/>
            </a:pPr>
            <a:r>
              <a:rPr lang="en-US" dirty="0" smtClean="0"/>
              <a:t>A component can refer to a number of resources or to other metadata components</a:t>
            </a:r>
          </a:p>
          <a:p>
            <a:pPr fontAlgn="auto">
              <a:spcAft>
                <a:spcPts val="0"/>
              </a:spcAft>
              <a:buFont typeface="Arial" pitchFamily="34" charset="0"/>
              <a:buChar char="•"/>
              <a:defRPr/>
            </a:pPr>
            <a:r>
              <a:rPr lang="en-US" dirty="0"/>
              <a:t>A component grammar has to be fully deterministic to avoid ambiguity</a:t>
            </a:r>
          </a:p>
          <a:p>
            <a:pPr fontAlgn="auto">
              <a:spcAft>
                <a:spcPts val="0"/>
              </a:spcAft>
              <a:buFont typeface="Arial" pitchFamily="34" charset="0"/>
              <a:buChar char="•"/>
              <a:defRPr/>
            </a:pPr>
            <a:r>
              <a:rPr lang="en-US" dirty="0" smtClean="0"/>
              <a:t>A component can contain information about resource relations</a:t>
            </a:r>
          </a:p>
          <a:p>
            <a:pPr fontAlgn="auto">
              <a:spcAft>
                <a:spcPts val="0"/>
              </a:spcAft>
              <a:buFont typeface="Arial" pitchFamily="34" charset="0"/>
              <a:buChar char="•"/>
              <a:defRPr/>
            </a:pPr>
            <a:endParaRPr lang="en-US" i="1"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Terminology</a:t>
            </a:r>
            <a:endParaRPr lang="en-US" dirty="0"/>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dirty="0" smtClean="0"/>
              <a:t>Need first to define some terminology and link this to established (metadata) practices:</a:t>
            </a:r>
          </a:p>
          <a:p>
            <a:pPr fontAlgn="auto">
              <a:spcAft>
                <a:spcPts val="0"/>
              </a:spcAft>
              <a:buFont typeface="Arial" pitchFamily="34" charset="0"/>
              <a:buChar char="•"/>
              <a:defRPr/>
            </a:pPr>
            <a:r>
              <a:rPr lang="en-US" dirty="0" smtClean="0"/>
              <a:t>Metadata schema</a:t>
            </a:r>
          </a:p>
          <a:p>
            <a:pPr fontAlgn="auto">
              <a:spcAft>
                <a:spcPts val="0"/>
              </a:spcAft>
              <a:buFont typeface="Arial" pitchFamily="34" charset="0"/>
              <a:buChar char="•"/>
              <a:defRPr/>
            </a:pPr>
            <a:r>
              <a:rPr lang="en-US" dirty="0"/>
              <a:t>Metadata </a:t>
            </a:r>
            <a:r>
              <a:rPr lang="en-US" dirty="0" smtClean="0"/>
              <a:t>profile – (application profile)</a:t>
            </a:r>
            <a:endParaRPr lang="en-US" dirty="0"/>
          </a:p>
          <a:p>
            <a:pPr fontAlgn="auto">
              <a:spcAft>
                <a:spcPts val="0"/>
              </a:spcAft>
              <a:buFont typeface="Arial" pitchFamily="34" charset="0"/>
              <a:buChar char="•"/>
              <a:defRPr/>
            </a:pPr>
            <a:r>
              <a:rPr lang="en-US" dirty="0" smtClean="0"/>
              <a:t>Metadata component (LMF)</a:t>
            </a:r>
          </a:p>
          <a:p>
            <a:pPr fontAlgn="auto">
              <a:spcAft>
                <a:spcPts val="0"/>
              </a:spcAft>
              <a:buFont typeface="Arial" pitchFamily="34" charset="0"/>
              <a:buChar char="•"/>
              <a:defRPr/>
            </a:pPr>
            <a:r>
              <a:rPr lang="en-US" dirty="0" smtClean="0"/>
              <a:t>Metadata element</a:t>
            </a:r>
          </a:p>
          <a:p>
            <a:pPr fontAlgn="auto">
              <a:spcAft>
                <a:spcPts val="0"/>
              </a:spcAft>
              <a:buFont typeface="Arial" pitchFamily="34" charset="0"/>
              <a:buChar char="•"/>
              <a:defRPr/>
            </a:pPr>
            <a:r>
              <a:rPr lang="en-US" dirty="0" smtClean="0"/>
              <a:t>Metadata element concept link – (DCR)</a:t>
            </a:r>
            <a:endParaRPr lang="en-US" dirty="0"/>
          </a:p>
        </p:txBody>
      </p:sp>
      <p:sp>
        <p:nvSpPr>
          <p:cNvPr id="47107" name="TextBox 3"/>
          <p:cNvSpPr txBox="1">
            <a:spLocks noChangeArrowheads="1"/>
          </p:cNvSpPr>
          <p:nvPr/>
        </p:nvSpPr>
        <p:spPr bwMode="auto">
          <a:xfrm>
            <a:off x="9099550" y="4406900"/>
            <a:ext cx="914400" cy="914400"/>
          </a:xfrm>
          <a:prstGeom prst="rect">
            <a:avLst/>
          </a:prstGeom>
          <a:noFill/>
          <a:ln w="9525">
            <a:noFill/>
            <a:miter lim="800000"/>
            <a:headEnd/>
            <a:tailEnd/>
          </a:ln>
        </p:spPr>
        <p:txBody>
          <a:bodyPr wrap="none"/>
          <a:lstStyle/>
          <a:p>
            <a:pPr algn="ctr"/>
            <a:endParaRPr lang="en-US" sz="1600">
              <a:latin typeface="Trebuchet MS"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513" y="274638"/>
            <a:ext cx="6411912" cy="681037"/>
          </a:xfrm>
        </p:spPr>
        <p:txBody>
          <a:bodyPr rtlCol="0">
            <a:normAutofit fontScale="90000"/>
          </a:bodyPr>
          <a:lstStyle/>
          <a:p>
            <a:pPr fontAlgn="auto">
              <a:spcAft>
                <a:spcPts val="0"/>
              </a:spcAft>
              <a:defRPr/>
            </a:pPr>
            <a:r>
              <a:rPr lang="en-US" dirty="0" smtClean="0"/>
              <a:t>Metadata Components, Profiles and Schemas</a:t>
            </a:r>
            <a:endParaRPr lang="en-US" dirty="0"/>
          </a:p>
        </p:txBody>
      </p:sp>
      <p:pic>
        <p:nvPicPr>
          <p:cNvPr id="48130" name="Picture 3"/>
          <p:cNvPicPr>
            <a:picLocks noChangeAspect="1" noChangeArrowheads="1"/>
          </p:cNvPicPr>
          <p:nvPr/>
        </p:nvPicPr>
        <p:blipFill>
          <a:blip r:embed="rId2"/>
          <a:srcRect/>
          <a:stretch>
            <a:fillRect/>
          </a:stretch>
        </p:blipFill>
        <p:spPr bwMode="auto">
          <a:xfrm>
            <a:off x="1706563" y="1892300"/>
            <a:ext cx="5730875" cy="3670300"/>
          </a:xfrm>
          <a:prstGeom prst="rect">
            <a:avLst/>
          </a:prstGeom>
          <a:noFill/>
          <a:ln w="9525">
            <a:noFill/>
            <a:miter lim="800000"/>
            <a:headEnd/>
            <a:tailEnd/>
          </a:ln>
        </p:spPr>
      </p:pic>
      <p:sp>
        <p:nvSpPr>
          <p:cNvPr id="48131" name="TextBox 2"/>
          <p:cNvSpPr txBox="1">
            <a:spLocks noChangeArrowheads="1"/>
          </p:cNvSpPr>
          <p:nvPr/>
        </p:nvSpPr>
        <p:spPr bwMode="auto">
          <a:xfrm>
            <a:off x="4084638" y="5803900"/>
            <a:ext cx="914400" cy="914400"/>
          </a:xfrm>
          <a:prstGeom prst="rect">
            <a:avLst/>
          </a:prstGeom>
          <a:noFill/>
          <a:ln w="9525">
            <a:noFill/>
            <a:miter lim="800000"/>
            <a:headEnd/>
            <a:tailEnd/>
          </a:ln>
        </p:spPr>
        <p:txBody>
          <a:bodyPr wrap="none"/>
          <a:lstStyle/>
          <a:p>
            <a:pPr algn="ctr"/>
            <a:r>
              <a:rPr lang="en-GB" sz="1600" b="1">
                <a:latin typeface="Calibri" pitchFamily="34" charset="0"/>
              </a:rPr>
              <a:t>the dependencies between metadata components, profiles and schemas</a:t>
            </a:r>
            <a:endParaRPr lang="en-US" sz="1600" b="1">
              <a:latin typeface="Calibri" pitchFamily="34" charset="0"/>
            </a:endParaRPr>
          </a:p>
          <a:p>
            <a:pPr algn="ctr"/>
            <a:endParaRPr lang="en-US" sz="1600">
              <a:latin typeface="Trebuchet MS"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Metadata Element Context</a:t>
            </a:r>
            <a:endParaRPr lang="en-US" dirty="0"/>
          </a:p>
        </p:txBody>
      </p:sp>
      <p:pic>
        <p:nvPicPr>
          <p:cNvPr id="49154" name="Content Placeholder 3"/>
          <p:cNvPicPr>
            <a:picLocks noGrp="1"/>
          </p:cNvPicPr>
          <p:nvPr>
            <p:ph idx="1"/>
          </p:nvPr>
        </p:nvPicPr>
        <p:blipFill>
          <a:blip r:embed="rId2"/>
          <a:srcRect t="-48265" b="-48265"/>
          <a:stretch>
            <a:fillRect/>
          </a:stretch>
        </p:blipFill>
        <p:spPr>
          <a:xfrm>
            <a:off x="1362075" y="1096963"/>
            <a:ext cx="6249988" cy="3033712"/>
          </a:xfrm>
        </p:spPr>
      </p:pic>
      <p:sp>
        <p:nvSpPr>
          <p:cNvPr id="49155" name="TextBox 4"/>
          <p:cNvSpPr txBox="1">
            <a:spLocks noChangeArrowheads="1"/>
          </p:cNvSpPr>
          <p:nvPr/>
        </p:nvSpPr>
        <p:spPr bwMode="auto">
          <a:xfrm>
            <a:off x="3362325" y="3627438"/>
            <a:ext cx="914400" cy="914400"/>
          </a:xfrm>
          <a:prstGeom prst="rect">
            <a:avLst/>
          </a:prstGeom>
          <a:noFill/>
          <a:ln w="9525">
            <a:noFill/>
            <a:miter lim="800000"/>
            <a:headEnd/>
            <a:tailEnd/>
          </a:ln>
        </p:spPr>
        <p:txBody>
          <a:bodyPr wrap="none"/>
          <a:lstStyle/>
          <a:p>
            <a:pPr algn="ctr"/>
            <a:r>
              <a:rPr lang="en-GB" sz="1600">
                <a:latin typeface="Calibri" pitchFamily="34" charset="0"/>
              </a:rPr>
              <a:t>The metadata element component relation</a:t>
            </a:r>
            <a:r>
              <a:rPr lang="en-US" sz="1600">
                <a:latin typeface="Calibri" pitchFamily="34" charset="0"/>
              </a:rPr>
              <a:t> </a:t>
            </a:r>
            <a:endParaRPr lang="en-US" sz="1600">
              <a:latin typeface="Trebuchet MS"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Metadata Component Model</a:t>
            </a:r>
            <a:endParaRPr lang="en-US" dirty="0"/>
          </a:p>
        </p:txBody>
      </p:sp>
      <p:pic>
        <p:nvPicPr>
          <p:cNvPr id="50178" name="Picture 3"/>
          <p:cNvPicPr>
            <a:picLocks noChangeAspect="1" noChangeArrowheads="1"/>
          </p:cNvPicPr>
          <p:nvPr/>
        </p:nvPicPr>
        <p:blipFill>
          <a:blip r:embed="rId2"/>
          <a:srcRect/>
          <a:stretch>
            <a:fillRect/>
          </a:stretch>
        </p:blipFill>
        <p:spPr bwMode="auto">
          <a:xfrm>
            <a:off x="1133475" y="1830388"/>
            <a:ext cx="6429375" cy="3940175"/>
          </a:xfrm>
          <a:prstGeom prst="rect">
            <a:avLst/>
          </a:prstGeom>
          <a:noFill/>
          <a:ln w="9525">
            <a:noFill/>
            <a:miter lim="800000"/>
            <a:headEnd/>
            <a:tailEnd/>
          </a:ln>
        </p:spPr>
      </p:pic>
      <p:sp>
        <p:nvSpPr>
          <p:cNvPr id="50179" name="TextBox 4"/>
          <p:cNvSpPr txBox="1">
            <a:spLocks noChangeArrowheads="1"/>
          </p:cNvSpPr>
          <p:nvPr/>
        </p:nvSpPr>
        <p:spPr bwMode="auto">
          <a:xfrm>
            <a:off x="3867150" y="5995988"/>
            <a:ext cx="914400" cy="914400"/>
          </a:xfrm>
          <a:prstGeom prst="rect">
            <a:avLst/>
          </a:prstGeom>
          <a:noFill/>
          <a:ln w="9525">
            <a:noFill/>
            <a:miter lim="800000"/>
            <a:headEnd/>
            <a:tailEnd/>
          </a:ln>
        </p:spPr>
        <p:txBody>
          <a:bodyPr wrap="none"/>
          <a:lstStyle/>
          <a:p>
            <a:pPr algn="ctr"/>
            <a:r>
              <a:rPr lang="en-GB" sz="1600">
                <a:latin typeface="Calibri" pitchFamily="34" charset="0"/>
              </a:rPr>
              <a:t>A complete component model as used by the CLARIN CMDI implementation</a:t>
            </a:r>
            <a:r>
              <a:rPr lang="en-US" sz="1600">
                <a:latin typeface="Calibri" pitchFamily="34" charset="0"/>
              </a:rPr>
              <a:t> </a:t>
            </a:r>
            <a:endParaRPr lang="en-US" sz="1600">
              <a:latin typeface="Trebuchet MS"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Persistent Existing (ISO</a:t>
            </a:r>
            <a:r>
              <a:rPr lang="en-US" smtClean="0"/>
              <a:t>) standards use</a:t>
            </a:r>
            <a:endParaRPr lang="en-US" dirty="0"/>
          </a:p>
        </p:txBody>
      </p:sp>
      <p:sp>
        <p:nvSpPr>
          <p:cNvPr id="51202" name="Content Placeholder 2"/>
          <p:cNvSpPr>
            <a:spLocks noGrp="1"/>
          </p:cNvSpPr>
          <p:nvPr>
            <p:ph idx="1"/>
          </p:nvPr>
        </p:nvSpPr>
        <p:spPr/>
        <p:txBody>
          <a:bodyPr/>
          <a:lstStyle/>
          <a:p>
            <a:r>
              <a:rPr lang="en-US" smtClean="0">
                <a:latin typeface="Trebuchet MS" pitchFamily="34" charset="0"/>
              </a:rPr>
              <a:t>All is based on the recent ISO-24619 PISA, </a:t>
            </a:r>
            <a:r>
              <a:rPr lang="en-GB" smtClean="0">
                <a:latin typeface="Trebuchet MS" pitchFamily="34" charset="0"/>
              </a:rPr>
              <a:t>ISO 12620:2009 DCR</a:t>
            </a:r>
            <a:endParaRPr lang="en-US" smtClean="0">
              <a:latin typeface="Trebuchet MS" pitchFamily="34" charset="0"/>
            </a:endParaRPr>
          </a:p>
          <a:p>
            <a:r>
              <a:rPr lang="en-US" smtClean="0">
                <a:latin typeface="Trebuchet MS" pitchFamily="34" charset="0"/>
              </a:rPr>
              <a:t>Cool URIs for the concept links to ISOCat and ISOCDB</a:t>
            </a:r>
          </a:p>
          <a:p>
            <a:r>
              <a:rPr lang="en-US" smtClean="0">
                <a:latin typeface="Trebuchet MS" pitchFamily="34" charset="0"/>
              </a:rPr>
              <a:t>All references to resources and metadata can contain PIDs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3"/>
          <p:cNvSpPr>
            <a:spLocks noGrp="1"/>
          </p:cNvSpPr>
          <p:nvPr>
            <p:ph type="ctrTitle"/>
          </p:nvPr>
        </p:nvSpPr>
        <p:spPr>
          <a:xfrm>
            <a:off x="685800" y="4052888"/>
            <a:ext cx="7772400" cy="646112"/>
          </a:xfrm>
        </p:spPr>
        <p:txBody>
          <a:bodyPr/>
          <a:lstStyle/>
          <a:p>
            <a:r>
              <a:rPr lang="en-US" smtClean="0">
                <a:latin typeface="Trebuchet MS" pitchFamily="34" charset="0"/>
              </a:rPr>
              <a:t>Thank you for your attention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How to address the fragmentation?</a:t>
            </a:r>
            <a:endParaRPr lang="en-US" dirty="0"/>
          </a:p>
        </p:txBody>
      </p:sp>
      <p:sp>
        <p:nvSpPr>
          <p:cNvPr id="3" name="Content Placeholder 2"/>
          <p:cNvSpPr>
            <a:spLocks noGrp="1"/>
          </p:cNvSpPr>
          <p:nvPr>
            <p:ph idx="1"/>
          </p:nvPr>
        </p:nvSpPr>
        <p:spPr>
          <a:xfrm>
            <a:off x="457200" y="1525588"/>
            <a:ext cx="8229600" cy="4525962"/>
          </a:xfrm>
        </p:spPr>
        <p:txBody>
          <a:bodyPr rtlCol="0">
            <a:normAutofit fontScale="92500"/>
          </a:bodyPr>
          <a:lstStyle/>
          <a:p>
            <a:pPr fontAlgn="auto">
              <a:spcAft>
                <a:spcPts val="0"/>
              </a:spcAft>
              <a:buFont typeface="Arial" pitchFamily="34" charset="0"/>
              <a:buNone/>
              <a:defRPr/>
            </a:pPr>
            <a:r>
              <a:rPr lang="en-US" dirty="0" smtClean="0"/>
              <a:t>Assumption is that there is broad agreement about </a:t>
            </a:r>
          </a:p>
          <a:p>
            <a:pPr lvl="1" fontAlgn="auto">
              <a:spcAft>
                <a:spcPts val="0"/>
              </a:spcAft>
              <a:buFont typeface="Arial" pitchFamily="34" charset="0"/>
              <a:buChar char="–"/>
              <a:defRPr/>
            </a:pPr>
            <a:r>
              <a:rPr lang="en-US" dirty="0"/>
              <a:t>L</a:t>
            </a:r>
            <a:r>
              <a:rPr lang="en-US" dirty="0" smtClean="0"/>
              <a:t>imitations existing metadata schemas: DC/OLAC, IMDI, TEI header</a:t>
            </a:r>
          </a:p>
          <a:p>
            <a:pPr lvl="2" fontAlgn="auto">
              <a:spcAft>
                <a:spcPts val="0"/>
              </a:spcAft>
              <a:buFont typeface="Arial" pitchFamily="34" charset="0"/>
              <a:buChar char="•"/>
              <a:defRPr/>
            </a:pPr>
            <a:r>
              <a:rPr lang="en-US" dirty="0" smtClean="0"/>
              <a:t>Inflexible: too many (IMDI) or too few (OLAC) metadata elements</a:t>
            </a:r>
          </a:p>
          <a:p>
            <a:pPr lvl="2" fontAlgn="auto">
              <a:spcAft>
                <a:spcPts val="0"/>
              </a:spcAft>
              <a:buFont typeface="Arial" pitchFamily="34" charset="0"/>
              <a:buChar char="•"/>
              <a:defRPr/>
            </a:pPr>
            <a:r>
              <a:rPr lang="en-US" dirty="0" smtClean="0"/>
              <a:t>Limited interoperability (both semantic and syntactic)</a:t>
            </a:r>
          </a:p>
          <a:p>
            <a:pPr lvl="2" fontAlgn="auto">
              <a:spcAft>
                <a:spcPts val="0"/>
              </a:spcAft>
              <a:buFont typeface="Arial" pitchFamily="34" charset="0"/>
              <a:buChar char="•"/>
              <a:defRPr/>
            </a:pPr>
            <a:r>
              <a:rPr lang="en-US" dirty="0" smtClean="0"/>
              <a:t>Problematic  (unfamiliar) terminology for some sub-communities.</a:t>
            </a:r>
          </a:p>
          <a:p>
            <a:pPr lvl="2" fontAlgn="auto">
              <a:spcAft>
                <a:spcPts val="0"/>
              </a:spcAft>
              <a:buFont typeface="Arial" pitchFamily="34" charset="0"/>
              <a:buChar char="•"/>
              <a:defRPr/>
            </a:pPr>
            <a:r>
              <a:rPr lang="en-US" dirty="0" smtClean="0"/>
              <a:t>Limited support for LT tool &amp; services descriptions</a:t>
            </a:r>
          </a:p>
          <a:p>
            <a:pPr lvl="1" fontAlgn="auto">
              <a:spcAft>
                <a:spcPts val="0"/>
              </a:spcAft>
              <a:buFont typeface="Arial" pitchFamily="34" charset="0"/>
              <a:buChar char="–"/>
              <a:defRPr/>
            </a:pPr>
            <a:r>
              <a:rPr lang="en-US" dirty="0" smtClean="0"/>
              <a:t>The way to address this by:</a:t>
            </a:r>
          </a:p>
          <a:p>
            <a:pPr lvl="2" fontAlgn="auto">
              <a:spcAft>
                <a:spcPts val="0"/>
              </a:spcAft>
              <a:buFont typeface="Arial" pitchFamily="34" charset="0"/>
              <a:buChar char="•"/>
              <a:defRPr/>
            </a:pPr>
            <a:r>
              <a:rPr lang="en-US" dirty="0" smtClean="0"/>
              <a:t>Explicit defined schema &amp; semantics </a:t>
            </a:r>
          </a:p>
          <a:p>
            <a:pPr lvl="2" fontAlgn="auto">
              <a:spcAft>
                <a:spcPts val="0"/>
              </a:spcAft>
              <a:buFont typeface="Arial" pitchFamily="34" charset="0"/>
              <a:buChar char="•"/>
              <a:defRPr/>
            </a:pPr>
            <a:r>
              <a:rPr lang="en-US" dirty="0" smtClean="0"/>
              <a:t>User/project/community defined components</a:t>
            </a:r>
          </a:p>
          <a:p>
            <a:pPr lvl="2"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Current “new” European Initiatives</a:t>
            </a:r>
            <a:endParaRPr lang="en-US" dirty="0"/>
          </a:p>
        </p:txBody>
      </p:sp>
      <p:sp>
        <p:nvSpPr>
          <p:cNvPr id="3" name="Content Placeholder 2"/>
          <p:cNvSpPr>
            <a:spLocks noGrp="1"/>
          </p:cNvSpPr>
          <p:nvPr>
            <p:ph idx="1"/>
          </p:nvPr>
        </p:nvSpPr>
        <p:spPr/>
        <p:txBody>
          <a:bodyPr rtlCol="0">
            <a:normAutofit fontScale="70000" lnSpcReduction="20000"/>
          </a:bodyPr>
          <a:lstStyle/>
          <a:p>
            <a:pPr marL="0" indent="0" fontAlgn="auto">
              <a:spcAft>
                <a:spcPts val="0"/>
              </a:spcAft>
              <a:buFont typeface="Arial" pitchFamily="34" charset="0"/>
              <a:buNone/>
              <a:defRPr/>
            </a:pPr>
            <a:r>
              <a:rPr lang="en-US" dirty="0" smtClean="0"/>
              <a:t>European projects and initiatives have been funded that offer the possibility to create a flexible metadata framework that can overcome this fragmentation.</a:t>
            </a:r>
          </a:p>
          <a:p>
            <a:pPr marL="0" indent="0" fontAlgn="auto">
              <a:spcAft>
                <a:spcPts val="0"/>
              </a:spcAft>
              <a:buFont typeface="Arial" pitchFamily="34" charset="0"/>
              <a:buNone/>
              <a:defRPr/>
            </a:pPr>
            <a:endParaRPr lang="en-US" dirty="0" smtClean="0"/>
          </a:p>
          <a:p>
            <a:pPr fontAlgn="auto">
              <a:spcAft>
                <a:spcPts val="0"/>
              </a:spcAft>
              <a:buFont typeface="Arial" pitchFamily="34" charset="0"/>
              <a:buChar char="•"/>
              <a:defRPr/>
            </a:pPr>
            <a:r>
              <a:rPr lang="en-US" dirty="0" smtClean="0"/>
              <a:t>CLARIN</a:t>
            </a:r>
          </a:p>
          <a:p>
            <a:pPr lvl="1" fontAlgn="auto">
              <a:spcAft>
                <a:spcPts val="0"/>
              </a:spcAft>
              <a:buFont typeface="Arial" pitchFamily="34" charset="0"/>
              <a:buChar char="–"/>
              <a:defRPr/>
            </a:pPr>
            <a:r>
              <a:rPr lang="en-US" dirty="0" smtClean="0"/>
              <a:t>Aimed at the research world </a:t>
            </a:r>
          </a:p>
          <a:p>
            <a:pPr lvl="1" fontAlgn="auto">
              <a:spcAft>
                <a:spcPts val="0"/>
              </a:spcAft>
              <a:buFont typeface="Arial" pitchFamily="34" charset="0"/>
              <a:buChar char="–"/>
              <a:defRPr/>
            </a:pPr>
            <a:r>
              <a:rPr lang="en-US" dirty="0" smtClean="0"/>
              <a:t>Work done for 3 years on CMDI</a:t>
            </a:r>
          </a:p>
          <a:p>
            <a:pPr lvl="1" fontAlgn="auto">
              <a:spcAft>
                <a:spcPts val="0"/>
              </a:spcAft>
              <a:buFont typeface="Arial" pitchFamily="34" charset="0"/>
              <a:buChar char="–"/>
              <a:defRPr/>
            </a:pPr>
            <a:r>
              <a:rPr lang="en-US" dirty="0" smtClean="0"/>
              <a:t>Uses ISO-DCR for semantic interoperability </a:t>
            </a:r>
          </a:p>
          <a:p>
            <a:pPr fontAlgn="auto">
              <a:spcAft>
                <a:spcPts val="0"/>
              </a:spcAft>
              <a:buFont typeface="Arial" pitchFamily="34" charset="0"/>
              <a:buChar char="•"/>
              <a:defRPr/>
            </a:pPr>
            <a:r>
              <a:rPr lang="en-US" dirty="0" err="1" smtClean="0"/>
              <a:t>NaLiDa</a:t>
            </a:r>
            <a:r>
              <a:rPr lang="en-US" dirty="0" smtClean="0"/>
              <a:t> </a:t>
            </a:r>
          </a:p>
          <a:p>
            <a:pPr lvl="1" fontAlgn="auto">
              <a:spcAft>
                <a:spcPts val="0"/>
              </a:spcAft>
              <a:buFont typeface="Arial" pitchFamily="34" charset="0"/>
              <a:buChar char="–"/>
              <a:defRPr/>
            </a:pPr>
            <a:r>
              <a:rPr lang="en-US" dirty="0" smtClean="0"/>
              <a:t>Uses CMDI to describe LRs in Germany</a:t>
            </a:r>
          </a:p>
          <a:p>
            <a:pPr fontAlgn="auto">
              <a:spcAft>
                <a:spcPts val="0"/>
              </a:spcAft>
              <a:buFont typeface="Arial" pitchFamily="34" charset="0"/>
              <a:buChar char="•"/>
              <a:defRPr/>
            </a:pPr>
            <a:r>
              <a:rPr lang="en-US" dirty="0" smtClean="0"/>
              <a:t>META-SHARE</a:t>
            </a:r>
          </a:p>
          <a:p>
            <a:pPr lvl="1" fontAlgn="auto">
              <a:spcAft>
                <a:spcPts val="0"/>
              </a:spcAft>
              <a:buFont typeface="Arial" pitchFamily="34" charset="0"/>
              <a:buChar char="–"/>
              <a:defRPr/>
            </a:pPr>
            <a:r>
              <a:rPr lang="en-US" dirty="0" smtClean="0"/>
              <a:t>Also oriented towards industry</a:t>
            </a:r>
          </a:p>
          <a:p>
            <a:pPr lvl="1" fontAlgn="auto">
              <a:spcAft>
                <a:spcPts val="0"/>
              </a:spcAft>
              <a:buFont typeface="Arial" pitchFamily="34" charset="0"/>
              <a:buChar char="–"/>
              <a:defRPr/>
            </a:pPr>
            <a:r>
              <a:rPr lang="en-US" dirty="0" smtClean="0"/>
              <a:t>Plans to use component strategy for metadata</a:t>
            </a:r>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These are interested in ISO standardization of the metadata component “model”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rtlCol="0">
            <a:normAutofit fontScale="90000"/>
          </a:bodyPr>
          <a:lstStyle/>
          <a:p>
            <a:pPr fontAlgn="auto">
              <a:spcAft>
                <a:spcPts val="0"/>
              </a:spcAft>
              <a:defRPr/>
            </a:pPr>
            <a:r>
              <a:rPr lang="en-US" smtClean="0">
                <a:ea typeface="ＭＳ Ｐゴシック" charset="-128"/>
                <a:cs typeface="ＭＳ Ｐゴシック" charset="-128"/>
              </a:rPr>
              <a:t>Metadata Components</a:t>
            </a:r>
          </a:p>
        </p:txBody>
      </p:sp>
      <p:sp>
        <p:nvSpPr>
          <p:cNvPr id="21507" name="Content Placeholder 16"/>
          <p:cNvSpPr>
            <a:spLocks noGrp="1"/>
          </p:cNvSpPr>
          <p:nvPr>
            <p:ph idx="1"/>
          </p:nvPr>
        </p:nvSpPr>
        <p:spPr>
          <a:xfrm>
            <a:off x="304800" y="1322388"/>
            <a:ext cx="8534400" cy="4953000"/>
          </a:xfrm>
        </p:spPr>
        <p:txBody>
          <a:bodyPr rtlCol="0">
            <a:normAutofit fontScale="85000" lnSpcReduction="20000"/>
          </a:bodyPr>
          <a:lstStyle/>
          <a:p>
            <a:pPr fontAlgn="auto">
              <a:spcAft>
                <a:spcPts val="0"/>
              </a:spcAft>
              <a:buFont typeface="Wingdings" charset="2"/>
              <a:buNone/>
              <a:defRPr/>
            </a:pPr>
            <a:endParaRPr lang="en-US" dirty="0" smtClean="0">
              <a:ea typeface="ＭＳ Ｐゴシック" charset="-128"/>
              <a:cs typeface="ＭＳ Ｐゴシック" charset="-128"/>
            </a:endParaRPr>
          </a:p>
          <a:p>
            <a:pPr fontAlgn="auto">
              <a:spcAft>
                <a:spcPts val="0"/>
              </a:spcAft>
              <a:buFont typeface="Arial" pitchFamily="34" charset="0"/>
              <a:buChar char="•"/>
              <a:defRPr/>
            </a:pPr>
            <a:r>
              <a:rPr lang="en-US" sz="2824" dirty="0" smtClean="0"/>
              <a:t>NOT a single new metadata schema</a:t>
            </a:r>
          </a:p>
          <a:p>
            <a:pPr fontAlgn="auto">
              <a:spcAft>
                <a:spcPts val="0"/>
              </a:spcAft>
              <a:buFont typeface="Arial" pitchFamily="34" charset="0"/>
              <a:buChar char="•"/>
              <a:defRPr/>
            </a:pPr>
            <a:r>
              <a:rPr lang="en-US" sz="2824" dirty="0" smtClean="0"/>
              <a:t>but rather allow coexistence of many (community/researcher) defined schemas</a:t>
            </a:r>
          </a:p>
          <a:p>
            <a:pPr fontAlgn="auto">
              <a:spcAft>
                <a:spcPts val="0"/>
              </a:spcAft>
              <a:buFont typeface="Arial" pitchFamily="34" charset="0"/>
              <a:buChar char="•"/>
              <a:defRPr/>
            </a:pPr>
            <a:r>
              <a:rPr lang="en-US" sz="2824" dirty="0" smtClean="0"/>
              <a:t>with explicit semantics for interoperability</a:t>
            </a:r>
          </a:p>
          <a:p>
            <a:pPr fontAlgn="auto">
              <a:spcAft>
                <a:spcPts val="0"/>
              </a:spcAft>
              <a:buFont typeface="Wingdings" charset="2"/>
              <a:buNone/>
              <a:defRPr/>
            </a:pPr>
            <a:endParaRPr lang="en-US" dirty="0" smtClean="0">
              <a:ea typeface="ＭＳ Ｐゴシック" charset="-128"/>
              <a:cs typeface="ＭＳ Ｐゴシック" charset="-128"/>
            </a:endParaRPr>
          </a:p>
          <a:p>
            <a:pPr fontAlgn="auto">
              <a:spcAft>
                <a:spcPts val="0"/>
              </a:spcAft>
              <a:buFont typeface="Wingdings" charset="2"/>
              <a:buNone/>
              <a:defRPr/>
            </a:pPr>
            <a:r>
              <a:rPr lang="en-US" dirty="0" smtClean="0">
                <a:ea typeface="ＭＳ Ｐゴシック" charset="-128"/>
                <a:cs typeface="ＭＳ Ｐゴシック" charset="-128"/>
              </a:rPr>
              <a:t>How does this work?</a:t>
            </a:r>
          </a:p>
          <a:p>
            <a:pPr fontAlgn="auto">
              <a:spcAft>
                <a:spcPts val="0"/>
              </a:spcAft>
              <a:buFont typeface="Arial" pitchFamily="34" charset="0"/>
              <a:buChar char="•"/>
              <a:defRPr/>
            </a:pPr>
            <a:r>
              <a:rPr lang="en-US" dirty="0" smtClean="0">
                <a:ea typeface="ＭＳ Ｐゴシック" charset="-128"/>
                <a:cs typeface="ＭＳ Ｐゴシック" charset="-128"/>
              </a:rPr>
              <a:t>Components are bundles of related metadata elements that describe an aspect of the resource</a:t>
            </a:r>
          </a:p>
          <a:p>
            <a:pPr fontAlgn="auto">
              <a:spcAft>
                <a:spcPts val="0"/>
              </a:spcAft>
              <a:buFont typeface="Arial" pitchFamily="34" charset="0"/>
              <a:buChar char="•"/>
              <a:defRPr/>
            </a:pPr>
            <a:r>
              <a:rPr lang="en-US" dirty="0" smtClean="0">
                <a:ea typeface="ＭＳ Ｐゴシック" charset="-128"/>
                <a:cs typeface="ＭＳ Ｐゴシック" charset="-128"/>
              </a:rPr>
              <a:t>A complete description of a resource may require several components.</a:t>
            </a:r>
          </a:p>
          <a:p>
            <a:pPr fontAlgn="auto">
              <a:spcAft>
                <a:spcPts val="0"/>
              </a:spcAft>
              <a:buFont typeface="Arial" pitchFamily="34" charset="0"/>
              <a:buChar char="•"/>
              <a:defRPr/>
            </a:pPr>
            <a:r>
              <a:rPr lang="en-US" dirty="0" smtClean="0">
                <a:ea typeface="ＭＳ Ｐゴシック" charset="-128"/>
                <a:cs typeface="ＭＳ Ｐゴシック" charset="-128"/>
              </a:rPr>
              <a:t>Components may contain other components</a:t>
            </a:r>
          </a:p>
          <a:p>
            <a:pPr fontAlgn="auto">
              <a:spcAft>
                <a:spcPts val="0"/>
              </a:spcAft>
              <a:buFont typeface="Arial" pitchFamily="34" charset="0"/>
              <a:buChar char="•"/>
              <a:defRPr/>
            </a:pPr>
            <a:r>
              <a:rPr lang="en-US" dirty="0" smtClean="0">
                <a:ea typeface="ＭＳ Ｐゴシック" charset="-128"/>
                <a:cs typeface="ＭＳ Ｐゴシック" charset="-128"/>
              </a:rPr>
              <a:t>Components should be designed for reusability </a:t>
            </a:r>
          </a:p>
        </p:txBody>
      </p:sp>
      <p:sp>
        <p:nvSpPr>
          <p:cNvPr id="7" name="Round Diagonal Corner Rectangle 6"/>
          <p:cNvSpPr/>
          <p:nvPr/>
        </p:nvSpPr>
        <p:spPr bwMode="auto">
          <a:xfrm>
            <a:off x="1143000" y="3886200"/>
            <a:ext cx="914400" cy="914400"/>
          </a:xfrm>
          <a:prstGeom prst="round2DiagRect">
            <a:avLst/>
          </a:prstGeom>
          <a:noFill/>
          <a:ln w="9525" cap="flat" cmpd="sng" algn="ctr">
            <a:noFill/>
            <a:prstDash val="solid"/>
            <a:round/>
            <a:headEnd type="none" w="med" len="med"/>
            <a:tailEnd type="none" w="med" len="med"/>
          </a:ln>
          <a:effectLst/>
        </p:spPr>
        <p:txBody>
          <a:bodyPr lIns="0" anchor="ctr"/>
          <a:lstStyle/>
          <a:p>
            <a:pPr algn="r" defTabSz="914400" fontAlgn="auto">
              <a:spcBef>
                <a:spcPts val="0"/>
              </a:spcBef>
              <a:spcAft>
                <a:spcPts val="0"/>
              </a:spcAft>
              <a:defRPr/>
            </a:pPr>
            <a:endParaRPr lang="en-US" sz="900" b="1">
              <a:solidFill>
                <a:srgbClr val="000000"/>
              </a:solidFill>
              <a:latin typeface="Arial" pitchFamily="-11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rtlCol="0">
            <a:normAutofit fontScale="90000"/>
          </a:bodyPr>
          <a:lstStyle/>
          <a:p>
            <a:pPr fontAlgn="auto">
              <a:spcAft>
                <a:spcPts val="0"/>
              </a:spcAft>
              <a:defRPr/>
            </a:pPr>
            <a:r>
              <a:rPr lang="en-US" smtClean="0">
                <a:ea typeface="ＭＳ Ｐゴシック" charset="-128"/>
                <a:cs typeface="ＭＳ Ｐゴシック" charset="-128"/>
              </a:rPr>
              <a:t>Metadata Components</a:t>
            </a:r>
          </a:p>
        </p:txBody>
      </p:sp>
      <p:sp>
        <p:nvSpPr>
          <p:cNvPr id="7" name="Round Diagonal Corner Rectangle 6"/>
          <p:cNvSpPr/>
          <p:nvPr/>
        </p:nvSpPr>
        <p:spPr bwMode="auto">
          <a:xfrm>
            <a:off x="1143000" y="3886200"/>
            <a:ext cx="914400" cy="914400"/>
          </a:xfrm>
          <a:prstGeom prst="round2DiagRect">
            <a:avLst/>
          </a:prstGeom>
          <a:noFill/>
          <a:ln w="9525" cap="flat" cmpd="sng" algn="ctr">
            <a:noFill/>
            <a:prstDash val="solid"/>
            <a:round/>
            <a:headEnd type="none" w="med" len="med"/>
            <a:tailEnd type="none" w="med" len="med"/>
          </a:ln>
          <a:effectLst/>
        </p:spPr>
        <p:txBody>
          <a:bodyPr lIns="0" anchor="ctr"/>
          <a:lstStyle/>
          <a:p>
            <a:pPr algn="r" defTabSz="914400" fontAlgn="auto">
              <a:spcBef>
                <a:spcPts val="0"/>
              </a:spcBef>
              <a:spcAft>
                <a:spcPts val="0"/>
              </a:spcAft>
              <a:defRPr/>
            </a:pPr>
            <a:endParaRPr lang="en-US" sz="900" b="1">
              <a:solidFill>
                <a:srgbClr val="000000"/>
              </a:solidFill>
              <a:latin typeface="Arial" pitchFamily="-111" charset="0"/>
            </a:endParaRPr>
          </a:p>
        </p:txBody>
      </p:sp>
      <p:sp>
        <p:nvSpPr>
          <p:cNvPr id="8" name="Rectangle 7"/>
          <p:cNvSpPr/>
          <p:nvPr/>
        </p:nvSpPr>
        <p:spPr bwMode="auto">
          <a:xfrm>
            <a:off x="1295400" y="5181600"/>
            <a:ext cx="2133600" cy="914400"/>
          </a:xfrm>
          <a:prstGeom prst="rect">
            <a:avLst/>
          </a:prstGeom>
          <a:solidFill>
            <a:schemeClr val="accent5"/>
          </a:solidFill>
          <a:ln w="9525" cap="flat" cmpd="sng" algn="ctr">
            <a:no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Technical</a:t>
            </a:r>
          </a:p>
          <a:p>
            <a:pPr algn="ctr" defTabSz="914400" fontAlgn="auto">
              <a:spcBef>
                <a:spcPts val="0"/>
              </a:spcBef>
              <a:spcAft>
                <a:spcPts val="0"/>
              </a:spcAft>
              <a:defRPr/>
            </a:pPr>
            <a:r>
              <a:rPr lang="en-US" sz="2400" b="1" dirty="0">
                <a:solidFill>
                  <a:srgbClr val="000000"/>
                </a:solidFill>
                <a:latin typeface="Arial" pitchFamily="-111" charset="0"/>
              </a:rPr>
              <a:t>Metadata</a:t>
            </a:r>
          </a:p>
        </p:txBody>
      </p:sp>
      <p:sp>
        <p:nvSpPr>
          <p:cNvPr id="21508" name="TextBox 10"/>
          <p:cNvSpPr txBox="1">
            <a:spLocks noChangeArrowheads="1"/>
          </p:cNvSpPr>
          <p:nvPr/>
        </p:nvSpPr>
        <p:spPr bwMode="auto">
          <a:xfrm>
            <a:off x="4724400" y="4267200"/>
            <a:ext cx="2044700" cy="369888"/>
          </a:xfrm>
          <a:prstGeom prst="rect">
            <a:avLst/>
          </a:prstGeom>
          <a:noFill/>
          <a:ln w="9525">
            <a:noFill/>
            <a:miter lim="800000"/>
            <a:headEnd/>
            <a:tailEnd/>
          </a:ln>
        </p:spPr>
        <p:txBody>
          <a:bodyPr wrap="none">
            <a:spAutoFit/>
          </a:bodyPr>
          <a:lstStyle/>
          <a:p>
            <a:r>
              <a:rPr lang="en-US">
                <a:latin typeface="Calibri" pitchFamily="34" charset="0"/>
              </a:rPr>
              <a:t>Sample frequency</a:t>
            </a:r>
          </a:p>
        </p:txBody>
      </p:sp>
      <p:sp>
        <p:nvSpPr>
          <p:cNvPr id="21509" name="TextBox 11"/>
          <p:cNvSpPr txBox="1">
            <a:spLocks noChangeArrowheads="1"/>
          </p:cNvSpPr>
          <p:nvPr/>
        </p:nvSpPr>
        <p:spPr bwMode="auto">
          <a:xfrm>
            <a:off x="4724400" y="4659313"/>
            <a:ext cx="915988" cy="369887"/>
          </a:xfrm>
          <a:prstGeom prst="rect">
            <a:avLst/>
          </a:prstGeom>
          <a:noFill/>
          <a:ln w="9525">
            <a:noFill/>
            <a:miter lim="800000"/>
            <a:headEnd/>
            <a:tailEnd/>
          </a:ln>
        </p:spPr>
        <p:txBody>
          <a:bodyPr wrap="none">
            <a:spAutoFit/>
          </a:bodyPr>
          <a:lstStyle/>
          <a:p>
            <a:r>
              <a:rPr lang="en-US">
                <a:latin typeface="Calibri" pitchFamily="34" charset="0"/>
              </a:rPr>
              <a:t>Format</a:t>
            </a:r>
          </a:p>
        </p:txBody>
      </p:sp>
      <p:sp>
        <p:nvSpPr>
          <p:cNvPr id="21510" name="TextBox 12"/>
          <p:cNvSpPr txBox="1">
            <a:spLocks noChangeArrowheads="1"/>
          </p:cNvSpPr>
          <p:nvPr/>
        </p:nvSpPr>
        <p:spPr bwMode="auto">
          <a:xfrm>
            <a:off x="4724400" y="5040313"/>
            <a:ext cx="633413" cy="369887"/>
          </a:xfrm>
          <a:prstGeom prst="rect">
            <a:avLst/>
          </a:prstGeom>
          <a:noFill/>
          <a:ln w="9525">
            <a:noFill/>
            <a:miter lim="800000"/>
            <a:headEnd/>
            <a:tailEnd/>
          </a:ln>
        </p:spPr>
        <p:txBody>
          <a:bodyPr wrap="none">
            <a:spAutoFit/>
          </a:bodyPr>
          <a:lstStyle/>
          <a:p>
            <a:r>
              <a:rPr lang="en-US">
                <a:latin typeface="Calibri" pitchFamily="34" charset="0"/>
              </a:rPr>
              <a:t>Size</a:t>
            </a:r>
          </a:p>
        </p:txBody>
      </p:sp>
      <p:sp>
        <p:nvSpPr>
          <p:cNvPr id="21511" name="TextBox 13"/>
          <p:cNvSpPr txBox="1">
            <a:spLocks noChangeArrowheads="1"/>
          </p:cNvSpPr>
          <p:nvPr/>
        </p:nvSpPr>
        <p:spPr bwMode="auto">
          <a:xfrm>
            <a:off x="4724400" y="5334000"/>
            <a:ext cx="415925" cy="369888"/>
          </a:xfrm>
          <a:prstGeom prst="rect">
            <a:avLst/>
          </a:prstGeom>
          <a:noFill/>
          <a:ln w="9525">
            <a:noFill/>
            <a:miter lim="800000"/>
            <a:headEnd/>
            <a:tailEnd/>
          </a:ln>
        </p:spPr>
        <p:txBody>
          <a:bodyPr wrap="none">
            <a:spAutoFit/>
          </a:bodyPr>
          <a:lstStyle/>
          <a:p>
            <a:r>
              <a:rPr lang="en-US">
                <a:latin typeface="Calibri" pitchFamily="34" charset="0"/>
              </a:rPr>
              <a:t>…</a:t>
            </a:r>
          </a:p>
        </p:txBody>
      </p:sp>
      <p:cxnSp>
        <p:nvCxnSpPr>
          <p:cNvPr id="21512" name="Elbow Connector 15"/>
          <p:cNvCxnSpPr>
            <a:cxnSpLocks noChangeShapeType="1"/>
            <a:stCxn id="8" idx="3"/>
            <a:endCxn id="21508" idx="1"/>
          </p:cNvCxnSpPr>
          <p:nvPr/>
        </p:nvCxnSpPr>
        <p:spPr bwMode="auto">
          <a:xfrm flipV="1">
            <a:off x="3429000" y="4451350"/>
            <a:ext cx="1295400" cy="1187450"/>
          </a:xfrm>
          <a:prstGeom prst="bentConnector3">
            <a:avLst>
              <a:gd name="adj1" fmla="val 50000"/>
            </a:avLst>
          </a:prstGeom>
          <a:noFill/>
          <a:ln w="9525">
            <a:solidFill>
              <a:schemeClr val="tx1"/>
            </a:solidFill>
            <a:round/>
            <a:headEnd/>
            <a:tailEnd/>
          </a:ln>
        </p:spPr>
      </p:cxnSp>
      <p:cxnSp>
        <p:nvCxnSpPr>
          <p:cNvPr id="21513" name="Elbow Connector 18"/>
          <p:cNvCxnSpPr>
            <a:cxnSpLocks noChangeShapeType="1"/>
            <a:stCxn id="8" idx="3"/>
            <a:endCxn id="21509" idx="1"/>
          </p:cNvCxnSpPr>
          <p:nvPr/>
        </p:nvCxnSpPr>
        <p:spPr bwMode="auto">
          <a:xfrm flipV="1">
            <a:off x="3429000" y="4845050"/>
            <a:ext cx="1295400" cy="793750"/>
          </a:xfrm>
          <a:prstGeom prst="bentConnector3">
            <a:avLst>
              <a:gd name="adj1" fmla="val 50000"/>
            </a:avLst>
          </a:prstGeom>
          <a:noFill/>
          <a:ln w="9525">
            <a:solidFill>
              <a:schemeClr val="tx1"/>
            </a:solidFill>
            <a:round/>
            <a:headEnd/>
            <a:tailEnd/>
          </a:ln>
        </p:spPr>
      </p:cxnSp>
      <p:cxnSp>
        <p:nvCxnSpPr>
          <p:cNvPr id="21514" name="Elbow Connector 20"/>
          <p:cNvCxnSpPr>
            <a:cxnSpLocks noChangeShapeType="1"/>
            <a:stCxn id="8" idx="3"/>
          </p:cNvCxnSpPr>
          <p:nvPr/>
        </p:nvCxnSpPr>
        <p:spPr bwMode="auto">
          <a:xfrm flipV="1">
            <a:off x="3429000" y="5334000"/>
            <a:ext cx="1295400" cy="304800"/>
          </a:xfrm>
          <a:prstGeom prst="bentConnector3">
            <a:avLst>
              <a:gd name="adj1" fmla="val 50000"/>
            </a:avLst>
          </a:prstGeom>
          <a:noFill/>
          <a:ln w="9525">
            <a:solidFill>
              <a:schemeClr val="tx1"/>
            </a:solidFill>
            <a:round/>
            <a:headEnd/>
            <a:tailEnd/>
          </a:ln>
        </p:spPr>
      </p:cxnSp>
      <p:sp>
        <p:nvSpPr>
          <p:cNvPr id="21515" name="TextBox 14"/>
          <p:cNvSpPr txBox="1">
            <a:spLocks noChangeArrowheads="1"/>
          </p:cNvSpPr>
          <p:nvPr/>
        </p:nvSpPr>
        <p:spPr bwMode="auto">
          <a:xfrm>
            <a:off x="6232525" y="1752600"/>
            <a:ext cx="2938463" cy="954088"/>
          </a:xfrm>
          <a:prstGeom prst="rect">
            <a:avLst/>
          </a:prstGeom>
          <a:noFill/>
          <a:ln w="9525">
            <a:noFill/>
            <a:miter lim="800000"/>
            <a:headEnd/>
            <a:tailEnd/>
          </a:ln>
        </p:spPr>
        <p:txBody>
          <a:bodyPr wrap="none">
            <a:spAutoFit/>
          </a:bodyPr>
          <a:lstStyle/>
          <a:p>
            <a:r>
              <a:rPr lang="en-US" sz="2800">
                <a:latin typeface="Calibri" pitchFamily="34" charset="0"/>
              </a:rPr>
              <a:t>Lets describe a </a:t>
            </a:r>
          </a:p>
          <a:p>
            <a:r>
              <a:rPr lang="en-US" sz="2800">
                <a:latin typeface="Calibri" pitchFamily="34" charset="0"/>
              </a:rPr>
              <a:t>speech recording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rtlCol="0">
            <a:normAutofit fontScale="90000"/>
          </a:bodyPr>
          <a:lstStyle/>
          <a:p>
            <a:pPr fontAlgn="auto">
              <a:spcAft>
                <a:spcPts val="0"/>
              </a:spcAft>
              <a:defRPr/>
            </a:pPr>
            <a:r>
              <a:rPr lang="en-US" smtClean="0">
                <a:ea typeface="ＭＳ Ｐゴシック" charset="-128"/>
                <a:cs typeface="ＭＳ Ｐゴシック" charset="-128"/>
              </a:rPr>
              <a:t>Metadata Components</a:t>
            </a:r>
          </a:p>
        </p:txBody>
      </p:sp>
      <p:sp>
        <p:nvSpPr>
          <p:cNvPr id="23554" name="Rectangle 5"/>
          <p:cNvSpPr>
            <a:spLocks noChangeArrowheads="1"/>
          </p:cNvSpPr>
          <p:nvPr/>
        </p:nvSpPr>
        <p:spPr bwMode="auto">
          <a:xfrm>
            <a:off x="1295400" y="4267200"/>
            <a:ext cx="2133600" cy="914400"/>
          </a:xfrm>
          <a:prstGeom prst="rect">
            <a:avLst/>
          </a:prstGeom>
          <a:solidFill>
            <a:srgbClr val="FF0000"/>
          </a:solidFill>
          <a:ln w="9525">
            <a:noFill/>
            <a:round/>
            <a:headEnd/>
            <a:tailEnd/>
          </a:ln>
        </p:spPr>
        <p:txBody>
          <a:bodyPr lIns="0" anchor="ctr"/>
          <a:lstStyle/>
          <a:p>
            <a:pPr algn="ctr" defTabSz="914400"/>
            <a:r>
              <a:rPr lang="en-US" sz="2400" b="1">
                <a:solidFill>
                  <a:srgbClr val="000000"/>
                </a:solidFill>
                <a:latin typeface="Calibri" pitchFamily="34" charset="0"/>
              </a:rPr>
              <a:t>Language</a:t>
            </a:r>
          </a:p>
        </p:txBody>
      </p:sp>
      <p:sp>
        <p:nvSpPr>
          <p:cNvPr id="7" name="Round Diagonal Corner Rectangle 6"/>
          <p:cNvSpPr/>
          <p:nvPr/>
        </p:nvSpPr>
        <p:spPr bwMode="auto">
          <a:xfrm>
            <a:off x="1143000" y="3886200"/>
            <a:ext cx="914400" cy="914400"/>
          </a:xfrm>
          <a:prstGeom prst="round2DiagRect">
            <a:avLst/>
          </a:prstGeom>
          <a:noFill/>
          <a:ln w="9525" cap="flat" cmpd="sng" algn="ctr">
            <a:noFill/>
            <a:prstDash val="solid"/>
            <a:round/>
            <a:headEnd type="none" w="med" len="med"/>
            <a:tailEnd type="none" w="med" len="med"/>
          </a:ln>
          <a:effectLst/>
        </p:spPr>
        <p:txBody>
          <a:bodyPr lIns="0" anchor="ctr"/>
          <a:lstStyle/>
          <a:p>
            <a:pPr algn="r" defTabSz="914400" fontAlgn="auto">
              <a:spcBef>
                <a:spcPts val="0"/>
              </a:spcBef>
              <a:spcAft>
                <a:spcPts val="0"/>
              </a:spcAft>
              <a:defRPr/>
            </a:pPr>
            <a:endParaRPr lang="en-US" sz="900" b="1">
              <a:solidFill>
                <a:srgbClr val="000000"/>
              </a:solidFill>
              <a:latin typeface="Arial" pitchFamily="-111" charset="0"/>
            </a:endParaRPr>
          </a:p>
        </p:txBody>
      </p:sp>
      <p:sp>
        <p:nvSpPr>
          <p:cNvPr id="8" name="Rectangle 7"/>
          <p:cNvSpPr/>
          <p:nvPr/>
        </p:nvSpPr>
        <p:spPr bwMode="auto">
          <a:xfrm>
            <a:off x="1295400" y="5181600"/>
            <a:ext cx="2133600" cy="914400"/>
          </a:xfrm>
          <a:prstGeom prst="rect">
            <a:avLst/>
          </a:prstGeom>
          <a:solidFill>
            <a:schemeClr val="accent5"/>
          </a:solidFill>
          <a:ln w="9525" cap="flat" cmpd="sng" algn="ctr">
            <a:no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Technical</a:t>
            </a:r>
          </a:p>
          <a:p>
            <a:pPr algn="ctr" defTabSz="914400" fontAlgn="auto">
              <a:spcBef>
                <a:spcPts val="0"/>
              </a:spcBef>
              <a:spcAft>
                <a:spcPts val="0"/>
              </a:spcAft>
              <a:defRPr/>
            </a:pPr>
            <a:r>
              <a:rPr lang="en-US" sz="2400" b="1" dirty="0">
                <a:solidFill>
                  <a:srgbClr val="000000"/>
                </a:solidFill>
                <a:latin typeface="Arial" pitchFamily="-111" charset="0"/>
              </a:rPr>
              <a:t>Metadata</a:t>
            </a:r>
          </a:p>
        </p:txBody>
      </p:sp>
      <p:sp>
        <p:nvSpPr>
          <p:cNvPr id="23557" name="TextBox 10"/>
          <p:cNvSpPr txBox="1">
            <a:spLocks noChangeArrowheads="1"/>
          </p:cNvSpPr>
          <p:nvPr/>
        </p:nvSpPr>
        <p:spPr bwMode="auto">
          <a:xfrm>
            <a:off x="4724400" y="4267200"/>
            <a:ext cx="800100" cy="369888"/>
          </a:xfrm>
          <a:prstGeom prst="rect">
            <a:avLst/>
          </a:prstGeom>
          <a:noFill/>
          <a:ln w="9525">
            <a:noFill/>
            <a:miter lim="800000"/>
            <a:headEnd/>
            <a:tailEnd/>
          </a:ln>
        </p:spPr>
        <p:txBody>
          <a:bodyPr wrap="none">
            <a:spAutoFit/>
          </a:bodyPr>
          <a:lstStyle/>
          <a:p>
            <a:r>
              <a:rPr lang="en-US">
                <a:latin typeface="Calibri" pitchFamily="34" charset="0"/>
              </a:rPr>
              <a:t>Name</a:t>
            </a:r>
          </a:p>
        </p:txBody>
      </p:sp>
      <p:sp>
        <p:nvSpPr>
          <p:cNvPr id="23558" name="TextBox 11"/>
          <p:cNvSpPr txBox="1">
            <a:spLocks noChangeArrowheads="1"/>
          </p:cNvSpPr>
          <p:nvPr/>
        </p:nvSpPr>
        <p:spPr bwMode="auto">
          <a:xfrm>
            <a:off x="4724400" y="4659313"/>
            <a:ext cx="377825" cy="369887"/>
          </a:xfrm>
          <a:prstGeom prst="rect">
            <a:avLst/>
          </a:prstGeom>
          <a:noFill/>
          <a:ln w="9525">
            <a:noFill/>
            <a:miter lim="800000"/>
            <a:headEnd/>
            <a:tailEnd/>
          </a:ln>
        </p:spPr>
        <p:txBody>
          <a:bodyPr wrap="none">
            <a:spAutoFit/>
          </a:bodyPr>
          <a:lstStyle/>
          <a:p>
            <a:r>
              <a:rPr lang="en-US">
                <a:latin typeface="Calibri" pitchFamily="34" charset="0"/>
              </a:rPr>
              <a:t>Id</a:t>
            </a:r>
          </a:p>
        </p:txBody>
      </p:sp>
      <p:sp>
        <p:nvSpPr>
          <p:cNvPr id="23559" name="TextBox 12"/>
          <p:cNvSpPr txBox="1">
            <a:spLocks noChangeArrowheads="1"/>
          </p:cNvSpPr>
          <p:nvPr/>
        </p:nvSpPr>
        <p:spPr bwMode="auto">
          <a:xfrm>
            <a:off x="4724400" y="5040313"/>
            <a:ext cx="415925" cy="369887"/>
          </a:xfrm>
          <a:prstGeom prst="rect">
            <a:avLst/>
          </a:prstGeom>
          <a:noFill/>
          <a:ln w="9525">
            <a:noFill/>
            <a:miter lim="800000"/>
            <a:headEnd/>
            <a:tailEnd/>
          </a:ln>
        </p:spPr>
        <p:txBody>
          <a:bodyPr wrap="none">
            <a:spAutoFit/>
          </a:bodyPr>
          <a:lstStyle/>
          <a:p>
            <a:r>
              <a:rPr lang="en-US">
                <a:latin typeface="Calibri" pitchFamily="34" charset="0"/>
              </a:rPr>
              <a:t>…</a:t>
            </a:r>
          </a:p>
        </p:txBody>
      </p:sp>
      <p:cxnSp>
        <p:nvCxnSpPr>
          <p:cNvPr id="23560" name="Elbow Connector 19"/>
          <p:cNvCxnSpPr>
            <a:cxnSpLocks noChangeShapeType="1"/>
            <a:stCxn id="23554" idx="3"/>
            <a:endCxn id="23557" idx="1"/>
          </p:cNvCxnSpPr>
          <p:nvPr/>
        </p:nvCxnSpPr>
        <p:spPr bwMode="auto">
          <a:xfrm flipV="1">
            <a:off x="3429000" y="4451350"/>
            <a:ext cx="1295400" cy="273050"/>
          </a:xfrm>
          <a:prstGeom prst="bentConnector3">
            <a:avLst>
              <a:gd name="adj1" fmla="val 50000"/>
            </a:avLst>
          </a:prstGeom>
          <a:noFill/>
          <a:ln w="9525">
            <a:solidFill>
              <a:schemeClr val="tx1"/>
            </a:solidFill>
            <a:round/>
            <a:headEnd/>
            <a:tailEnd/>
          </a:ln>
        </p:spPr>
      </p:cxnSp>
      <p:cxnSp>
        <p:nvCxnSpPr>
          <p:cNvPr id="23561" name="Elbow Connector 23"/>
          <p:cNvCxnSpPr>
            <a:cxnSpLocks noChangeShapeType="1"/>
            <a:stCxn id="23554" idx="3"/>
            <a:endCxn id="23558" idx="1"/>
          </p:cNvCxnSpPr>
          <p:nvPr/>
        </p:nvCxnSpPr>
        <p:spPr bwMode="auto">
          <a:xfrm>
            <a:off x="3429000" y="4724400"/>
            <a:ext cx="1295400" cy="120650"/>
          </a:xfrm>
          <a:prstGeom prst="bentConnector3">
            <a:avLst>
              <a:gd name="adj1" fmla="val 50000"/>
            </a:avLst>
          </a:prstGeom>
          <a:noFill/>
          <a:ln w="9525">
            <a:solidFill>
              <a:schemeClr val="tx1"/>
            </a:solidFill>
            <a:round/>
            <a:headEnd/>
            <a:tailEnd/>
          </a:ln>
        </p:spPr>
      </p:cxnSp>
      <p:cxnSp>
        <p:nvCxnSpPr>
          <p:cNvPr id="23562" name="Elbow Connector 25"/>
          <p:cNvCxnSpPr>
            <a:cxnSpLocks noChangeShapeType="1"/>
            <a:stCxn id="23554" idx="3"/>
            <a:endCxn id="23559" idx="1"/>
          </p:cNvCxnSpPr>
          <p:nvPr/>
        </p:nvCxnSpPr>
        <p:spPr bwMode="auto">
          <a:xfrm>
            <a:off x="3429000" y="4724400"/>
            <a:ext cx="1295400" cy="501650"/>
          </a:xfrm>
          <a:prstGeom prst="bentConnector3">
            <a:avLst>
              <a:gd name="adj1" fmla="val 50000"/>
            </a:avLst>
          </a:prstGeom>
          <a:noFill/>
          <a:ln w="9525">
            <a:solidFill>
              <a:schemeClr val="tx1"/>
            </a:solidFill>
            <a:round/>
            <a:headEnd/>
            <a:tailEnd/>
          </a:ln>
        </p:spPr>
      </p:cxnSp>
      <p:sp>
        <p:nvSpPr>
          <p:cNvPr id="23563" name="TextBox 14"/>
          <p:cNvSpPr txBox="1">
            <a:spLocks noChangeArrowheads="1"/>
          </p:cNvSpPr>
          <p:nvPr/>
        </p:nvSpPr>
        <p:spPr bwMode="auto">
          <a:xfrm>
            <a:off x="6232525" y="1752600"/>
            <a:ext cx="2938463" cy="954088"/>
          </a:xfrm>
          <a:prstGeom prst="rect">
            <a:avLst/>
          </a:prstGeom>
          <a:noFill/>
          <a:ln w="9525">
            <a:noFill/>
            <a:miter lim="800000"/>
            <a:headEnd/>
            <a:tailEnd/>
          </a:ln>
        </p:spPr>
        <p:txBody>
          <a:bodyPr wrap="none">
            <a:spAutoFit/>
          </a:bodyPr>
          <a:lstStyle/>
          <a:p>
            <a:r>
              <a:rPr lang="en-US" sz="2800">
                <a:latin typeface="Calibri" pitchFamily="34" charset="0"/>
              </a:rPr>
              <a:t>Lets describe a </a:t>
            </a:r>
          </a:p>
          <a:p>
            <a:r>
              <a:rPr lang="en-US" sz="2800">
                <a:latin typeface="Calibri" pitchFamily="34" charset="0"/>
              </a:rPr>
              <a:t>speech recording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rtlCol="0">
            <a:normAutofit fontScale="90000"/>
          </a:bodyPr>
          <a:lstStyle/>
          <a:p>
            <a:pPr fontAlgn="auto">
              <a:spcAft>
                <a:spcPts val="0"/>
              </a:spcAft>
              <a:defRPr/>
            </a:pPr>
            <a:r>
              <a:rPr lang="en-US" smtClean="0">
                <a:ea typeface="ＭＳ Ｐゴシック" charset="-128"/>
                <a:cs typeface="ＭＳ Ｐゴシック" charset="-128"/>
              </a:rPr>
              <a:t>Metadata Components</a:t>
            </a:r>
          </a:p>
        </p:txBody>
      </p:sp>
      <p:sp>
        <p:nvSpPr>
          <p:cNvPr id="25602" name="Rectangle 5"/>
          <p:cNvSpPr>
            <a:spLocks noChangeArrowheads="1"/>
          </p:cNvSpPr>
          <p:nvPr/>
        </p:nvSpPr>
        <p:spPr bwMode="auto">
          <a:xfrm>
            <a:off x="1295400" y="4267200"/>
            <a:ext cx="2133600" cy="914400"/>
          </a:xfrm>
          <a:prstGeom prst="rect">
            <a:avLst/>
          </a:prstGeom>
          <a:solidFill>
            <a:srgbClr val="FF0000"/>
          </a:solidFill>
          <a:ln w="9525">
            <a:noFill/>
            <a:round/>
            <a:headEnd/>
            <a:tailEnd/>
          </a:ln>
        </p:spPr>
        <p:txBody>
          <a:bodyPr lIns="0" anchor="ctr"/>
          <a:lstStyle/>
          <a:p>
            <a:pPr algn="ctr" defTabSz="914400"/>
            <a:r>
              <a:rPr lang="en-US" sz="2400" b="1">
                <a:solidFill>
                  <a:srgbClr val="000000"/>
                </a:solidFill>
                <a:latin typeface="Calibri" pitchFamily="34" charset="0"/>
              </a:rPr>
              <a:t>Language</a:t>
            </a:r>
          </a:p>
        </p:txBody>
      </p:sp>
      <p:sp>
        <p:nvSpPr>
          <p:cNvPr id="7" name="Round Diagonal Corner Rectangle 6"/>
          <p:cNvSpPr/>
          <p:nvPr/>
        </p:nvSpPr>
        <p:spPr bwMode="auto">
          <a:xfrm>
            <a:off x="1143000" y="3886200"/>
            <a:ext cx="914400" cy="914400"/>
          </a:xfrm>
          <a:prstGeom prst="round2DiagRect">
            <a:avLst/>
          </a:prstGeom>
          <a:noFill/>
          <a:ln w="9525" cap="flat" cmpd="sng" algn="ctr">
            <a:noFill/>
            <a:prstDash val="solid"/>
            <a:round/>
            <a:headEnd type="none" w="med" len="med"/>
            <a:tailEnd type="none" w="med" len="med"/>
          </a:ln>
          <a:effectLst/>
        </p:spPr>
        <p:txBody>
          <a:bodyPr lIns="0" anchor="ctr"/>
          <a:lstStyle/>
          <a:p>
            <a:pPr algn="r" defTabSz="914400" fontAlgn="auto">
              <a:spcBef>
                <a:spcPts val="0"/>
              </a:spcBef>
              <a:spcAft>
                <a:spcPts val="0"/>
              </a:spcAft>
              <a:defRPr/>
            </a:pPr>
            <a:endParaRPr lang="en-US" sz="900" b="1">
              <a:solidFill>
                <a:srgbClr val="000000"/>
              </a:solidFill>
              <a:latin typeface="Arial" pitchFamily="-111" charset="0"/>
            </a:endParaRPr>
          </a:p>
        </p:txBody>
      </p:sp>
      <p:sp>
        <p:nvSpPr>
          <p:cNvPr id="8" name="Rectangle 7"/>
          <p:cNvSpPr/>
          <p:nvPr/>
        </p:nvSpPr>
        <p:spPr bwMode="auto">
          <a:xfrm>
            <a:off x="1295400" y="5181600"/>
            <a:ext cx="2133600" cy="914400"/>
          </a:xfrm>
          <a:prstGeom prst="rect">
            <a:avLst/>
          </a:prstGeom>
          <a:solidFill>
            <a:schemeClr val="accent5"/>
          </a:solidFill>
          <a:ln w="9525" cap="flat" cmpd="sng" algn="ctr">
            <a:no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Technical</a:t>
            </a:r>
          </a:p>
          <a:p>
            <a:pPr algn="ctr" defTabSz="914400" fontAlgn="auto">
              <a:spcBef>
                <a:spcPts val="0"/>
              </a:spcBef>
              <a:spcAft>
                <a:spcPts val="0"/>
              </a:spcAft>
              <a:defRPr/>
            </a:pPr>
            <a:r>
              <a:rPr lang="en-US" sz="2400" b="1" dirty="0">
                <a:solidFill>
                  <a:srgbClr val="000000"/>
                </a:solidFill>
                <a:latin typeface="Arial" pitchFamily="-111" charset="0"/>
              </a:rPr>
              <a:t>Metadata</a:t>
            </a:r>
          </a:p>
        </p:txBody>
      </p:sp>
      <p:sp>
        <p:nvSpPr>
          <p:cNvPr id="25605" name="Rectangle 8"/>
          <p:cNvSpPr>
            <a:spLocks noChangeArrowheads="1"/>
          </p:cNvSpPr>
          <p:nvPr/>
        </p:nvSpPr>
        <p:spPr bwMode="auto">
          <a:xfrm>
            <a:off x="1295400" y="3352800"/>
            <a:ext cx="2133600" cy="914400"/>
          </a:xfrm>
          <a:prstGeom prst="rect">
            <a:avLst/>
          </a:prstGeom>
          <a:solidFill>
            <a:srgbClr val="FFFF00"/>
          </a:solidFill>
          <a:ln w="9525">
            <a:noFill/>
            <a:round/>
            <a:headEnd/>
            <a:tailEnd/>
          </a:ln>
        </p:spPr>
        <p:txBody>
          <a:bodyPr lIns="0" anchor="ctr"/>
          <a:lstStyle/>
          <a:p>
            <a:pPr algn="ctr" defTabSz="914400"/>
            <a:r>
              <a:rPr lang="en-US" sz="2400" b="1">
                <a:solidFill>
                  <a:srgbClr val="000000"/>
                </a:solidFill>
                <a:latin typeface="Calibri" pitchFamily="34" charset="0"/>
              </a:rPr>
              <a:t>Actor</a:t>
            </a:r>
          </a:p>
        </p:txBody>
      </p:sp>
      <p:sp>
        <p:nvSpPr>
          <p:cNvPr id="25606" name="TextBox 10"/>
          <p:cNvSpPr txBox="1">
            <a:spLocks noChangeArrowheads="1"/>
          </p:cNvSpPr>
          <p:nvPr/>
        </p:nvSpPr>
        <p:spPr bwMode="auto">
          <a:xfrm>
            <a:off x="4724400" y="4278313"/>
            <a:ext cx="582613" cy="369887"/>
          </a:xfrm>
          <a:prstGeom prst="rect">
            <a:avLst/>
          </a:prstGeom>
          <a:noFill/>
          <a:ln w="9525">
            <a:noFill/>
            <a:miter lim="800000"/>
            <a:headEnd/>
            <a:tailEnd/>
          </a:ln>
        </p:spPr>
        <p:txBody>
          <a:bodyPr wrap="none">
            <a:spAutoFit/>
          </a:bodyPr>
          <a:lstStyle/>
          <a:p>
            <a:r>
              <a:rPr lang="en-US">
                <a:latin typeface="Calibri" pitchFamily="34" charset="0"/>
              </a:rPr>
              <a:t>Sex</a:t>
            </a:r>
          </a:p>
        </p:txBody>
      </p:sp>
      <p:sp>
        <p:nvSpPr>
          <p:cNvPr id="25607" name="TextBox 11"/>
          <p:cNvSpPr txBox="1">
            <a:spLocks noChangeArrowheads="1"/>
          </p:cNvSpPr>
          <p:nvPr/>
        </p:nvSpPr>
        <p:spPr bwMode="auto">
          <a:xfrm>
            <a:off x="4724400" y="4659313"/>
            <a:ext cx="1211263" cy="369887"/>
          </a:xfrm>
          <a:prstGeom prst="rect">
            <a:avLst/>
          </a:prstGeom>
          <a:noFill/>
          <a:ln w="9525">
            <a:noFill/>
            <a:miter lim="800000"/>
            <a:headEnd/>
            <a:tailEnd/>
          </a:ln>
        </p:spPr>
        <p:txBody>
          <a:bodyPr wrap="none">
            <a:spAutoFit/>
          </a:bodyPr>
          <a:lstStyle/>
          <a:p>
            <a:r>
              <a:rPr lang="en-US">
                <a:latin typeface="Calibri" pitchFamily="34" charset="0"/>
              </a:rPr>
              <a:t>Language</a:t>
            </a:r>
          </a:p>
        </p:txBody>
      </p:sp>
      <p:sp>
        <p:nvSpPr>
          <p:cNvPr id="25608" name="TextBox 14"/>
          <p:cNvSpPr txBox="1">
            <a:spLocks noChangeArrowheads="1"/>
          </p:cNvSpPr>
          <p:nvPr/>
        </p:nvSpPr>
        <p:spPr bwMode="auto">
          <a:xfrm>
            <a:off x="4724400" y="3886200"/>
            <a:ext cx="608013" cy="369888"/>
          </a:xfrm>
          <a:prstGeom prst="rect">
            <a:avLst/>
          </a:prstGeom>
          <a:noFill/>
          <a:ln w="9525">
            <a:noFill/>
            <a:miter lim="800000"/>
            <a:headEnd/>
            <a:tailEnd/>
          </a:ln>
        </p:spPr>
        <p:txBody>
          <a:bodyPr wrap="none">
            <a:spAutoFit/>
          </a:bodyPr>
          <a:lstStyle/>
          <a:p>
            <a:r>
              <a:rPr lang="en-US">
                <a:latin typeface="Calibri" pitchFamily="34" charset="0"/>
              </a:rPr>
              <a:t>Age</a:t>
            </a:r>
          </a:p>
        </p:txBody>
      </p:sp>
      <p:sp>
        <p:nvSpPr>
          <p:cNvPr id="25609" name="TextBox 15"/>
          <p:cNvSpPr txBox="1">
            <a:spLocks noChangeArrowheads="1"/>
          </p:cNvSpPr>
          <p:nvPr/>
        </p:nvSpPr>
        <p:spPr bwMode="auto">
          <a:xfrm>
            <a:off x="4724400" y="3505200"/>
            <a:ext cx="800100" cy="369888"/>
          </a:xfrm>
          <a:prstGeom prst="rect">
            <a:avLst/>
          </a:prstGeom>
          <a:noFill/>
          <a:ln w="9525">
            <a:noFill/>
            <a:miter lim="800000"/>
            <a:headEnd/>
            <a:tailEnd/>
          </a:ln>
        </p:spPr>
        <p:txBody>
          <a:bodyPr wrap="none">
            <a:spAutoFit/>
          </a:bodyPr>
          <a:lstStyle/>
          <a:p>
            <a:r>
              <a:rPr lang="en-US">
                <a:latin typeface="Calibri" pitchFamily="34" charset="0"/>
              </a:rPr>
              <a:t>Name</a:t>
            </a:r>
          </a:p>
        </p:txBody>
      </p:sp>
      <p:cxnSp>
        <p:nvCxnSpPr>
          <p:cNvPr id="25610" name="Elbow Connector 18"/>
          <p:cNvCxnSpPr>
            <a:cxnSpLocks noChangeShapeType="1"/>
            <a:stCxn id="25605" idx="3"/>
            <a:endCxn id="25609" idx="1"/>
          </p:cNvCxnSpPr>
          <p:nvPr/>
        </p:nvCxnSpPr>
        <p:spPr bwMode="auto">
          <a:xfrm flipV="1">
            <a:off x="3429000" y="3689350"/>
            <a:ext cx="1295400" cy="120650"/>
          </a:xfrm>
          <a:prstGeom prst="bentConnector3">
            <a:avLst>
              <a:gd name="adj1" fmla="val 50000"/>
            </a:avLst>
          </a:prstGeom>
          <a:noFill/>
          <a:ln w="9525">
            <a:solidFill>
              <a:schemeClr val="tx1"/>
            </a:solidFill>
            <a:round/>
            <a:headEnd/>
            <a:tailEnd/>
          </a:ln>
        </p:spPr>
      </p:cxnSp>
      <p:cxnSp>
        <p:nvCxnSpPr>
          <p:cNvPr id="25611" name="Elbow Connector 21"/>
          <p:cNvCxnSpPr>
            <a:cxnSpLocks noChangeShapeType="1"/>
            <a:stCxn id="25605" idx="3"/>
            <a:endCxn id="25608" idx="1"/>
          </p:cNvCxnSpPr>
          <p:nvPr/>
        </p:nvCxnSpPr>
        <p:spPr bwMode="auto">
          <a:xfrm>
            <a:off x="3429000" y="3810000"/>
            <a:ext cx="1295400" cy="260350"/>
          </a:xfrm>
          <a:prstGeom prst="bentConnector3">
            <a:avLst>
              <a:gd name="adj1" fmla="val 50000"/>
            </a:avLst>
          </a:prstGeom>
          <a:noFill/>
          <a:ln w="9525">
            <a:solidFill>
              <a:schemeClr val="tx1"/>
            </a:solidFill>
            <a:round/>
            <a:headEnd/>
            <a:tailEnd/>
          </a:ln>
        </p:spPr>
      </p:cxnSp>
      <p:cxnSp>
        <p:nvCxnSpPr>
          <p:cNvPr id="25612" name="Elbow Connector 26"/>
          <p:cNvCxnSpPr>
            <a:cxnSpLocks noChangeShapeType="1"/>
            <a:stCxn id="25605" idx="3"/>
            <a:endCxn id="25606" idx="1"/>
          </p:cNvCxnSpPr>
          <p:nvPr/>
        </p:nvCxnSpPr>
        <p:spPr bwMode="auto">
          <a:xfrm>
            <a:off x="3429000" y="3810000"/>
            <a:ext cx="1295400" cy="654050"/>
          </a:xfrm>
          <a:prstGeom prst="bentConnector3">
            <a:avLst>
              <a:gd name="adj1" fmla="val 50000"/>
            </a:avLst>
          </a:prstGeom>
          <a:noFill/>
          <a:ln w="9525">
            <a:solidFill>
              <a:schemeClr val="tx1"/>
            </a:solidFill>
            <a:round/>
            <a:headEnd/>
            <a:tailEnd/>
          </a:ln>
        </p:spPr>
      </p:cxnSp>
      <p:cxnSp>
        <p:nvCxnSpPr>
          <p:cNvPr id="25613" name="Elbow Connector 28"/>
          <p:cNvCxnSpPr>
            <a:cxnSpLocks noChangeShapeType="1"/>
            <a:stCxn id="25605" idx="3"/>
            <a:endCxn id="25607" idx="1"/>
          </p:cNvCxnSpPr>
          <p:nvPr/>
        </p:nvCxnSpPr>
        <p:spPr bwMode="auto">
          <a:xfrm>
            <a:off x="3429000" y="3810000"/>
            <a:ext cx="1295400" cy="1035050"/>
          </a:xfrm>
          <a:prstGeom prst="bentConnector3">
            <a:avLst>
              <a:gd name="adj1" fmla="val 50000"/>
            </a:avLst>
          </a:prstGeom>
          <a:noFill/>
          <a:ln w="9525">
            <a:solidFill>
              <a:schemeClr val="tx1"/>
            </a:solidFill>
            <a:round/>
            <a:headEnd/>
            <a:tailEnd/>
          </a:ln>
        </p:spPr>
      </p:cxnSp>
      <p:sp>
        <p:nvSpPr>
          <p:cNvPr id="25614" name="TextBox 30"/>
          <p:cNvSpPr txBox="1">
            <a:spLocks noChangeArrowheads="1"/>
          </p:cNvSpPr>
          <p:nvPr/>
        </p:nvSpPr>
        <p:spPr bwMode="auto">
          <a:xfrm>
            <a:off x="4724400" y="5040313"/>
            <a:ext cx="415925" cy="369887"/>
          </a:xfrm>
          <a:prstGeom prst="rect">
            <a:avLst/>
          </a:prstGeom>
          <a:noFill/>
          <a:ln w="9525">
            <a:noFill/>
            <a:miter lim="800000"/>
            <a:headEnd/>
            <a:tailEnd/>
          </a:ln>
        </p:spPr>
        <p:txBody>
          <a:bodyPr wrap="none">
            <a:spAutoFit/>
          </a:bodyPr>
          <a:lstStyle/>
          <a:p>
            <a:r>
              <a:rPr lang="en-US">
                <a:latin typeface="Calibri" pitchFamily="34" charset="0"/>
              </a:rPr>
              <a:t>…</a:t>
            </a:r>
          </a:p>
        </p:txBody>
      </p:sp>
      <p:cxnSp>
        <p:nvCxnSpPr>
          <p:cNvPr id="25615" name="Elbow Connector 32"/>
          <p:cNvCxnSpPr>
            <a:cxnSpLocks noChangeShapeType="1"/>
            <a:stCxn id="25605" idx="3"/>
            <a:endCxn id="25614" idx="1"/>
          </p:cNvCxnSpPr>
          <p:nvPr/>
        </p:nvCxnSpPr>
        <p:spPr bwMode="auto">
          <a:xfrm>
            <a:off x="3429000" y="3810000"/>
            <a:ext cx="1295400" cy="1416050"/>
          </a:xfrm>
          <a:prstGeom prst="bentConnector3">
            <a:avLst>
              <a:gd name="adj1" fmla="val 50000"/>
            </a:avLst>
          </a:prstGeom>
          <a:noFill/>
          <a:ln w="9525">
            <a:solidFill>
              <a:schemeClr val="tx1"/>
            </a:solidFill>
            <a:round/>
            <a:headEnd/>
            <a:tailEnd/>
          </a:ln>
        </p:spPr>
      </p:cxnSp>
      <p:sp>
        <p:nvSpPr>
          <p:cNvPr id="25616" name="TextBox 33"/>
          <p:cNvSpPr txBox="1">
            <a:spLocks noChangeArrowheads="1"/>
          </p:cNvSpPr>
          <p:nvPr/>
        </p:nvSpPr>
        <p:spPr bwMode="auto">
          <a:xfrm>
            <a:off x="6232525" y="1752600"/>
            <a:ext cx="2938463" cy="954088"/>
          </a:xfrm>
          <a:prstGeom prst="rect">
            <a:avLst/>
          </a:prstGeom>
          <a:noFill/>
          <a:ln w="9525">
            <a:noFill/>
            <a:miter lim="800000"/>
            <a:headEnd/>
            <a:tailEnd/>
          </a:ln>
        </p:spPr>
        <p:txBody>
          <a:bodyPr wrap="none">
            <a:spAutoFit/>
          </a:bodyPr>
          <a:lstStyle/>
          <a:p>
            <a:r>
              <a:rPr lang="en-US" sz="2800">
                <a:latin typeface="Calibri" pitchFamily="34" charset="0"/>
              </a:rPr>
              <a:t>Lets describe a </a:t>
            </a:r>
          </a:p>
          <a:p>
            <a:r>
              <a:rPr lang="en-US" sz="2800">
                <a:latin typeface="Calibri" pitchFamily="34" charset="0"/>
              </a:rPr>
              <a:t>speech recording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rtlCol="0">
            <a:normAutofit fontScale="90000"/>
          </a:bodyPr>
          <a:lstStyle/>
          <a:p>
            <a:pPr fontAlgn="auto">
              <a:spcAft>
                <a:spcPts val="0"/>
              </a:spcAft>
              <a:defRPr/>
            </a:pPr>
            <a:r>
              <a:rPr lang="en-US" smtClean="0">
                <a:ea typeface="ＭＳ Ｐゴシック" charset="-128"/>
                <a:cs typeface="ＭＳ Ｐゴシック" charset="-128"/>
              </a:rPr>
              <a:t>Metadata Components</a:t>
            </a:r>
          </a:p>
        </p:txBody>
      </p:sp>
      <p:sp>
        <p:nvSpPr>
          <p:cNvPr id="27650" name="Rectangle 5"/>
          <p:cNvSpPr>
            <a:spLocks noChangeArrowheads="1"/>
          </p:cNvSpPr>
          <p:nvPr/>
        </p:nvSpPr>
        <p:spPr bwMode="auto">
          <a:xfrm>
            <a:off x="1295400" y="4267200"/>
            <a:ext cx="2133600" cy="914400"/>
          </a:xfrm>
          <a:prstGeom prst="rect">
            <a:avLst/>
          </a:prstGeom>
          <a:solidFill>
            <a:srgbClr val="FF0000"/>
          </a:solidFill>
          <a:ln w="9525">
            <a:noFill/>
            <a:round/>
            <a:headEnd/>
            <a:tailEnd/>
          </a:ln>
        </p:spPr>
        <p:txBody>
          <a:bodyPr lIns="0" anchor="ctr"/>
          <a:lstStyle/>
          <a:p>
            <a:pPr algn="ctr" defTabSz="914400"/>
            <a:r>
              <a:rPr lang="en-US" sz="2400" b="1">
                <a:solidFill>
                  <a:srgbClr val="000000"/>
                </a:solidFill>
                <a:latin typeface="Calibri" pitchFamily="34" charset="0"/>
              </a:rPr>
              <a:t>Language</a:t>
            </a:r>
          </a:p>
        </p:txBody>
      </p:sp>
      <p:sp>
        <p:nvSpPr>
          <p:cNvPr id="7" name="Round Diagonal Corner Rectangle 6"/>
          <p:cNvSpPr/>
          <p:nvPr/>
        </p:nvSpPr>
        <p:spPr bwMode="auto">
          <a:xfrm>
            <a:off x="1143000" y="3886200"/>
            <a:ext cx="914400" cy="914400"/>
          </a:xfrm>
          <a:prstGeom prst="round2DiagRect">
            <a:avLst/>
          </a:prstGeom>
          <a:noFill/>
          <a:ln w="9525" cap="flat" cmpd="sng" algn="ctr">
            <a:noFill/>
            <a:prstDash val="solid"/>
            <a:round/>
            <a:headEnd type="none" w="med" len="med"/>
            <a:tailEnd type="none" w="med" len="med"/>
          </a:ln>
          <a:effectLst/>
        </p:spPr>
        <p:txBody>
          <a:bodyPr lIns="0" anchor="ctr"/>
          <a:lstStyle/>
          <a:p>
            <a:pPr algn="r" defTabSz="914400" fontAlgn="auto">
              <a:spcBef>
                <a:spcPts val="0"/>
              </a:spcBef>
              <a:spcAft>
                <a:spcPts val="0"/>
              </a:spcAft>
              <a:defRPr/>
            </a:pPr>
            <a:endParaRPr lang="en-US" sz="900" b="1">
              <a:solidFill>
                <a:srgbClr val="000000"/>
              </a:solidFill>
              <a:latin typeface="Arial" pitchFamily="-111" charset="0"/>
            </a:endParaRPr>
          </a:p>
        </p:txBody>
      </p:sp>
      <p:sp>
        <p:nvSpPr>
          <p:cNvPr id="8" name="Rectangle 7"/>
          <p:cNvSpPr/>
          <p:nvPr/>
        </p:nvSpPr>
        <p:spPr bwMode="auto">
          <a:xfrm>
            <a:off x="1295400" y="5181600"/>
            <a:ext cx="2133600" cy="914400"/>
          </a:xfrm>
          <a:prstGeom prst="rect">
            <a:avLst/>
          </a:prstGeom>
          <a:solidFill>
            <a:schemeClr val="accent5"/>
          </a:solidFill>
          <a:ln w="9525" cap="flat" cmpd="sng" algn="ctr">
            <a:no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Technical</a:t>
            </a:r>
          </a:p>
          <a:p>
            <a:pPr algn="ctr" defTabSz="914400" fontAlgn="auto">
              <a:spcBef>
                <a:spcPts val="0"/>
              </a:spcBef>
              <a:spcAft>
                <a:spcPts val="0"/>
              </a:spcAft>
              <a:defRPr/>
            </a:pPr>
            <a:r>
              <a:rPr lang="en-US" sz="2400" b="1" dirty="0">
                <a:solidFill>
                  <a:srgbClr val="000000"/>
                </a:solidFill>
                <a:latin typeface="Arial" pitchFamily="-111" charset="0"/>
              </a:rPr>
              <a:t>Metadata</a:t>
            </a:r>
          </a:p>
        </p:txBody>
      </p:sp>
      <p:sp>
        <p:nvSpPr>
          <p:cNvPr id="27653" name="Rectangle 8"/>
          <p:cNvSpPr>
            <a:spLocks noChangeArrowheads="1"/>
          </p:cNvSpPr>
          <p:nvPr/>
        </p:nvSpPr>
        <p:spPr bwMode="auto">
          <a:xfrm>
            <a:off x="1295400" y="3352800"/>
            <a:ext cx="2133600" cy="914400"/>
          </a:xfrm>
          <a:prstGeom prst="rect">
            <a:avLst/>
          </a:prstGeom>
          <a:solidFill>
            <a:srgbClr val="FFFF00"/>
          </a:solidFill>
          <a:ln w="9525">
            <a:noFill/>
            <a:round/>
            <a:headEnd/>
            <a:tailEnd/>
          </a:ln>
        </p:spPr>
        <p:txBody>
          <a:bodyPr lIns="0" anchor="ctr"/>
          <a:lstStyle/>
          <a:p>
            <a:pPr algn="ctr" defTabSz="914400"/>
            <a:r>
              <a:rPr lang="en-US" sz="2400" b="1">
                <a:solidFill>
                  <a:srgbClr val="000000"/>
                </a:solidFill>
                <a:latin typeface="Calibri" pitchFamily="34" charset="0"/>
              </a:rPr>
              <a:t>Actor</a:t>
            </a:r>
          </a:p>
        </p:txBody>
      </p:sp>
      <p:sp>
        <p:nvSpPr>
          <p:cNvPr id="10" name="Rectangle 9"/>
          <p:cNvSpPr/>
          <p:nvPr/>
        </p:nvSpPr>
        <p:spPr bwMode="auto">
          <a:xfrm>
            <a:off x="1295400" y="2438400"/>
            <a:ext cx="2133600" cy="914400"/>
          </a:xfrm>
          <a:prstGeom prst="rect">
            <a:avLst/>
          </a:prstGeom>
          <a:solidFill>
            <a:schemeClr val="accent6"/>
          </a:solidFill>
          <a:ln w="9525" cap="flat" cmpd="sng" algn="ctr">
            <a:noFill/>
            <a:prstDash val="solid"/>
            <a:round/>
            <a:headEnd type="none" w="med" len="med"/>
            <a:tailEnd type="none" w="med" len="med"/>
          </a:ln>
          <a:effectLst/>
        </p:spPr>
        <p:txBody>
          <a:bodyPr lIns="0" anchor="ctr"/>
          <a:lstStyle/>
          <a:p>
            <a:pPr algn="ctr" defTabSz="914400" fontAlgn="auto">
              <a:spcBef>
                <a:spcPts val="0"/>
              </a:spcBef>
              <a:spcAft>
                <a:spcPts val="0"/>
              </a:spcAft>
              <a:defRPr/>
            </a:pPr>
            <a:r>
              <a:rPr lang="en-US" sz="2400" b="1" dirty="0">
                <a:solidFill>
                  <a:srgbClr val="000000"/>
                </a:solidFill>
                <a:latin typeface="Arial" pitchFamily="-111" charset="0"/>
              </a:rPr>
              <a:t>Location</a:t>
            </a:r>
          </a:p>
        </p:txBody>
      </p:sp>
      <p:sp>
        <p:nvSpPr>
          <p:cNvPr id="27655" name="TextBox 15"/>
          <p:cNvSpPr txBox="1">
            <a:spLocks noChangeArrowheads="1"/>
          </p:cNvSpPr>
          <p:nvPr/>
        </p:nvSpPr>
        <p:spPr bwMode="auto">
          <a:xfrm>
            <a:off x="4724400" y="3352800"/>
            <a:ext cx="415925" cy="369888"/>
          </a:xfrm>
          <a:prstGeom prst="rect">
            <a:avLst/>
          </a:prstGeom>
          <a:noFill/>
          <a:ln w="9525">
            <a:noFill/>
            <a:miter lim="800000"/>
            <a:headEnd/>
            <a:tailEnd/>
          </a:ln>
        </p:spPr>
        <p:txBody>
          <a:bodyPr wrap="none">
            <a:spAutoFit/>
          </a:bodyPr>
          <a:lstStyle/>
          <a:p>
            <a:r>
              <a:rPr lang="en-US">
                <a:latin typeface="Calibri" pitchFamily="34" charset="0"/>
              </a:rPr>
              <a:t>…</a:t>
            </a:r>
          </a:p>
        </p:txBody>
      </p:sp>
      <p:sp>
        <p:nvSpPr>
          <p:cNvPr id="27656" name="TextBox 16"/>
          <p:cNvSpPr txBox="1">
            <a:spLocks noChangeArrowheads="1"/>
          </p:cNvSpPr>
          <p:nvPr/>
        </p:nvSpPr>
        <p:spPr bwMode="auto">
          <a:xfrm>
            <a:off x="4724400" y="2362200"/>
            <a:ext cx="1173163" cy="369888"/>
          </a:xfrm>
          <a:prstGeom prst="rect">
            <a:avLst/>
          </a:prstGeom>
          <a:noFill/>
          <a:ln w="9525">
            <a:noFill/>
            <a:miter lim="800000"/>
            <a:headEnd/>
            <a:tailEnd/>
          </a:ln>
        </p:spPr>
        <p:txBody>
          <a:bodyPr wrap="none">
            <a:spAutoFit/>
          </a:bodyPr>
          <a:lstStyle/>
          <a:p>
            <a:r>
              <a:rPr lang="en-US">
                <a:latin typeface="Calibri" pitchFamily="34" charset="0"/>
              </a:rPr>
              <a:t>Continent</a:t>
            </a:r>
          </a:p>
        </p:txBody>
      </p:sp>
      <p:sp>
        <p:nvSpPr>
          <p:cNvPr id="27657" name="TextBox 17"/>
          <p:cNvSpPr txBox="1">
            <a:spLocks noChangeArrowheads="1"/>
          </p:cNvSpPr>
          <p:nvPr/>
        </p:nvSpPr>
        <p:spPr bwMode="auto">
          <a:xfrm>
            <a:off x="4724400" y="2678113"/>
            <a:ext cx="992188" cy="369887"/>
          </a:xfrm>
          <a:prstGeom prst="rect">
            <a:avLst/>
          </a:prstGeom>
          <a:noFill/>
          <a:ln w="9525">
            <a:noFill/>
            <a:miter lim="800000"/>
            <a:headEnd/>
            <a:tailEnd/>
          </a:ln>
        </p:spPr>
        <p:txBody>
          <a:bodyPr wrap="none">
            <a:spAutoFit/>
          </a:bodyPr>
          <a:lstStyle/>
          <a:p>
            <a:r>
              <a:rPr lang="en-US">
                <a:latin typeface="Calibri" pitchFamily="34" charset="0"/>
              </a:rPr>
              <a:t>Country</a:t>
            </a:r>
          </a:p>
        </p:txBody>
      </p:sp>
      <p:sp>
        <p:nvSpPr>
          <p:cNvPr id="27658" name="TextBox 19"/>
          <p:cNvSpPr txBox="1">
            <a:spLocks noChangeArrowheads="1"/>
          </p:cNvSpPr>
          <p:nvPr/>
        </p:nvSpPr>
        <p:spPr bwMode="auto">
          <a:xfrm>
            <a:off x="4724400" y="2982913"/>
            <a:ext cx="1044575" cy="369887"/>
          </a:xfrm>
          <a:prstGeom prst="rect">
            <a:avLst/>
          </a:prstGeom>
          <a:noFill/>
          <a:ln w="9525">
            <a:noFill/>
            <a:miter lim="800000"/>
            <a:headEnd/>
            <a:tailEnd/>
          </a:ln>
        </p:spPr>
        <p:txBody>
          <a:bodyPr wrap="none">
            <a:spAutoFit/>
          </a:bodyPr>
          <a:lstStyle/>
          <a:p>
            <a:r>
              <a:rPr lang="en-US">
                <a:latin typeface="Calibri" pitchFamily="34" charset="0"/>
              </a:rPr>
              <a:t>Address</a:t>
            </a:r>
          </a:p>
        </p:txBody>
      </p:sp>
      <p:cxnSp>
        <p:nvCxnSpPr>
          <p:cNvPr id="27659" name="Elbow Connector 23"/>
          <p:cNvCxnSpPr>
            <a:cxnSpLocks noChangeShapeType="1"/>
            <a:stCxn id="10" idx="3"/>
            <a:endCxn id="27656" idx="1"/>
          </p:cNvCxnSpPr>
          <p:nvPr/>
        </p:nvCxnSpPr>
        <p:spPr bwMode="auto">
          <a:xfrm flipV="1">
            <a:off x="3429000" y="2546350"/>
            <a:ext cx="1295400" cy="349250"/>
          </a:xfrm>
          <a:prstGeom prst="bentConnector3">
            <a:avLst>
              <a:gd name="adj1" fmla="val 50000"/>
            </a:avLst>
          </a:prstGeom>
          <a:noFill/>
          <a:ln w="9525">
            <a:solidFill>
              <a:schemeClr val="tx1"/>
            </a:solidFill>
            <a:round/>
            <a:headEnd/>
            <a:tailEnd/>
          </a:ln>
        </p:spPr>
      </p:cxnSp>
      <p:cxnSp>
        <p:nvCxnSpPr>
          <p:cNvPr id="27660" name="Elbow Connector 25"/>
          <p:cNvCxnSpPr>
            <a:cxnSpLocks noChangeShapeType="1"/>
            <a:stCxn id="10" idx="3"/>
            <a:endCxn id="27657" idx="1"/>
          </p:cNvCxnSpPr>
          <p:nvPr/>
        </p:nvCxnSpPr>
        <p:spPr bwMode="auto">
          <a:xfrm flipV="1">
            <a:off x="3429000" y="2863850"/>
            <a:ext cx="1295400" cy="31750"/>
          </a:xfrm>
          <a:prstGeom prst="bentConnector3">
            <a:avLst>
              <a:gd name="adj1" fmla="val 50000"/>
            </a:avLst>
          </a:prstGeom>
          <a:noFill/>
          <a:ln w="9525">
            <a:solidFill>
              <a:schemeClr val="tx1"/>
            </a:solidFill>
            <a:round/>
            <a:headEnd/>
            <a:tailEnd/>
          </a:ln>
        </p:spPr>
      </p:cxnSp>
      <p:cxnSp>
        <p:nvCxnSpPr>
          <p:cNvPr id="27661" name="Elbow Connector 29"/>
          <p:cNvCxnSpPr>
            <a:cxnSpLocks noChangeShapeType="1"/>
            <a:stCxn id="10" idx="3"/>
            <a:endCxn id="27658" idx="1"/>
          </p:cNvCxnSpPr>
          <p:nvPr/>
        </p:nvCxnSpPr>
        <p:spPr bwMode="auto">
          <a:xfrm>
            <a:off x="3429000" y="2895600"/>
            <a:ext cx="1295400" cy="273050"/>
          </a:xfrm>
          <a:prstGeom prst="bentConnector3">
            <a:avLst>
              <a:gd name="adj1" fmla="val 50000"/>
            </a:avLst>
          </a:prstGeom>
          <a:noFill/>
          <a:ln w="9525">
            <a:solidFill>
              <a:schemeClr val="tx1"/>
            </a:solidFill>
            <a:round/>
            <a:headEnd/>
            <a:tailEnd/>
          </a:ln>
        </p:spPr>
      </p:cxnSp>
      <p:cxnSp>
        <p:nvCxnSpPr>
          <p:cNvPr id="27662" name="Elbow Connector 31"/>
          <p:cNvCxnSpPr>
            <a:cxnSpLocks noChangeShapeType="1"/>
            <a:stCxn id="10" idx="3"/>
            <a:endCxn id="27655" idx="1"/>
          </p:cNvCxnSpPr>
          <p:nvPr/>
        </p:nvCxnSpPr>
        <p:spPr bwMode="auto">
          <a:xfrm>
            <a:off x="3429000" y="2895600"/>
            <a:ext cx="1295400" cy="641350"/>
          </a:xfrm>
          <a:prstGeom prst="bentConnector3">
            <a:avLst>
              <a:gd name="adj1" fmla="val 50000"/>
            </a:avLst>
          </a:prstGeom>
          <a:noFill/>
          <a:ln w="9525">
            <a:solidFill>
              <a:schemeClr val="tx1"/>
            </a:solidFill>
            <a:round/>
            <a:headEnd/>
            <a:tailEnd/>
          </a:ln>
        </p:spPr>
      </p:cxnSp>
      <p:sp>
        <p:nvSpPr>
          <p:cNvPr id="27663" name="TextBox 18"/>
          <p:cNvSpPr txBox="1">
            <a:spLocks noChangeArrowheads="1"/>
          </p:cNvSpPr>
          <p:nvPr/>
        </p:nvSpPr>
        <p:spPr bwMode="auto">
          <a:xfrm>
            <a:off x="6232525" y="1752600"/>
            <a:ext cx="2938463" cy="954088"/>
          </a:xfrm>
          <a:prstGeom prst="rect">
            <a:avLst/>
          </a:prstGeom>
          <a:noFill/>
          <a:ln w="9525">
            <a:noFill/>
            <a:miter lim="800000"/>
            <a:headEnd/>
            <a:tailEnd/>
          </a:ln>
        </p:spPr>
        <p:txBody>
          <a:bodyPr wrap="none">
            <a:spAutoFit/>
          </a:bodyPr>
          <a:lstStyle/>
          <a:p>
            <a:r>
              <a:rPr lang="en-US" sz="2800">
                <a:latin typeface="Calibri" pitchFamily="34" charset="0"/>
              </a:rPr>
              <a:t>Lets describe a </a:t>
            </a:r>
          </a:p>
          <a:p>
            <a:r>
              <a:rPr lang="en-US" sz="2800">
                <a:latin typeface="Calibri" pitchFamily="34" charset="0"/>
              </a:rPr>
              <a:t>speech recording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LA20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oAutofit/>
      </a:bodyPr>
      <a:lstStyle>
        <a:defPPr algn="ctr">
          <a:defRPr sz="1600" dirty="0" smtClean="0">
            <a:latin typeface="Trebuchet MS"/>
            <a:cs typeface="Trebuchet M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TLA2010.potx</Template>
  <TotalTime>5444</TotalTime>
  <Words>1250</Words>
  <Application>Microsoft Macintosh PowerPoint</Application>
  <PresentationFormat>On-screen Show (4:3)</PresentationFormat>
  <Paragraphs>282</Paragraphs>
  <Slides>29</Slides>
  <Notes>8</Notes>
  <HiddenSlides>0</HiddenSlides>
  <MMClips>0</MMClips>
  <ScaleCrop>false</ScaleCrop>
  <HeadingPairs>
    <vt:vector size="6" baseType="variant">
      <vt:variant>
        <vt:lpstr>Fonts Used</vt:lpstr>
      </vt:variant>
      <vt:variant>
        <vt:i4>8</vt:i4>
      </vt:variant>
      <vt:variant>
        <vt:lpstr>Design Template</vt:lpstr>
      </vt:variant>
      <vt:variant>
        <vt:i4>2</vt:i4>
      </vt:variant>
      <vt:variant>
        <vt:lpstr>Slide Titles</vt:lpstr>
      </vt:variant>
      <vt:variant>
        <vt:i4>29</vt:i4>
      </vt:variant>
    </vt:vector>
  </HeadingPairs>
  <TitlesOfParts>
    <vt:vector size="39" baseType="lpstr">
      <vt:lpstr>Calibri</vt:lpstr>
      <vt:lpstr>Arial</vt:lpstr>
      <vt:lpstr>Trebuchet MS</vt:lpstr>
      <vt:lpstr>ＭＳ Ｐゴシック</vt:lpstr>
      <vt:lpstr>Wingdings</vt:lpstr>
      <vt:lpstr>Times New Roman</vt:lpstr>
      <vt:lpstr>Arial Unicode MS</vt:lpstr>
      <vt:lpstr>宋体</vt:lpstr>
      <vt:lpstr>TLA2010</vt:lpstr>
      <vt:lpstr>TLA2010</vt:lpstr>
      <vt:lpstr>NP 24622 CMDI-1 Metadata Component Framework New Standardization Work within TC37/SC4</vt:lpstr>
      <vt:lpstr>BACKGROUND</vt:lpstr>
      <vt:lpstr>How to address the fragmentation?</vt:lpstr>
      <vt:lpstr>Current “new” European Initiatives</vt:lpstr>
      <vt:lpstr>Metadata Components</vt:lpstr>
      <vt:lpstr>Metadata Components</vt:lpstr>
      <vt:lpstr>Metadata Components</vt:lpstr>
      <vt:lpstr>Metadata Components</vt:lpstr>
      <vt:lpstr>Metadata Components</vt:lpstr>
      <vt:lpstr>Metadata Components</vt:lpstr>
      <vt:lpstr>Metadata Components</vt:lpstr>
      <vt:lpstr>Recursive </vt:lpstr>
      <vt:lpstr>Reusability &amp; Explicit Semantics</vt:lpstr>
      <vt:lpstr>STANDARDIZATION ROADMAP</vt:lpstr>
      <vt:lpstr>Standardization Roadmap</vt:lpstr>
      <vt:lpstr>ISO/NP 24622-1 CMDI-1 Ballot Results</vt:lpstr>
      <vt:lpstr>Objections to NW 24622-1</vt:lpstr>
      <vt:lpstr>Objections to NW 24622-1</vt:lpstr>
      <vt:lpstr>Possible Reference implementation</vt:lpstr>
      <vt:lpstr>Component Specification Language</vt:lpstr>
      <vt:lpstr>ISO Recommended Components</vt:lpstr>
      <vt:lpstr>METADATA COMPONENT MODEL</vt:lpstr>
      <vt:lpstr>Requirements for the component model</vt:lpstr>
      <vt:lpstr>Terminology</vt:lpstr>
      <vt:lpstr>Metadata Components, Profiles and Schemas</vt:lpstr>
      <vt:lpstr>Metadata Element Context</vt:lpstr>
      <vt:lpstr>Metadata Component Model</vt:lpstr>
      <vt:lpstr>Persistent Existing (ISO) standards use</vt:lpstr>
      <vt:lpstr>Thank you for your attention</vt:lpstr>
    </vt:vector>
  </TitlesOfParts>
  <Company>MPI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Metadata Components Possible Standardization Work within TC37/SC4</dc:title>
  <dc:creator>Daan Broeder</dc:creator>
  <cp:lastModifiedBy>Schol137</cp:lastModifiedBy>
  <cp:revision>46</cp:revision>
  <cp:lastPrinted>2010-10-12T06:32:17Z</cp:lastPrinted>
  <dcterms:created xsi:type="dcterms:W3CDTF">2010-10-14T10:41:09Z</dcterms:created>
  <dcterms:modified xsi:type="dcterms:W3CDTF">2012-04-17T10:30:09Z</dcterms:modified>
</cp:coreProperties>
</file>