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73" r:id="rId3"/>
    <p:sldId id="258" r:id="rId4"/>
    <p:sldId id="274" r:id="rId5"/>
    <p:sldId id="263" r:id="rId6"/>
    <p:sldId id="264" r:id="rId7"/>
    <p:sldId id="260" r:id="rId8"/>
    <p:sldId id="261" r:id="rId9"/>
    <p:sldId id="275" r:id="rId10"/>
    <p:sldId id="265" r:id="rId11"/>
    <p:sldId id="266" r:id="rId12"/>
    <p:sldId id="267" r:id="rId13"/>
    <p:sldId id="268" r:id="rId14"/>
    <p:sldId id="272" r:id="rId15"/>
    <p:sldId id="276" r:id="rId16"/>
    <p:sldId id="271" r:id="rId17"/>
    <p:sldId id="277" r:id="rId18"/>
    <p:sldId id="270" r:id="rId19"/>
    <p:sldId id="278" r:id="rId20"/>
    <p:sldId id="26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91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4F426-DCA2-C243-8101-B7570E929666}" type="datetimeFigureOut">
              <a:rPr lang="en-US" smtClean="0"/>
              <a:t>9/5/10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D9B20-CD53-D44C-875B-DD1304EA5E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Salient points</a:t>
            </a:r>
          </a:p>
          <a:p>
            <a:r>
              <a:rPr lang="en-US" dirty="0" smtClean="0"/>
              <a:t>1. Recursive structure of metadata</a:t>
            </a:r>
          </a:p>
          <a:p>
            <a:r>
              <a:rPr lang="en-US" dirty="0" smtClean="0"/>
              <a:t>An Actor component can contain a Language component, Contact </a:t>
            </a:r>
            <a:r>
              <a:rPr lang="en-US" smtClean="0"/>
              <a:t>component etc.</a:t>
            </a:r>
            <a:endParaRPr lang="en-US" dirty="0" smtClean="0"/>
          </a:p>
          <a:p>
            <a:r>
              <a:rPr lang="en-US" dirty="0" smtClean="0"/>
              <a:t>2.All Metadata elements consist from Name, Value, Scheme AND concept link</a:t>
            </a:r>
          </a:p>
          <a:p>
            <a:r>
              <a:rPr lang="en-US" dirty="0" smtClean="0"/>
              <a:t>3. A CMD component can describe/point to resources but also to other metadata descriptions.</a:t>
            </a:r>
          </a:p>
          <a:p>
            <a:r>
              <a:rPr lang="en-US" dirty="0" smtClean="0"/>
              <a:t>4.Possible relations &amp; pointers to Journal files (special feature for workflow systems)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Collections are represented by metadata. Collection</a:t>
            </a:r>
            <a:r>
              <a:rPr lang="en-US" baseline="0" dirty="0" smtClean="0"/>
              <a:t> metadata can refer directly to resources or to other metadata for collections. Thus making it possible to create a hierarchy of  collections and sub collections. This is enabled  by having the CMD model by recursive.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Collections are represented by metadata. Collection</a:t>
            </a:r>
            <a:r>
              <a:rPr lang="en-US" baseline="0" dirty="0" smtClean="0"/>
              <a:t> metadata can refer directly to resources or to other metadata for collections. Thus making it possible to create a hierarchy of  collections and sub collections. This is enabled  by having the CMD model by recursive.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many issues involved in setting up a </a:t>
            </a:r>
            <a:r>
              <a:rPr lang="en-US" smtClean="0"/>
              <a:t>VC infrastructure.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Language</a:t>
            </a:r>
            <a:r>
              <a:rPr lang="en-US" baseline="0" dirty="0" smtClean="0"/>
              <a:t> Technology was also mentioned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Another name for this Service Orchestration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/>
              <a:t> SOA not at all simple to achieve, but is the only architecture scalable and flexible enough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/>
              <a:t> standardization and harmonization is required to realize workflow mechanisms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TAVERNA, BPEL, GATE, UIMA,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Weblicht</a:t>
            </a:r>
            <a:endParaRPr 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B2E417-D7F5-DD4B-9BCB-9A922E84AC62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97F54E-E642-3649-9037-C348E50DBAA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F57661-7D72-8947-9011-1306328C2AC6}" type="datetimeFigureOut">
              <a:rPr lang="en-US" smtClean="0"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nl-NL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FF57661-7D72-8947-9011-1306328C2AC6}" type="datetimeFigureOut">
              <a:rPr lang="en-US" smtClean="0"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hr-HR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hr-H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fld id="{85BB864E-824B-2E4A-961A-4462DBF566DA}" type="slidenum">
              <a:rPr lang="en-US" smtClean="0"/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400">
          <a:solidFill>
            <a:srgbClr val="000000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200">
          <a:solidFill>
            <a:srgbClr val="000000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000">
          <a:solidFill>
            <a:srgbClr val="000000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>
          <a:solidFill>
            <a:srgbClr val="000000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Metadata Usage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Daan Broeder</a:t>
            </a:r>
          </a:p>
          <a:p>
            <a:pPr algn="l"/>
            <a:r>
              <a:rPr lang="en-US" dirty="0" smtClean="0"/>
              <a:t>TLA - MPI for Psycholinguistics / CLARIN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33586" y="6248485"/>
            <a:ext cx="891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8080"/>
                </a:solidFill>
              </a:rPr>
              <a:t>Metadata in Context, APA/CLARIN Workshop, September 2010 Nijmegen</a:t>
            </a:r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learnt anything from the CLARIN VLO prototype, it is that the general metadata content quality is not that good.</a:t>
            </a:r>
          </a:p>
          <a:p>
            <a:pPr lvl="1"/>
            <a:r>
              <a:rPr lang="en-US" dirty="0" smtClean="0"/>
              <a:t>Formatting variants</a:t>
            </a:r>
          </a:p>
          <a:p>
            <a:pPr lvl="1"/>
            <a:r>
              <a:rPr lang="en-US" dirty="0" smtClean="0"/>
              <a:t>Spelling variants and errors </a:t>
            </a:r>
          </a:p>
          <a:p>
            <a:pPr lvl="1"/>
            <a:r>
              <a:rPr lang="en-US" dirty="0" smtClean="0"/>
              <a:t>Translations</a:t>
            </a:r>
          </a:p>
          <a:p>
            <a:pPr lvl="1"/>
            <a:r>
              <a:rPr lang="en-US" dirty="0" smtClean="0"/>
              <a:t>Misinterpretations of the metadata schema</a:t>
            </a:r>
          </a:p>
          <a:p>
            <a:r>
              <a:rPr lang="en-US" dirty="0" smtClean="0"/>
              <a:t>If that basis is not good anything we build on it is flawed</a:t>
            </a:r>
          </a:p>
          <a:p>
            <a:r>
              <a:rPr lang="en-US" dirty="0" smtClean="0"/>
              <a:t>Therefore CLARIN wants to provide services</a:t>
            </a:r>
          </a:p>
          <a:p>
            <a:pPr>
              <a:buNone/>
            </a:pPr>
            <a:r>
              <a:rPr lang="en-US" dirty="0" smtClean="0"/>
              <a:t>     that help improve the metadata content quality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 Quality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28272"/>
          </a:xfrm>
        </p:spPr>
        <p:txBody>
          <a:bodyPr/>
          <a:lstStyle/>
          <a:p>
            <a:r>
              <a:rPr lang="en-US" dirty="0" smtClean="0"/>
              <a:t>At </a:t>
            </a:r>
            <a:r>
              <a:rPr lang="en-US" dirty="0" smtClean="0"/>
              <a:t>the metadata creation </a:t>
            </a:r>
            <a:r>
              <a:rPr lang="en-US" dirty="0" smtClean="0"/>
              <a:t>stage</a:t>
            </a:r>
          </a:p>
          <a:p>
            <a:pPr lvl="1"/>
            <a:r>
              <a:rPr lang="en-US" dirty="0" smtClean="0"/>
              <a:t>Provide </a:t>
            </a:r>
            <a:r>
              <a:rPr lang="en-US" dirty="0" smtClean="0"/>
              <a:t>metadata creation tools that constrict user input e.g. pick lists in </a:t>
            </a:r>
            <a:r>
              <a:rPr lang="en-US" dirty="0" smtClean="0"/>
              <a:t>ARBIL (the CLARIN metadata editor)</a:t>
            </a:r>
          </a:p>
          <a:p>
            <a:pPr lvl="1"/>
            <a:r>
              <a:rPr lang="en-US" dirty="0" smtClean="0"/>
              <a:t>However</a:t>
            </a:r>
            <a:r>
              <a:rPr lang="en-US" dirty="0" smtClean="0"/>
              <a:t> there is no </a:t>
            </a:r>
            <a:r>
              <a:rPr lang="en-US" dirty="0" smtClean="0"/>
              <a:t>guarantee these tools are used. Often the metadata is</a:t>
            </a:r>
            <a:r>
              <a:rPr lang="en-US" dirty="0" smtClean="0"/>
              <a:t> created from </a:t>
            </a:r>
            <a:r>
              <a:rPr lang="en-US" dirty="0" smtClean="0"/>
              <a:t>other metadata created by other </a:t>
            </a:r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Expert knowledge about the resources is probably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After the metadata harvesting stage</a:t>
            </a:r>
          </a:p>
          <a:p>
            <a:pPr lvl="1"/>
            <a:r>
              <a:rPr lang="en-US" dirty="0" err="1" smtClean="0"/>
              <a:t>Curation</a:t>
            </a:r>
            <a:r>
              <a:rPr lang="en-US" dirty="0" smtClean="0"/>
              <a:t> can be a central effort</a:t>
            </a:r>
          </a:p>
          <a:p>
            <a:pPr lvl="1"/>
            <a:r>
              <a:rPr lang="en-US" dirty="0" smtClean="0"/>
              <a:t>No expert knowledge about the resources available</a:t>
            </a:r>
          </a:p>
          <a:p>
            <a:endParaRPr lang="en-US" dirty="0" smtClean="0"/>
          </a:p>
          <a:p>
            <a:r>
              <a:rPr lang="en-US" dirty="0" smtClean="0"/>
              <a:t>But both possibilities need well maintained vocabularies to help create or curate the metadata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Vocabularies for CLARIN 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General vocabularies: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Country, Organization name, …</a:t>
            </a:r>
          </a:p>
          <a:p>
            <a:pPr>
              <a:buNone/>
            </a:pPr>
            <a:r>
              <a:rPr lang="en-US" dirty="0" smtClean="0"/>
              <a:t>Technical vocabularies:</a:t>
            </a:r>
          </a:p>
          <a:p>
            <a:pPr>
              <a:buNone/>
            </a:pPr>
            <a:r>
              <a:rPr lang="en-US" dirty="0" smtClean="0"/>
              <a:t>	media type, mime-type, …</a:t>
            </a:r>
          </a:p>
          <a:p>
            <a:pPr>
              <a:buNone/>
            </a:pPr>
            <a:r>
              <a:rPr lang="en-US" dirty="0" smtClean="0"/>
              <a:t>Linguistic type vocabularies: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Genre, linguistic subject, language names, language identifiers, 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Vocabularies for CLARIN 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dirty="0" smtClean="0"/>
              <a:t> can we fetch them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The </a:t>
            </a:r>
            <a:r>
              <a:rPr lang="en-US" sz="2000" dirty="0" smtClean="0"/>
              <a:t>metadata schema </a:t>
            </a:r>
            <a:r>
              <a:rPr lang="en-US" sz="2000" dirty="0" smtClean="0"/>
              <a:t>itself</a:t>
            </a:r>
          </a:p>
          <a:p>
            <a:pPr marL="857250" lvl="1" indent="-457200"/>
            <a:r>
              <a:rPr lang="en-US" sz="2000" dirty="0" smtClean="0"/>
              <a:t>Good choice for a very stable vocabulary</a:t>
            </a:r>
          </a:p>
          <a:p>
            <a:pPr marL="857250" lvl="1" indent="-457200"/>
            <a:r>
              <a:rPr lang="en-US" sz="2000" dirty="0" smtClean="0"/>
              <a:t>No updates of vocabularies possible when schema are distributed</a:t>
            </a:r>
          </a:p>
          <a:p>
            <a:pPr marL="857250" lvl="1" indent="-457200"/>
            <a:r>
              <a:rPr lang="en-US" sz="2000" dirty="0" smtClean="0"/>
              <a:t>No support for a “recommendation” vocabulary</a:t>
            </a:r>
          </a:p>
          <a:p>
            <a:pPr marL="457200" indent="-457200"/>
            <a:r>
              <a:rPr lang="en-US" sz="2000" dirty="0" smtClean="0"/>
              <a:t>ISO </a:t>
            </a:r>
            <a:r>
              <a:rPr lang="en-US" sz="2000" dirty="0" smtClean="0"/>
              <a:t>DCR, excellent </a:t>
            </a:r>
            <a:r>
              <a:rPr lang="en-US" sz="2000" dirty="0" smtClean="0"/>
              <a:t>for linguistic </a:t>
            </a:r>
            <a:r>
              <a:rPr lang="en-US" sz="2000" dirty="0" smtClean="0"/>
              <a:t>type </a:t>
            </a:r>
            <a:r>
              <a:rPr lang="en-US" sz="2000" dirty="0" smtClean="0"/>
              <a:t>vocabularies</a:t>
            </a:r>
          </a:p>
          <a:p>
            <a:pPr marL="857250" lvl="1" indent="-457200"/>
            <a:r>
              <a:rPr lang="en-US" sz="2000" dirty="0" smtClean="0"/>
              <a:t>Maintained and updated by the linguistic community</a:t>
            </a:r>
          </a:p>
          <a:p>
            <a:pPr marL="857250" lvl="1" indent="-457200"/>
            <a:r>
              <a:rPr lang="en-US" sz="2000" dirty="0" smtClean="0"/>
              <a:t>No support for a “recommendation” </a:t>
            </a:r>
            <a:r>
              <a:rPr lang="en-US" sz="2000" dirty="0" smtClean="0"/>
              <a:t>vocabulary</a:t>
            </a:r>
          </a:p>
          <a:p>
            <a:pPr marL="457200" indent="-457200"/>
            <a:r>
              <a:rPr lang="en-US" dirty="0" smtClean="0"/>
              <a:t>ISO CDB, ISO 639-3 language codes, country codes,..</a:t>
            </a:r>
          </a:p>
          <a:p>
            <a:pPr marL="857250" lvl="1" indent="-457200"/>
            <a:r>
              <a:rPr lang="en-US" dirty="0" smtClean="0"/>
              <a:t>Limited accessibility</a:t>
            </a:r>
          </a:p>
          <a:p>
            <a:pPr marL="457200" indent="-457200"/>
            <a:r>
              <a:rPr lang="en-US" sz="2000" dirty="0" smtClean="0"/>
              <a:t>A “new” special vocabulary (web) service</a:t>
            </a:r>
          </a:p>
          <a:p>
            <a:pPr marL="857250" lvl="1" indent="-457200"/>
            <a:r>
              <a:rPr lang="en-US" sz="2000" dirty="0" smtClean="0"/>
              <a:t>Technology is not difficult, several similar services exist.</a:t>
            </a:r>
          </a:p>
          <a:p>
            <a:pPr marL="857250" lvl="1" indent="-457200"/>
            <a:r>
              <a:rPr lang="en-US" sz="2000" dirty="0" smtClean="0"/>
              <a:t>Providing updates is the real problem e.g. when does a new country or organization get added?</a:t>
            </a:r>
          </a:p>
          <a:p>
            <a:pPr marL="857250" lvl="1" indent="-457200"/>
            <a:endParaRPr lang="en-US" dirty="0" smtClean="0"/>
          </a:p>
          <a:p>
            <a:pPr marL="857250" lvl="1" indent="-457200"/>
            <a:endParaRPr lang="en-US" dirty="0" smtClean="0"/>
          </a:p>
          <a:p>
            <a:pPr marL="857250" lvl="1" indent="-457200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one stop 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he management &amp; maintenance is done by several organizations for good reasons.</a:t>
            </a:r>
          </a:p>
          <a:p>
            <a:r>
              <a:rPr lang="en-US" dirty="0" smtClean="0"/>
              <a:t>On the other hand we would like a central registry that can act as a one stop shop rather than maintain N different interfaces.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986" y="3375270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spect="1"/>
          </p:cNvSpPr>
          <p:nvPr/>
        </p:nvSpPr>
        <p:spPr bwMode="auto">
          <a:xfrm>
            <a:off x="1460979" y="3360671"/>
            <a:ext cx="947738" cy="920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 dirty="0">
                <a:solidFill>
                  <a:srgbClr val="000000"/>
                </a:solidFill>
              </a:rPr>
              <a:t>MD Editor.</a:t>
            </a:r>
          </a:p>
          <a:p>
            <a:pPr algn="ctr" defTabSz="914400"/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ChangeAspect="1"/>
          </p:cNvSpPr>
          <p:nvPr/>
        </p:nvSpPr>
        <p:spPr bwMode="auto">
          <a:xfrm>
            <a:off x="3116974" y="3893891"/>
            <a:ext cx="947738" cy="920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 dirty="0" smtClean="0">
                <a:solidFill>
                  <a:srgbClr val="000000"/>
                </a:solidFill>
              </a:rPr>
              <a:t>General</a:t>
            </a:r>
          </a:p>
          <a:p>
            <a:pPr algn="ctr" defTabSz="914400"/>
            <a:r>
              <a:rPr lang="en-US" sz="1400" b="1" dirty="0" smtClean="0">
                <a:solidFill>
                  <a:srgbClr val="000000"/>
                </a:solidFill>
              </a:rPr>
              <a:t>Vocabulary</a:t>
            </a:r>
          </a:p>
          <a:p>
            <a:pPr algn="ctr" defTabSz="914400"/>
            <a:r>
              <a:rPr lang="en-US" sz="1400" b="1" dirty="0" smtClean="0">
                <a:solidFill>
                  <a:srgbClr val="000000"/>
                </a:solidFill>
              </a:rPr>
              <a:t>Service</a:t>
            </a:r>
          </a:p>
          <a:p>
            <a:pPr algn="ctr" defTabSz="914400"/>
            <a:endParaRPr lang="en-US" sz="1400" b="1" dirty="0">
              <a:solidFill>
                <a:srgbClr val="000000"/>
              </a:solidFill>
            </a:endParaRPr>
          </a:p>
        </p:txBody>
      </p:sp>
      <p:cxnSp>
        <p:nvCxnSpPr>
          <p:cNvPr id="10" name="Elbow Connector 9"/>
          <p:cNvCxnSpPr>
            <a:stCxn id="6" idx="1"/>
            <a:endCxn id="5" idx="3"/>
          </p:cNvCxnSpPr>
          <p:nvPr/>
        </p:nvCxnSpPr>
        <p:spPr bwMode="auto">
          <a:xfrm rot="10800000">
            <a:off x="2408718" y="3821046"/>
            <a:ext cx="708257" cy="53322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66"/>
          <p:cNvSpPr txBox="1">
            <a:spLocks noChangeArrowheads="1"/>
          </p:cNvSpPr>
          <p:nvPr/>
        </p:nvSpPr>
        <p:spPr bwMode="auto">
          <a:xfrm>
            <a:off x="274430" y="4347473"/>
            <a:ext cx="86884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MD</a:t>
            </a:r>
          </a:p>
          <a:p>
            <a:pPr algn="ctr"/>
            <a:r>
              <a:rPr lang="en-US" sz="1600" dirty="0"/>
              <a:t>Creator</a:t>
            </a:r>
          </a:p>
        </p:txBody>
      </p:sp>
      <p:pic>
        <p:nvPicPr>
          <p:cNvPr id="12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8659" y="5189543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13" name="TextBox 66"/>
          <p:cNvSpPr txBox="1">
            <a:spLocks noChangeArrowheads="1"/>
          </p:cNvSpPr>
          <p:nvPr/>
        </p:nvSpPr>
        <p:spPr bwMode="auto">
          <a:xfrm>
            <a:off x="2994086" y="6053143"/>
            <a:ext cx="119986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/>
              <a:t>Vocabulary</a:t>
            </a:r>
          </a:p>
          <a:p>
            <a:pPr algn="ctr"/>
            <a:r>
              <a:rPr lang="en-US" sz="1600" dirty="0" err="1" smtClean="0"/>
              <a:t>curation</a:t>
            </a:r>
            <a:endParaRPr lang="en-US" sz="1600" dirty="0"/>
          </a:p>
        </p:txBody>
      </p:sp>
      <p:cxnSp>
        <p:nvCxnSpPr>
          <p:cNvPr id="15" name="Straight Arrow Connector 14"/>
          <p:cNvCxnSpPr>
            <a:stCxn id="4" idx="3"/>
            <a:endCxn id="5" idx="1"/>
          </p:cNvCxnSpPr>
          <p:nvPr/>
        </p:nvCxnSpPr>
        <p:spPr bwMode="auto">
          <a:xfrm>
            <a:off x="1032461" y="3807070"/>
            <a:ext cx="428518" cy="139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0"/>
            <a:endCxn id="6" idx="2"/>
          </p:cNvCxnSpPr>
          <p:nvPr/>
        </p:nvCxnSpPr>
        <p:spPr bwMode="auto">
          <a:xfrm rot="16200000" flipV="1">
            <a:off x="3403669" y="5001815"/>
            <a:ext cx="374902" cy="554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6"/>
          <p:cNvSpPr>
            <a:spLocks noChangeAspect="1"/>
          </p:cNvSpPr>
          <p:nvPr/>
        </p:nvSpPr>
        <p:spPr bwMode="auto">
          <a:xfrm>
            <a:off x="5505347" y="3117885"/>
            <a:ext cx="947738" cy="920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 dirty="0" smtClean="0">
                <a:solidFill>
                  <a:srgbClr val="000000"/>
                </a:solidFill>
              </a:rPr>
              <a:t>ISO CDB</a:t>
            </a:r>
          </a:p>
          <a:p>
            <a:pPr algn="ctr" defTabSz="914400"/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98436" y="3211843"/>
            <a:ext cx="189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ISO 639-3</a:t>
            </a:r>
          </a:p>
          <a:p>
            <a:r>
              <a:rPr lang="en-US" dirty="0" smtClean="0"/>
              <a:t>Language codes</a:t>
            </a:r>
            <a:endParaRPr lang="en-US" dirty="0"/>
          </a:p>
        </p:txBody>
      </p:sp>
      <p:cxnSp>
        <p:nvCxnSpPr>
          <p:cNvPr id="21" name="Elbow Connector 20"/>
          <p:cNvCxnSpPr>
            <a:stCxn id="18" idx="1"/>
            <a:endCxn id="6" idx="3"/>
          </p:cNvCxnSpPr>
          <p:nvPr/>
        </p:nvCxnSpPr>
        <p:spPr bwMode="auto">
          <a:xfrm rot="10800000" flipV="1">
            <a:off x="4064713" y="3578260"/>
            <a:ext cx="1440635" cy="77600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6"/>
          <p:cNvSpPr>
            <a:spLocks noChangeAspect="1"/>
          </p:cNvSpPr>
          <p:nvPr/>
        </p:nvSpPr>
        <p:spPr bwMode="auto">
          <a:xfrm>
            <a:off x="5497169" y="4263017"/>
            <a:ext cx="947738" cy="920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 dirty="0" smtClean="0">
                <a:solidFill>
                  <a:srgbClr val="000000"/>
                </a:solidFill>
              </a:rPr>
              <a:t>ISO DCR</a:t>
            </a:r>
          </a:p>
          <a:p>
            <a:pPr algn="ctr" defTabSz="914400"/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75660" y="4429970"/>
            <a:ext cx="257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Linguistic vocabularies</a:t>
            </a:r>
            <a:endParaRPr lang="en-US" dirty="0"/>
          </a:p>
        </p:txBody>
      </p:sp>
      <p:cxnSp>
        <p:nvCxnSpPr>
          <p:cNvPr id="28" name="Elbow Connector 27"/>
          <p:cNvCxnSpPr>
            <a:stCxn id="23" idx="1"/>
            <a:endCxn id="6" idx="3"/>
          </p:cNvCxnSpPr>
          <p:nvPr/>
        </p:nvCxnSpPr>
        <p:spPr bwMode="auto">
          <a:xfrm rot="10800000">
            <a:off x="4064713" y="4354266"/>
            <a:ext cx="1432457" cy="36912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6"/>
          <p:cNvSpPr>
            <a:spLocks noChangeAspect="1"/>
          </p:cNvSpPr>
          <p:nvPr/>
        </p:nvSpPr>
        <p:spPr bwMode="auto">
          <a:xfrm>
            <a:off x="5532785" y="5349753"/>
            <a:ext cx="947738" cy="920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 dirty="0" smtClean="0">
                <a:solidFill>
                  <a:srgbClr val="000000"/>
                </a:solidFill>
              </a:rPr>
              <a:t>EC</a:t>
            </a:r>
          </a:p>
          <a:p>
            <a:pPr algn="ctr" defTabSz="914400"/>
            <a:r>
              <a:rPr lang="en-US" sz="1400" b="1" dirty="0" smtClean="0">
                <a:solidFill>
                  <a:srgbClr val="000000"/>
                </a:solidFill>
              </a:rPr>
              <a:t>Org. DB</a:t>
            </a:r>
          </a:p>
          <a:p>
            <a:pPr algn="ctr" defTabSz="914400"/>
            <a:endParaRPr lang="en-US" sz="1400" b="1" dirty="0">
              <a:solidFill>
                <a:srgbClr val="000000"/>
              </a:solidFill>
            </a:endParaRPr>
          </a:p>
        </p:txBody>
      </p:sp>
      <p:cxnSp>
        <p:nvCxnSpPr>
          <p:cNvPr id="31" name="Elbow Connector 30"/>
          <p:cNvCxnSpPr>
            <a:stCxn id="29" idx="1"/>
            <a:endCxn id="6" idx="3"/>
          </p:cNvCxnSpPr>
          <p:nvPr/>
        </p:nvCxnSpPr>
        <p:spPr bwMode="auto">
          <a:xfrm rot="10800000">
            <a:off x="4064713" y="4354266"/>
            <a:ext cx="1468073" cy="1455862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2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3212" y="5385740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pic>
        <p:nvPicPr>
          <p:cNvPr id="33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5612" y="5062543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pic>
        <p:nvPicPr>
          <p:cNvPr id="34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8349" y="4723393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35" name="TextBox 66"/>
          <p:cNvSpPr txBox="1">
            <a:spLocks noChangeArrowheads="1"/>
          </p:cNvSpPr>
          <p:nvPr/>
        </p:nvSpPr>
        <p:spPr bwMode="auto">
          <a:xfrm>
            <a:off x="7569470" y="5947337"/>
            <a:ext cx="119986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/>
              <a:t>Vocabulary</a:t>
            </a:r>
          </a:p>
          <a:p>
            <a:pPr algn="ctr"/>
            <a:r>
              <a:rPr lang="en-US" sz="1600" dirty="0" err="1" smtClean="0"/>
              <a:t>curation</a:t>
            </a:r>
            <a:endParaRPr lang="en-US" sz="1600" dirty="0"/>
          </a:p>
        </p:txBody>
      </p:sp>
      <p:cxnSp>
        <p:nvCxnSpPr>
          <p:cNvPr id="37" name="Straight Arrow Connector 36"/>
          <p:cNvCxnSpPr>
            <a:stCxn id="32" idx="1"/>
            <a:endCxn id="29" idx="3"/>
          </p:cNvCxnSpPr>
          <p:nvPr/>
        </p:nvCxnSpPr>
        <p:spPr bwMode="auto">
          <a:xfrm rot="10800000">
            <a:off x="6480524" y="5810128"/>
            <a:ext cx="812689" cy="7412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3" idx="1"/>
            <a:endCxn id="23" idx="3"/>
          </p:cNvCxnSpPr>
          <p:nvPr/>
        </p:nvCxnSpPr>
        <p:spPr bwMode="auto">
          <a:xfrm rot="10800000">
            <a:off x="6444908" y="4723393"/>
            <a:ext cx="1000705" cy="770951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34" idx="1"/>
            <a:endCxn id="18" idx="3"/>
          </p:cNvCxnSpPr>
          <p:nvPr/>
        </p:nvCxnSpPr>
        <p:spPr bwMode="auto">
          <a:xfrm rot="10800000">
            <a:off x="6453085" y="3578261"/>
            <a:ext cx="1305264" cy="1576933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Rectangle 6"/>
          <p:cNvSpPr>
            <a:spLocks noChangeAspect="1"/>
          </p:cNvSpPr>
          <p:nvPr/>
        </p:nvSpPr>
        <p:spPr bwMode="auto">
          <a:xfrm>
            <a:off x="1438203" y="5104362"/>
            <a:ext cx="947738" cy="920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1400" b="1" dirty="0">
                <a:solidFill>
                  <a:srgbClr val="000000"/>
                </a:solidFill>
              </a:rPr>
              <a:t>MD</a:t>
            </a:r>
            <a:r>
              <a:rPr lang="en-US" sz="1400" b="1" dirty="0" smtClean="0">
                <a:solidFill>
                  <a:srgbClr val="000000"/>
                </a:solidFill>
              </a:rPr>
              <a:t> repair</a:t>
            </a:r>
            <a:endParaRPr lang="en-US" sz="1400" b="1" dirty="0">
              <a:solidFill>
                <a:srgbClr val="000000"/>
              </a:solidFill>
            </a:endParaRPr>
          </a:p>
        </p:txBody>
      </p:sp>
      <p:cxnSp>
        <p:nvCxnSpPr>
          <p:cNvPr id="44" name="Elbow Connector 43"/>
          <p:cNvCxnSpPr>
            <a:stCxn id="6" idx="1"/>
          </p:cNvCxnSpPr>
          <p:nvPr/>
        </p:nvCxnSpPr>
        <p:spPr bwMode="auto">
          <a:xfrm>
            <a:off x="3116974" y="4354267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Elbow Connector 45"/>
          <p:cNvCxnSpPr>
            <a:stCxn id="6" idx="1"/>
            <a:endCxn id="42" idx="3"/>
          </p:cNvCxnSpPr>
          <p:nvPr/>
        </p:nvCxnSpPr>
        <p:spPr bwMode="auto">
          <a:xfrm rot="10800000" flipV="1">
            <a:off x="2385942" y="4354265"/>
            <a:ext cx="731033" cy="121047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8" name="Picture 29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4210" y="5118961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50" name="Straight Arrow Connector 49"/>
          <p:cNvCxnSpPr>
            <a:stCxn id="48" idx="3"/>
            <a:endCxn id="42" idx="1"/>
          </p:cNvCxnSpPr>
          <p:nvPr/>
        </p:nvCxnSpPr>
        <p:spPr bwMode="auto">
          <a:xfrm>
            <a:off x="1009685" y="5550761"/>
            <a:ext cx="428518" cy="13976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66"/>
          <p:cNvSpPr txBox="1">
            <a:spLocks noChangeArrowheads="1"/>
          </p:cNvSpPr>
          <p:nvPr/>
        </p:nvSpPr>
        <p:spPr bwMode="auto">
          <a:xfrm>
            <a:off x="251655" y="6047367"/>
            <a:ext cx="86884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MD</a:t>
            </a:r>
            <a:endParaRPr lang="en-US" sz="1600" dirty="0" smtClean="0"/>
          </a:p>
          <a:p>
            <a:pPr algn="ctr"/>
            <a:r>
              <a:rPr lang="en-US" sz="1600" dirty="0" smtClean="0"/>
              <a:t>Curator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  <p:bldP spid="13" grpId="0"/>
      <p:bldP spid="18" grpId="0" animBg="1"/>
      <p:bldP spid="23" grpId="0" animBg="1"/>
      <p:bldP spid="29" grpId="0" animBg="1"/>
      <p:bldP spid="35" grpId="0"/>
      <p:bldP spid="42" grpId="0" animBg="1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Matching </a:t>
            </a:r>
            <a:r>
              <a:rPr lang="en-US" dirty="0" smtClean="0"/>
              <a:t>services and data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Language Technology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155700" y="2725738"/>
            <a:ext cx="401638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42013" name="Content Placeholder 2"/>
          <p:cNvSpPr>
            <a:spLocks noGrp="1"/>
          </p:cNvSpPr>
          <p:nvPr>
            <p:ph idx="1"/>
          </p:nvPr>
        </p:nvSpPr>
        <p:spPr>
          <a:xfrm>
            <a:off x="167090" y="1315758"/>
            <a:ext cx="3774403" cy="5158067"/>
          </a:xfrm>
        </p:spPr>
        <p:txBody>
          <a:bodyPr/>
          <a:lstStyle/>
          <a:p>
            <a:pPr>
              <a:buNone/>
            </a:pPr>
            <a:r>
              <a:rPr lang="en-US" sz="1800" dirty="0" smtClean="0">
                <a:ea typeface="ＭＳ Ｐゴシック" charset="-128"/>
                <a:cs typeface="ＭＳ Ｐゴシック" charset="-128"/>
              </a:rPr>
              <a:t>Think of parsers, taggers, </a:t>
            </a:r>
          </a:p>
          <a:p>
            <a:pPr>
              <a:buNone/>
            </a:pPr>
            <a:r>
              <a:rPr lang="en-US" sz="1800" dirty="0" smtClean="0">
                <a:ea typeface="ＭＳ Ｐゴシック" charset="-128"/>
                <a:cs typeface="ＭＳ Ｐゴシック" charset="-128"/>
              </a:rPr>
              <a:t>translators, aligners, speech </a:t>
            </a:r>
          </a:p>
          <a:p>
            <a:pPr>
              <a:buNone/>
            </a:pPr>
            <a:r>
              <a:rPr lang="en-US" sz="1800" dirty="0" smtClean="0">
                <a:ea typeface="ＭＳ Ｐゴシック" charset="-128"/>
                <a:cs typeface="ＭＳ Ｐゴシック" charset="-128"/>
              </a:rPr>
              <a:t>recognizers and synthesizers,…</a:t>
            </a:r>
          </a:p>
          <a:p>
            <a:endParaRPr lang="en-US" sz="1800" dirty="0" smtClean="0">
              <a:ea typeface="ＭＳ Ｐゴシック" charset="-128"/>
              <a:cs typeface="ＭＳ Ｐゴシック" charset="-128"/>
            </a:endParaRPr>
          </a:p>
          <a:p>
            <a:r>
              <a:rPr lang="en-US" sz="1800" dirty="0" smtClean="0">
                <a:ea typeface="ＭＳ Ｐゴシック" charset="-128"/>
                <a:cs typeface="ＭＳ Ｐゴシック" charset="-128"/>
              </a:rPr>
              <a:t>For </a:t>
            </a:r>
            <a:r>
              <a:rPr lang="en-US" sz="1800" dirty="0" smtClean="0">
                <a:ea typeface="ＭＳ Ｐゴシック" charset="-128"/>
                <a:cs typeface="ＭＳ Ｐゴシック" charset="-128"/>
              </a:rPr>
              <a:t>efficiency need to use a Service Oriented Architecture (SOA), where only remote processing takes place</a:t>
            </a:r>
          </a:p>
          <a:p>
            <a:r>
              <a:rPr lang="en-US" sz="1800" dirty="0" smtClean="0">
                <a:ea typeface="ＭＳ Ｐゴシック" charset="-128"/>
                <a:cs typeface="ＭＳ Ｐゴシック" charset="-128"/>
              </a:rPr>
              <a:t>Add to that a way of combining distributed services in a workflow</a:t>
            </a:r>
          </a:p>
          <a:p>
            <a:r>
              <a:rPr lang="en-US" sz="1800" dirty="0" smtClean="0">
                <a:ea typeface="ＭＳ Ｐゴシック" charset="-128"/>
                <a:cs typeface="ＭＳ Ｐゴシック" charset="-128"/>
              </a:rPr>
              <a:t>with interaction with resource repositories</a:t>
            </a:r>
          </a:p>
          <a:p>
            <a:r>
              <a:rPr lang="en-US" sz="1800" dirty="0" smtClean="0">
                <a:ea typeface="ＭＳ Ｐゴシック" charset="-128"/>
                <a:cs typeface="ＭＳ Ｐゴシック" charset="-128"/>
              </a:rPr>
              <a:t>Tools like this exist in a more or less usable form: TAVERNA, GATE, </a:t>
            </a:r>
            <a:r>
              <a:rPr lang="en-US" sz="1800" dirty="0" err="1" smtClean="0">
                <a:ea typeface="ＭＳ Ｐゴシック" charset="-128"/>
                <a:cs typeface="ＭＳ Ｐゴシック" charset="-128"/>
              </a:rPr>
              <a:t>Weblicht</a:t>
            </a:r>
            <a:r>
              <a:rPr lang="en-US" sz="1800" dirty="0" smtClean="0">
                <a:ea typeface="ＭＳ Ｐゴシック" charset="-128"/>
                <a:cs typeface="ＭＳ Ｐゴシック" charset="-128"/>
              </a:rPr>
              <a:t>, ...</a:t>
            </a:r>
          </a:p>
          <a:p>
            <a:endParaRPr lang="en-US" sz="1800" dirty="0" smtClean="0">
              <a:ea typeface="ＭＳ Ｐゴシック" charset="-128"/>
              <a:cs typeface="ＭＳ Ｐゴシック" charset="-128"/>
            </a:endParaRPr>
          </a:p>
          <a:p>
            <a:pPr lvl="1">
              <a:buFont typeface="Wingdings" charset="2"/>
              <a:buNone/>
            </a:pPr>
            <a:endParaRPr lang="en-US" sz="1800" dirty="0" smtClean="0"/>
          </a:p>
          <a:p>
            <a:endParaRPr lang="en-US" sz="1800" dirty="0" smtClean="0">
              <a:ea typeface="ＭＳ Ｐゴシック" charset="-128"/>
              <a:cs typeface="ＭＳ Ｐゴシック" charset="-128"/>
            </a:endParaRPr>
          </a:p>
          <a:p>
            <a:endParaRPr lang="en-US" sz="2200" dirty="0" smtClean="0">
              <a:ea typeface="ＭＳ Ｐゴシック" charset="-128"/>
              <a:cs typeface="ＭＳ Ｐゴシック" charset="-128"/>
            </a:endParaRPr>
          </a:p>
          <a:p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987" name="Oval 7"/>
          <p:cNvSpPr>
            <a:spLocks noChangeArrowheads="1"/>
          </p:cNvSpPr>
          <p:nvPr/>
        </p:nvSpPr>
        <p:spPr bwMode="auto">
          <a:xfrm>
            <a:off x="6906944" y="2528888"/>
            <a:ext cx="781050" cy="7826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WS1</a:t>
            </a:r>
          </a:p>
        </p:txBody>
      </p:sp>
      <p:sp>
        <p:nvSpPr>
          <p:cNvPr id="41988" name="Oval 7"/>
          <p:cNvSpPr>
            <a:spLocks noChangeArrowheads="1"/>
          </p:cNvSpPr>
          <p:nvPr/>
        </p:nvSpPr>
        <p:spPr bwMode="auto">
          <a:xfrm>
            <a:off x="6906944" y="3752850"/>
            <a:ext cx="781050" cy="7810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WS2</a:t>
            </a:r>
            <a:endParaRPr lang="en-US" dirty="0"/>
          </a:p>
        </p:txBody>
      </p:sp>
      <p:sp>
        <p:nvSpPr>
          <p:cNvPr id="41989" name="Oval 7"/>
          <p:cNvSpPr>
            <a:spLocks noChangeArrowheads="1"/>
          </p:cNvSpPr>
          <p:nvPr/>
        </p:nvSpPr>
        <p:spPr bwMode="auto">
          <a:xfrm>
            <a:off x="6902181" y="4989513"/>
            <a:ext cx="781050" cy="7810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WS3</a:t>
            </a:r>
            <a:endParaRPr lang="en-US" dirty="0"/>
          </a:p>
        </p:txBody>
      </p:sp>
      <p:sp>
        <p:nvSpPr>
          <p:cNvPr id="41990" name="TextBox 6"/>
          <p:cNvSpPr txBox="1">
            <a:spLocks noChangeArrowheads="1"/>
          </p:cNvSpPr>
          <p:nvPr/>
        </p:nvSpPr>
        <p:spPr bwMode="auto">
          <a:xfrm>
            <a:off x="7868969" y="2725738"/>
            <a:ext cx="1122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tokenizer</a:t>
            </a:r>
          </a:p>
        </p:txBody>
      </p:sp>
      <p:sp>
        <p:nvSpPr>
          <p:cNvPr id="41991" name="TextBox 7"/>
          <p:cNvSpPr txBox="1">
            <a:spLocks noChangeArrowheads="1"/>
          </p:cNvSpPr>
          <p:nvPr/>
        </p:nvSpPr>
        <p:spPr bwMode="auto">
          <a:xfrm>
            <a:off x="7892781" y="3762375"/>
            <a:ext cx="839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POS </a:t>
            </a:r>
          </a:p>
          <a:p>
            <a:r>
              <a:rPr lang="en-US" dirty="0"/>
              <a:t>tagger</a:t>
            </a:r>
          </a:p>
        </p:txBody>
      </p:sp>
      <p:sp>
        <p:nvSpPr>
          <p:cNvPr id="41992" name="TextBox 8"/>
          <p:cNvSpPr txBox="1">
            <a:spLocks noChangeArrowheads="1"/>
          </p:cNvSpPr>
          <p:nvPr/>
        </p:nvSpPr>
        <p:spPr bwMode="auto">
          <a:xfrm>
            <a:off x="7669670" y="5056188"/>
            <a:ext cx="1570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Named Entity</a:t>
            </a:r>
          </a:p>
          <a:p>
            <a:r>
              <a:rPr lang="en-US" dirty="0"/>
              <a:t>recognition</a:t>
            </a:r>
          </a:p>
        </p:txBody>
      </p:sp>
      <p:sp>
        <p:nvSpPr>
          <p:cNvPr id="41993" name="AutoShape 41"/>
          <p:cNvSpPr>
            <a:spLocks noChangeArrowheads="1"/>
          </p:cNvSpPr>
          <p:nvPr/>
        </p:nvSpPr>
        <p:spPr bwMode="auto">
          <a:xfrm>
            <a:off x="5840144" y="1868488"/>
            <a:ext cx="676275" cy="614362"/>
          </a:xfrm>
          <a:prstGeom prst="can">
            <a:avLst>
              <a:gd name="adj" fmla="val 24912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995" name="TextBox 12"/>
          <p:cNvSpPr txBox="1">
            <a:spLocks noChangeArrowheads="1"/>
          </p:cNvSpPr>
          <p:nvPr/>
        </p:nvSpPr>
        <p:spPr bwMode="auto">
          <a:xfrm>
            <a:off x="6011594" y="2055813"/>
            <a:ext cx="352425" cy="368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</a:p>
        </p:txBody>
      </p:sp>
      <p:cxnSp>
        <p:nvCxnSpPr>
          <p:cNvPr id="41996" name="Shape 18"/>
          <p:cNvCxnSpPr>
            <a:cxnSpLocks noChangeShapeType="1"/>
            <a:stCxn id="41995" idx="3"/>
            <a:endCxn id="41987" idx="0"/>
          </p:cNvCxnSpPr>
          <p:nvPr/>
        </p:nvCxnSpPr>
        <p:spPr bwMode="auto">
          <a:xfrm>
            <a:off x="6364019" y="2239963"/>
            <a:ext cx="933450" cy="28892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997" name="AutoShape 41"/>
          <p:cNvSpPr>
            <a:spLocks noChangeArrowheads="1"/>
          </p:cNvSpPr>
          <p:nvPr/>
        </p:nvSpPr>
        <p:spPr bwMode="auto">
          <a:xfrm>
            <a:off x="5835381" y="5859463"/>
            <a:ext cx="676275" cy="614362"/>
          </a:xfrm>
          <a:prstGeom prst="can">
            <a:avLst>
              <a:gd name="adj" fmla="val 24912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998" name="TextBox 11"/>
          <p:cNvSpPr txBox="1">
            <a:spLocks noChangeArrowheads="1"/>
          </p:cNvSpPr>
          <p:nvPr/>
        </p:nvSpPr>
        <p:spPr bwMode="auto">
          <a:xfrm>
            <a:off x="6011594" y="6045200"/>
            <a:ext cx="352425" cy="369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</a:p>
        </p:txBody>
      </p:sp>
      <p:cxnSp>
        <p:nvCxnSpPr>
          <p:cNvPr id="41999" name="Shape 23"/>
          <p:cNvCxnSpPr>
            <a:cxnSpLocks noChangeShapeType="1"/>
            <a:stCxn id="41989" idx="4"/>
            <a:endCxn id="41998" idx="3"/>
          </p:cNvCxnSpPr>
          <p:nvPr/>
        </p:nvCxnSpPr>
        <p:spPr bwMode="auto">
          <a:xfrm rot="5400000">
            <a:off x="6598175" y="5536407"/>
            <a:ext cx="460375" cy="928687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000" name="Elbow Connector 25"/>
          <p:cNvCxnSpPr>
            <a:cxnSpLocks noChangeShapeType="1"/>
            <a:stCxn id="41987" idx="4"/>
            <a:endCxn id="41988" idx="0"/>
          </p:cNvCxnSpPr>
          <p:nvPr/>
        </p:nvCxnSpPr>
        <p:spPr bwMode="auto">
          <a:xfrm rot="5400000">
            <a:off x="7076012" y="3531394"/>
            <a:ext cx="441325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001" name="Elbow Connector 27"/>
          <p:cNvCxnSpPr>
            <a:cxnSpLocks noChangeShapeType="1"/>
            <a:stCxn id="41988" idx="4"/>
            <a:endCxn id="41989" idx="0"/>
          </p:cNvCxnSpPr>
          <p:nvPr/>
        </p:nvCxnSpPr>
        <p:spPr bwMode="auto">
          <a:xfrm rot="5400000">
            <a:off x="7067281" y="4759325"/>
            <a:ext cx="455613" cy="47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" name="Rounded Rectangle 29"/>
          <p:cNvSpPr/>
          <p:nvPr/>
        </p:nvSpPr>
        <p:spPr bwMode="auto">
          <a:xfrm>
            <a:off x="5360719" y="3733800"/>
            <a:ext cx="827087" cy="8286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>
              <a:defRPr/>
            </a:pPr>
            <a:r>
              <a:rPr lang="en-US" sz="1300" b="1" dirty="0" smtClean="0">
                <a:solidFill>
                  <a:srgbClr val="000000"/>
                </a:solidFill>
                <a:latin typeface="Arial" pitchFamily="-111" charset="0"/>
              </a:rPr>
              <a:t>Workflow</a:t>
            </a:r>
          </a:p>
          <a:p>
            <a:pPr algn="ctr" defTabSz="914400">
              <a:defRPr/>
            </a:pPr>
            <a:r>
              <a:rPr lang="en-US" sz="1300" b="1" dirty="0" smtClean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Engine</a:t>
            </a:r>
            <a:endParaRPr lang="en-US" sz="1300" b="1" dirty="0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4244706" y="2528888"/>
            <a:ext cx="827088" cy="8286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>
              <a:defRPr/>
            </a:pPr>
            <a:r>
              <a:rPr lang="en-US" sz="1300" b="1" dirty="0" smtClean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Workflow</a:t>
            </a:r>
          </a:p>
          <a:p>
            <a:pPr algn="ctr" defTabSz="914400">
              <a:defRPr/>
            </a:pPr>
            <a:r>
              <a:rPr lang="en-US" sz="13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Editor</a:t>
            </a:r>
          </a:p>
        </p:txBody>
      </p:sp>
      <p:cxnSp>
        <p:nvCxnSpPr>
          <p:cNvPr id="42004" name="Elbow Connector 33"/>
          <p:cNvCxnSpPr>
            <a:cxnSpLocks noChangeShapeType="1"/>
            <a:stCxn id="30" idx="3"/>
            <a:endCxn id="41987" idx="2"/>
          </p:cNvCxnSpPr>
          <p:nvPr/>
        </p:nvCxnSpPr>
        <p:spPr bwMode="auto">
          <a:xfrm flipV="1">
            <a:off x="6187806" y="2919413"/>
            <a:ext cx="719138" cy="1228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005" name="Elbow Connector 35"/>
          <p:cNvCxnSpPr>
            <a:cxnSpLocks noChangeShapeType="1"/>
            <a:stCxn id="30" idx="3"/>
            <a:endCxn id="41988" idx="2"/>
          </p:cNvCxnSpPr>
          <p:nvPr/>
        </p:nvCxnSpPr>
        <p:spPr bwMode="auto">
          <a:xfrm flipV="1">
            <a:off x="6187806" y="4143375"/>
            <a:ext cx="719138" cy="47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006" name="Elbow Connector 37"/>
          <p:cNvCxnSpPr>
            <a:cxnSpLocks noChangeShapeType="1"/>
            <a:stCxn id="30" idx="3"/>
            <a:endCxn id="41989" idx="2"/>
          </p:cNvCxnSpPr>
          <p:nvPr/>
        </p:nvCxnSpPr>
        <p:spPr bwMode="auto">
          <a:xfrm>
            <a:off x="6187806" y="4148138"/>
            <a:ext cx="714375" cy="1231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42007" name="Picture 10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431" y="2684463"/>
            <a:ext cx="333375" cy="528637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>
            <a:off x="4487594" y="3968750"/>
            <a:ext cx="339725" cy="3683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S</a:t>
            </a:r>
          </a:p>
        </p:txBody>
      </p:sp>
      <p:cxnSp>
        <p:nvCxnSpPr>
          <p:cNvPr id="42009" name="Straight Arrow Connector 45"/>
          <p:cNvCxnSpPr>
            <a:cxnSpLocks noChangeShapeType="1"/>
            <a:stCxn id="31" idx="2"/>
            <a:endCxn id="40" idx="0"/>
          </p:cNvCxnSpPr>
          <p:nvPr/>
        </p:nvCxnSpPr>
        <p:spPr bwMode="auto">
          <a:xfrm rot="5400000">
            <a:off x="4352656" y="3662363"/>
            <a:ext cx="61118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010" name="Straight Arrow Connector 48"/>
          <p:cNvCxnSpPr>
            <a:cxnSpLocks noChangeShapeType="1"/>
            <a:stCxn id="40" idx="3"/>
            <a:endCxn id="30" idx="1"/>
          </p:cNvCxnSpPr>
          <p:nvPr/>
        </p:nvCxnSpPr>
        <p:spPr bwMode="auto">
          <a:xfrm flipV="1">
            <a:off x="4827319" y="4148138"/>
            <a:ext cx="5334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011" name="Straight Arrow Connector 51"/>
          <p:cNvCxnSpPr>
            <a:cxnSpLocks noChangeShapeType="1"/>
            <a:endCxn id="31" idx="1"/>
          </p:cNvCxnSpPr>
          <p:nvPr/>
        </p:nvCxnSpPr>
        <p:spPr bwMode="auto">
          <a:xfrm flipV="1">
            <a:off x="4028806" y="2943225"/>
            <a:ext cx="2159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012" name="Straight Arrow Connector 53"/>
          <p:cNvCxnSpPr>
            <a:cxnSpLocks noChangeShapeType="1"/>
          </p:cNvCxnSpPr>
          <p:nvPr/>
        </p:nvCxnSpPr>
        <p:spPr bwMode="auto">
          <a:xfrm rot="16200000" flipV="1">
            <a:off x="5094019" y="4727575"/>
            <a:ext cx="1588" cy="14287"/>
          </a:xfrm>
          <a:prstGeom prst="straightConnector1">
            <a:avLst/>
          </a:prstGeom>
          <a:noFill/>
          <a:ln w="9525">
            <a:noFill/>
            <a:round/>
            <a:headEnd/>
            <a:tailEnd type="arrow" w="med" len="med"/>
          </a:ln>
        </p:spPr>
      </p:cxnSp>
      <p:sp>
        <p:nvSpPr>
          <p:cNvPr id="42014" name="TextBox 32"/>
          <p:cNvSpPr txBox="1">
            <a:spLocks noChangeArrowheads="1"/>
          </p:cNvSpPr>
          <p:nvPr/>
        </p:nvSpPr>
        <p:spPr bwMode="auto">
          <a:xfrm>
            <a:off x="3941494" y="4343400"/>
            <a:ext cx="14557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WF</a:t>
            </a:r>
          </a:p>
          <a:p>
            <a:pPr algn="ctr"/>
            <a:r>
              <a:rPr lang="en-US" sz="1400"/>
              <a:t>specification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an 36"/>
          <p:cNvSpPr/>
          <p:nvPr/>
        </p:nvSpPr>
        <p:spPr bwMode="auto">
          <a:xfrm>
            <a:off x="3695432" y="4264025"/>
            <a:ext cx="4173538" cy="1577975"/>
          </a:xfrm>
          <a:prstGeom prst="can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Profile matching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3390632" cy="4953000"/>
          </a:xfrm>
        </p:spPr>
        <p:txBody>
          <a:bodyPr/>
          <a:lstStyle/>
          <a:p>
            <a:r>
              <a:rPr lang="en-US" sz="2400" dirty="0" smtClean="0"/>
              <a:t>The workflow editor should not show all available tools</a:t>
            </a:r>
          </a:p>
          <a:p>
            <a:r>
              <a:rPr lang="en-US" sz="2400" dirty="0" smtClean="0"/>
              <a:t>It must make a selection based on the metadata of the resource and that of the service</a:t>
            </a:r>
          </a:p>
          <a:p>
            <a:r>
              <a:rPr lang="en-US" sz="2400" dirty="0" smtClean="0"/>
              <a:t>Simple via type system or complicated via in and </a:t>
            </a:r>
            <a:r>
              <a:rPr lang="en-US" sz="2400" dirty="0" err="1" smtClean="0"/>
              <a:t>ouput</a:t>
            </a:r>
            <a:r>
              <a:rPr lang="en-US" sz="2400" dirty="0" smtClean="0"/>
              <a:t> schema matching</a:t>
            </a:r>
            <a:endParaRPr lang="en-US" sz="2400" dirty="0"/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6906944" y="2528888"/>
            <a:ext cx="781050" cy="7826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WS1</a:t>
            </a:r>
          </a:p>
        </p:txBody>
      </p:sp>
      <p:sp>
        <p:nvSpPr>
          <p:cNvPr id="5" name="AutoShape 41"/>
          <p:cNvSpPr>
            <a:spLocks noChangeArrowheads="1"/>
          </p:cNvSpPr>
          <p:nvPr/>
        </p:nvSpPr>
        <p:spPr bwMode="auto">
          <a:xfrm>
            <a:off x="5840144" y="1853889"/>
            <a:ext cx="676275" cy="614362"/>
          </a:xfrm>
          <a:prstGeom prst="can">
            <a:avLst>
              <a:gd name="adj" fmla="val 24912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6011594" y="2055813"/>
            <a:ext cx="352425" cy="368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906944" y="2528888"/>
            <a:ext cx="781050" cy="7826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WS1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868969" y="2725738"/>
            <a:ext cx="1122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tokenizer</a:t>
            </a:r>
          </a:p>
        </p:txBody>
      </p:sp>
      <p:sp>
        <p:nvSpPr>
          <p:cNvPr id="10" name="AutoShape 41"/>
          <p:cNvSpPr>
            <a:spLocks noChangeArrowheads="1"/>
          </p:cNvSpPr>
          <p:nvPr/>
        </p:nvSpPr>
        <p:spPr bwMode="auto">
          <a:xfrm>
            <a:off x="5840144" y="1868488"/>
            <a:ext cx="676275" cy="614362"/>
          </a:xfrm>
          <a:prstGeom prst="can">
            <a:avLst>
              <a:gd name="adj" fmla="val 24912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cxnSp>
        <p:nvCxnSpPr>
          <p:cNvPr id="11" name="Shape 18"/>
          <p:cNvCxnSpPr>
            <a:cxnSpLocks noChangeShapeType="1"/>
            <a:endCxn id="8" idx="0"/>
          </p:cNvCxnSpPr>
          <p:nvPr/>
        </p:nvCxnSpPr>
        <p:spPr bwMode="auto">
          <a:xfrm>
            <a:off x="6364019" y="2239963"/>
            <a:ext cx="933450" cy="28892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" name="Rounded Rectangle 11"/>
          <p:cNvSpPr/>
          <p:nvPr/>
        </p:nvSpPr>
        <p:spPr bwMode="auto">
          <a:xfrm>
            <a:off x="4244706" y="2528888"/>
            <a:ext cx="827088" cy="8286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 defTabSz="914400">
              <a:defRPr/>
            </a:pPr>
            <a:r>
              <a:rPr lang="en-US" sz="1300" b="1" dirty="0" smtClean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Workflow</a:t>
            </a:r>
          </a:p>
          <a:p>
            <a:pPr algn="ctr" defTabSz="914400">
              <a:defRPr/>
            </a:pPr>
            <a:r>
              <a:rPr lang="en-US" sz="13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Editor</a:t>
            </a:r>
          </a:p>
        </p:txBody>
      </p:sp>
      <p:pic>
        <p:nvPicPr>
          <p:cNvPr id="13" name="Picture 10" descr="subject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431" y="2684463"/>
            <a:ext cx="333375" cy="528637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cxnSp>
        <p:nvCxnSpPr>
          <p:cNvPr id="14" name="Straight Arrow Connector 51"/>
          <p:cNvCxnSpPr>
            <a:cxnSpLocks noChangeShapeType="1"/>
            <a:endCxn id="12" idx="1"/>
          </p:cNvCxnSpPr>
          <p:nvPr/>
        </p:nvCxnSpPr>
        <p:spPr bwMode="auto">
          <a:xfrm flipV="1">
            <a:off x="4028806" y="2943225"/>
            <a:ext cx="21590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6056678" y="2047221"/>
            <a:ext cx="352425" cy="368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4206" y="4397375"/>
            <a:ext cx="117257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Resource</a:t>
            </a:r>
          </a:p>
          <a:p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52856" y="4391025"/>
            <a:ext cx="117257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</a:p>
          <a:p>
            <a:r>
              <a:rPr lang="en-US" dirty="0" smtClean="0"/>
              <a:t>metadata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2"/>
            <a:endCxn id="16" idx="0"/>
          </p:cNvCxnSpPr>
          <p:nvPr/>
        </p:nvCxnSpPr>
        <p:spPr bwMode="auto">
          <a:xfrm rot="5400000">
            <a:off x="4129467" y="3868592"/>
            <a:ext cx="1039812" cy="1775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1" name="Straight Arrow Connector 20"/>
          <p:cNvCxnSpPr>
            <a:stCxn id="12" idx="3"/>
            <a:endCxn id="17" idx="0"/>
          </p:cNvCxnSpPr>
          <p:nvPr/>
        </p:nvCxnSpPr>
        <p:spPr bwMode="auto">
          <a:xfrm>
            <a:off x="5071794" y="2943226"/>
            <a:ext cx="1467352" cy="144779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105256" y="4543425"/>
            <a:ext cx="117257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</a:p>
          <a:p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257656" y="4695825"/>
            <a:ext cx="117257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</a:p>
          <a:p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410056" y="4848225"/>
            <a:ext cx="117257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</a:p>
          <a:p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562456" y="5000625"/>
            <a:ext cx="117257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Service</a:t>
            </a:r>
          </a:p>
          <a:p>
            <a:r>
              <a:rPr lang="en-US" dirty="0" smtClean="0"/>
              <a:t>metadata</a:t>
            </a:r>
            <a:endParaRPr lang="en-US" dirty="0"/>
          </a:p>
        </p:txBody>
      </p:sp>
      <p:cxnSp>
        <p:nvCxnSpPr>
          <p:cNvPr id="36" name="Elbow Connector 35"/>
          <p:cNvCxnSpPr>
            <a:stCxn id="16" idx="3"/>
            <a:endCxn id="10" idx="2"/>
          </p:cNvCxnSpPr>
          <p:nvPr/>
        </p:nvCxnSpPr>
        <p:spPr bwMode="auto">
          <a:xfrm flipV="1">
            <a:off x="5226785" y="2175669"/>
            <a:ext cx="613359" cy="2544872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865419" y="5819775"/>
            <a:ext cx="23014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Metadata registry for</a:t>
            </a:r>
          </a:p>
          <a:p>
            <a:pPr algn="ctr"/>
            <a:r>
              <a:rPr lang="en-US" dirty="0" smtClean="0"/>
              <a:t>Services and data</a:t>
            </a:r>
            <a:endParaRPr lang="en-US" dirty="0"/>
          </a:p>
        </p:txBody>
      </p:sp>
      <p:cxnSp>
        <p:nvCxnSpPr>
          <p:cNvPr id="40" name="Straight Connector 39"/>
          <p:cNvCxnSpPr>
            <a:stCxn id="16" idx="0"/>
            <a:endCxn id="15" idx="2"/>
          </p:cNvCxnSpPr>
          <p:nvPr/>
        </p:nvCxnSpPr>
        <p:spPr bwMode="auto">
          <a:xfrm rot="5400000" flipH="1" flipV="1">
            <a:off x="4445766" y="2610251"/>
            <a:ext cx="1981854" cy="159239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2" name="Straight Arrow Connector 41"/>
          <p:cNvCxnSpPr>
            <a:stCxn id="17" idx="0"/>
            <a:endCxn id="8" idx="4"/>
          </p:cNvCxnSpPr>
          <p:nvPr/>
        </p:nvCxnSpPr>
        <p:spPr bwMode="auto">
          <a:xfrm rot="5400000" flipH="1" flipV="1">
            <a:off x="6378557" y="3472114"/>
            <a:ext cx="1079500" cy="758323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WF workspace </a:t>
            </a:r>
            <a:endParaRPr lang="en-US" dirty="0"/>
          </a:p>
        </p:txBody>
      </p:sp>
      <p:grpSp>
        <p:nvGrpSpPr>
          <p:cNvPr id="3" name="Content Placeholder 3"/>
          <p:cNvGrpSpPr>
            <a:grpSpLocks noGrp="1"/>
          </p:cNvGrpSpPr>
          <p:nvPr>
            <p:ph idx="1"/>
          </p:nvPr>
        </p:nvGrpSpPr>
        <p:grpSpPr>
          <a:xfrm>
            <a:off x="457200" y="1600200"/>
            <a:ext cx="8229600" cy="4525963"/>
            <a:chOff x="1651510" y="1354670"/>
            <a:chExt cx="7019871" cy="5296919"/>
          </a:xfrm>
        </p:grpSpPr>
        <p:sp>
          <p:nvSpPr>
            <p:cNvPr id="5" name="Oval 4"/>
            <p:cNvSpPr/>
            <p:nvPr/>
          </p:nvSpPr>
          <p:spPr bwMode="auto">
            <a:xfrm>
              <a:off x="3589867" y="4566739"/>
              <a:ext cx="5081514" cy="158851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57394" y="5712349"/>
              <a:ext cx="13349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Workspace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793087" y="3115747"/>
              <a:ext cx="660399" cy="711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WS1</a:t>
              </a:r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350926" y="3115750"/>
              <a:ext cx="660399" cy="711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WS2</a:t>
              </a:r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773301" y="3115753"/>
              <a:ext cx="660399" cy="711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WS3</a:t>
              </a:r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825999" y="5096937"/>
              <a:ext cx="220133" cy="22013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366905" y="5096940"/>
              <a:ext cx="220133" cy="22013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721545" y="5096940"/>
              <a:ext cx="220133" cy="22013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13" name="Shape 17"/>
            <p:cNvCxnSpPr>
              <a:stCxn id="7" idx="6"/>
              <a:endCxn id="10" idx="1"/>
            </p:cNvCxnSpPr>
            <p:nvPr/>
          </p:nvCxnSpPr>
          <p:spPr bwMode="auto">
            <a:xfrm>
              <a:off x="4453486" y="3471347"/>
              <a:ext cx="372513" cy="1735655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Elbow Connector 13"/>
            <p:cNvCxnSpPr>
              <a:stCxn id="10" idx="3"/>
              <a:endCxn id="8" idx="2"/>
            </p:cNvCxnSpPr>
            <p:nvPr/>
          </p:nvCxnSpPr>
          <p:spPr bwMode="auto">
            <a:xfrm flipV="1">
              <a:off x="5046132" y="3471350"/>
              <a:ext cx="304794" cy="1735652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Elbow Connector 14"/>
            <p:cNvCxnSpPr>
              <a:stCxn id="8" idx="6"/>
              <a:endCxn id="11" idx="1"/>
            </p:cNvCxnSpPr>
            <p:nvPr/>
          </p:nvCxnSpPr>
          <p:spPr bwMode="auto">
            <a:xfrm>
              <a:off x="6011325" y="3471350"/>
              <a:ext cx="355580" cy="1735655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Elbow Connector 15"/>
            <p:cNvCxnSpPr>
              <a:stCxn id="11" idx="3"/>
              <a:endCxn id="9" idx="2"/>
            </p:cNvCxnSpPr>
            <p:nvPr/>
          </p:nvCxnSpPr>
          <p:spPr bwMode="auto">
            <a:xfrm flipV="1">
              <a:off x="6587038" y="3471353"/>
              <a:ext cx="186263" cy="1735652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Elbow Connector 16"/>
            <p:cNvCxnSpPr>
              <a:stCxn id="9" idx="6"/>
              <a:endCxn id="12" idx="1"/>
            </p:cNvCxnSpPr>
            <p:nvPr/>
          </p:nvCxnSpPr>
          <p:spPr bwMode="auto">
            <a:xfrm>
              <a:off x="7433700" y="3471353"/>
              <a:ext cx="287845" cy="1735652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Can 17"/>
            <p:cNvSpPr/>
            <p:nvPr/>
          </p:nvSpPr>
          <p:spPr bwMode="auto">
            <a:xfrm>
              <a:off x="5350928" y="1354670"/>
              <a:ext cx="1390471" cy="1185330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571053" y="2113619"/>
              <a:ext cx="220133" cy="22013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197577" y="2113622"/>
              <a:ext cx="220133" cy="22013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21" name="Elbow Connector 20"/>
            <p:cNvCxnSpPr>
              <a:stCxn id="19" idx="1"/>
              <a:endCxn id="7" idx="2"/>
            </p:cNvCxnSpPr>
            <p:nvPr/>
          </p:nvCxnSpPr>
          <p:spPr bwMode="auto">
            <a:xfrm rot="10800000" flipV="1">
              <a:off x="3793087" y="2223683"/>
              <a:ext cx="1777966" cy="1247663"/>
            </a:xfrm>
            <a:prstGeom prst="bentConnector3">
              <a:avLst>
                <a:gd name="adj1" fmla="val 11285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Elbow Connector 21"/>
            <p:cNvCxnSpPr>
              <a:stCxn id="12" idx="3"/>
              <a:endCxn id="20" idx="3"/>
            </p:cNvCxnSpPr>
            <p:nvPr/>
          </p:nvCxnSpPr>
          <p:spPr bwMode="auto">
            <a:xfrm flipH="1" flipV="1">
              <a:off x="6417710" y="2223687"/>
              <a:ext cx="1523968" cy="2983318"/>
            </a:xfrm>
            <a:prstGeom prst="bentConnector3">
              <a:avLst>
                <a:gd name="adj1" fmla="val -15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5040063" y="2442928"/>
              <a:ext cx="2121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Repository/Archive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571054" y="5096940"/>
              <a:ext cx="220133" cy="220130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993429" y="5113876"/>
              <a:ext cx="220133" cy="220130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28" name="Elbow Connector 27"/>
            <p:cNvCxnSpPr>
              <a:stCxn id="8" idx="4"/>
              <a:endCxn id="26" idx="0"/>
            </p:cNvCxnSpPr>
            <p:nvPr/>
          </p:nvCxnSpPr>
          <p:spPr bwMode="auto">
            <a:xfrm rot="5400000">
              <a:off x="5046129" y="4461943"/>
              <a:ext cx="1269990" cy="5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/>
            <p:cNvCxnSpPr>
              <a:stCxn id="9" idx="4"/>
              <a:endCxn id="27" idx="0"/>
            </p:cNvCxnSpPr>
            <p:nvPr/>
          </p:nvCxnSpPr>
          <p:spPr bwMode="auto">
            <a:xfrm rot="5400000">
              <a:off x="6460038" y="4470412"/>
              <a:ext cx="1286923" cy="5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4013221" y="5080010"/>
              <a:ext cx="220133" cy="220130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31" name="Elbow Connector 30"/>
            <p:cNvCxnSpPr>
              <a:stCxn id="7" idx="4"/>
              <a:endCxn id="30" idx="0"/>
            </p:cNvCxnSpPr>
            <p:nvPr/>
          </p:nvCxnSpPr>
          <p:spPr bwMode="auto">
            <a:xfrm rot="16200000" flipH="1">
              <a:off x="3496756" y="4453477"/>
              <a:ext cx="1253063" cy="1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Rectangle 31"/>
            <p:cNvSpPr/>
            <p:nvPr/>
          </p:nvSpPr>
          <p:spPr bwMode="auto">
            <a:xfrm>
              <a:off x="4013224" y="6383854"/>
              <a:ext cx="220133" cy="220130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84156" y="6282257"/>
              <a:ext cx="19044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provenance data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671702" y="6400784"/>
              <a:ext cx="220133" cy="22013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44232" y="6282257"/>
              <a:ext cx="10827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resource</a:t>
              </a:r>
              <a:endParaRPr lang="en-US" dirty="0"/>
            </a:p>
          </p:txBody>
        </p:sp>
        <p:pic>
          <p:nvPicPr>
            <p:cNvPr id="36" name="Picture 35" descr="subject cop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51510" y="4771240"/>
              <a:ext cx="390525" cy="617538"/>
            </a:xfrm>
            <a:prstGeom prst="rect">
              <a:avLst/>
            </a:prstGeom>
            <a:solidFill>
              <a:srgbClr val="FF5050"/>
            </a:solidFill>
            <a:ln w="3175">
              <a:noFill/>
              <a:miter lim="800000"/>
              <a:headEnd/>
              <a:tailEnd/>
            </a:ln>
          </p:spPr>
        </p:pic>
        <p:sp>
          <p:nvSpPr>
            <p:cNvPr id="37" name="Oval 36"/>
            <p:cNvSpPr/>
            <p:nvPr/>
          </p:nvSpPr>
          <p:spPr bwMode="auto">
            <a:xfrm>
              <a:off x="2336801" y="4781019"/>
              <a:ext cx="863599" cy="711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-111" charset="0"/>
                </a:rPr>
                <a:t>WF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300" b="1" dirty="0" smtClean="0">
                  <a:solidFill>
                    <a:srgbClr val="000000"/>
                  </a:solidFill>
                  <a:latin typeface="Arial" pitchFamily="-111" charset="0"/>
                </a:rPr>
                <a:t>engine</a:t>
              </a:r>
              <a:endParaRPr kumimoji="0" lang="en-US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38" name="Elbow Connector 37"/>
            <p:cNvCxnSpPr>
              <a:stCxn id="37" idx="0"/>
              <a:endCxn id="9" idx="0"/>
            </p:cNvCxnSpPr>
            <p:nvPr/>
          </p:nvCxnSpPr>
          <p:spPr bwMode="auto">
            <a:xfrm rot="5400000" flipH="1" flipV="1">
              <a:off x="4103418" y="1780936"/>
              <a:ext cx="1665266" cy="4334900"/>
            </a:xfrm>
            <a:prstGeom prst="bentConnector3">
              <a:avLst>
                <a:gd name="adj1" fmla="val 113728"/>
              </a:avLst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Elbow Connector 38"/>
            <p:cNvCxnSpPr>
              <a:stCxn id="37" idx="0"/>
              <a:endCxn id="7" idx="0"/>
            </p:cNvCxnSpPr>
            <p:nvPr/>
          </p:nvCxnSpPr>
          <p:spPr bwMode="auto">
            <a:xfrm rot="5400000" flipH="1" flipV="1">
              <a:off x="2613308" y="3271040"/>
              <a:ext cx="1665272" cy="1354686"/>
            </a:xfrm>
            <a:prstGeom prst="bentConnector3">
              <a:avLst>
                <a:gd name="adj1" fmla="val 113727"/>
              </a:avLst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Elbow Connector 39"/>
            <p:cNvCxnSpPr>
              <a:stCxn id="37" idx="0"/>
              <a:endCxn id="8" idx="0"/>
            </p:cNvCxnSpPr>
            <p:nvPr/>
          </p:nvCxnSpPr>
          <p:spPr bwMode="auto">
            <a:xfrm rot="5400000" flipH="1" flipV="1">
              <a:off x="3392229" y="2492123"/>
              <a:ext cx="1665269" cy="2912525"/>
            </a:xfrm>
            <a:prstGeom prst="bentConnector3">
              <a:avLst>
                <a:gd name="adj1" fmla="val 113728"/>
              </a:avLst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Rectangle 40"/>
            <p:cNvSpPr/>
            <p:nvPr/>
          </p:nvSpPr>
          <p:spPr bwMode="auto">
            <a:xfrm>
              <a:off x="2116668" y="6383854"/>
              <a:ext cx="220133" cy="220130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445196" y="6251582"/>
              <a:ext cx="1147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metadata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825999" y="5492219"/>
              <a:ext cx="220133" cy="220130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721545" y="5498629"/>
              <a:ext cx="220133" cy="220130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6365209" y="5498629"/>
              <a:ext cx="220133" cy="220130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46" name="Elbow Connector 45"/>
            <p:cNvCxnSpPr>
              <a:stCxn id="7" idx="6"/>
              <a:endCxn id="43" idx="1"/>
            </p:cNvCxnSpPr>
            <p:nvPr/>
          </p:nvCxnSpPr>
          <p:spPr bwMode="auto">
            <a:xfrm>
              <a:off x="4453486" y="3471347"/>
              <a:ext cx="372513" cy="2130937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Elbow Connector 46"/>
            <p:cNvCxnSpPr/>
            <p:nvPr/>
          </p:nvCxnSpPr>
          <p:spPr bwMode="auto">
            <a:xfrm>
              <a:off x="5994392" y="3471353"/>
              <a:ext cx="372513" cy="2130937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Elbow Connector 47"/>
            <p:cNvCxnSpPr>
              <a:stCxn id="9" idx="6"/>
              <a:endCxn id="44" idx="1"/>
            </p:cNvCxnSpPr>
            <p:nvPr/>
          </p:nvCxnSpPr>
          <p:spPr bwMode="auto">
            <a:xfrm>
              <a:off x="7433700" y="3471353"/>
              <a:ext cx="287845" cy="2137341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9" name="Rectangle 48"/>
            <p:cNvSpPr/>
            <p:nvPr/>
          </p:nvSpPr>
          <p:spPr bwMode="auto">
            <a:xfrm>
              <a:off x="5571060" y="1724002"/>
              <a:ext cx="220133" cy="220130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6214154" y="1724002"/>
              <a:ext cx="220133" cy="220130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endParaRPr>
            </a:p>
          </p:txBody>
        </p:sp>
        <p:cxnSp>
          <p:nvCxnSpPr>
            <p:cNvPr id="51" name="Elbow Connector 50"/>
            <p:cNvCxnSpPr>
              <a:stCxn id="44" idx="3"/>
              <a:endCxn id="50" idx="3"/>
            </p:cNvCxnSpPr>
            <p:nvPr/>
          </p:nvCxnSpPr>
          <p:spPr bwMode="auto">
            <a:xfrm flipH="1" flipV="1">
              <a:off x="6434287" y="1834067"/>
              <a:ext cx="1507391" cy="3774627"/>
            </a:xfrm>
            <a:prstGeom prst="bentConnector3">
              <a:avLst>
                <a:gd name="adj1" fmla="val -15165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Elbow Connector 51"/>
            <p:cNvCxnSpPr>
              <a:stCxn id="49" idx="1"/>
              <a:endCxn id="7" idx="2"/>
            </p:cNvCxnSpPr>
            <p:nvPr/>
          </p:nvCxnSpPr>
          <p:spPr bwMode="auto">
            <a:xfrm rot="10800000" flipV="1">
              <a:off x="3793088" y="1834067"/>
              <a:ext cx="1777973" cy="1637280"/>
            </a:xfrm>
            <a:prstGeom prst="bentConnector3">
              <a:avLst>
                <a:gd name="adj1" fmla="val 11285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/>
            <a:r>
              <a:rPr lang="en-US" sz="3400"/>
              <a:t>Thank you for your attention</a:t>
            </a:r>
            <a:endParaRPr lang="en-GB" sz="3400"/>
          </a:p>
        </p:txBody>
      </p:sp>
      <p:sp>
        <p:nvSpPr>
          <p:cNvPr id="58371" name="Rectangle 1027"/>
          <p:cNvSpPr>
            <a:spLocks noChangeArrowheads="1"/>
          </p:cNvSpPr>
          <p:nvPr/>
        </p:nvSpPr>
        <p:spPr bwMode="auto">
          <a:xfrm>
            <a:off x="533400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Clr>
                <a:srgbClr val="2D4E6F"/>
              </a:buClr>
              <a:buFont typeface="Wingdings" charset="2"/>
              <a:buNone/>
            </a:pPr>
            <a:r>
              <a:rPr lang="en-GB" sz="1600">
                <a:latin typeface="Arial Unicode MS" charset="0"/>
              </a:rPr>
              <a:t>CLARIN has received funding from</a:t>
            </a:r>
            <a:br>
              <a:rPr lang="en-GB" sz="1600">
                <a:latin typeface="Arial Unicode MS" charset="0"/>
              </a:rPr>
            </a:br>
            <a:r>
              <a:rPr lang="en-GB" sz="1600">
                <a:latin typeface="Arial Unicode MS" charset="0"/>
              </a:rPr>
              <a:t>the European Community's Seventh Framework Programme</a:t>
            </a:r>
            <a:br>
              <a:rPr lang="en-GB" sz="1600">
                <a:latin typeface="Arial Unicode MS" charset="0"/>
              </a:rPr>
            </a:br>
            <a:r>
              <a:rPr lang="en-GB" sz="1600">
                <a:latin typeface="Arial Unicode MS" charset="0"/>
              </a:rPr>
              <a:t>under grant agreement n° 212230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Metadata for aggregations / collections</a:t>
            </a:r>
          </a:p>
          <a:p>
            <a:r>
              <a:rPr lang="en-US" dirty="0" smtClean="0"/>
              <a:t>Metadata and Vocabularies</a:t>
            </a:r>
          </a:p>
          <a:p>
            <a:r>
              <a:rPr lang="en-US" dirty="0" smtClean="0"/>
              <a:t>Matching Services and Data / Profile matching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/>
              <a:t>Collections II (Bundles)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3708400" y="1557338"/>
            <a:ext cx="2087563" cy="1366837"/>
            <a:chOff x="3708400" y="1557338"/>
            <a:chExt cx="2087563" cy="136683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342" name="Rectangle 6"/>
            <p:cNvSpPr>
              <a:spLocks noChangeArrowheads="1"/>
            </p:cNvSpPr>
            <p:nvPr/>
          </p:nvSpPr>
          <p:spPr bwMode="auto">
            <a:xfrm>
              <a:off x="3708400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2343" name="Rectangle 7"/>
            <p:cNvSpPr>
              <a:spLocks noChangeArrowheads="1"/>
            </p:cNvSpPr>
            <p:nvPr/>
          </p:nvSpPr>
          <p:spPr bwMode="auto">
            <a:xfrm>
              <a:off x="4305300" y="15573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2344" name="Rectangle 8"/>
            <p:cNvSpPr>
              <a:spLocks noChangeArrowheads="1"/>
            </p:cNvSpPr>
            <p:nvPr/>
          </p:nvSpPr>
          <p:spPr bwMode="auto">
            <a:xfrm>
              <a:off x="4305300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2345" name="Rectangle 9"/>
            <p:cNvSpPr>
              <a:spLocks noChangeArrowheads="1"/>
            </p:cNvSpPr>
            <p:nvPr/>
          </p:nvSpPr>
          <p:spPr bwMode="auto">
            <a:xfrm>
              <a:off x="4881563" y="2586038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2346" name="Rectangle 10"/>
            <p:cNvSpPr>
              <a:spLocks noChangeArrowheads="1"/>
            </p:cNvSpPr>
            <p:nvPr/>
          </p:nvSpPr>
          <p:spPr bwMode="auto">
            <a:xfrm>
              <a:off x="5457825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2347" name="AutoShape 11"/>
            <p:cNvCxnSpPr>
              <a:cxnSpLocks noChangeShapeType="1"/>
              <a:stCxn id="142343" idx="2"/>
              <a:endCxn id="142342" idx="0"/>
            </p:cNvCxnSpPr>
            <p:nvPr/>
          </p:nvCxnSpPr>
          <p:spPr bwMode="auto">
            <a:xfrm rot="5400000">
              <a:off x="4057650" y="1881188"/>
              <a:ext cx="525463" cy="88423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2348" name="AutoShape 12"/>
            <p:cNvCxnSpPr>
              <a:cxnSpLocks noChangeShapeType="1"/>
              <a:stCxn id="142343" idx="2"/>
              <a:endCxn id="142344" idx="0"/>
            </p:cNvCxnSpPr>
            <p:nvPr/>
          </p:nvCxnSpPr>
          <p:spPr bwMode="auto">
            <a:xfrm rot="5400000">
              <a:off x="4356100" y="2179638"/>
              <a:ext cx="525463" cy="28733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2349" name="AutoShape 13"/>
            <p:cNvCxnSpPr>
              <a:cxnSpLocks noChangeShapeType="1"/>
              <a:stCxn id="142343" idx="2"/>
              <a:endCxn id="142345" idx="0"/>
            </p:cNvCxnSpPr>
            <p:nvPr/>
          </p:nvCxnSpPr>
          <p:spPr bwMode="auto">
            <a:xfrm rot="16200000" flipH="1">
              <a:off x="4644231" y="2178844"/>
              <a:ext cx="525463" cy="288925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2350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4957762" y="1890713"/>
              <a:ext cx="525463" cy="865188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42391" name="Text Box 55"/>
          <p:cNvSpPr txBox="1">
            <a:spLocks noChangeArrowheads="1"/>
          </p:cNvSpPr>
          <p:nvPr/>
        </p:nvSpPr>
        <p:spPr bwMode="auto">
          <a:xfrm>
            <a:off x="6300788" y="1412875"/>
            <a:ext cx="266382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Bundle:</a:t>
            </a:r>
            <a:endParaRPr lang="en-US" dirty="0" smtClean="0"/>
          </a:p>
          <a:p>
            <a:r>
              <a:rPr lang="en-US" dirty="0" smtClean="0"/>
              <a:t>A few tightly </a:t>
            </a:r>
            <a:r>
              <a:rPr lang="en-US" dirty="0"/>
              <a:t>related resources</a:t>
            </a:r>
          </a:p>
          <a:p>
            <a:r>
              <a:rPr lang="en-US" dirty="0"/>
              <a:t>also used for collections generated</a:t>
            </a:r>
            <a:r>
              <a:rPr lang="en-US" dirty="0" smtClean="0"/>
              <a:t> by </a:t>
            </a:r>
            <a:r>
              <a:rPr lang="en-US" dirty="0"/>
              <a:t>workflow systems</a:t>
            </a:r>
          </a:p>
          <a:p>
            <a:endParaRPr lang="en-US" dirty="0"/>
          </a:p>
        </p:txBody>
      </p:sp>
      <p:sp>
        <p:nvSpPr>
          <p:cNvPr id="142411" name="Text Box 75"/>
          <p:cNvSpPr txBox="1">
            <a:spLocks noChangeArrowheads="1"/>
          </p:cNvSpPr>
          <p:nvPr/>
        </p:nvSpPr>
        <p:spPr bwMode="auto">
          <a:xfrm>
            <a:off x="250825" y="5734050"/>
            <a:ext cx="2698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Metadata records </a:t>
            </a:r>
          </a:p>
          <a:p>
            <a:r>
              <a:rPr lang="en-US"/>
              <a:t>are copied and extended</a:t>
            </a:r>
          </a:p>
          <a:p>
            <a:r>
              <a:rPr lang="en-US"/>
              <a:t>and so are complete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1198978" y="3229227"/>
            <a:ext cx="7323138" cy="3506787"/>
            <a:chOff x="1403350" y="3068638"/>
            <a:chExt cx="7323138" cy="350678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359" name="Rectangle 23"/>
            <p:cNvSpPr>
              <a:spLocks noChangeArrowheads="1"/>
            </p:cNvSpPr>
            <p:nvPr/>
          </p:nvSpPr>
          <p:spPr bwMode="auto">
            <a:xfrm>
              <a:off x="8388350" y="5516563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R2</a:t>
              </a:r>
            </a:p>
          </p:txBody>
        </p:sp>
        <p:sp>
          <p:nvSpPr>
            <p:cNvPr id="142361" name="Rectangle 25"/>
            <p:cNvSpPr>
              <a:spLocks noChangeArrowheads="1"/>
            </p:cNvSpPr>
            <p:nvPr/>
          </p:nvSpPr>
          <p:spPr bwMode="auto">
            <a:xfrm>
              <a:off x="4140200" y="4005263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2364" name="Rectangle 28"/>
            <p:cNvSpPr>
              <a:spLocks noChangeArrowheads="1"/>
            </p:cNvSpPr>
            <p:nvPr/>
          </p:nvSpPr>
          <p:spPr bwMode="auto">
            <a:xfrm>
              <a:off x="5580063" y="5659438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R2</a:t>
              </a:r>
            </a:p>
          </p:txBody>
        </p:sp>
        <p:sp>
          <p:nvSpPr>
            <p:cNvPr id="142366" name="Rectangle 30"/>
            <p:cNvSpPr>
              <a:spLocks noChangeArrowheads="1"/>
            </p:cNvSpPr>
            <p:nvPr/>
          </p:nvSpPr>
          <p:spPr bwMode="auto">
            <a:xfrm>
              <a:off x="5580063" y="5011738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R1</a:t>
              </a:r>
            </a:p>
          </p:txBody>
        </p:sp>
        <p:cxnSp>
          <p:nvCxnSpPr>
            <p:cNvPr id="142367" name="AutoShape 31"/>
            <p:cNvCxnSpPr>
              <a:cxnSpLocks noChangeShapeType="1"/>
              <a:endCxn id="142366" idx="1"/>
            </p:cNvCxnSpPr>
            <p:nvPr/>
          </p:nvCxnSpPr>
          <p:spPr bwMode="auto">
            <a:xfrm>
              <a:off x="5054600" y="4760913"/>
              <a:ext cx="525463" cy="42068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2368" name="Rectangle 32"/>
            <p:cNvSpPr>
              <a:spLocks noChangeArrowheads="1"/>
            </p:cNvSpPr>
            <p:nvPr/>
          </p:nvSpPr>
          <p:spPr bwMode="auto">
            <a:xfrm>
              <a:off x="4140200" y="50117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MD2</a:t>
              </a:r>
            </a:p>
          </p:txBody>
        </p:sp>
        <p:sp>
          <p:nvSpPr>
            <p:cNvPr id="142369" name="Rectangle 33"/>
            <p:cNvSpPr>
              <a:spLocks noChangeArrowheads="1"/>
            </p:cNvSpPr>
            <p:nvPr/>
          </p:nvSpPr>
          <p:spPr bwMode="auto">
            <a:xfrm>
              <a:off x="4140200" y="4508500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MD1</a:t>
              </a:r>
            </a:p>
          </p:txBody>
        </p:sp>
        <p:cxnSp>
          <p:nvCxnSpPr>
            <p:cNvPr id="142370" name="AutoShape 34"/>
            <p:cNvCxnSpPr>
              <a:cxnSpLocks noChangeShapeType="1"/>
            </p:cNvCxnSpPr>
            <p:nvPr/>
          </p:nvCxnSpPr>
          <p:spPr bwMode="auto">
            <a:xfrm>
              <a:off x="5076825" y="5300663"/>
              <a:ext cx="525463" cy="565150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grpSp>
          <p:nvGrpSpPr>
            <p:cNvPr id="2" name="Group 35"/>
            <p:cNvGrpSpPr>
              <a:grpSpLocks/>
            </p:cNvGrpSpPr>
            <p:nvPr/>
          </p:nvGrpSpPr>
          <p:grpSpPr bwMode="auto">
            <a:xfrm>
              <a:off x="6948488" y="4005263"/>
              <a:ext cx="1778000" cy="2570162"/>
              <a:chOff x="4286" y="2024"/>
              <a:chExt cx="1120" cy="1619"/>
            </a:xfrm>
            <a:grpFill/>
          </p:grpSpPr>
          <p:grpSp>
            <p:nvGrpSpPr>
              <p:cNvPr id="3" name="Group 36"/>
              <p:cNvGrpSpPr>
                <a:grpSpLocks/>
              </p:cNvGrpSpPr>
              <p:nvPr/>
            </p:nvGrpSpPr>
            <p:grpSpPr bwMode="auto">
              <a:xfrm>
                <a:off x="4286" y="2024"/>
                <a:ext cx="1120" cy="951"/>
                <a:chOff x="4300" y="2024"/>
                <a:chExt cx="1120" cy="951"/>
              </a:xfrm>
              <a:grpFill/>
            </p:grpSpPr>
            <p:grpSp>
              <p:nvGrpSpPr>
                <p:cNvPr id="4" name="Group 37"/>
                <p:cNvGrpSpPr>
                  <a:grpSpLocks/>
                </p:cNvGrpSpPr>
                <p:nvPr/>
              </p:nvGrpSpPr>
              <p:grpSpPr bwMode="auto">
                <a:xfrm>
                  <a:off x="4300" y="2341"/>
                  <a:ext cx="1120" cy="634"/>
                  <a:chOff x="2608" y="2478"/>
                  <a:chExt cx="1120" cy="634"/>
                </a:xfrm>
                <a:grpFill/>
              </p:grpSpPr>
              <p:sp>
                <p:nvSpPr>
                  <p:cNvPr id="14237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515" y="2795"/>
                    <a:ext cx="213" cy="213"/>
                  </a:xfrm>
                  <a:prstGeom prst="rect">
                    <a:avLst/>
                  </a:prstGeom>
                  <a:grp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/>
                      <a:t>R1</a:t>
                    </a:r>
                  </a:p>
                </p:txBody>
              </p:sp>
              <p:cxnSp>
                <p:nvCxnSpPr>
                  <p:cNvPr id="142375" name="AutoShape 39"/>
                  <p:cNvCxnSpPr>
                    <a:cxnSpLocks noChangeShapeType="1"/>
                    <a:endCxn id="142374" idx="1"/>
                  </p:cNvCxnSpPr>
                  <p:nvPr/>
                </p:nvCxnSpPr>
                <p:spPr bwMode="auto">
                  <a:xfrm>
                    <a:off x="3184" y="2637"/>
                    <a:ext cx="331" cy="265"/>
                  </a:xfrm>
                  <a:prstGeom prst="bentConnector3">
                    <a:avLst>
                      <a:gd name="adj1" fmla="val 49847"/>
                    </a:avLst>
                  </a:prstGeom>
                  <a:grpFill/>
                  <a:ln w="9525">
                    <a:solidFill>
                      <a:schemeClr val="tx1"/>
                    </a:solidFill>
                    <a:miter lim="800000"/>
                    <a:headEnd/>
                    <a:tailEnd type="triangle" w="med" len="med"/>
                  </a:ln>
                  <a:effectLst/>
                </p:spPr>
              </p:cxnSp>
              <p:sp>
                <p:nvSpPr>
                  <p:cNvPr id="14237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608" y="2795"/>
                    <a:ext cx="576" cy="317"/>
                  </a:xfrm>
                  <a:prstGeom prst="rect">
                    <a:avLst/>
                  </a:prstGeom>
                  <a:grp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/>
                      <a:t>MD2</a:t>
                    </a:r>
                  </a:p>
                </p:txBody>
              </p:sp>
              <p:sp>
                <p:nvSpPr>
                  <p:cNvPr id="142377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608" y="2478"/>
                    <a:ext cx="576" cy="317"/>
                  </a:xfrm>
                  <a:prstGeom prst="rect">
                    <a:avLst/>
                  </a:prstGeom>
                  <a:grp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pPr algn="ctr"/>
                    <a:r>
                      <a:rPr lang="en-US"/>
                      <a:t>MD1</a:t>
                    </a:r>
                  </a:p>
                </p:txBody>
              </p:sp>
            </p:grpSp>
            <p:sp>
              <p:nvSpPr>
                <p:cNvPr id="142378" name="Rectangle 42"/>
                <p:cNvSpPr>
                  <a:spLocks noChangeArrowheads="1"/>
                </p:cNvSpPr>
                <p:nvPr/>
              </p:nvSpPr>
              <p:spPr bwMode="auto">
                <a:xfrm>
                  <a:off x="4300" y="2024"/>
                  <a:ext cx="576" cy="317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MD</a:t>
                  </a:r>
                </a:p>
              </p:txBody>
            </p:sp>
          </p:grpSp>
          <p:grpSp>
            <p:nvGrpSpPr>
              <p:cNvPr id="5" name="Group 43"/>
              <p:cNvGrpSpPr>
                <a:grpSpLocks/>
              </p:cNvGrpSpPr>
              <p:nvPr/>
            </p:nvGrpSpPr>
            <p:grpSpPr bwMode="auto">
              <a:xfrm>
                <a:off x="4286" y="2976"/>
                <a:ext cx="1120" cy="667"/>
                <a:chOff x="4286" y="2976"/>
                <a:chExt cx="1120" cy="667"/>
              </a:xfrm>
              <a:grpFill/>
            </p:grpSpPr>
            <p:cxnSp>
              <p:nvCxnSpPr>
                <p:cNvPr id="142380" name="AutoShape 44"/>
                <p:cNvCxnSpPr>
                  <a:cxnSpLocks noChangeShapeType="1"/>
                </p:cNvCxnSpPr>
                <p:nvPr/>
              </p:nvCxnSpPr>
              <p:spPr bwMode="auto">
                <a:xfrm>
                  <a:off x="4862" y="3135"/>
                  <a:ext cx="331" cy="402"/>
                </a:xfrm>
                <a:prstGeom prst="bentConnector3">
                  <a:avLst>
                    <a:gd name="adj1" fmla="val 49847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</p:spPr>
            </p:cxnSp>
            <p:sp>
              <p:nvSpPr>
                <p:cNvPr id="142381" name="Rectangle 45"/>
                <p:cNvSpPr>
                  <a:spLocks noChangeArrowheads="1"/>
                </p:cNvSpPr>
                <p:nvPr/>
              </p:nvSpPr>
              <p:spPr bwMode="auto">
                <a:xfrm>
                  <a:off x="4286" y="2976"/>
                  <a:ext cx="576" cy="317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MD3</a:t>
                  </a:r>
                </a:p>
              </p:txBody>
            </p:sp>
            <p:sp>
              <p:nvSpPr>
                <p:cNvPr id="142382" name="Rectangle 46"/>
                <p:cNvSpPr>
                  <a:spLocks noChangeArrowheads="1"/>
                </p:cNvSpPr>
                <p:nvPr/>
              </p:nvSpPr>
              <p:spPr bwMode="auto">
                <a:xfrm>
                  <a:off x="5193" y="3430"/>
                  <a:ext cx="213" cy="213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/>
                    <a:t>R3</a:t>
                  </a:r>
                </a:p>
              </p:txBody>
            </p:sp>
          </p:grpSp>
        </p:grpSp>
        <p:cxnSp>
          <p:nvCxnSpPr>
            <p:cNvPr id="142383" name="AutoShape 47"/>
            <p:cNvCxnSpPr>
              <a:cxnSpLocks noChangeShapeType="1"/>
              <a:stCxn id="142376" idx="3"/>
              <a:endCxn id="142359" idx="1"/>
            </p:cNvCxnSpPr>
            <p:nvPr/>
          </p:nvCxnSpPr>
          <p:spPr bwMode="auto">
            <a:xfrm>
              <a:off x="7862888" y="5264150"/>
              <a:ext cx="525462" cy="422275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2393" name="Rectangle 57"/>
            <p:cNvSpPr>
              <a:spLocks noChangeArrowheads="1"/>
            </p:cNvSpPr>
            <p:nvPr/>
          </p:nvSpPr>
          <p:spPr bwMode="auto">
            <a:xfrm>
              <a:off x="1403350" y="4076700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2398" name="Rectangle 62"/>
            <p:cNvSpPr>
              <a:spLocks noChangeArrowheads="1"/>
            </p:cNvSpPr>
            <p:nvPr/>
          </p:nvSpPr>
          <p:spPr bwMode="auto">
            <a:xfrm>
              <a:off x="2843213" y="5084763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R1</a:t>
              </a:r>
            </a:p>
          </p:txBody>
        </p:sp>
        <p:cxnSp>
          <p:nvCxnSpPr>
            <p:cNvPr id="142399" name="AutoShape 63"/>
            <p:cNvCxnSpPr>
              <a:cxnSpLocks noChangeShapeType="1"/>
              <a:endCxn id="142398" idx="1"/>
            </p:cNvCxnSpPr>
            <p:nvPr/>
          </p:nvCxnSpPr>
          <p:spPr bwMode="auto">
            <a:xfrm>
              <a:off x="2317750" y="4833938"/>
              <a:ext cx="525463" cy="42068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2401" name="Rectangle 65"/>
            <p:cNvSpPr>
              <a:spLocks noChangeArrowheads="1"/>
            </p:cNvSpPr>
            <p:nvPr/>
          </p:nvSpPr>
          <p:spPr bwMode="auto">
            <a:xfrm>
              <a:off x="1403350" y="458152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MD1</a:t>
              </a:r>
            </a:p>
          </p:txBody>
        </p:sp>
        <p:sp>
          <p:nvSpPr>
            <p:cNvPr id="142403" name="AutoShape 67"/>
            <p:cNvSpPr>
              <a:spLocks noChangeArrowheads="1"/>
            </p:cNvSpPr>
            <p:nvPr/>
          </p:nvSpPr>
          <p:spPr bwMode="auto">
            <a:xfrm>
              <a:off x="2771775" y="4221163"/>
              <a:ext cx="976313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404" name="AutoShape 68"/>
            <p:cNvSpPr>
              <a:spLocks noChangeArrowheads="1"/>
            </p:cNvSpPr>
            <p:nvPr/>
          </p:nvSpPr>
          <p:spPr bwMode="auto">
            <a:xfrm>
              <a:off x="5683250" y="4221163"/>
              <a:ext cx="976313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405" name="Oval 69"/>
            <p:cNvSpPr>
              <a:spLocks noChangeArrowheads="1"/>
            </p:cNvSpPr>
            <p:nvPr/>
          </p:nvSpPr>
          <p:spPr bwMode="auto">
            <a:xfrm>
              <a:off x="2771775" y="3068638"/>
              <a:ext cx="914400" cy="1130300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Proces</a:t>
              </a:r>
            </a:p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42406" name="Oval 70"/>
            <p:cNvSpPr>
              <a:spLocks noChangeArrowheads="1"/>
            </p:cNvSpPr>
            <p:nvPr/>
          </p:nvSpPr>
          <p:spPr bwMode="auto">
            <a:xfrm>
              <a:off x="5651500" y="3068638"/>
              <a:ext cx="914400" cy="1130300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Proces</a:t>
              </a:r>
            </a:p>
            <a:p>
              <a:pPr algn="ctr"/>
              <a:r>
                <a:rPr lang="en-US"/>
                <a:t>2</a:t>
              </a:r>
            </a:p>
          </p:txBody>
        </p:sp>
        <p:cxnSp>
          <p:nvCxnSpPr>
            <p:cNvPr id="142407" name="AutoShape 71"/>
            <p:cNvCxnSpPr>
              <a:cxnSpLocks noChangeShapeType="1"/>
              <a:stCxn id="142405" idx="4"/>
              <a:endCxn id="142405" idx="4"/>
            </p:cNvCxnSpPr>
            <p:nvPr/>
          </p:nvCxnSpPr>
          <p:spPr bwMode="auto">
            <a:xfrm>
              <a:off x="3228975" y="4198938"/>
              <a:ext cx="0" cy="0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42408" name="Line 72"/>
            <p:cNvSpPr>
              <a:spLocks noChangeShapeType="1"/>
            </p:cNvSpPr>
            <p:nvPr/>
          </p:nvSpPr>
          <p:spPr bwMode="auto">
            <a:xfrm>
              <a:off x="3203575" y="4221163"/>
              <a:ext cx="0" cy="1444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410" name="Line 74"/>
            <p:cNvSpPr>
              <a:spLocks noChangeShapeType="1"/>
            </p:cNvSpPr>
            <p:nvPr/>
          </p:nvSpPr>
          <p:spPr bwMode="auto">
            <a:xfrm>
              <a:off x="6084888" y="4221163"/>
              <a:ext cx="0" cy="1444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414" name="Rectangle 78"/>
            <p:cNvSpPr>
              <a:spLocks noChangeArrowheads="1"/>
            </p:cNvSpPr>
            <p:nvPr/>
          </p:nvSpPr>
          <p:spPr bwMode="auto">
            <a:xfrm>
              <a:off x="4140200" y="4005263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2415" name="Rectangle 79"/>
            <p:cNvSpPr>
              <a:spLocks noChangeArrowheads="1"/>
            </p:cNvSpPr>
            <p:nvPr/>
          </p:nvSpPr>
          <p:spPr bwMode="auto">
            <a:xfrm>
              <a:off x="4140200" y="4508500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MD1</a:t>
              </a:r>
            </a:p>
          </p:txBody>
        </p:sp>
        <p:sp>
          <p:nvSpPr>
            <p:cNvPr id="142416" name="Rectangle 80"/>
            <p:cNvSpPr>
              <a:spLocks noChangeArrowheads="1"/>
            </p:cNvSpPr>
            <p:nvPr/>
          </p:nvSpPr>
          <p:spPr bwMode="auto">
            <a:xfrm>
              <a:off x="4140200" y="501332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MD2</a:t>
              </a:r>
            </a:p>
          </p:txBody>
        </p:sp>
        <p:sp>
          <p:nvSpPr>
            <p:cNvPr id="142417" name="Rectangle 81"/>
            <p:cNvSpPr>
              <a:spLocks noChangeArrowheads="1"/>
            </p:cNvSpPr>
            <p:nvPr/>
          </p:nvSpPr>
          <p:spPr bwMode="auto">
            <a:xfrm>
              <a:off x="4140200" y="4006850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2418" name="Rectangle 82"/>
            <p:cNvSpPr>
              <a:spLocks noChangeArrowheads="1"/>
            </p:cNvSpPr>
            <p:nvPr/>
          </p:nvSpPr>
          <p:spPr bwMode="auto">
            <a:xfrm>
              <a:off x="4140200" y="451008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MD1</a:t>
              </a:r>
            </a:p>
          </p:txBody>
        </p:sp>
        <p:sp>
          <p:nvSpPr>
            <p:cNvPr id="142419" name="Rectangle 83"/>
            <p:cNvSpPr>
              <a:spLocks noChangeArrowheads="1"/>
            </p:cNvSpPr>
            <p:nvPr/>
          </p:nvSpPr>
          <p:spPr bwMode="auto">
            <a:xfrm>
              <a:off x="5580063" y="5013325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R1</a:t>
              </a:r>
            </a:p>
          </p:txBody>
        </p:sp>
        <p:sp>
          <p:nvSpPr>
            <p:cNvPr id="142420" name="Rectangle 84"/>
            <p:cNvSpPr>
              <a:spLocks noChangeArrowheads="1"/>
            </p:cNvSpPr>
            <p:nvPr/>
          </p:nvSpPr>
          <p:spPr bwMode="auto">
            <a:xfrm>
              <a:off x="4140200" y="5014913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MD2</a:t>
              </a:r>
            </a:p>
          </p:txBody>
        </p:sp>
        <p:sp>
          <p:nvSpPr>
            <p:cNvPr id="142421" name="Rectangle 85"/>
            <p:cNvSpPr>
              <a:spLocks noChangeArrowheads="1"/>
            </p:cNvSpPr>
            <p:nvPr/>
          </p:nvSpPr>
          <p:spPr bwMode="auto">
            <a:xfrm>
              <a:off x="4140200" y="40084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2422" name="Rectangle 86"/>
            <p:cNvSpPr>
              <a:spLocks noChangeArrowheads="1"/>
            </p:cNvSpPr>
            <p:nvPr/>
          </p:nvSpPr>
          <p:spPr bwMode="auto">
            <a:xfrm>
              <a:off x="4140200" y="451167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MD1</a:t>
              </a:r>
            </a:p>
          </p:txBody>
        </p:sp>
        <p:sp>
          <p:nvSpPr>
            <p:cNvPr id="142428" name="Rectangle 92"/>
            <p:cNvSpPr>
              <a:spLocks noChangeArrowheads="1"/>
            </p:cNvSpPr>
            <p:nvPr/>
          </p:nvSpPr>
          <p:spPr bwMode="auto">
            <a:xfrm>
              <a:off x="5580063" y="5661025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R2</a:t>
              </a:r>
            </a:p>
          </p:txBody>
        </p:sp>
        <p:cxnSp>
          <p:nvCxnSpPr>
            <p:cNvPr id="142429" name="AutoShape 93"/>
            <p:cNvCxnSpPr>
              <a:cxnSpLocks noChangeShapeType="1"/>
            </p:cNvCxnSpPr>
            <p:nvPr/>
          </p:nvCxnSpPr>
          <p:spPr bwMode="auto">
            <a:xfrm>
              <a:off x="5054600" y="4762500"/>
              <a:ext cx="525463" cy="420688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2430" name="Rectangle 94"/>
            <p:cNvSpPr>
              <a:spLocks noChangeArrowheads="1"/>
            </p:cNvSpPr>
            <p:nvPr/>
          </p:nvSpPr>
          <p:spPr bwMode="auto">
            <a:xfrm>
              <a:off x="5580063" y="5014913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R1</a:t>
              </a:r>
            </a:p>
          </p:txBody>
        </p:sp>
        <p:sp>
          <p:nvSpPr>
            <p:cNvPr id="142431" name="Rectangle 95"/>
            <p:cNvSpPr>
              <a:spLocks noChangeArrowheads="1"/>
            </p:cNvSpPr>
            <p:nvPr/>
          </p:nvSpPr>
          <p:spPr bwMode="auto">
            <a:xfrm>
              <a:off x="4140200" y="5016500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MD2</a:t>
              </a:r>
            </a:p>
          </p:txBody>
        </p:sp>
        <p:sp>
          <p:nvSpPr>
            <p:cNvPr id="142432" name="Rectangle 96"/>
            <p:cNvSpPr>
              <a:spLocks noChangeArrowheads="1"/>
            </p:cNvSpPr>
            <p:nvPr/>
          </p:nvSpPr>
          <p:spPr bwMode="auto">
            <a:xfrm>
              <a:off x="4140200" y="401002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2433" name="Rectangle 97"/>
            <p:cNvSpPr>
              <a:spLocks noChangeArrowheads="1"/>
            </p:cNvSpPr>
            <p:nvPr/>
          </p:nvSpPr>
          <p:spPr bwMode="auto">
            <a:xfrm>
              <a:off x="4140200" y="4513263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MD1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33413" y="1439863"/>
            <a:ext cx="2044700" cy="1862137"/>
            <a:chOff x="633413" y="1439863"/>
            <a:chExt cx="2044700" cy="186213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434" name="Rectangle 98"/>
            <p:cNvSpPr>
              <a:spLocks noChangeArrowheads="1"/>
            </p:cNvSpPr>
            <p:nvPr/>
          </p:nvSpPr>
          <p:spPr bwMode="auto">
            <a:xfrm>
              <a:off x="2339975" y="2659063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R2</a:t>
              </a:r>
            </a:p>
          </p:txBody>
        </p:sp>
        <p:sp>
          <p:nvSpPr>
            <p:cNvPr id="142436" name="Rectangle 100"/>
            <p:cNvSpPr>
              <a:spLocks noChangeArrowheads="1"/>
            </p:cNvSpPr>
            <p:nvPr/>
          </p:nvSpPr>
          <p:spPr bwMode="auto">
            <a:xfrm>
              <a:off x="2339975" y="21542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R1</a:t>
              </a:r>
            </a:p>
          </p:txBody>
        </p:sp>
        <p:sp>
          <p:nvSpPr>
            <p:cNvPr id="142437" name="Rectangle 101"/>
            <p:cNvSpPr>
              <a:spLocks noChangeArrowheads="1"/>
            </p:cNvSpPr>
            <p:nvPr/>
          </p:nvSpPr>
          <p:spPr bwMode="auto">
            <a:xfrm>
              <a:off x="633413" y="24463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MD2</a:t>
              </a:r>
            </a:p>
          </p:txBody>
        </p:sp>
        <p:sp>
          <p:nvSpPr>
            <p:cNvPr id="142438" name="Rectangle 102"/>
            <p:cNvSpPr>
              <a:spLocks noChangeArrowheads="1"/>
            </p:cNvSpPr>
            <p:nvPr/>
          </p:nvSpPr>
          <p:spPr bwMode="auto">
            <a:xfrm>
              <a:off x="633413" y="1439863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MD</a:t>
              </a:r>
            </a:p>
          </p:txBody>
        </p:sp>
        <p:sp>
          <p:nvSpPr>
            <p:cNvPr id="142439" name="Rectangle 103"/>
            <p:cNvSpPr>
              <a:spLocks noChangeArrowheads="1"/>
            </p:cNvSpPr>
            <p:nvPr/>
          </p:nvSpPr>
          <p:spPr bwMode="auto">
            <a:xfrm>
              <a:off x="633413" y="1943100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MD1</a:t>
              </a:r>
            </a:p>
          </p:txBody>
        </p:sp>
        <p:sp>
          <p:nvSpPr>
            <p:cNvPr id="142441" name="Text Box 105"/>
            <p:cNvSpPr txBox="1">
              <a:spLocks noChangeArrowheads="1"/>
            </p:cNvSpPr>
            <p:nvPr/>
          </p:nvSpPr>
          <p:spPr bwMode="auto">
            <a:xfrm>
              <a:off x="1476375" y="2997200"/>
              <a:ext cx="1011238" cy="3048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/>
                <a:t>annotation</a:t>
              </a:r>
            </a:p>
          </p:txBody>
        </p:sp>
        <p:sp>
          <p:nvSpPr>
            <p:cNvPr id="142442" name="Text Box 106"/>
            <p:cNvSpPr txBox="1">
              <a:spLocks noChangeArrowheads="1"/>
            </p:cNvSpPr>
            <p:nvPr/>
          </p:nvSpPr>
          <p:spPr bwMode="auto">
            <a:xfrm>
              <a:off x="1547813" y="1700213"/>
              <a:ext cx="942975" cy="3048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media file</a:t>
              </a:r>
            </a:p>
          </p:txBody>
        </p:sp>
        <p:cxnSp>
          <p:nvCxnSpPr>
            <p:cNvPr id="142443" name="AutoShape 107"/>
            <p:cNvCxnSpPr>
              <a:cxnSpLocks noChangeShapeType="1"/>
              <a:stCxn id="142439" idx="3"/>
              <a:endCxn id="142436" idx="1"/>
            </p:cNvCxnSpPr>
            <p:nvPr/>
          </p:nvCxnSpPr>
          <p:spPr bwMode="auto">
            <a:xfrm>
              <a:off x="1547813" y="2195513"/>
              <a:ext cx="792162" cy="128587"/>
            </a:xfrm>
            <a:prstGeom prst="bentConnector3">
              <a:avLst>
                <a:gd name="adj1" fmla="val 49898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2444" name="AutoShape 108"/>
            <p:cNvCxnSpPr>
              <a:cxnSpLocks noChangeShapeType="1"/>
              <a:stCxn id="142437" idx="3"/>
              <a:endCxn id="142434" idx="1"/>
            </p:cNvCxnSpPr>
            <p:nvPr/>
          </p:nvCxnSpPr>
          <p:spPr bwMode="auto">
            <a:xfrm>
              <a:off x="1547813" y="2698750"/>
              <a:ext cx="792162" cy="130175"/>
            </a:xfrm>
            <a:prstGeom prst="bentConnector3">
              <a:avLst>
                <a:gd name="adj1" fmla="val 49898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42445" name="Text Box 109"/>
          <p:cNvSpPr txBox="1">
            <a:spLocks noChangeArrowheads="1"/>
          </p:cNvSpPr>
          <p:nvPr/>
        </p:nvSpPr>
        <p:spPr bwMode="auto">
          <a:xfrm>
            <a:off x="3111500" y="1792288"/>
            <a:ext cx="31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COLLECTIONS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smtClean="0"/>
              <a:t>CMDI record data model</a:t>
            </a:r>
            <a:endParaRPr lang="en-US" dirty="0"/>
          </a:p>
        </p:txBody>
      </p:sp>
      <p:pic>
        <p:nvPicPr>
          <p:cNvPr id="173059" name="Picture 3" descr="Metadata compon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1341438"/>
            <a:ext cx="6724650" cy="415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4211638" y="4797425"/>
            <a:ext cx="49323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All Metadata elements consist from Name, Value, Scheme AND a concept reference</a:t>
            </a:r>
          </a:p>
          <a:p>
            <a:endParaRPr lang="en-US" dirty="0"/>
          </a:p>
          <a:p>
            <a:r>
              <a:rPr lang="en-US" dirty="0"/>
              <a:t>Possible relations &amp; pointers to Journal files (special feature for workflow systems)</a:t>
            </a:r>
          </a:p>
          <a:p>
            <a:endParaRPr lang="en-US" dirty="0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5361093" y="1296083"/>
            <a:ext cx="385042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/>
              <a:t>Recursive structure of </a:t>
            </a:r>
            <a:r>
              <a:rPr lang="en-US" dirty="0" smtClean="0"/>
              <a:t>metadata components: </a:t>
            </a:r>
            <a:r>
              <a:rPr lang="en-US" dirty="0"/>
              <a:t>An Actor component can contain a Language component, Contact component etc.</a:t>
            </a:r>
          </a:p>
          <a:p>
            <a:endParaRPr lang="en-US" dirty="0"/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303213" y="5516563"/>
            <a:ext cx="31892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A </a:t>
            </a:r>
            <a:r>
              <a:rPr lang="en-US" dirty="0" smtClean="0"/>
              <a:t>CMDI record can </a:t>
            </a:r>
            <a:r>
              <a:rPr lang="en-US" dirty="0"/>
              <a:t>describe/point to resources but also to other metadata descriptions.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58157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smtClean="0"/>
              <a:t>Metadata &amp; Collections </a:t>
            </a:r>
            <a:r>
              <a:rPr lang="en-US" dirty="0"/>
              <a:t>I</a:t>
            </a:r>
          </a:p>
        </p:txBody>
      </p:sp>
      <p:grpSp>
        <p:nvGrpSpPr>
          <p:cNvPr id="2" name="Group 44"/>
          <p:cNvGrpSpPr/>
          <p:nvPr/>
        </p:nvGrpSpPr>
        <p:grpSpPr>
          <a:xfrm>
            <a:off x="4920034" y="1440546"/>
            <a:ext cx="2087563" cy="1366837"/>
            <a:chOff x="3708400" y="1557338"/>
            <a:chExt cx="2087563" cy="136683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1320" name="Rectangle 8"/>
            <p:cNvSpPr>
              <a:spLocks noChangeArrowheads="1"/>
            </p:cNvSpPr>
            <p:nvPr/>
          </p:nvSpPr>
          <p:spPr bwMode="auto">
            <a:xfrm>
              <a:off x="3708400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21" name="Rectangle 9"/>
            <p:cNvSpPr>
              <a:spLocks noChangeArrowheads="1"/>
            </p:cNvSpPr>
            <p:nvPr/>
          </p:nvSpPr>
          <p:spPr bwMode="auto">
            <a:xfrm>
              <a:off x="4305300" y="15573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1323" name="Rectangle 11"/>
            <p:cNvSpPr>
              <a:spLocks noChangeArrowheads="1"/>
            </p:cNvSpPr>
            <p:nvPr/>
          </p:nvSpPr>
          <p:spPr bwMode="auto">
            <a:xfrm>
              <a:off x="4305300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24" name="Rectangle 12"/>
            <p:cNvSpPr>
              <a:spLocks noChangeArrowheads="1"/>
            </p:cNvSpPr>
            <p:nvPr/>
          </p:nvSpPr>
          <p:spPr bwMode="auto">
            <a:xfrm>
              <a:off x="4859338" y="2586038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25" name="Rectangle 13"/>
            <p:cNvSpPr>
              <a:spLocks noChangeArrowheads="1"/>
            </p:cNvSpPr>
            <p:nvPr/>
          </p:nvSpPr>
          <p:spPr bwMode="auto">
            <a:xfrm>
              <a:off x="5457825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26" name="AutoShape 14"/>
            <p:cNvCxnSpPr>
              <a:cxnSpLocks noChangeShapeType="1"/>
              <a:stCxn id="141321" idx="2"/>
              <a:endCxn id="141320" idx="0"/>
            </p:cNvCxnSpPr>
            <p:nvPr/>
          </p:nvCxnSpPr>
          <p:spPr bwMode="auto">
            <a:xfrm rot="5400000">
              <a:off x="4057650" y="1881188"/>
              <a:ext cx="525463" cy="88423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327" name="AutoShape 15"/>
            <p:cNvCxnSpPr>
              <a:cxnSpLocks noChangeShapeType="1"/>
              <a:stCxn id="141321" idx="2"/>
              <a:endCxn id="141323" idx="0"/>
            </p:cNvCxnSpPr>
            <p:nvPr/>
          </p:nvCxnSpPr>
          <p:spPr bwMode="auto">
            <a:xfrm rot="5400000">
              <a:off x="4356100" y="2179638"/>
              <a:ext cx="525463" cy="28733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328" name="AutoShape 16"/>
            <p:cNvCxnSpPr>
              <a:cxnSpLocks noChangeShapeType="1"/>
              <a:stCxn id="141321" idx="2"/>
              <a:endCxn id="141324" idx="0"/>
            </p:cNvCxnSpPr>
            <p:nvPr/>
          </p:nvCxnSpPr>
          <p:spPr bwMode="auto">
            <a:xfrm rot="16200000" flipH="1">
              <a:off x="4633118" y="2189957"/>
              <a:ext cx="525463" cy="266700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329" name="AutoShape 17"/>
            <p:cNvCxnSpPr>
              <a:cxnSpLocks noChangeShapeType="1"/>
              <a:stCxn id="141321" idx="2"/>
              <a:endCxn id="141325" idx="0"/>
            </p:cNvCxnSpPr>
            <p:nvPr/>
          </p:nvCxnSpPr>
          <p:spPr bwMode="auto">
            <a:xfrm rot="16200000" flipH="1">
              <a:off x="4932362" y="1890713"/>
              <a:ext cx="525463" cy="865188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41520" name="Text Box 208"/>
          <p:cNvSpPr txBox="1">
            <a:spLocks noChangeArrowheads="1"/>
          </p:cNvSpPr>
          <p:nvPr/>
        </p:nvSpPr>
        <p:spPr bwMode="auto">
          <a:xfrm>
            <a:off x="179388" y="6163741"/>
            <a:ext cx="38411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Flexible hierarchy </a:t>
            </a:r>
            <a:r>
              <a:rPr lang="en-US" dirty="0"/>
              <a:t>of sub-collections</a:t>
            </a:r>
            <a:endParaRPr lang="en-US" dirty="0" smtClean="0"/>
          </a:p>
          <a:p>
            <a:r>
              <a:rPr lang="en-US" dirty="0"/>
              <a:t>u</a:t>
            </a:r>
            <a:r>
              <a:rPr lang="en-US" dirty="0" smtClean="0"/>
              <a:t>sing separate MD records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" name="Group 45"/>
          <p:cNvGrpSpPr/>
          <p:nvPr/>
        </p:nvGrpSpPr>
        <p:grpSpPr>
          <a:xfrm>
            <a:off x="5079860" y="3976286"/>
            <a:ext cx="2859088" cy="2160588"/>
            <a:chOff x="4787900" y="3644900"/>
            <a:chExt cx="2859088" cy="216058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1526" name="Rectangle 214"/>
            <p:cNvSpPr>
              <a:spLocks noChangeArrowheads="1"/>
            </p:cNvSpPr>
            <p:nvPr/>
          </p:nvSpPr>
          <p:spPr bwMode="auto">
            <a:xfrm>
              <a:off x="5364163" y="3644900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1527" name="Rectangle 215"/>
            <p:cNvSpPr>
              <a:spLocks noChangeArrowheads="1"/>
            </p:cNvSpPr>
            <p:nvPr/>
          </p:nvSpPr>
          <p:spPr bwMode="auto">
            <a:xfrm>
              <a:off x="6394450" y="451008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cxnSp>
          <p:nvCxnSpPr>
            <p:cNvPr id="141528" name="AutoShape 216"/>
            <p:cNvCxnSpPr>
              <a:cxnSpLocks noChangeShapeType="1"/>
              <a:stCxn id="141526" idx="3"/>
              <a:endCxn id="141527" idx="0"/>
            </p:cNvCxnSpPr>
            <p:nvPr/>
          </p:nvCxnSpPr>
          <p:spPr bwMode="auto">
            <a:xfrm>
              <a:off x="6278563" y="3897313"/>
              <a:ext cx="573087" cy="612775"/>
            </a:xfrm>
            <a:prstGeom prst="bentConnector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529" name="Rectangle 217"/>
            <p:cNvSpPr>
              <a:spLocks noChangeArrowheads="1"/>
            </p:cNvSpPr>
            <p:nvPr/>
          </p:nvSpPr>
          <p:spPr bwMode="auto">
            <a:xfrm>
              <a:off x="4787900" y="4652963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530" name="Rectangle 218"/>
            <p:cNvSpPr>
              <a:spLocks noChangeArrowheads="1"/>
            </p:cNvSpPr>
            <p:nvPr/>
          </p:nvSpPr>
          <p:spPr bwMode="auto">
            <a:xfrm>
              <a:off x="5364163" y="4652963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531" name="AutoShape 219"/>
            <p:cNvCxnSpPr>
              <a:cxnSpLocks noChangeShapeType="1"/>
              <a:stCxn id="141526" idx="2"/>
              <a:endCxn id="141529" idx="0"/>
            </p:cNvCxnSpPr>
            <p:nvPr/>
          </p:nvCxnSpPr>
          <p:spPr bwMode="auto">
            <a:xfrm rot="5400000">
              <a:off x="5137150" y="3968751"/>
              <a:ext cx="504825" cy="863600"/>
            </a:xfrm>
            <a:prstGeom prst="bentConnector3">
              <a:avLst>
                <a:gd name="adj1" fmla="val 49685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532" name="AutoShape 220"/>
            <p:cNvCxnSpPr>
              <a:cxnSpLocks noChangeShapeType="1"/>
              <a:stCxn id="141526" idx="2"/>
              <a:endCxn id="141530" idx="0"/>
            </p:cNvCxnSpPr>
            <p:nvPr/>
          </p:nvCxnSpPr>
          <p:spPr bwMode="auto">
            <a:xfrm rot="5400000">
              <a:off x="5425281" y="4256882"/>
              <a:ext cx="504825" cy="287338"/>
            </a:xfrm>
            <a:prstGeom prst="bentConnector3">
              <a:avLst>
                <a:gd name="adj1" fmla="val 49685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533" name="Rectangle 221"/>
            <p:cNvSpPr>
              <a:spLocks noChangeArrowheads="1"/>
            </p:cNvSpPr>
            <p:nvPr/>
          </p:nvSpPr>
          <p:spPr bwMode="auto">
            <a:xfrm>
              <a:off x="6681788" y="54673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534" name="Rectangle 222"/>
            <p:cNvSpPr>
              <a:spLocks noChangeArrowheads="1"/>
            </p:cNvSpPr>
            <p:nvPr/>
          </p:nvSpPr>
          <p:spPr bwMode="auto">
            <a:xfrm>
              <a:off x="6034088" y="54673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535" name="Rectangle 223"/>
            <p:cNvSpPr>
              <a:spLocks noChangeArrowheads="1"/>
            </p:cNvSpPr>
            <p:nvPr/>
          </p:nvSpPr>
          <p:spPr bwMode="auto">
            <a:xfrm>
              <a:off x="7308850" y="5467350"/>
              <a:ext cx="338138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536" name="AutoShape 224"/>
            <p:cNvCxnSpPr>
              <a:cxnSpLocks noChangeShapeType="1"/>
              <a:stCxn id="141527" idx="2"/>
              <a:endCxn id="141534" idx="0"/>
            </p:cNvCxnSpPr>
            <p:nvPr/>
          </p:nvCxnSpPr>
          <p:spPr bwMode="auto">
            <a:xfrm rot="5400000">
              <a:off x="6300787" y="4916488"/>
              <a:ext cx="454025" cy="647700"/>
            </a:xfrm>
            <a:prstGeom prst="bentConnector3">
              <a:avLst>
                <a:gd name="adj1" fmla="val 49648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537" name="AutoShape 225"/>
            <p:cNvCxnSpPr>
              <a:cxnSpLocks noChangeShapeType="1"/>
              <a:stCxn id="141527" idx="2"/>
              <a:endCxn id="141533" idx="0"/>
            </p:cNvCxnSpPr>
            <p:nvPr/>
          </p:nvCxnSpPr>
          <p:spPr bwMode="auto">
            <a:xfrm rot="5400000">
              <a:off x="6624637" y="5240338"/>
              <a:ext cx="454025" cy="0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1538" name="AutoShape 226"/>
            <p:cNvCxnSpPr>
              <a:cxnSpLocks noChangeShapeType="1"/>
              <a:stCxn id="141527" idx="2"/>
              <a:endCxn id="141535" idx="0"/>
            </p:cNvCxnSpPr>
            <p:nvPr/>
          </p:nvCxnSpPr>
          <p:spPr bwMode="auto">
            <a:xfrm rot="16200000" flipH="1">
              <a:off x="6938169" y="4926806"/>
              <a:ext cx="454025" cy="627063"/>
            </a:xfrm>
            <a:prstGeom prst="bentConnector3">
              <a:avLst>
                <a:gd name="adj1" fmla="val 49648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41539" name="Text Box 227"/>
          <p:cNvSpPr txBox="1">
            <a:spLocks noChangeArrowheads="1"/>
          </p:cNvSpPr>
          <p:nvPr/>
        </p:nvSpPr>
        <p:spPr bwMode="auto">
          <a:xfrm>
            <a:off x="4611207" y="6234023"/>
            <a:ext cx="4418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asy </a:t>
            </a:r>
            <a:r>
              <a:rPr lang="en-US" dirty="0"/>
              <a:t>extension with new</a:t>
            </a:r>
            <a:r>
              <a:rPr lang="en-US" dirty="0" smtClean="0"/>
              <a:t> (sub) collections</a:t>
            </a:r>
            <a:endParaRPr lang="en-US" dirty="0"/>
          </a:p>
        </p:txBody>
      </p:sp>
      <p:grpSp>
        <p:nvGrpSpPr>
          <p:cNvPr id="4" name="Group 43"/>
          <p:cNvGrpSpPr/>
          <p:nvPr/>
        </p:nvGrpSpPr>
        <p:grpSpPr>
          <a:xfrm>
            <a:off x="611188" y="3912295"/>
            <a:ext cx="2211387" cy="2089150"/>
            <a:chOff x="611188" y="3284538"/>
            <a:chExt cx="2211387" cy="208915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1331913" y="32845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MD</a:t>
              </a:r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684213" y="414972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1330" name="Rectangle 18"/>
            <p:cNvSpPr>
              <a:spLocks noChangeArrowheads="1"/>
            </p:cNvSpPr>
            <p:nvPr/>
          </p:nvSpPr>
          <p:spPr bwMode="auto">
            <a:xfrm>
              <a:off x="1835150" y="5035550"/>
              <a:ext cx="338138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32" name="AutoShape 20"/>
            <p:cNvCxnSpPr>
              <a:cxnSpLocks noChangeShapeType="1"/>
              <a:stCxn id="141316" idx="2"/>
              <a:endCxn id="141318" idx="0"/>
            </p:cNvCxnSpPr>
            <p:nvPr/>
          </p:nvCxnSpPr>
          <p:spPr bwMode="auto">
            <a:xfrm rot="5400000">
              <a:off x="1284288" y="3644900"/>
              <a:ext cx="361950" cy="647700"/>
            </a:xfrm>
            <a:prstGeom prst="bentConnector3">
              <a:avLst>
                <a:gd name="adj1" fmla="val 4956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333" name="Rectangle 21"/>
            <p:cNvSpPr>
              <a:spLocks noChangeArrowheads="1"/>
            </p:cNvSpPr>
            <p:nvPr/>
          </p:nvSpPr>
          <p:spPr bwMode="auto">
            <a:xfrm>
              <a:off x="2484438" y="50355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35" name="Rectangle 23"/>
            <p:cNvSpPr>
              <a:spLocks noChangeArrowheads="1"/>
            </p:cNvSpPr>
            <p:nvPr/>
          </p:nvSpPr>
          <p:spPr bwMode="auto">
            <a:xfrm>
              <a:off x="611188" y="50355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36" name="AutoShape 24"/>
            <p:cNvCxnSpPr>
              <a:cxnSpLocks noChangeShapeType="1"/>
              <a:stCxn id="141318" idx="2"/>
              <a:endCxn id="141335" idx="0"/>
            </p:cNvCxnSpPr>
            <p:nvPr/>
          </p:nvCxnSpPr>
          <p:spPr bwMode="auto">
            <a:xfrm rot="5400000">
              <a:off x="769938" y="4664075"/>
              <a:ext cx="382587" cy="360363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337" name="Rectangle 25"/>
            <p:cNvSpPr>
              <a:spLocks noChangeArrowheads="1"/>
            </p:cNvSpPr>
            <p:nvPr/>
          </p:nvSpPr>
          <p:spPr bwMode="auto">
            <a:xfrm>
              <a:off x="1331913" y="50355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38" name="AutoShape 26"/>
            <p:cNvCxnSpPr>
              <a:cxnSpLocks noChangeShapeType="1"/>
              <a:stCxn id="141318" idx="2"/>
              <a:endCxn id="141337" idx="0"/>
            </p:cNvCxnSpPr>
            <p:nvPr/>
          </p:nvCxnSpPr>
          <p:spPr bwMode="auto">
            <a:xfrm rot="16200000" flipH="1">
              <a:off x="1130300" y="4664076"/>
              <a:ext cx="382587" cy="360362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522" name="Rectangle 210"/>
            <p:cNvSpPr>
              <a:spLocks noChangeArrowheads="1"/>
            </p:cNvSpPr>
            <p:nvPr/>
          </p:nvSpPr>
          <p:spPr bwMode="auto">
            <a:xfrm>
              <a:off x="1908175" y="414972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cxnSp>
          <p:nvCxnSpPr>
            <p:cNvPr id="141524" name="AutoShape 212"/>
            <p:cNvCxnSpPr>
              <a:cxnSpLocks noChangeShapeType="1"/>
              <a:stCxn id="141522" idx="2"/>
              <a:endCxn id="141330" idx="0"/>
            </p:cNvCxnSpPr>
            <p:nvPr/>
          </p:nvCxnSpPr>
          <p:spPr bwMode="auto">
            <a:xfrm rot="5400000">
              <a:off x="1993900" y="4664076"/>
              <a:ext cx="382587" cy="360362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525" name="AutoShape 213"/>
            <p:cNvCxnSpPr>
              <a:cxnSpLocks noChangeShapeType="1"/>
              <a:stCxn id="141522" idx="2"/>
              <a:endCxn id="141333" idx="0"/>
            </p:cNvCxnSpPr>
            <p:nvPr/>
          </p:nvCxnSpPr>
          <p:spPr bwMode="auto">
            <a:xfrm rot="16200000" flipH="1">
              <a:off x="2318544" y="4699794"/>
              <a:ext cx="382587" cy="288925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540" name="AutoShape 228"/>
            <p:cNvCxnSpPr>
              <a:cxnSpLocks noChangeShapeType="1"/>
              <a:stCxn id="141316" idx="2"/>
              <a:endCxn id="141522" idx="0"/>
            </p:cNvCxnSpPr>
            <p:nvPr/>
          </p:nvCxnSpPr>
          <p:spPr bwMode="auto">
            <a:xfrm rot="16200000" flipH="1">
              <a:off x="1896269" y="3680619"/>
              <a:ext cx="361950" cy="576262"/>
            </a:xfrm>
            <a:prstGeom prst="bentConnector3">
              <a:avLst>
                <a:gd name="adj1" fmla="val 4956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grpSp>
        <p:nvGrpSpPr>
          <p:cNvPr id="5" name="Group 42"/>
          <p:cNvGrpSpPr/>
          <p:nvPr/>
        </p:nvGrpSpPr>
        <p:grpSpPr>
          <a:xfrm>
            <a:off x="1296577" y="1542769"/>
            <a:ext cx="914400" cy="1293812"/>
            <a:chOff x="1763713" y="1630363"/>
            <a:chExt cx="914400" cy="129381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1319" name="Rectangle 7"/>
            <p:cNvSpPr>
              <a:spLocks noChangeArrowheads="1"/>
            </p:cNvSpPr>
            <p:nvPr/>
          </p:nvSpPr>
          <p:spPr bwMode="auto">
            <a:xfrm>
              <a:off x="1763713" y="1630363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MD</a:t>
              </a:r>
            </a:p>
          </p:txBody>
        </p:sp>
        <p:sp>
          <p:nvSpPr>
            <p:cNvPr id="141374" name="Rectangle 62"/>
            <p:cNvSpPr>
              <a:spLocks noChangeArrowheads="1"/>
            </p:cNvSpPr>
            <p:nvPr/>
          </p:nvSpPr>
          <p:spPr bwMode="auto">
            <a:xfrm>
              <a:off x="2051050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541" name="AutoShape 229"/>
            <p:cNvCxnSpPr>
              <a:cxnSpLocks noChangeShapeType="1"/>
              <a:stCxn id="141319" idx="2"/>
              <a:endCxn id="141374" idx="0"/>
            </p:cNvCxnSpPr>
            <p:nvPr/>
          </p:nvCxnSpPr>
          <p:spPr bwMode="auto">
            <a:xfrm rot="5400000">
              <a:off x="1994694" y="2359819"/>
              <a:ext cx="452438" cy="0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57" name="TextBox 56"/>
          <p:cNvSpPr txBox="1"/>
          <p:nvPr/>
        </p:nvSpPr>
        <p:spPr>
          <a:xfrm>
            <a:off x="363022" y="2938774"/>
            <a:ext cx="3392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resource: one metadata </a:t>
            </a:r>
          </a:p>
          <a:p>
            <a:r>
              <a:rPr lang="en-US" dirty="0"/>
              <a:t>r</a:t>
            </a:r>
            <a:r>
              <a:rPr lang="en-US" dirty="0" smtClean="0"/>
              <a:t>ecord describes one resource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369294" y="2959783"/>
            <a:ext cx="42296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collection: one metadata </a:t>
            </a:r>
          </a:p>
          <a:p>
            <a:r>
              <a:rPr lang="en-US" dirty="0"/>
              <a:t>r</a:t>
            </a:r>
            <a:r>
              <a:rPr lang="en-US" dirty="0" smtClean="0"/>
              <a:t>ecord describes multiple resources.</a:t>
            </a:r>
          </a:p>
          <a:p>
            <a:r>
              <a:rPr lang="en-US" i="1" dirty="0" smtClean="0"/>
              <a:t>The metadata represents the collection</a:t>
            </a:r>
            <a:endParaRPr lang="en-US" i="1" dirty="0"/>
          </a:p>
        </p:txBody>
      </p:sp>
      <p:pic>
        <p:nvPicPr>
          <p:cNvPr id="59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5253" y="3849286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cxnSp>
        <p:nvCxnSpPr>
          <p:cNvPr id="61" name="Elbow Connector 60"/>
          <p:cNvCxnSpPr>
            <a:stCxn id="59" idx="1"/>
            <a:endCxn id="141316" idx="3"/>
          </p:cNvCxnSpPr>
          <p:nvPr/>
        </p:nvCxnSpPr>
        <p:spPr bwMode="auto">
          <a:xfrm rot="10800000" flipV="1">
            <a:off x="2246313" y="4158054"/>
            <a:ext cx="1578940" cy="5859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3" name="Elbow Connector 62"/>
          <p:cNvCxnSpPr>
            <a:stCxn id="59" idx="1"/>
            <a:endCxn id="141522" idx="3"/>
          </p:cNvCxnSpPr>
          <p:nvPr/>
        </p:nvCxnSpPr>
        <p:spPr bwMode="auto">
          <a:xfrm rot="10800000" flipV="1">
            <a:off x="2822575" y="4158055"/>
            <a:ext cx="1002678" cy="87104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520" grpId="0"/>
      <p:bldP spid="141539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58157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smtClean="0"/>
              <a:t>Issues with metadata record </a:t>
            </a:r>
            <a:br>
              <a:rPr lang="en-US" dirty="0" smtClean="0"/>
            </a:br>
            <a:r>
              <a:rPr lang="en-US" dirty="0" smtClean="0"/>
              <a:t>hierarchies</a:t>
            </a:r>
            <a:endParaRPr lang="en-US" dirty="0"/>
          </a:p>
        </p:txBody>
      </p:sp>
      <p:grpSp>
        <p:nvGrpSpPr>
          <p:cNvPr id="2" name="Group 44"/>
          <p:cNvGrpSpPr/>
          <p:nvPr/>
        </p:nvGrpSpPr>
        <p:grpSpPr>
          <a:xfrm>
            <a:off x="1109956" y="1440546"/>
            <a:ext cx="2087563" cy="1366837"/>
            <a:chOff x="3708400" y="1557338"/>
            <a:chExt cx="2087563" cy="136683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1320" name="Rectangle 8"/>
            <p:cNvSpPr>
              <a:spLocks noChangeArrowheads="1"/>
            </p:cNvSpPr>
            <p:nvPr/>
          </p:nvSpPr>
          <p:spPr bwMode="auto">
            <a:xfrm>
              <a:off x="3708400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21" name="Rectangle 9"/>
            <p:cNvSpPr>
              <a:spLocks noChangeArrowheads="1"/>
            </p:cNvSpPr>
            <p:nvPr/>
          </p:nvSpPr>
          <p:spPr bwMode="auto">
            <a:xfrm>
              <a:off x="4305300" y="15573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1323" name="Rectangle 11"/>
            <p:cNvSpPr>
              <a:spLocks noChangeArrowheads="1"/>
            </p:cNvSpPr>
            <p:nvPr/>
          </p:nvSpPr>
          <p:spPr bwMode="auto">
            <a:xfrm>
              <a:off x="4305300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24" name="Rectangle 12"/>
            <p:cNvSpPr>
              <a:spLocks noChangeArrowheads="1"/>
            </p:cNvSpPr>
            <p:nvPr/>
          </p:nvSpPr>
          <p:spPr bwMode="auto">
            <a:xfrm>
              <a:off x="4859338" y="2586038"/>
              <a:ext cx="338137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25" name="Rectangle 13"/>
            <p:cNvSpPr>
              <a:spLocks noChangeArrowheads="1"/>
            </p:cNvSpPr>
            <p:nvPr/>
          </p:nvSpPr>
          <p:spPr bwMode="auto">
            <a:xfrm>
              <a:off x="5457825" y="2586038"/>
              <a:ext cx="338138" cy="3381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26" name="AutoShape 14"/>
            <p:cNvCxnSpPr>
              <a:cxnSpLocks noChangeShapeType="1"/>
              <a:stCxn id="141321" idx="2"/>
              <a:endCxn id="141320" idx="0"/>
            </p:cNvCxnSpPr>
            <p:nvPr/>
          </p:nvCxnSpPr>
          <p:spPr bwMode="auto">
            <a:xfrm rot="5400000">
              <a:off x="4057650" y="1881188"/>
              <a:ext cx="525463" cy="88423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327" name="AutoShape 15"/>
            <p:cNvCxnSpPr>
              <a:cxnSpLocks noChangeShapeType="1"/>
              <a:stCxn id="141321" idx="2"/>
              <a:endCxn id="141323" idx="0"/>
            </p:cNvCxnSpPr>
            <p:nvPr/>
          </p:nvCxnSpPr>
          <p:spPr bwMode="auto">
            <a:xfrm rot="5400000">
              <a:off x="4356100" y="2179638"/>
              <a:ext cx="525463" cy="287337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328" name="AutoShape 16"/>
            <p:cNvCxnSpPr>
              <a:cxnSpLocks noChangeShapeType="1"/>
              <a:stCxn id="141321" idx="2"/>
              <a:endCxn id="141324" idx="0"/>
            </p:cNvCxnSpPr>
            <p:nvPr/>
          </p:nvCxnSpPr>
          <p:spPr bwMode="auto">
            <a:xfrm rot="16200000" flipH="1">
              <a:off x="4633118" y="2189957"/>
              <a:ext cx="525463" cy="266700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329" name="AutoShape 17"/>
            <p:cNvCxnSpPr>
              <a:cxnSpLocks noChangeShapeType="1"/>
              <a:stCxn id="141321" idx="2"/>
              <a:endCxn id="141325" idx="0"/>
            </p:cNvCxnSpPr>
            <p:nvPr/>
          </p:nvCxnSpPr>
          <p:spPr bwMode="auto">
            <a:xfrm rot="16200000" flipH="1">
              <a:off x="4932362" y="1890713"/>
              <a:ext cx="525463" cy="865188"/>
            </a:xfrm>
            <a:prstGeom prst="bentConnector3">
              <a:avLst>
                <a:gd name="adj1" fmla="val 4984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41520" name="Text Box 208"/>
          <p:cNvSpPr txBox="1">
            <a:spLocks noChangeArrowheads="1"/>
          </p:cNvSpPr>
          <p:nvPr/>
        </p:nvSpPr>
        <p:spPr bwMode="auto">
          <a:xfrm>
            <a:off x="661122" y="6251335"/>
            <a:ext cx="2952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hierarchy of sub-collections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43"/>
          <p:cNvGrpSpPr/>
          <p:nvPr/>
        </p:nvGrpSpPr>
        <p:grpSpPr>
          <a:xfrm>
            <a:off x="976138" y="3912295"/>
            <a:ext cx="2211387" cy="2089150"/>
            <a:chOff x="611188" y="3284538"/>
            <a:chExt cx="2211387" cy="208915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1331913" y="3284538"/>
              <a:ext cx="914400" cy="50323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MD</a:t>
              </a:r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684213" y="414972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sp>
          <p:nvSpPr>
            <p:cNvPr id="141330" name="Rectangle 18"/>
            <p:cNvSpPr>
              <a:spLocks noChangeArrowheads="1"/>
            </p:cNvSpPr>
            <p:nvPr/>
          </p:nvSpPr>
          <p:spPr bwMode="auto">
            <a:xfrm>
              <a:off x="1835150" y="5035550"/>
              <a:ext cx="338138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32" name="AutoShape 20"/>
            <p:cNvCxnSpPr>
              <a:cxnSpLocks noChangeShapeType="1"/>
              <a:stCxn id="141316" idx="2"/>
              <a:endCxn id="141318" idx="0"/>
            </p:cNvCxnSpPr>
            <p:nvPr/>
          </p:nvCxnSpPr>
          <p:spPr bwMode="auto">
            <a:xfrm rot="5400000">
              <a:off x="1284288" y="3644900"/>
              <a:ext cx="361950" cy="647700"/>
            </a:xfrm>
            <a:prstGeom prst="bentConnector3">
              <a:avLst>
                <a:gd name="adj1" fmla="val 4956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333" name="Rectangle 21"/>
            <p:cNvSpPr>
              <a:spLocks noChangeArrowheads="1"/>
            </p:cNvSpPr>
            <p:nvPr/>
          </p:nvSpPr>
          <p:spPr bwMode="auto">
            <a:xfrm>
              <a:off x="2484438" y="50355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41335" name="Rectangle 23"/>
            <p:cNvSpPr>
              <a:spLocks noChangeArrowheads="1"/>
            </p:cNvSpPr>
            <p:nvPr/>
          </p:nvSpPr>
          <p:spPr bwMode="auto">
            <a:xfrm>
              <a:off x="611188" y="50355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36" name="AutoShape 24"/>
            <p:cNvCxnSpPr>
              <a:cxnSpLocks noChangeShapeType="1"/>
              <a:stCxn id="141318" idx="2"/>
              <a:endCxn id="141335" idx="0"/>
            </p:cNvCxnSpPr>
            <p:nvPr/>
          </p:nvCxnSpPr>
          <p:spPr bwMode="auto">
            <a:xfrm rot="5400000">
              <a:off x="769938" y="4664075"/>
              <a:ext cx="382587" cy="360363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337" name="Rectangle 25"/>
            <p:cNvSpPr>
              <a:spLocks noChangeArrowheads="1"/>
            </p:cNvSpPr>
            <p:nvPr/>
          </p:nvSpPr>
          <p:spPr bwMode="auto">
            <a:xfrm>
              <a:off x="1331913" y="5035550"/>
              <a:ext cx="338137" cy="3381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cxnSp>
          <p:nvCxnSpPr>
            <p:cNvPr id="141338" name="AutoShape 26"/>
            <p:cNvCxnSpPr>
              <a:cxnSpLocks noChangeShapeType="1"/>
              <a:stCxn id="141318" idx="2"/>
              <a:endCxn id="141337" idx="0"/>
            </p:cNvCxnSpPr>
            <p:nvPr/>
          </p:nvCxnSpPr>
          <p:spPr bwMode="auto">
            <a:xfrm rot="16200000" flipH="1">
              <a:off x="1130300" y="4664076"/>
              <a:ext cx="382587" cy="360362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41522" name="Rectangle 210"/>
            <p:cNvSpPr>
              <a:spLocks noChangeArrowheads="1"/>
            </p:cNvSpPr>
            <p:nvPr/>
          </p:nvSpPr>
          <p:spPr bwMode="auto">
            <a:xfrm>
              <a:off x="1908175" y="4149725"/>
              <a:ext cx="914400" cy="50323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cxnSp>
          <p:nvCxnSpPr>
            <p:cNvPr id="141524" name="AutoShape 212"/>
            <p:cNvCxnSpPr>
              <a:cxnSpLocks noChangeShapeType="1"/>
              <a:stCxn id="141522" idx="2"/>
              <a:endCxn id="141330" idx="0"/>
            </p:cNvCxnSpPr>
            <p:nvPr/>
          </p:nvCxnSpPr>
          <p:spPr bwMode="auto">
            <a:xfrm rot="5400000">
              <a:off x="1993900" y="4664076"/>
              <a:ext cx="382587" cy="360362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525" name="AutoShape 213"/>
            <p:cNvCxnSpPr>
              <a:cxnSpLocks noChangeShapeType="1"/>
              <a:stCxn id="141522" idx="2"/>
              <a:endCxn id="141333" idx="0"/>
            </p:cNvCxnSpPr>
            <p:nvPr/>
          </p:nvCxnSpPr>
          <p:spPr bwMode="auto">
            <a:xfrm rot="16200000" flipH="1">
              <a:off x="2318544" y="4699794"/>
              <a:ext cx="382587" cy="288925"/>
            </a:xfrm>
            <a:prstGeom prst="bentConnector3">
              <a:avLst>
                <a:gd name="adj1" fmla="val 49792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41540" name="AutoShape 228"/>
            <p:cNvCxnSpPr>
              <a:cxnSpLocks noChangeShapeType="1"/>
              <a:stCxn id="141316" idx="2"/>
              <a:endCxn id="141522" idx="0"/>
            </p:cNvCxnSpPr>
            <p:nvPr/>
          </p:nvCxnSpPr>
          <p:spPr bwMode="auto">
            <a:xfrm rot="16200000" flipH="1">
              <a:off x="1896269" y="3680619"/>
              <a:ext cx="361950" cy="576262"/>
            </a:xfrm>
            <a:prstGeom prst="bentConnector3">
              <a:avLst>
                <a:gd name="adj1" fmla="val 4956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58" name="TextBox 57"/>
          <p:cNvSpPr txBox="1"/>
          <p:nvPr/>
        </p:nvSpPr>
        <p:spPr>
          <a:xfrm>
            <a:off x="442432" y="2959783"/>
            <a:ext cx="3828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collection: one metadata </a:t>
            </a:r>
          </a:p>
          <a:p>
            <a:r>
              <a:rPr lang="en-US" dirty="0"/>
              <a:t>r</a:t>
            </a:r>
            <a:r>
              <a:rPr lang="en-US" dirty="0" smtClean="0"/>
              <a:t>ecord describes multiple resources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788237" y="1491213"/>
            <a:ext cx="2969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metadata pertains to all </a:t>
            </a:r>
          </a:p>
          <a:p>
            <a:r>
              <a:rPr lang="en-US" dirty="0" smtClean="0"/>
              <a:t>referenced resources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750863" y="4753200"/>
            <a:ext cx="418396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do not want to duplicate metadata</a:t>
            </a:r>
          </a:p>
          <a:p>
            <a:r>
              <a:rPr lang="en-US" dirty="0" smtClean="0"/>
              <a:t>So: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m</a:t>
            </a:r>
            <a:r>
              <a:rPr lang="en-US" dirty="0" smtClean="0"/>
              <a:t>ake use of percolation both downwards and upward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But percolation has rules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92080" y="4266517"/>
            <a:ext cx="9030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rench</a:t>
            </a:r>
            <a:endParaRPr lang="en-US" dirty="0"/>
          </a:p>
        </p:txBody>
      </p:sp>
      <p:cxnSp>
        <p:nvCxnSpPr>
          <p:cNvPr id="53" name="Straight Arrow Connector 52"/>
          <p:cNvCxnSpPr>
            <a:stCxn id="51" idx="2"/>
            <a:endCxn id="141318" idx="1"/>
          </p:cNvCxnSpPr>
          <p:nvPr/>
        </p:nvCxnSpPr>
        <p:spPr bwMode="auto">
          <a:xfrm rot="16200000" flipH="1">
            <a:off x="599767" y="4579705"/>
            <a:ext cx="393252" cy="5055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444380" y="4448115"/>
            <a:ext cx="7876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Dutch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54" idx="2"/>
            <a:endCxn id="141522" idx="3"/>
          </p:cNvCxnSpPr>
          <p:nvPr/>
        </p:nvCxnSpPr>
        <p:spPr bwMode="auto">
          <a:xfrm rot="5400000">
            <a:off x="3407044" y="4597929"/>
            <a:ext cx="211654" cy="65069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2778112" y="3609562"/>
            <a:ext cx="1570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Dutch/French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59" idx="2"/>
            <a:endCxn id="141316" idx="3"/>
          </p:cNvCxnSpPr>
          <p:nvPr/>
        </p:nvCxnSpPr>
        <p:spPr bwMode="auto">
          <a:xfrm rot="5400000">
            <a:off x="2994734" y="3595424"/>
            <a:ext cx="185020" cy="95196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726214" y="3586774"/>
            <a:ext cx="7876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Dutch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62" idx="2"/>
            <a:endCxn id="141316" idx="1"/>
          </p:cNvCxnSpPr>
          <p:nvPr/>
        </p:nvCxnSpPr>
        <p:spPr bwMode="auto">
          <a:xfrm rot="16200000" flipH="1">
            <a:off x="1304552" y="3771603"/>
            <a:ext cx="207808" cy="576813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4757283" y="3883670"/>
            <a:ext cx="29691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metadata pertains to all </a:t>
            </a:r>
          </a:p>
          <a:p>
            <a:r>
              <a:rPr lang="en-US" dirty="0"/>
              <a:t>i</a:t>
            </a:r>
            <a:r>
              <a:rPr lang="en-US" dirty="0" smtClean="0"/>
              <a:t>mplied resources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520" grpId="0"/>
      <p:bldP spid="58" grpId="0"/>
      <p:bldP spid="50" grpId="0"/>
      <p:bldP spid="62" grpId="1" animBg="1"/>
      <p:bldP spid="62" grpId="2" animBg="1"/>
      <p:bldP spid="6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an 36"/>
          <p:cNvSpPr/>
          <p:nvPr/>
        </p:nvSpPr>
        <p:spPr bwMode="auto">
          <a:xfrm>
            <a:off x="5980554" y="1328537"/>
            <a:ext cx="1909030" cy="1474520"/>
          </a:xfrm>
          <a:prstGeom prst="ca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15" y="1324597"/>
            <a:ext cx="5008974" cy="53142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</a:t>
            </a:r>
            <a:r>
              <a:rPr lang="en-US" dirty="0" smtClean="0"/>
              <a:t>makes a collection virtual.</a:t>
            </a:r>
            <a:endParaRPr lang="en-US" dirty="0" smtClean="0"/>
          </a:p>
          <a:p>
            <a:r>
              <a:rPr lang="en-US" dirty="0" smtClean="0"/>
              <a:t>N</a:t>
            </a:r>
            <a:r>
              <a:rPr lang="en-US" dirty="0" smtClean="0"/>
              <a:t>ot published </a:t>
            </a:r>
            <a:r>
              <a:rPr lang="en-US" dirty="0" smtClean="0"/>
              <a:t>by the resource</a:t>
            </a:r>
            <a:r>
              <a:rPr lang="en-US" dirty="0" smtClean="0"/>
              <a:t> creator/owner</a:t>
            </a:r>
          </a:p>
          <a:p>
            <a:r>
              <a:rPr lang="en-US" dirty="0" smtClean="0"/>
              <a:t>Created by a researcher for a particular research purpose</a:t>
            </a:r>
            <a:endParaRPr lang="en-US" dirty="0" smtClean="0"/>
          </a:p>
          <a:p>
            <a:r>
              <a:rPr lang="en-US" dirty="0" smtClean="0"/>
              <a:t>Often distributed resources</a:t>
            </a:r>
          </a:p>
          <a:p>
            <a:r>
              <a:rPr lang="en-US" dirty="0" smtClean="0"/>
              <a:t>It has no </a:t>
            </a:r>
            <a:r>
              <a:rPr lang="en-US" dirty="0" smtClean="0"/>
              <a:t>“natural” </a:t>
            </a:r>
            <a:r>
              <a:rPr lang="en-US" dirty="0" smtClean="0"/>
              <a:t>home so needs a VC registry</a:t>
            </a:r>
            <a:endParaRPr lang="en-US" dirty="0" smtClean="0"/>
          </a:p>
          <a:p>
            <a:r>
              <a:rPr lang="en-US" dirty="0" smtClean="0"/>
              <a:t>In research papers a reference to the VC is preferable to referring to perhaps thousands of metadata records or resources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480402" y="2097501"/>
            <a:ext cx="914400" cy="503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88072" y="1328537"/>
            <a:ext cx="1925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Collection</a:t>
            </a:r>
          </a:p>
          <a:p>
            <a:pPr algn="ctr"/>
            <a:r>
              <a:rPr lang="en-US" dirty="0" smtClean="0"/>
              <a:t>Registry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196989" y="4016380"/>
            <a:ext cx="1621550" cy="1066515"/>
            <a:chOff x="5196989" y="4016380"/>
            <a:chExt cx="1621550" cy="1066515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196989" y="4744758"/>
              <a:ext cx="338138" cy="3381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5819003" y="4744758"/>
              <a:ext cx="338138" cy="3381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6480402" y="4744758"/>
              <a:ext cx="338137" cy="3381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5523354" y="4016380"/>
              <a:ext cx="914400" cy="5032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cxnSp>
          <p:nvCxnSpPr>
            <p:cNvPr id="19" name="Straight Connector 18"/>
            <p:cNvCxnSpPr>
              <a:stCxn id="16" idx="2"/>
              <a:endCxn id="7" idx="0"/>
            </p:cNvCxnSpPr>
            <p:nvPr/>
          </p:nvCxnSpPr>
          <p:spPr bwMode="auto">
            <a:xfrm rot="16200000" flipH="1">
              <a:off x="5871743" y="4628428"/>
              <a:ext cx="225141" cy="751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6" idx="2"/>
              <a:endCxn id="5" idx="0"/>
            </p:cNvCxnSpPr>
            <p:nvPr/>
          </p:nvCxnSpPr>
          <p:spPr bwMode="auto">
            <a:xfrm rot="5400000">
              <a:off x="5560736" y="4324939"/>
              <a:ext cx="225141" cy="61449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>
              <a:stCxn id="16" idx="2"/>
              <a:endCxn id="8" idx="0"/>
            </p:cNvCxnSpPr>
            <p:nvPr/>
          </p:nvCxnSpPr>
          <p:spPr bwMode="auto">
            <a:xfrm rot="16200000" flipH="1">
              <a:off x="6202442" y="4297728"/>
              <a:ext cx="225141" cy="66891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" name="Group 29"/>
          <p:cNvGrpSpPr/>
          <p:nvPr/>
        </p:nvGrpSpPr>
        <p:grpSpPr>
          <a:xfrm>
            <a:off x="7551446" y="5155890"/>
            <a:ext cx="1062764" cy="1092510"/>
            <a:chOff x="7551446" y="5155890"/>
            <a:chExt cx="1062764" cy="1092510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7551446" y="5910263"/>
              <a:ext cx="338138" cy="3381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8276072" y="5910263"/>
              <a:ext cx="338138" cy="3381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R</a:t>
              </a: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7618329" y="5155890"/>
              <a:ext cx="914400" cy="5032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MD</a:t>
              </a:r>
            </a:p>
          </p:txBody>
        </p:sp>
        <p:cxnSp>
          <p:nvCxnSpPr>
            <p:cNvPr id="26" name="Straight Connector 25"/>
            <p:cNvCxnSpPr>
              <a:stCxn id="17" idx="2"/>
              <a:endCxn id="9" idx="0"/>
            </p:cNvCxnSpPr>
            <p:nvPr/>
          </p:nvCxnSpPr>
          <p:spPr bwMode="auto">
            <a:xfrm rot="5400000">
              <a:off x="7772454" y="5607188"/>
              <a:ext cx="251136" cy="35501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17" idx="2"/>
              <a:endCxn id="15" idx="0"/>
            </p:cNvCxnSpPr>
            <p:nvPr/>
          </p:nvCxnSpPr>
          <p:spPr bwMode="auto">
            <a:xfrm rot="16200000" flipH="1">
              <a:off x="8134767" y="5599889"/>
              <a:ext cx="251136" cy="36961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2" name="Straight Connector 31"/>
          <p:cNvCxnSpPr>
            <a:stCxn id="6" idx="2"/>
            <a:endCxn id="16" idx="0"/>
          </p:cNvCxnSpPr>
          <p:nvPr/>
        </p:nvCxnSpPr>
        <p:spPr bwMode="auto">
          <a:xfrm rot="5400000">
            <a:off x="5751257" y="2830035"/>
            <a:ext cx="1415642" cy="957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6" idx="2"/>
            <a:endCxn id="17" idx="0"/>
          </p:cNvCxnSpPr>
          <p:nvPr/>
        </p:nvCxnSpPr>
        <p:spPr bwMode="auto">
          <a:xfrm rot="16200000" flipH="1">
            <a:off x="6228989" y="3309350"/>
            <a:ext cx="2555152" cy="113792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307666" y="5124343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Repository 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401600" y="6269475"/>
            <a:ext cx="1506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Repository 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for Virtual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Registry of Virtual </a:t>
            </a:r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Maintained by a suitable authority that guarantees its persistence </a:t>
            </a:r>
          </a:p>
          <a:p>
            <a:pPr lvl="1"/>
            <a:r>
              <a:rPr lang="en-US" dirty="0" smtClean="0"/>
              <a:t>Accessibility </a:t>
            </a:r>
            <a:r>
              <a:rPr lang="en-US" dirty="0" smtClean="0"/>
              <a:t>to </a:t>
            </a:r>
            <a:r>
              <a:rPr lang="en-US" dirty="0" smtClean="0"/>
              <a:t>users, who can create one?</a:t>
            </a:r>
          </a:p>
          <a:p>
            <a:r>
              <a:rPr lang="en-US" dirty="0" smtClean="0"/>
              <a:t>Unique &amp; persistent identification of collections</a:t>
            </a:r>
          </a:p>
          <a:p>
            <a:pPr lvl="1"/>
            <a:r>
              <a:rPr lang="en-US" dirty="0" smtClean="0"/>
              <a:t>Link from the VC metadata to the (sub) collection metadata must be equally persistent as that to the resources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Searching </a:t>
            </a:r>
            <a:r>
              <a:rPr lang="en-US" dirty="0" smtClean="0"/>
              <a:t>&amp; browsing </a:t>
            </a:r>
            <a:r>
              <a:rPr lang="en-US" dirty="0" smtClean="0"/>
              <a:t>collections</a:t>
            </a:r>
          </a:p>
          <a:p>
            <a:pPr lvl="1"/>
            <a:r>
              <a:rPr lang="en-US" dirty="0" smtClean="0"/>
              <a:t>Should the the VC be equally visible as are the collections that are maintained and published by bona-fide archives?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Metadata &amp; Vocabularies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CLARIN AAI Vision.pptx</Template>
  <TotalTime>8366</TotalTime>
  <Words>1299</Words>
  <Application>Microsoft Macintosh PowerPoint</Application>
  <PresentationFormat>On-screen Show (4:3)</PresentationFormat>
  <Paragraphs>313</Paragraphs>
  <Slides>20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Project Overview</vt:lpstr>
      <vt:lpstr>Advanced Metadata Usage</vt:lpstr>
      <vt:lpstr>Content </vt:lpstr>
      <vt:lpstr>COLLECTIONS</vt:lpstr>
      <vt:lpstr>CMDI record data model</vt:lpstr>
      <vt:lpstr>Metadata &amp; Collections I</vt:lpstr>
      <vt:lpstr>Issues with metadata record  hierarchies</vt:lpstr>
      <vt:lpstr>Virtual Collections</vt:lpstr>
      <vt:lpstr>Issues for Virtual Collections</vt:lpstr>
      <vt:lpstr>Metadata &amp; Vocabularies</vt:lpstr>
      <vt:lpstr>Metadata Quality</vt:lpstr>
      <vt:lpstr>MD Quality improvement</vt:lpstr>
      <vt:lpstr>Vocabularies for CLARIN MD</vt:lpstr>
      <vt:lpstr>Vocabularies for CLARIN MD</vt:lpstr>
      <vt:lpstr>Vocabulary one stop shop</vt:lpstr>
      <vt:lpstr>Matching services and data</vt:lpstr>
      <vt:lpstr>Language Technology</vt:lpstr>
      <vt:lpstr> Profile matching</vt:lpstr>
      <vt:lpstr>CLARIN WF workspace </vt:lpstr>
      <vt:lpstr>Slide 19</vt:lpstr>
      <vt:lpstr>Collections II (Bundles)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Metadata Usage</dc:title>
  <dc:creator>Daan Broeder</dc:creator>
  <cp:lastModifiedBy>Daan Broeder</cp:lastModifiedBy>
  <cp:revision>31</cp:revision>
  <dcterms:created xsi:type="dcterms:W3CDTF">2010-09-02T12:03:24Z</dcterms:created>
  <dcterms:modified xsi:type="dcterms:W3CDTF">2010-09-08T07:29:50Z</dcterms:modified>
</cp:coreProperties>
</file>