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8"/>
  </p:notesMasterIdLst>
  <p:handoutMasterIdLst>
    <p:handoutMasterId r:id="rId29"/>
  </p:handoutMasterIdLst>
  <p:sldIdLst>
    <p:sldId id="256" r:id="rId3"/>
    <p:sldId id="270" r:id="rId4"/>
    <p:sldId id="271" r:id="rId5"/>
    <p:sldId id="272" r:id="rId6"/>
    <p:sldId id="273" r:id="rId7"/>
    <p:sldId id="274" r:id="rId8"/>
    <p:sldId id="293" r:id="rId9"/>
    <p:sldId id="276" r:id="rId10"/>
    <p:sldId id="277" r:id="rId11"/>
    <p:sldId id="292" r:id="rId12"/>
    <p:sldId id="275" r:id="rId13"/>
    <p:sldId id="278" r:id="rId14"/>
    <p:sldId id="281" r:id="rId15"/>
    <p:sldId id="282" r:id="rId16"/>
    <p:sldId id="283" r:id="rId17"/>
    <p:sldId id="279" r:id="rId18"/>
    <p:sldId id="280" r:id="rId19"/>
    <p:sldId id="284" r:id="rId20"/>
    <p:sldId id="286" r:id="rId21"/>
    <p:sldId id="288" r:id="rId22"/>
    <p:sldId id="287" r:id="rId23"/>
    <p:sldId id="289" r:id="rId24"/>
    <p:sldId id="290" r:id="rId25"/>
    <p:sldId id="291" r:id="rId26"/>
    <p:sldId id="285" r:id="rId27"/>
  </p:sldIdLst>
  <p:sldSz cx="10080625" cy="7559675"/>
  <p:notesSz cx="7772400" cy="10058400"/>
  <p:defaultTextStyle>
    <a:defPPr>
      <a:defRPr lang="en-GB"/>
    </a:defPPr>
    <a:lvl1pPr algn="l" defTabSz="457200" rtl="0" fontAlgn="base">
      <a:spcBef>
        <a:spcPct val="0"/>
      </a:spcBef>
      <a:spcAft>
        <a:spcPct val="0"/>
      </a:spcAft>
      <a:defRPr kern="1200">
        <a:solidFill>
          <a:schemeClr val="bg1"/>
        </a:solidFill>
        <a:latin typeface="Arial" charset="0"/>
        <a:ea typeface="DejaVu Sans"/>
        <a:cs typeface="DejaVu Sans"/>
      </a:defRPr>
    </a:lvl1pPr>
    <a:lvl2pPr marL="742950" indent="-285750" algn="l" defTabSz="457200" rtl="0" fontAlgn="base">
      <a:spcBef>
        <a:spcPct val="0"/>
      </a:spcBef>
      <a:spcAft>
        <a:spcPct val="0"/>
      </a:spcAft>
      <a:defRPr kern="1200">
        <a:solidFill>
          <a:schemeClr val="bg1"/>
        </a:solidFill>
        <a:latin typeface="Arial" charset="0"/>
        <a:ea typeface="DejaVu Sans"/>
        <a:cs typeface="DejaVu Sans"/>
      </a:defRPr>
    </a:lvl2pPr>
    <a:lvl3pPr marL="1143000" indent="-228600" algn="l" defTabSz="457200" rtl="0" fontAlgn="base">
      <a:spcBef>
        <a:spcPct val="0"/>
      </a:spcBef>
      <a:spcAft>
        <a:spcPct val="0"/>
      </a:spcAft>
      <a:defRPr kern="1200">
        <a:solidFill>
          <a:schemeClr val="bg1"/>
        </a:solidFill>
        <a:latin typeface="Arial" charset="0"/>
        <a:ea typeface="DejaVu Sans"/>
        <a:cs typeface="DejaVu Sans"/>
      </a:defRPr>
    </a:lvl3pPr>
    <a:lvl4pPr marL="1600200" indent="-228600" algn="l" defTabSz="457200" rtl="0" fontAlgn="base">
      <a:spcBef>
        <a:spcPct val="0"/>
      </a:spcBef>
      <a:spcAft>
        <a:spcPct val="0"/>
      </a:spcAft>
      <a:defRPr kern="1200">
        <a:solidFill>
          <a:schemeClr val="bg1"/>
        </a:solidFill>
        <a:latin typeface="Arial" charset="0"/>
        <a:ea typeface="DejaVu Sans"/>
        <a:cs typeface="DejaVu Sans"/>
      </a:defRPr>
    </a:lvl4pPr>
    <a:lvl5pPr marL="2057400" indent="-228600" algn="l" defTabSz="457200" rtl="0" fontAlgn="base">
      <a:spcBef>
        <a:spcPct val="0"/>
      </a:spcBef>
      <a:spcAft>
        <a:spcPct val="0"/>
      </a:spcAft>
      <a:defRPr kern="1200">
        <a:solidFill>
          <a:schemeClr val="bg1"/>
        </a:solidFill>
        <a:latin typeface="Arial" charset="0"/>
        <a:ea typeface="DejaVu Sans"/>
        <a:cs typeface="DejaVu Sans"/>
      </a:defRPr>
    </a:lvl5pPr>
    <a:lvl6pPr marL="2286000" algn="l" defTabSz="914400" rtl="0" eaLnBrk="1" latinLnBrk="0" hangingPunct="1">
      <a:defRPr kern="1200">
        <a:solidFill>
          <a:schemeClr val="bg1"/>
        </a:solidFill>
        <a:latin typeface="Arial" charset="0"/>
        <a:ea typeface="DejaVu Sans"/>
        <a:cs typeface="DejaVu Sans"/>
      </a:defRPr>
    </a:lvl6pPr>
    <a:lvl7pPr marL="2743200" algn="l" defTabSz="914400" rtl="0" eaLnBrk="1" latinLnBrk="0" hangingPunct="1">
      <a:defRPr kern="1200">
        <a:solidFill>
          <a:schemeClr val="bg1"/>
        </a:solidFill>
        <a:latin typeface="Arial" charset="0"/>
        <a:ea typeface="DejaVu Sans"/>
        <a:cs typeface="DejaVu Sans"/>
      </a:defRPr>
    </a:lvl7pPr>
    <a:lvl8pPr marL="3200400" algn="l" defTabSz="914400" rtl="0" eaLnBrk="1" latinLnBrk="0" hangingPunct="1">
      <a:defRPr kern="1200">
        <a:solidFill>
          <a:schemeClr val="bg1"/>
        </a:solidFill>
        <a:latin typeface="Arial" charset="0"/>
        <a:ea typeface="DejaVu Sans"/>
        <a:cs typeface="DejaVu Sans"/>
      </a:defRPr>
    </a:lvl8pPr>
    <a:lvl9pPr marL="3657600" algn="l" defTabSz="914400" rtl="0" eaLnBrk="1" latinLnBrk="0" hangingPunct="1">
      <a:defRPr kern="1200">
        <a:solidFill>
          <a:schemeClr val="bg1"/>
        </a:solidFill>
        <a:latin typeface="Arial" charset="0"/>
        <a:ea typeface="DejaVu Sans"/>
        <a:cs typeface="DejaVu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chemeClr val="tx1"/>
    </p:penClr>
  </p:showPr>
  <p:clrMru>
    <a:srgbClr val="690000"/>
    <a:srgbClr val="216D6D"/>
    <a:srgbClr val="3C4585"/>
    <a:srgbClr val="FFFF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5585" autoAdjust="0"/>
  </p:normalViewPr>
  <p:slideViewPr>
    <p:cSldViewPr>
      <p:cViewPr>
        <p:scale>
          <a:sx n="72" d="100"/>
          <a:sy n="72" d="100"/>
        </p:scale>
        <p:origin x="-894" y="-7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hangingPunct="0">
              <a:lnSpc>
                <a:spcPct val="93000"/>
              </a:lnSpc>
              <a:buClr>
                <a:srgbClr val="000000"/>
              </a:buClr>
              <a:buSzPct val="100000"/>
              <a:buFont typeface="Times New Roman" charset="0"/>
              <a:buNone/>
              <a:defRPr sz="1200">
                <a:ea typeface="+mn-ea"/>
                <a:cs typeface="+mn-cs"/>
              </a:defRPr>
            </a:lvl1pPr>
          </a:lstStyle>
          <a:p>
            <a:pPr>
              <a:defRPr/>
            </a:pPr>
            <a:endParaRPr lang="de-DE"/>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hangingPunct="0">
              <a:lnSpc>
                <a:spcPct val="93000"/>
              </a:lnSpc>
              <a:buClr>
                <a:srgbClr val="000000"/>
              </a:buClr>
              <a:buSzPct val="100000"/>
              <a:buFont typeface="Times New Roman" charset="0"/>
              <a:buNone/>
              <a:defRPr sz="1200" smtClean="0">
                <a:ea typeface="+mn-ea"/>
                <a:cs typeface="+mn-cs"/>
              </a:defRPr>
            </a:lvl1pPr>
          </a:lstStyle>
          <a:p>
            <a:pPr>
              <a:defRPr/>
            </a:pPr>
            <a:fld id="{D299C7ED-8C14-4EB0-8A62-42BB2C6461E1}" type="datetimeFigureOut">
              <a:rPr lang="de-DE"/>
              <a:pPr>
                <a:defRPr/>
              </a:pPr>
              <a:t>07.05.2012</a:t>
            </a:fld>
            <a:endParaRPr lang="de-DE"/>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hangingPunct="0">
              <a:lnSpc>
                <a:spcPct val="93000"/>
              </a:lnSpc>
              <a:buClr>
                <a:srgbClr val="000000"/>
              </a:buClr>
              <a:buSzPct val="100000"/>
              <a:buFont typeface="Times New Roman" charset="0"/>
              <a:buNone/>
              <a:defRPr sz="1200">
                <a:ea typeface="+mn-ea"/>
                <a:cs typeface="+mn-cs"/>
              </a:defRPr>
            </a:lvl1pPr>
          </a:lstStyle>
          <a:p>
            <a:pPr>
              <a:defRPr/>
            </a:pPr>
            <a:endParaRPr lang="de-DE"/>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hangingPunct="0">
              <a:lnSpc>
                <a:spcPct val="93000"/>
              </a:lnSpc>
              <a:buClr>
                <a:srgbClr val="000000"/>
              </a:buClr>
              <a:buSzPct val="100000"/>
              <a:buFont typeface="Times New Roman" charset="0"/>
              <a:buNone/>
              <a:defRPr sz="1200" smtClean="0">
                <a:ea typeface="+mn-ea"/>
                <a:cs typeface="+mn-cs"/>
              </a:defRPr>
            </a:lvl1pPr>
          </a:lstStyle>
          <a:p>
            <a:pPr>
              <a:defRPr/>
            </a:pPr>
            <a:fld id="{08D7862D-ED85-40BD-B7ED-28130C373D56}"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4098"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e-DE" noProof="0"/>
          </a:p>
        </p:txBody>
      </p:sp>
      <p:sp>
        <p:nvSpPr>
          <p:cNvPr id="4099"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pPr>
              <a:defRPr/>
            </a:pPr>
            <a:endParaRPr lang="de-DE"/>
          </a:p>
        </p:txBody>
      </p:sp>
      <p:sp>
        <p:nvSpPr>
          <p:cNvPr id="4100"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pPr>
              <a:defRPr/>
            </a:pPr>
            <a:endParaRPr lang="de-DE"/>
          </a:p>
        </p:txBody>
      </p:sp>
      <p:sp>
        <p:nvSpPr>
          <p:cNvPr id="4101"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pPr>
              <a:defRPr/>
            </a:pPr>
            <a:endParaRPr lang="de-DE"/>
          </a:p>
        </p:txBody>
      </p:sp>
      <p:sp>
        <p:nvSpPr>
          <p:cNvPr id="4102"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pPr>
              <a:defRPr/>
            </a:pPr>
            <a:fld id="{20C49A15-8A55-4604-BD78-A9BED04B9189}"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pPr>
              <a:buFont typeface="Times New Roman" pitchFamily="18" charset="0"/>
              <a:buNone/>
            </a:pPr>
            <a:fld id="{C4C6EF00-BB4E-49CA-B0A1-8DEA77ED7383}" type="slidenum">
              <a:rPr lang="de-DE" smtClean="0">
                <a:latin typeface="Times New Roman" pitchFamily="18" charset="0"/>
                <a:ea typeface="DejaVu Sans"/>
                <a:cs typeface="DejaVu Sans"/>
              </a:rPr>
              <a:pPr>
                <a:buFont typeface="Times New Roman" pitchFamily="18" charset="0"/>
                <a:buNone/>
              </a:pPr>
              <a:t>1</a:t>
            </a:fld>
            <a:endParaRPr lang="de-DE" smtClean="0">
              <a:latin typeface="Times New Roman" pitchFamily="18" charset="0"/>
              <a:ea typeface="DejaVu Sans"/>
              <a:cs typeface="DejaVu Sans"/>
            </a:endParaRPr>
          </a:p>
        </p:txBody>
      </p:sp>
      <p:sp>
        <p:nvSpPr>
          <p:cNvPr id="2969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ln>
        </p:spPr>
      </p:sp>
      <p:sp>
        <p:nvSpPr>
          <p:cNvPr id="29700" name="Text Box 2"/>
          <p:cNvSpPr txBox="1">
            <a:spLocks noGrp="1" noChangeArrowheads="1"/>
          </p:cNvSpPr>
          <p:nvPr>
            <p:ph type="body" idx="1"/>
          </p:nvPr>
        </p:nvSpPr>
        <p:spPr>
          <a:xfrm>
            <a:off x="777875" y="4776788"/>
            <a:ext cx="6218238" cy="4525962"/>
          </a:xfrm>
          <a:noFill/>
          <a:ln/>
        </p:spPr>
        <p:txBody>
          <a:bodyPr wrap="none" anchor="ctr"/>
          <a:lstStyle/>
          <a:p>
            <a:r>
              <a:rPr lang="de-DE" smtClean="0">
                <a:latin typeface="Times New Roman" pitchFamily="18" charset="0"/>
              </a:rPr>
              <a:t>This presentation is based on the manuscript which is contained in the notes for each slide. </a:t>
            </a:r>
          </a:p>
          <a:p>
            <a:endParaRPr lang="de-DE" smtClean="0">
              <a:latin typeface="Times New Roman" pitchFamily="18" charset="0"/>
            </a:endParaRPr>
          </a:p>
          <a:p>
            <a:r>
              <a:rPr lang="de-DE" smtClean="0">
                <a:latin typeface="Times New Roman" pitchFamily="18" charset="0"/>
              </a:rPr>
              <a:t>The slides as such are supposed to visualize the content as contained in the manuscript, not replace it.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p:cNvSpPr>
          <p:nvPr>
            <p:ph type="sldImg"/>
          </p:nvPr>
        </p:nvSpPr>
        <p:spPr/>
      </p:sp>
      <p:sp>
        <p:nvSpPr>
          <p:cNvPr id="48130" name="Notizenplatzhalter 2"/>
          <p:cNvSpPr>
            <a:spLocks noGrp="1"/>
          </p:cNvSpPr>
          <p:nvPr>
            <p:ph type="body" idx="1"/>
          </p:nvPr>
        </p:nvSpPr>
        <p:spPr>
          <a:noFill/>
          <a:ln/>
        </p:spPr>
        <p:txBody>
          <a:bodyPr/>
          <a:lstStyle/>
          <a:p>
            <a:r>
              <a:rPr lang="de-DE" smtClean="0">
                <a:latin typeface="Times New Roman" pitchFamily="18" charset="0"/>
              </a:rPr>
              <a:t>For lexical resources we selected two different kinds, namely a wordnet type resource which was available inhouse and an etymological dictionary of German. These cover both semasiological and onomasiological dictionaries and pose additional challenges: the wordnet type resource can hardly be described adequately by the traditional lexicographers microstructure, or as a table, and we tested if this has an effect on the metadata. </a:t>
            </a:r>
          </a:p>
          <a:p>
            <a:endParaRPr lang="de-DE" smtClean="0">
              <a:latin typeface="Times New Roman" pitchFamily="18" charset="0"/>
            </a:endParaRPr>
          </a:p>
        </p:txBody>
      </p:sp>
      <p:sp>
        <p:nvSpPr>
          <p:cNvPr id="48131" name="Foliennummernplatzhalter 3"/>
          <p:cNvSpPr>
            <a:spLocks noGrp="1"/>
          </p:cNvSpPr>
          <p:nvPr>
            <p:ph type="sldNum" sz="quarter"/>
          </p:nvPr>
        </p:nvSpPr>
        <p:spPr>
          <a:noFill/>
        </p:spPr>
        <p:txBody>
          <a:bodyPr/>
          <a:lstStyle/>
          <a:p>
            <a:pPr>
              <a:buFont typeface="Times New Roman" pitchFamily="18" charset="0"/>
              <a:buNone/>
            </a:pPr>
            <a:fld id="{9C42F748-203A-4047-A7A8-89816C9F27EE}" type="slidenum">
              <a:rPr lang="de-DE" smtClean="0">
                <a:latin typeface="Times New Roman" pitchFamily="18" charset="0"/>
                <a:ea typeface="DejaVu Sans"/>
                <a:cs typeface="DejaVu Sans"/>
              </a:rPr>
              <a:pPr>
                <a:buFont typeface="Times New Roman" pitchFamily="18" charset="0"/>
                <a:buNone/>
              </a:pPr>
              <a:t>10</a:t>
            </a:fld>
            <a:endParaRPr lang="de-DE" smtClean="0">
              <a:latin typeface="Times New Roman" pitchFamily="18" charset="0"/>
              <a:ea typeface="DejaVu Sans"/>
              <a:cs typeface="DejaVu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p:cNvSpPr>
          <p:nvPr>
            <p:ph type="sldImg"/>
          </p:nvPr>
        </p:nvSpPr>
        <p:spPr/>
      </p:sp>
      <p:sp>
        <p:nvSpPr>
          <p:cNvPr id="50178" name="Notizenplatzhalter 2"/>
          <p:cNvSpPr>
            <a:spLocks noGrp="1"/>
          </p:cNvSpPr>
          <p:nvPr>
            <p:ph type="body" idx="1"/>
          </p:nvPr>
        </p:nvSpPr>
        <p:spPr>
          <a:noFill/>
          <a:ln/>
        </p:spPr>
        <p:txBody>
          <a:bodyPr/>
          <a:lstStyle/>
          <a:p>
            <a:r>
              <a:rPr lang="de-DE" smtClean="0">
                <a:latin typeface="Times New Roman" pitchFamily="18" charset="0"/>
              </a:rPr>
              <a:t>The baseline for our metadata is: if somebody from the community sees the metadata only does this person get a clear idea of the resource if the resource is relevant for them or recognizes that the resource is not relevant for them.</a:t>
            </a:r>
          </a:p>
          <a:p>
            <a:endParaRPr lang="de-DE" smtClean="0">
              <a:latin typeface="Times New Roman" pitchFamily="18" charset="0"/>
            </a:endParaRPr>
          </a:p>
        </p:txBody>
      </p:sp>
      <p:sp>
        <p:nvSpPr>
          <p:cNvPr id="50179" name="Foliennummernplatzhalter 3"/>
          <p:cNvSpPr>
            <a:spLocks noGrp="1"/>
          </p:cNvSpPr>
          <p:nvPr>
            <p:ph type="sldNum" sz="quarter"/>
          </p:nvPr>
        </p:nvSpPr>
        <p:spPr>
          <a:noFill/>
        </p:spPr>
        <p:txBody>
          <a:bodyPr/>
          <a:lstStyle/>
          <a:p>
            <a:pPr>
              <a:buFont typeface="Times New Roman" pitchFamily="18" charset="0"/>
              <a:buNone/>
            </a:pPr>
            <a:fld id="{404A2F3C-B063-40A0-8A41-49B9658C0FD5}" type="slidenum">
              <a:rPr lang="de-DE" smtClean="0">
                <a:latin typeface="Times New Roman" pitchFamily="18" charset="0"/>
                <a:ea typeface="DejaVu Sans"/>
                <a:cs typeface="DejaVu Sans"/>
              </a:rPr>
              <a:pPr>
                <a:buFont typeface="Times New Roman" pitchFamily="18" charset="0"/>
                <a:buNone/>
              </a:pPr>
              <a:t>11</a:t>
            </a:fld>
            <a:endParaRPr lang="de-DE" smtClean="0">
              <a:latin typeface="Times New Roman" pitchFamily="18" charset="0"/>
              <a:ea typeface="DejaVu Sans"/>
              <a:cs typeface="DejaVu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p:cNvSpPr>
          <p:nvPr>
            <p:ph type="sldImg"/>
          </p:nvPr>
        </p:nvSpPr>
        <p:spPr/>
      </p:sp>
      <p:sp>
        <p:nvSpPr>
          <p:cNvPr id="52226" name="Notizenplatzhalter 2"/>
          <p:cNvSpPr>
            <a:spLocks noGrp="1"/>
          </p:cNvSpPr>
          <p:nvPr>
            <p:ph type="body" idx="1"/>
          </p:nvPr>
        </p:nvSpPr>
        <p:spPr>
          <a:noFill/>
          <a:ln/>
        </p:spPr>
        <p:txBody>
          <a:bodyPr/>
          <a:lstStyle/>
          <a:p>
            <a:r>
              <a:rPr lang="de-DE" smtClean="0">
                <a:latin typeface="Times New Roman" pitchFamily="18" charset="0"/>
              </a:rPr>
              <a:t>For lexical resources that means that lexicographers need to know something about the data types they are going to find in the resource and a hint on certain structures. </a:t>
            </a:r>
          </a:p>
          <a:p>
            <a:endParaRPr lang="de-DE" smtClean="0">
              <a:latin typeface="Times New Roman" pitchFamily="18" charset="0"/>
            </a:endParaRPr>
          </a:p>
        </p:txBody>
      </p:sp>
      <p:sp>
        <p:nvSpPr>
          <p:cNvPr id="52227" name="Foliennummernplatzhalter 3"/>
          <p:cNvSpPr>
            <a:spLocks noGrp="1"/>
          </p:cNvSpPr>
          <p:nvPr>
            <p:ph type="sldNum" sz="quarter"/>
          </p:nvPr>
        </p:nvSpPr>
        <p:spPr>
          <a:noFill/>
        </p:spPr>
        <p:txBody>
          <a:bodyPr/>
          <a:lstStyle/>
          <a:p>
            <a:pPr>
              <a:buFont typeface="Times New Roman" pitchFamily="18" charset="0"/>
              <a:buNone/>
            </a:pPr>
            <a:fld id="{3CF9BD63-6B06-4012-8A4A-693657B56E1C}" type="slidenum">
              <a:rPr lang="de-DE" smtClean="0">
                <a:latin typeface="Times New Roman" pitchFamily="18" charset="0"/>
                <a:ea typeface="DejaVu Sans"/>
                <a:cs typeface="DejaVu Sans"/>
              </a:rPr>
              <a:pPr>
                <a:buFont typeface="Times New Roman" pitchFamily="18" charset="0"/>
                <a:buNone/>
              </a:pPr>
              <a:t>12</a:t>
            </a:fld>
            <a:endParaRPr lang="de-DE" smtClean="0">
              <a:latin typeface="Times New Roman" pitchFamily="18" charset="0"/>
              <a:ea typeface="DejaVu Sans"/>
              <a:cs typeface="DejaVu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p:sp>
      <p:sp>
        <p:nvSpPr>
          <p:cNvPr id="54274" name="Notizenplatzhalter 2"/>
          <p:cNvSpPr>
            <a:spLocks noGrp="1"/>
          </p:cNvSpPr>
          <p:nvPr>
            <p:ph type="body" idx="1"/>
          </p:nvPr>
        </p:nvSpPr>
        <p:spPr>
          <a:noFill/>
          <a:ln/>
        </p:spPr>
        <p:txBody>
          <a:bodyPr/>
          <a:lstStyle/>
          <a:p>
            <a:r>
              <a:rPr lang="de-DE" smtClean="0">
                <a:latin typeface="Times New Roman" pitchFamily="18" charset="0"/>
              </a:rPr>
              <a:t>Etymological dictionaries on the other hand are special as they contain many reference languages, pointing to the source language and origin, though these languages are not the primary language of the resource, there was the requirement by project partners to represent these languages in the metadata.</a:t>
            </a:r>
          </a:p>
          <a:p>
            <a:endParaRPr lang="de-DE" smtClean="0">
              <a:latin typeface="Times New Roman" pitchFamily="18" charset="0"/>
            </a:endParaRPr>
          </a:p>
        </p:txBody>
      </p:sp>
      <p:sp>
        <p:nvSpPr>
          <p:cNvPr id="54275" name="Foliennummernplatzhalter 3"/>
          <p:cNvSpPr>
            <a:spLocks noGrp="1"/>
          </p:cNvSpPr>
          <p:nvPr>
            <p:ph type="sldNum" sz="quarter"/>
          </p:nvPr>
        </p:nvSpPr>
        <p:spPr>
          <a:noFill/>
        </p:spPr>
        <p:txBody>
          <a:bodyPr/>
          <a:lstStyle/>
          <a:p>
            <a:pPr>
              <a:buFont typeface="Times New Roman" pitchFamily="18" charset="0"/>
              <a:buNone/>
            </a:pPr>
            <a:fld id="{973B1782-5D6B-4C84-B4B6-084B47E12DDD}" type="slidenum">
              <a:rPr lang="de-DE" smtClean="0">
                <a:latin typeface="Times New Roman" pitchFamily="18" charset="0"/>
                <a:ea typeface="DejaVu Sans"/>
                <a:cs typeface="DejaVu Sans"/>
              </a:rPr>
              <a:pPr>
                <a:buFont typeface="Times New Roman" pitchFamily="18" charset="0"/>
                <a:buNone/>
              </a:pPr>
              <a:t>13</a:t>
            </a:fld>
            <a:endParaRPr lang="de-DE" smtClean="0">
              <a:latin typeface="Times New Roman" pitchFamily="18" charset="0"/>
              <a:ea typeface="DejaVu Sans"/>
              <a:cs typeface="DejaVu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p:cNvSpPr>
          <p:nvPr>
            <p:ph type="sldImg"/>
          </p:nvPr>
        </p:nvSpPr>
        <p:spPr/>
      </p:sp>
      <p:sp>
        <p:nvSpPr>
          <p:cNvPr id="56322" name="Notizenplatzhalter 2"/>
          <p:cNvSpPr>
            <a:spLocks noGrp="1"/>
          </p:cNvSpPr>
          <p:nvPr>
            <p:ph type="body" idx="1"/>
          </p:nvPr>
        </p:nvSpPr>
        <p:spPr>
          <a:noFill/>
          <a:ln/>
        </p:spPr>
        <p:txBody>
          <a:bodyPr/>
          <a:lstStyle/>
          <a:p>
            <a:r>
              <a:rPr lang="de-DE" smtClean="0">
                <a:latin typeface="Times New Roman" pitchFamily="18" charset="0"/>
              </a:rPr>
              <a:t>It is easy to find a suitable scenario for the use of this information: an old language such as middle high German or old Norse may not have too many attested sources, hence all sources could be relevant, even if it is only a couple of words in a dictionary of another language.</a:t>
            </a:r>
          </a:p>
          <a:p>
            <a:endParaRPr lang="de-DE" smtClean="0">
              <a:latin typeface="Times New Roman" pitchFamily="18" charset="0"/>
            </a:endParaRPr>
          </a:p>
        </p:txBody>
      </p:sp>
      <p:sp>
        <p:nvSpPr>
          <p:cNvPr id="56323" name="Foliennummernplatzhalter 3"/>
          <p:cNvSpPr>
            <a:spLocks noGrp="1"/>
          </p:cNvSpPr>
          <p:nvPr>
            <p:ph type="sldNum" sz="quarter"/>
          </p:nvPr>
        </p:nvSpPr>
        <p:spPr>
          <a:noFill/>
        </p:spPr>
        <p:txBody>
          <a:bodyPr/>
          <a:lstStyle/>
          <a:p>
            <a:pPr>
              <a:buFont typeface="Times New Roman" pitchFamily="18" charset="0"/>
              <a:buNone/>
            </a:pPr>
            <a:fld id="{D158236F-E13B-42AA-A323-C9DFB674E3EF}" type="slidenum">
              <a:rPr lang="de-DE" smtClean="0">
                <a:latin typeface="Times New Roman" pitchFamily="18" charset="0"/>
                <a:ea typeface="DejaVu Sans"/>
                <a:cs typeface="DejaVu Sans"/>
              </a:rPr>
              <a:pPr>
                <a:buFont typeface="Times New Roman" pitchFamily="18" charset="0"/>
                <a:buNone/>
              </a:pPr>
              <a:t>14</a:t>
            </a:fld>
            <a:endParaRPr lang="de-DE" smtClean="0">
              <a:latin typeface="Times New Roman" pitchFamily="18" charset="0"/>
              <a:ea typeface="DejaVu Sans"/>
              <a:cs typeface="DejaVu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p:cNvSpPr>
          <p:nvPr>
            <p:ph type="sldImg"/>
          </p:nvPr>
        </p:nvSpPr>
        <p:spPr/>
      </p:sp>
      <p:sp>
        <p:nvSpPr>
          <p:cNvPr id="58370" name="Notizenplatzhalter 2"/>
          <p:cNvSpPr>
            <a:spLocks noGrp="1"/>
          </p:cNvSpPr>
          <p:nvPr>
            <p:ph type="body" idx="1"/>
          </p:nvPr>
        </p:nvSpPr>
        <p:spPr>
          <a:noFill/>
          <a:ln/>
        </p:spPr>
        <p:txBody>
          <a:bodyPr/>
          <a:lstStyle/>
          <a:p>
            <a:r>
              <a:rPr lang="de-DE" smtClean="0">
                <a:latin typeface="Times New Roman" pitchFamily="18" charset="0"/>
              </a:rPr>
              <a:t>For corpora we analyzed the requirements for a syntactically annotate corpus, a treebank and spoken language corpora. The treebank poses the challenge of having various annotation levels, produced in different processes, while the spoken language data is a multi-tier annotation with separated signal file. </a:t>
            </a:r>
          </a:p>
          <a:p>
            <a:endParaRPr lang="de-DE" smtClean="0">
              <a:latin typeface="Times New Roman" pitchFamily="18" charset="0"/>
            </a:endParaRPr>
          </a:p>
        </p:txBody>
      </p:sp>
      <p:sp>
        <p:nvSpPr>
          <p:cNvPr id="58371" name="Foliennummernplatzhalter 3"/>
          <p:cNvSpPr>
            <a:spLocks noGrp="1"/>
          </p:cNvSpPr>
          <p:nvPr>
            <p:ph type="sldNum" sz="quarter"/>
          </p:nvPr>
        </p:nvSpPr>
        <p:spPr>
          <a:noFill/>
        </p:spPr>
        <p:txBody>
          <a:bodyPr/>
          <a:lstStyle/>
          <a:p>
            <a:pPr>
              <a:buFont typeface="Times New Roman" pitchFamily="18" charset="0"/>
              <a:buNone/>
            </a:pPr>
            <a:fld id="{2B2F9398-F4CA-4C9F-B64A-10EB7354512A}" type="slidenum">
              <a:rPr lang="de-DE" smtClean="0">
                <a:latin typeface="Times New Roman" pitchFamily="18" charset="0"/>
                <a:ea typeface="DejaVu Sans"/>
                <a:cs typeface="DejaVu Sans"/>
              </a:rPr>
              <a:pPr>
                <a:buFont typeface="Times New Roman" pitchFamily="18" charset="0"/>
                <a:buNone/>
              </a:pPr>
              <a:t>15</a:t>
            </a:fld>
            <a:endParaRPr lang="de-DE" smtClean="0">
              <a:latin typeface="Times New Roman" pitchFamily="18" charset="0"/>
              <a:ea typeface="DejaVu Sans"/>
              <a:cs typeface="DejaVu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p:cNvSpPr>
          <p:nvPr>
            <p:ph type="sldImg"/>
          </p:nvPr>
        </p:nvSpPr>
        <p:spPr/>
      </p:sp>
      <p:sp>
        <p:nvSpPr>
          <p:cNvPr id="60418" name="Notizenplatzhalter 2"/>
          <p:cNvSpPr>
            <a:spLocks noGrp="1"/>
          </p:cNvSpPr>
          <p:nvPr>
            <p:ph type="body" idx="1"/>
          </p:nvPr>
        </p:nvSpPr>
        <p:spPr>
          <a:noFill/>
          <a:ln/>
        </p:spPr>
        <p:txBody>
          <a:bodyPr/>
          <a:lstStyle/>
          <a:p>
            <a:r>
              <a:rPr lang="de-DE" smtClean="0">
                <a:latin typeface="Times New Roman" pitchFamily="18" charset="0"/>
              </a:rPr>
              <a:t>Both are rather typical, but not the easy cases for corpora that are available only as one block and where the annotation follows one type only, or where there is only one institution and principal researcher involved. This corpus also allows to serve as an example for handling subcorpora and collections of corpora. </a:t>
            </a:r>
          </a:p>
          <a:p>
            <a:endParaRPr lang="de-DE" smtClean="0">
              <a:latin typeface="Times New Roman" pitchFamily="18" charset="0"/>
            </a:endParaRPr>
          </a:p>
        </p:txBody>
      </p:sp>
      <p:sp>
        <p:nvSpPr>
          <p:cNvPr id="60419" name="Foliennummernplatzhalter 3"/>
          <p:cNvSpPr>
            <a:spLocks noGrp="1"/>
          </p:cNvSpPr>
          <p:nvPr>
            <p:ph type="sldNum" sz="quarter"/>
          </p:nvPr>
        </p:nvSpPr>
        <p:spPr>
          <a:noFill/>
        </p:spPr>
        <p:txBody>
          <a:bodyPr/>
          <a:lstStyle/>
          <a:p>
            <a:pPr>
              <a:buFont typeface="Times New Roman" pitchFamily="18" charset="0"/>
              <a:buNone/>
            </a:pPr>
            <a:fld id="{BBB4B920-1688-497B-B683-A89E27C384EF}" type="slidenum">
              <a:rPr lang="de-DE" smtClean="0">
                <a:latin typeface="Times New Roman" pitchFamily="18" charset="0"/>
                <a:ea typeface="DejaVu Sans"/>
                <a:cs typeface="DejaVu Sans"/>
              </a:rPr>
              <a:pPr>
                <a:buFont typeface="Times New Roman" pitchFamily="18" charset="0"/>
                <a:buNone/>
              </a:pPr>
              <a:t>16</a:t>
            </a:fld>
            <a:endParaRPr lang="de-DE" smtClean="0">
              <a:latin typeface="Times New Roman" pitchFamily="18" charset="0"/>
              <a:ea typeface="DejaVu Sans"/>
              <a:cs typeface="DejaVu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p:cNvSpPr>
            <a:spLocks noGrp="1" noRot="1" noChangeAspect="1"/>
          </p:cNvSpPr>
          <p:nvPr>
            <p:ph type="sldImg"/>
          </p:nvPr>
        </p:nvSpPr>
        <p:spPr/>
      </p:sp>
      <p:sp>
        <p:nvSpPr>
          <p:cNvPr id="62466" name="Notizenplatzhalter 2"/>
          <p:cNvSpPr>
            <a:spLocks noGrp="1"/>
          </p:cNvSpPr>
          <p:nvPr>
            <p:ph type="body" idx="1"/>
          </p:nvPr>
        </p:nvSpPr>
        <p:spPr>
          <a:noFill/>
          <a:ln/>
        </p:spPr>
        <p:txBody>
          <a:bodyPr/>
          <a:lstStyle/>
          <a:p>
            <a:r>
              <a:rPr lang="de-DE" smtClean="0">
                <a:latin typeface="Times New Roman" pitchFamily="18" charset="0"/>
              </a:rPr>
              <a:t>Software tools seem to be special cases as they frequently occur in the discussion but only few have been described in a meta fashion. The reason seems to be obvious: there are various releases, there is a life-cycle, they are specialized and those who need them, know what they are looking for. Of course this is not necessarily true, but that's the way it is interpreted. We took the TreeTagger, a morphological analyser and a couple of webservices as our test case. The TreeTagger's challenge is the support of various platforms with different restrictions, multiple languages. The morphological analyser had various annotation levels. Different from these standalone programs are webservices that are actually integrated in toolchains of services. </a:t>
            </a:r>
          </a:p>
          <a:p>
            <a:endParaRPr lang="de-DE" smtClean="0">
              <a:latin typeface="Times New Roman" pitchFamily="18" charset="0"/>
            </a:endParaRPr>
          </a:p>
        </p:txBody>
      </p:sp>
      <p:sp>
        <p:nvSpPr>
          <p:cNvPr id="62467" name="Foliennummernplatzhalter 3"/>
          <p:cNvSpPr>
            <a:spLocks noGrp="1"/>
          </p:cNvSpPr>
          <p:nvPr>
            <p:ph type="sldNum" sz="quarter"/>
          </p:nvPr>
        </p:nvSpPr>
        <p:spPr>
          <a:noFill/>
        </p:spPr>
        <p:txBody>
          <a:bodyPr/>
          <a:lstStyle/>
          <a:p>
            <a:pPr>
              <a:buFont typeface="Times New Roman" pitchFamily="18" charset="0"/>
              <a:buNone/>
            </a:pPr>
            <a:fld id="{97F6A097-7A08-458C-A6E5-9150FF843732}" type="slidenum">
              <a:rPr lang="de-DE" smtClean="0">
                <a:latin typeface="Times New Roman" pitchFamily="18" charset="0"/>
                <a:ea typeface="DejaVu Sans"/>
                <a:cs typeface="DejaVu Sans"/>
              </a:rPr>
              <a:pPr>
                <a:buFont typeface="Times New Roman" pitchFamily="18" charset="0"/>
                <a:buNone/>
              </a:pPr>
              <a:t>17</a:t>
            </a:fld>
            <a:endParaRPr lang="de-DE" smtClean="0">
              <a:latin typeface="Times New Roman" pitchFamily="18" charset="0"/>
              <a:ea typeface="DejaVu Sans"/>
              <a:cs typeface="DejaVu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lienbildplatzhalter 1"/>
          <p:cNvSpPr>
            <a:spLocks noGrp="1" noRot="1" noChangeAspect="1"/>
          </p:cNvSpPr>
          <p:nvPr>
            <p:ph type="sldImg"/>
          </p:nvPr>
        </p:nvSpPr>
        <p:spPr/>
      </p:sp>
      <p:sp>
        <p:nvSpPr>
          <p:cNvPr id="64514" name="Notizenplatzhalter 2"/>
          <p:cNvSpPr>
            <a:spLocks noGrp="1"/>
          </p:cNvSpPr>
          <p:nvPr>
            <p:ph type="body" idx="1"/>
          </p:nvPr>
        </p:nvSpPr>
        <p:spPr>
          <a:noFill/>
          <a:ln/>
        </p:spPr>
        <p:txBody>
          <a:bodyPr/>
          <a:lstStyle/>
          <a:p>
            <a:r>
              <a:rPr lang="de-DE" smtClean="0">
                <a:latin typeface="Times New Roman" pitchFamily="18" charset="0"/>
              </a:rPr>
              <a:t>To be usable in these toolchains there are requirements for input and output plus the address and paramaters of the service need to be known. Up to here, this is independent of SOAP or REST architectures and their metadata. However, when we talk about metadata in the CMDI context, we think of course of descriptive metadata similar to those bits of information you would find in a library catalogue. Neither the REST nor SOAP technical metadata, sometimes referred to as orchestration metadata, is sufficient to provide descriptions, copyrights, etc. Nevertheless these bits of information are essential for those creating a toolchain of webservices, not technically, but actually creating them, without knowing all the individual services. At the same time webservices are floating, you don't have strict versioning as for other tools. At the same time, many webservices also correspond to standalone programms, maybe with an API addon. However, starting with existing metadata, we created CMDI metadata for more than 120 webservices from the linguistic field.</a:t>
            </a:r>
          </a:p>
          <a:p>
            <a:endParaRPr lang="de-DE" smtClean="0">
              <a:latin typeface="Times New Roman" pitchFamily="18" charset="0"/>
            </a:endParaRPr>
          </a:p>
        </p:txBody>
      </p:sp>
      <p:sp>
        <p:nvSpPr>
          <p:cNvPr id="64515" name="Foliennummernplatzhalter 3"/>
          <p:cNvSpPr>
            <a:spLocks noGrp="1"/>
          </p:cNvSpPr>
          <p:nvPr>
            <p:ph type="sldNum" sz="quarter"/>
          </p:nvPr>
        </p:nvSpPr>
        <p:spPr>
          <a:noFill/>
        </p:spPr>
        <p:txBody>
          <a:bodyPr/>
          <a:lstStyle/>
          <a:p>
            <a:pPr>
              <a:buFont typeface="Times New Roman" pitchFamily="18" charset="0"/>
              <a:buNone/>
            </a:pPr>
            <a:fld id="{028783E5-8966-41EC-B79C-6E9C87BCD779}" type="slidenum">
              <a:rPr lang="de-DE" smtClean="0">
                <a:latin typeface="Times New Roman" pitchFamily="18" charset="0"/>
                <a:ea typeface="DejaVu Sans"/>
                <a:cs typeface="DejaVu Sans"/>
              </a:rPr>
              <a:pPr>
                <a:buFont typeface="Times New Roman" pitchFamily="18" charset="0"/>
                <a:buNone/>
              </a:pPr>
              <a:t>18</a:t>
            </a:fld>
            <a:endParaRPr lang="de-DE" smtClean="0">
              <a:latin typeface="Times New Roman" pitchFamily="18" charset="0"/>
              <a:ea typeface="DejaVu Sans"/>
              <a:cs typeface="DejaVu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p:sp>
      <p:sp>
        <p:nvSpPr>
          <p:cNvPr id="66562" name="Notizenplatzhalter 2"/>
          <p:cNvSpPr>
            <a:spLocks noGrp="1"/>
          </p:cNvSpPr>
          <p:nvPr>
            <p:ph type="body" idx="1"/>
          </p:nvPr>
        </p:nvSpPr>
        <p:spPr>
          <a:noFill/>
          <a:ln/>
        </p:spPr>
        <p:txBody>
          <a:bodyPr/>
          <a:lstStyle/>
          <a:p>
            <a:r>
              <a:rPr lang="de-DE" smtClean="0">
                <a:latin typeface="Times New Roman" pitchFamily="18" charset="0"/>
              </a:rPr>
              <a:t>Rather special is also the kind of resources created in psycholinguistics, dialect research, etc. Data sets from these areas are basically numeric sets of questionnaire answers. Without a detailed description of the experiment it is almost impossible to guess what the primary data is all about. We found that at the same time the researchers do not want too detailed experiment descriptions before a paper on the experiment appears. Nevertheless they have very detailed ideas on a theoretical background and classification system for this kind of resources that are a must for them. </a:t>
            </a:r>
          </a:p>
          <a:p>
            <a:endParaRPr lang="de-DE" smtClean="0">
              <a:latin typeface="Times New Roman" pitchFamily="18" charset="0"/>
            </a:endParaRPr>
          </a:p>
        </p:txBody>
      </p:sp>
      <p:sp>
        <p:nvSpPr>
          <p:cNvPr id="66563" name="Foliennummernplatzhalter 3"/>
          <p:cNvSpPr>
            <a:spLocks noGrp="1"/>
          </p:cNvSpPr>
          <p:nvPr>
            <p:ph type="sldNum" sz="quarter"/>
          </p:nvPr>
        </p:nvSpPr>
        <p:spPr>
          <a:noFill/>
        </p:spPr>
        <p:txBody>
          <a:bodyPr/>
          <a:lstStyle/>
          <a:p>
            <a:pPr>
              <a:buFont typeface="Times New Roman" pitchFamily="18" charset="0"/>
              <a:buNone/>
            </a:pPr>
            <a:fld id="{7EE194D7-B618-4B6A-BDB3-780C82F8BB66}" type="slidenum">
              <a:rPr lang="de-DE" smtClean="0">
                <a:latin typeface="Times New Roman" pitchFamily="18" charset="0"/>
                <a:ea typeface="DejaVu Sans"/>
                <a:cs typeface="DejaVu Sans"/>
              </a:rPr>
              <a:pPr>
                <a:buFont typeface="Times New Roman" pitchFamily="18" charset="0"/>
                <a:buNone/>
              </a:pPr>
              <a:t>19</a:t>
            </a:fld>
            <a:endParaRPr lang="de-DE" smtClean="0">
              <a:latin typeface="Times New Roman" pitchFamily="18" charset="0"/>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p:sp>
      <p:sp>
        <p:nvSpPr>
          <p:cNvPr id="31746" name="Notizenplatzhalter 2"/>
          <p:cNvSpPr>
            <a:spLocks noGrp="1"/>
          </p:cNvSpPr>
          <p:nvPr>
            <p:ph type="body" idx="1"/>
          </p:nvPr>
        </p:nvSpPr>
        <p:spPr>
          <a:noFill/>
          <a:ln/>
        </p:spPr>
        <p:txBody>
          <a:bodyPr/>
          <a:lstStyle/>
          <a:p>
            <a:r>
              <a:rPr lang="de-DE" smtClean="0">
                <a:latin typeface="Times New Roman" pitchFamily="18" charset="0"/>
              </a:rPr>
              <a:t>The project I represent here is called NaLiDa, which stands for sustainability of linguistic resources. When we talk about language resources we talk about all kinds of resources created and used by linguists for their research, such as corpora, lexical resources, experimental data sets, but also software tools and webservices. The project NaLiDa aims at the sustainability of language resources, that is the long term archiving and access to this data. Sustainability of these resources is part of the research infrastructure of the research community, just as libraries are. </a:t>
            </a:r>
          </a:p>
          <a:p>
            <a:endParaRPr lang="de-DE" smtClean="0">
              <a:latin typeface="Times New Roman" pitchFamily="18" charset="0"/>
            </a:endParaRPr>
          </a:p>
        </p:txBody>
      </p:sp>
      <p:sp>
        <p:nvSpPr>
          <p:cNvPr id="31747" name="Foliennummernplatzhalter 3"/>
          <p:cNvSpPr>
            <a:spLocks noGrp="1"/>
          </p:cNvSpPr>
          <p:nvPr>
            <p:ph type="sldNum" sz="quarter"/>
          </p:nvPr>
        </p:nvSpPr>
        <p:spPr>
          <a:noFill/>
        </p:spPr>
        <p:txBody>
          <a:bodyPr/>
          <a:lstStyle/>
          <a:p>
            <a:pPr>
              <a:buFont typeface="Times New Roman" pitchFamily="18" charset="0"/>
              <a:buNone/>
            </a:pPr>
            <a:fld id="{EC3AAFD8-4993-494B-8B27-F005D0113E63}" type="slidenum">
              <a:rPr lang="de-DE" smtClean="0">
                <a:latin typeface="Times New Roman" pitchFamily="18" charset="0"/>
                <a:ea typeface="DejaVu Sans"/>
                <a:cs typeface="DejaVu Sans"/>
              </a:rPr>
              <a:pPr>
                <a:buFont typeface="Times New Roman" pitchFamily="18" charset="0"/>
                <a:buNone/>
              </a:pPr>
              <a:t>2</a:t>
            </a:fld>
            <a:endParaRPr lang="de-DE" smtClean="0">
              <a:latin typeface="Times New Roman" pitchFamily="18" charset="0"/>
              <a:ea typeface="DejaVu Sans"/>
              <a:cs typeface="DejaVu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p:cNvSpPr>
            <a:spLocks noGrp="1" noRot="1" noChangeAspect="1"/>
          </p:cNvSpPr>
          <p:nvPr>
            <p:ph type="sldImg"/>
          </p:nvPr>
        </p:nvSpPr>
        <p:spPr/>
      </p:sp>
      <p:sp>
        <p:nvSpPr>
          <p:cNvPr id="68610" name="Notizenplatzhalter 2"/>
          <p:cNvSpPr>
            <a:spLocks noGrp="1"/>
          </p:cNvSpPr>
          <p:nvPr>
            <p:ph type="body" idx="1"/>
          </p:nvPr>
        </p:nvSpPr>
        <p:spPr>
          <a:noFill/>
          <a:ln/>
        </p:spPr>
        <p:txBody>
          <a:bodyPr/>
          <a:lstStyle/>
          <a:p>
            <a:r>
              <a:rPr lang="de-DE" smtClean="0">
                <a:latin typeface="Times New Roman" pitchFamily="18" charset="0"/>
              </a:rPr>
              <a:t>For each of these procedures we use a simple creation bootstrapping technique: we contact the producers of the resource and ask them for a detailed description of their resource. Very often they answered with websites or parts of published articles plus some additional verbal explanation. This we used to create a draft CMDI file, trying to reuse as many components as possible, but feeling free to modify them as needed and to introduce new data categories and components as needed. We returned these CMDI files to the authors of the resources, who proofread the instances, currated their data and sometimes asked for additions and changes. After incorporating the changes, we returned the CMDI files to the resource providers for their approval. If they approved we integrated them into our metadata repository.</a:t>
            </a:r>
          </a:p>
          <a:p>
            <a:endParaRPr lang="de-DE" smtClean="0">
              <a:latin typeface="Times New Roman" pitchFamily="18" charset="0"/>
            </a:endParaRPr>
          </a:p>
          <a:p>
            <a:r>
              <a:rPr lang="de-DE" smtClean="0">
                <a:latin typeface="Times New Roman" pitchFamily="18" charset="0"/>
              </a:rPr>
              <a:t>The result for us is a large set of modified and improved components. We currently have 71 components and three profiles in the component registry, the speech corpus profile currently using a non-improved recycled profile, the experimental data still in a pre-component registry phase. Additionally we use a couple of other components that are publicly available in the component registry. As a rule of thumb we create a standalone component if we see a scenario in which the component can be reused in other contexts. Many of the 71 components are actually derivations from existing components from other authors but where we saw the need to include additional data categories or where in our context we saw the need for other cardinalities. Many components were adjusted when a low level component needed to be changed, so the top-level-components needed to included them. </a:t>
            </a:r>
          </a:p>
          <a:p>
            <a:endParaRPr lang="de-DE" smtClean="0">
              <a:latin typeface="Times New Roman" pitchFamily="18" charset="0"/>
            </a:endParaRPr>
          </a:p>
        </p:txBody>
      </p:sp>
      <p:sp>
        <p:nvSpPr>
          <p:cNvPr id="68611" name="Foliennummernplatzhalter 3"/>
          <p:cNvSpPr>
            <a:spLocks noGrp="1"/>
          </p:cNvSpPr>
          <p:nvPr>
            <p:ph type="sldNum" sz="quarter"/>
          </p:nvPr>
        </p:nvSpPr>
        <p:spPr>
          <a:noFill/>
        </p:spPr>
        <p:txBody>
          <a:bodyPr/>
          <a:lstStyle/>
          <a:p>
            <a:pPr>
              <a:buFont typeface="Times New Roman" pitchFamily="18" charset="0"/>
              <a:buNone/>
            </a:pPr>
            <a:fld id="{A4A3BCEA-C98E-4759-A64F-076EB29CADA5}" type="slidenum">
              <a:rPr lang="de-DE" smtClean="0">
                <a:latin typeface="Times New Roman" pitchFamily="18" charset="0"/>
                <a:ea typeface="DejaVu Sans"/>
                <a:cs typeface="DejaVu Sans"/>
              </a:rPr>
              <a:pPr>
                <a:buFont typeface="Times New Roman" pitchFamily="18" charset="0"/>
                <a:buNone/>
              </a:pPr>
              <a:t>20</a:t>
            </a:fld>
            <a:endParaRPr lang="de-DE" smtClean="0">
              <a:latin typeface="Times New Roman" pitchFamily="18" charset="0"/>
              <a:ea typeface="DejaVu Sans"/>
              <a:cs typeface="DejaVu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p:cNvSpPr>
          <p:nvPr>
            <p:ph type="sldImg"/>
          </p:nvPr>
        </p:nvSpPr>
        <p:spPr/>
      </p:sp>
      <p:sp>
        <p:nvSpPr>
          <p:cNvPr id="70658" name="Notizenplatzhalter 2"/>
          <p:cNvSpPr>
            <a:spLocks noGrp="1"/>
          </p:cNvSpPr>
          <p:nvPr>
            <p:ph type="body" idx="1"/>
          </p:nvPr>
        </p:nvSpPr>
        <p:spPr>
          <a:noFill/>
          <a:ln/>
        </p:spPr>
        <p:txBody>
          <a:bodyPr/>
          <a:lstStyle/>
          <a:p>
            <a:r>
              <a:rPr lang="de-DE" smtClean="0">
                <a:latin typeface="Times New Roman" pitchFamily="18" charset="0"/>
              </a:rPr>
              <a:t>In addition to this data for best practice we also worked on the transformation of additional metadata from previous projects if possible. As the previously used metadata schemas were not as adapted to the type of resource, they were much more restricted and not as detailed in their descriptions. This resulted in our change of the metadata components into more optional data categories than we would have liked. Using this procedure we created additional 61 metadata records for corpora and 121 records for webservices. Additional transformations for lexical resources are still in an earlier development phase. </a:t>
            </a:r>
          </a:p>
          <a:p>
            <a:endParaRPr lang="de-DE" smtClean="0">
              <a:latin typeface="Times New Roman" pitchFamily="18" charset="0"/>
            </a:endParaRPr>
          </a:p>
        </p:txBody>
      </p:sp>
      <p:sp>
        <p:nvSpPr>
          <p:cNvPr id="70659" name="Foliennummernplatzhalter 3"/>
          <p:cNvSpPr>
            <a:spLocks noGrp="1"/>
          </p:cNvSpPr>
          <p:nvPr>
            <p:ph type="sldNum" sz="quarter"/>
          </p:nvPr>
        </p:nvSpPr>
        <p:spPr>
          <a:noFill/>
        </p:spPr>
        <p:txBody>
          <a:bodyPr/>
          <a:lstStyle/>
          <a:p>
            <a:pPr>
              <a:buFont typeface="Times New Roman" pitchFamily="18" charset="0"/>
              <a:buNone/>
            </a:pPr>
            <a:fld id="{9F3D68F9-96A1-4B2A-B399-201EF84A38A1}" type="slidenum">
              <a:rPr lang="de-DE" smtClean="0">
                <a:latin typeface="Times New Roman" pitchFamily="18" charset="0"/>
                <a:ea typeface="DejaVu Sans"/>
                <a:cs typeface="DejaVu Sans"/>
              </a:rPr>
              <a:pPr>
                <a:buFont typeface="Times New Roman" pitchFamily="18" charset="0"/>
                <a:buNone/>
              </a:pPr>
              <a:t>21</a:t>
            </a:fld>
            <a:endParaRPr lang="de-DE" smtClean="0">
              <a:latin typeface="Times New Roman" pitchFamily="18" charset="0"/>
              <a:ea typeface="DejaVu Sans"/>
              <a:cs typeface="DejaVu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lienbildplatzhalter 1"/>
          <p:cNvSpPr>
            <a:spLocks noGrp="1" noRot="1" noChangeAspect="1"/>
          </p:cNvSpPr>
          <p:nvPr>
            <p:ph type="sldImg"/>
          </p:nvPr>
        </p:nvSpPr>
        <p:spPr/>
      </p:sp>
      <p:sp>
        <p:nvSpPr>
          <p:cNvPr id="72706" name="Notizenplatzhalter 2"/>
          <p:cNvSpPr>
            <a:spLocks noGrp="1"/>
          </p:cNvSpPr>
          <p:nvPr>
            <p:ph type="body" idx="1"/>
          </p:nvPr>
        </p:nvSpPr>
        <p:spPr>
          <a:noFill/>
          <a:ln/>
        </p:spPr>
        <p:txBody>
          <a:bodyPr/>
          <a:lstStyle/>
          <a:p>
            <a:r>
              <a:rPr lang="de-DE" smtClean="0">
                <a:latin typeface="Times New Roman" pitchFamily="18" charset="0"/>
              </a:rPr>
              <a:t>We found that we can work with a set of core components, called general info, creation, documentation, access and technical information. For the individual types of resources there are extensions, some extensions such as size information, reoccurring in various resources. For searching and we are going to hear about searching later, we found that most search scenarios can easily operate on closed classes of data categories, the resource class extension leading to additional facets in the search after the selection of the document type. </a:t>
            </a:r>
          </a:p>
          <a:p>
            <a:endParaRPr lang="de-DE" smtClean="0">
              <a:latin typeface="Times New Roman" pitchFamily="18" charset="0"/>
            </a:endParaRPr>
          </a:p>
          <a:p>
            <a:endParaRPr lang="de-DE" smtClean="0">
              <a:latin typeface="Times New Roman" pitchFamily="18" charset="0"/>
            </a:endParaRPr>
          </a:p>
          <a:p>
            <a:r>
              <a:rPr lang="de-DE" smtClean="0">
                <a:latin typeface="Times New Roman" pitchFamily="18" charset="0"/>
              </a:rPr>
              <a:t>The consequence of profiles here is that we implicitly use a classification system for language resources. And the different classes of resources have a number of consequences for the metadata, not only in the creation process but also in the use and interpretation of the metadata. This is one of the factors that is not covered by other metadata schemas. </a:t>
            </a:r>
          </a:p>
          <a:p>
            <a:endParaRPr lang="de-DE" smtClean="0">
              <a:latin typeface="Times New Roman" pitchFamily="18" charset="0"/>
            </a:endParaRPr>
          </a:p>
        </p:txBody>
      </p:sp>
      <p:sp>
        <p:nvSpPr>
          <p:cNvPr id="72707" name="Foliennummernplatzhalter 3"/>
          <p:cNvSpPr>
            <a:spLocks noGrp="1"/>
          </p:cNvSpPr>
          <p:nvPr>
            <p:ph type="sldNum" sz="quarter"/>
          </p:nvPr>
        </p:nvSpPr>
        <p:spPr>
          <a:noFill/>
        </p:spPr>
        <p:txBody>
          <a:bodyPr/>
          <a:lstStyle/>
          <a:p>
            <a:pPr>
              <a:buFont typeface="Times New Roman" pitchFamily="18" charset="0"/>
              <a:buNone/>
            </a:pPr>
            <a:fld id="{F7D8E955-A0C1-4FC9-B0B3-F651BB81B727}" type="slidenum">
              <a:rPr lang="de-DE" smtClean="0">
                <a:latin typeface="Times New Roman" pitchFamily="18" charset="0"/>
                <a:ea typeface="DejaVu Sans"/>
                <a:cs typeface="DejaVu Sans"/>
              </a:rPr>
              <a:pPr>
                <a:buFont typeface="Times New Roman" pitchFamily="18" charset="0"/>
                <a:buNone/>
              </a:pPr>
              <a:t>22</a:t>
            </a:fld>
            <a:endParaRPr lang="de-DE" smtClean="0">
              <a:latin typeface="Times New Roman" pitchFamily="18" charset="0"/>
              <a:ea typeface="DejaVu Sans"/>
              <a:cs typeface="DejaVu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p:cNvSpPr>
            <a:spLocks noGrp="1" noRot="1" noChangeAspect="1"/>
          </p:cNvSpPr>
          <p:nvPr>
            <p:ph type="sldImg"/>
          </p:nvPr>
        </p:nvSpPr>
        <p:spPr/>
      </p:sp>
      <p:sp>
        <p:nvSpPr>
          <p:cNvPr id="74754" name="Notizenplatzhalter 2"/>
          <p:cNvSpPr>
            <a:spLocks noGrp="1"/>
          </p:cNvSpPr>
          <p:nvPr>
            <p:ph type="body" idx="1"/>
          </p:nvPr>
        </p:nvSpPr>
        <p:spPr>
          <a:noFill/>
          <a:ln/>
        </p:spPr>
        <p:txBody>
          <a:bodyPr/>
          <a:lstStyle/>
          <a:p>
            <a:r>
              <a:rPr lang="de-DE" smtClean="0">
                <a:latin typeface="Times New Roman" pitchFamily="18" charset="0"/>
              </a:rPr>
              <a:t>Another addition which we found is necessary is the indication of the life-cycle status of resources. If, what we hope, the resource creators actually create their own metadata, we recommend them to start to create the metadata in the planning process of the resource or whenever it is possible. This could lead to the creation of metadata where the data is at different stages, be it in planning state, under development, released, evaluated or reviewed, but of course also superseded, retired, or withdrawn. For legacy data, it could be even necessary to classify them as "archived" not saying anything about a life-cycle process because it may be unknown. </a:t>
            </a:r>
          </a:p>
          <a:p>
            <a:r>
              <a:rPr lang="de-DE" smtClean="0">
                <a:latin typeface="Times New Roman" pitchFamily="18" charset="0"/>
              </a:rPr>
              <a:t/>
            </a:r>
            <a:br>
              <a:rPr lang="de-DE" smtClean="0">
                <a:latin typeface="Times New Roman" pitchFamily="18" charset="0"/>
              </a:rPr>
            </a:br>
            <a:endParaRPr lang="de-DE" smtClean="0">
              <a:latin typeface="Times New Roman" pitchFamily="18" charset="0"/>
            </a:endParaRPr>
          </a:p>
          <a:p>
            <a:r>
              <a:rPr lang="de-DE" smtClean="0">
                <a:latin typeface="Times New Roman" pitchFamily="18" charset="0"/>
              </a:rPr>
              <a:t>Another typical classification of linguistic project, resources and procedures is related to spoken vs. written language. The modality is also something not covered by many metadata schemas as they operate on written resources alone. We see the necessity of distinguishing at least spoken and written language, but also signs, and non-verbal communications seem to be be relevant. As some resources, especially tools, do not correspond to a specific modality, this is optional. </a:t>
            </a:r>
          </a:p>
          <a:p>
            <a:r>
              <a:rPr lang="de-DE" smtClean="0">
                <a:latin typeface="Times New Roman" pitchFamily="18" charset="0"/>
              </a:rPr>
              <a:t/>
            </a:r>
            <a:br>
              <a:rPr lang="de-DE" smtClean="0">
                <a:latin typeface="Times New Roman" pitchFamily="18" charset="0"/>
              </a:rPr>
            </a:br>
            <a:endParaRPr lang="de-DE" smtClean="0">
              <a:latin typeface="Times New Roman" pitchFamily="18" charset="0"/>
            </a:endParaRPr>
          </a:p>
          <a:p>
            <a:r>
              <a:rPr lang="de-DE" smtClean="0">
                <a:latin typeface="Times New Roman" pitchFamily="18" charset="0"/>
              </a:rPr>
              <a:t>Hence we included into our core categories a life-cycle status, a resource class and the involved modalities. </a:t>
            </a:r>
          </a:p>
          <a:p>
            <a:endParaRPr lang="de-DE" smtClean="0">
              <a:latin typeface="Times New Roman" pitchFamily="18" charset="0"/>
            </a:endParaRPr>
          </a:p>
        </p:txBody>
      </p:sp>
      <p:sp>
        <p:nvSpPr>
          <p:cNvPr id="74755" name="Foliennummernplatzhalter 3"/>
          <p:cNvSpPr>
            <a:spLocks noGrp="1"/>
          </p:cNvSpPr>
          <p:nvPr>
            <p:ph type="sldNum" sz="quarter"/>
          </p:nvPr>
        </p:nvSpPr>
        <p:spPr>
          <a:noFill/>
        </p:spPr>
        <p:txBody>
          <a:bodyPr/>
          <a:lstStyle/>
          <a:p>
            <a:pPr>
              <a:buFont typeface="Times New Roman" pitchFamily="18" charset="0"/>
              <a:buNone/>
            </a:pPr>
            <a:fld id="{41D531B3-1729-4D02-9CEE-5C3460882273}" type="slidenum">
              <a:rPr lang="de-DE" smtClean="0">
                <a:latin typeface="Times New Roman" pitchFamily="18" charset="0"/>
                <a:ea typeface="DejaVu Sans"/>
                <a:cs typeface="DejaVu Sans"/>
              </a:rPr>
              <a:pPr>
                <a:buFont typeface="Times New Roman" pitchFamily="18" charset="0"/>
                <a:buNone/>
              </a:pPr>
              <a:t>23</a:t>
            </a:fld>
            <a:endParaRPr lang="de-DE" smtClean="0">
              <a:latin typeface="Times New Roman" pitchFamily="18" charset="0"/>
              <a:ea typeface="DejaVu Sans"/>
              <a:cs typeface="DejaVu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p:cNvSpPr>
          <p:nvPr>
            <p:ph type="sldImg"/>
          </p:nvPr>
        </p:nvSpPr>
        <p:spPr/>
      </p:sp>
      <p:sp>
        <p:nvSpPr>
          <p:cNvPr id="76802" name="Notizenplatzhalter 2"/>
          <p:cNvSpPr>
            <a:spLocks noGrp="1"/>
          </p:cNvSpPr>
          <p:nvPr>
            <p:ph type="body" idx="1"/>
          </p:nvPr>
        </p:nvSpPr>
        <p:spPr>
          <a:noFill/>
          <a:ln/>
        </p:spPr>
        <p:txBody>
          <a:bodyPr/>
          <a:lstStyle/>
          <a:p>
            <a:r>
              <a:rPr lang="de-DE" smtClean="0">
                <a:latin typeface="Times New Roman" pitchFamily="18" charset="0"/>
              </a:rPr>
              <a:t>When we talked to our project partners we found out that for the establishment of CMDI for metadata there are a couple of points that are crucial.</a:t>
            </a:r>
          </a:p>
          <a:p>
            <a:r>
              <a:rPr lang="de-DE" smtClean="0">
                <a:latin typeface="Times New Roman" pitchFamily="18" charset="0"/>
              </a:rPr>
              <a:t/>
            </a:r>
            <a:br>
              <a:rPr lang="de-DE" smtClean="0">
                <a:latin typeface="Times New Roman" pitchFamily="18" charset="0"/>
              </a:rPr>
            </a:br>
            <a:endParaRPr lang="de-DE" smtClean="0">
              <a:latin typeface="Times New Roman" pitchFamily="18" charset="0"/>
            </a:endParaRPr>
          </a:p>
          <a:p>
            <a:r>
              <a:rPr lang="de-DE" smtClean="0">
                <a:latin typeface="Times New Roman" pitchFamily="18" charset="0"/>
              </a:rPr>
              <a:t>Added value: the individual researcher needs to see a personal value in creating metadata. This is strongly connected to</a:t>
            </a:r>
          </a:p>
          <a:p>
            <a:r>
              <a:rPr lang="de-DE" smtClean="0">
                <a:latin typeface="Times New Roman" pitchFamily="18" charset="0"/>
              </a:rPr>
              <a:t>Findability: you need to have a good way of finding the resources as a full text search is just not sufficient if you are looking for material with specific linguistic attributes. </a:t>
            </a:r>
          </a:p>
          <a:p>
            <a:r>
              <a:rPr lang="de-DE" smtClean="0">
                <a:latin typeface="Times New Roman" pitchFamily="18" charset="0"/>
              </a:rPr>
              <a:t>Structured description of resources: you see the description and you get a good idea about what it is good for. The overview, a kind of technical fact sheet, is essential for Quality Assurance of the metadata and a means for further overviews and statistics.</a:t>
            </a:r>
          </a:p>
          <a:p>
            <a:r>
              <a:rPr lang="de-DE" smtClean="0">
                <a:latin typeface="Times New Roman" pitchFamily="18" charset="0"/>
              </a:rPr>
              <a:t>Long term archiving in a central infrastructure: this requires trust in the repositories especially when restrictions to the access to the data is applied.</a:t>
            </a:r>
          </a:p>
          <a:p>
            <a:r>
              <a:rPr lang="de-DE" smtClean="0">
                <a:latin typeface="Times New Roman" pitchFamily="18" charset="0"/>
              </a:rPr>
              <a:t>Prototypical examples: It is essential not only to describe how to create the metadata but to show examples.</a:t>
            </a:r>
          </a:p>
          <a:p>
            <a:r>
              <a:rPr lang="de-DE" smtClean="0">
                <a:latin typeface="Times New Roman" pitchFamily="18" charset="0"/>
              </a:rPr>
              <a:t/>
            </a:r>
            <a:br>
              <a:rPr lang="de-DE" smtClean="0">
                <a:latin typeface="Times New Roman" pitchFamily="18" charset="0"/>
              </a:rPr>
            </a:br>
            <a:endParaRPr lang="de-DE" smtClean="0">
              <a:latin typeface="Times New Roman" pitchFamily="18" charset="0"/>
            </a:endParaRPr>
          </a:p>
          <a:p>
            <a:r>
              <a:rPr lang="de-DE" smtClean="0">
                <a:latin typeface="Times New Roman" pitchFamily="18" charset="0"/>
              </a:rPr>
              <a:t>In Germany we in the project NaLiDa work exactly in these areas, assisting individual researchers to archive their material and to create findable metadata.</a:t>
            </a:r>
          </a:p>
          <a:p>
            <a:endParaRPr lang="de-DE" smtClean="0">
              <a:latin typeface="Times New Roman" pitchFamily="18" charset="0"/>
            </a:endParaRPr>
          </a:p>
        </p:txBody>
      </p:sp>
      <p:sp>
        <p:nvSpPr>
          <p:cNvPr id="76803" name="Foliennummernplatzhalter 3"/>
          <p:cNvSpPr>
            <a:spLocks noGrp="1"/>
          </p:cNvSpPr>
          <p:nvPr>
            <p:ph type="sldNum" sz="quarter"/>
          </p:nvPr>
        </p:nvSpPr>
        <p:spPr>
          <a:noFill/>
        </p:spPr>
        <p:txBody>
          <a:bodyPr/>
          <a:lstStyle/>
          <a:p>
            <a:pPr>
              <a:buFont typeface="Times New Roman" pitchFamily="18" charset="0"/>
              <a:buNone/>
            </a:pPr>
            <a:fld id="{94BE082E-C81B-43B5-BA23-F7ADEAF2BC4C}" type="slidenum">
              <a:rPr lang="de-DE" smtClean="0">
                <a:latin typeface="Times New Roman" pitchFamily="18" charset="0"/>
                <a:ea typeface="DejaVu Sans"/>
                <a:cs typeface="DejaVu Sans"/>
              </a:rPr>
              <a:pPr>
                <a:buFont typeface="Times New Roman" pitchFamily="18" charset="0"/>
                <a:buNone/>
              </a:pPr>
              <a:t>24</a:t>
            </a:fld>
            <a:endParaRPr lang="de-DE" smtClean="0">
              <a:latin typeface="Times New Roman" pitchFamily="18" charset="0"/>
              <a:ea typeface="DejaVu Sans"/>
              <a:cs typeface="DejaVu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p:cNvSpPr>
          <p:nvPr>
            <p:ph type="sldImg"/>
          </p:nvPr>
        </p:nvSpPr>
        <p:spPr/>
      </p:sp>
      <p:sp>
        <p:nvSpPr>
          <p:cNvPr id="78850" name="Notizenplatzhalter 2"/>
          <p:cNvSpPr>
            <a:spLocks noGrp="1"/>
          </p:cNvSpPr>
          <p:nvPr>
            <p:ph type="body" idx="1"/>
          </p:nvPr>
        </p:nvSpPr>
        <p:spPr>
          <a:noFill/>
          <a:ln/>
        </p:spPr>
        <p:txBody>
          <a:bodyPr/>
          <a:lstStyle/>
          <a:p>
            <a:r>
              <a:rPr lang="de-DE" smtClean="0">
                <a:latin typeface="Times New Roman" pitchFamily="18" charset="0"/>
              </a:rPr>
              <a:t>Thank you.</a:t>
            </a:r>
          </a:p>
          <a:p>
            <a:endParaRPr lang="de-DE" smtClean="0">
              <a:latin typeface="Times New Roman" pitchFamily="18" charset="0"/>
            </a:endParaRPr>
          </a:p>
        </p:txBody>
      </p:sp>
      <p:sp>
        <p:nvSpPr>
          <p:cNvPr id="78851" name="Foliennummernplatzhalter 3"/>
          <p:cNvSpPr>
            <a:spLocks noGrp="1"/>
          </p:cNvSpPr>
          <p:nvPr>
            <p:ph type="sldNum" sz="quarter"/>
          </p:nvPr>
        </p:nvSpPr>
        <p:spPr>
          <a:noFill/>
        </p:spPr>
        <p:txBody>
          <a:bodyPr/>
          <a:lstStyle/>
          <a:p>
            <a:pPr>
              <a:buFont typeface="Times New Roman" pitchFamily="18" charset="0"/>
              <a:buNone/>
            </a:pPr>
            <a:fld id="{CA3FD627-264F-4251-9169-72D237D451E6}" type="slidenum">
              <a:rPr lang="de-DE" smtClean="0">
                <a:latin typeface="Times New Roman" pitchFamily="18" charset="0"/>
                <a:ea typeface="DejaVu Sans"/>
                <a:cs typeface="DejaVu Sans"/>
              </a:rPr>
              <a:pPr>
                <a:buFont typeface="Times New Roman" pitchFamily="18" charset="0"/>
                <a:buNone/>
              </a:pPr>
              <a:t>25</a:t>
            </a:fld>
            <a:endParaRPr lang="de-DE" smtClean="0">
              <a:latin typeface="Times New Roman" pitchFamily="18" charset="0"/>
              <a:ea typeface="DejaVu Sans"/>
              <a:cs typeface="DejaVu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p:sp>
      <p:sp>
        <p:nvSpPr>
          <p:cNvPr id="33794" name="Notizenplatzhalter 2"/>
          <p:cNvSpPr>
            <a:spLocks noGrp="1"/>
          </p:cNvSpPr>
          <p:nvPr>
            <p:ph type="body" idx="1"/>
          </p:nvPr>
        </p:nvSpPr>
        <p:spPr>
          <a:noFill/>
          <a:ln/>
        </p:spPr>
        <p:txBody>
          <a:bodyPr/>
          <a:lstStyle/>
          <a:p>
            <a:r>
              <a:rPr lang="de-DE" smtClean="0">
                <a:latin typeface="Times New Roman" pitchFamily="18" charset="0"/>
              </a:rPr>
              <a:t>When we talk about long term archiving, we talk not necessarily about the same timespan which we see for libraries, but initially we talk about time spans that cover more than three to five years, which is sort of the standard project funding period. In fact, at least in Germany funding agencies require the availability of primary research data for at least 10 years. </a:t>
            </a:r>
          </a:p>
          <a:p>
            <a:r>
              <a:rPr lang="de-DE" smtClean="0">
                <a:latin typeface="Times New Roman" pitchFamily="18" charset="0"/>
              </a:rPr>
              <a:t/>
            </a:r>
            <a:br>
              <a:rPr lang="de-DE" smtClean="0">
                <a:latin typeface="Times New Roman" pitchFamily="18" charset="0"/>
              </a:rPr>
            </a:br>
            <a:endParaRPr lang="de-DE" smtClean="0">
              <a:latin typeface="Times New Roman" pitchFamily="18" charset="0"/>
            </a:endParaRPr>
          </a:p>
          <a:p>
            <a:r>
              <a:rPr lang="de-DE" smtClean="0">
                <a:latin typeface="Times New Roman" pitchFamily="18" charset="0"/>
              </a:rPr>
              <a:t>However, floating researchers with short time contracts and short project durations do not foster a climate for archiving. This archiving is supposed to cater for the reuse of resources, which are often expensive, a way of citing and referring to these resources from within publications and bona fide proof of work for fraud prevention in the research community.</a:t>
            </a:r>
          </a:p>
          <a:p>
            <a:endParaRPr lang="de-DE" smtClean="0">
              <a:latin typeface="Times New Roman" pitchFamily="18" charset="0"/>
            </a:endParaRPr>
          </a:p>
        </p:txBody>
      </p:sp>
      <p:sp>
        <p:nvSpPr>
          <p:cNvPr id="33795" name="Foliennummernplatzhalter 3"/>
          <p:cNvSpPr>
            <a:spLocks noGrp="1"/>
          </p:cNvSpPr>
          <p:nvPr>
            <p:ph type="sldNum" sz="quarter"/>
          </p:nvPr>
        </p:nvSpPr>
        <p:spPr>
          <a:noFill/>
        </p:spPr>
        <p:txBody>
          <a:bodyPr/>
          <a:lstStyle/>
          <a:p>
            <a:pPr>
              <a:buFont typeface="Times New Roman" pitchFamily="18" charset="0"/>
              <a:buNone/>
            </a:pPr>
            <a:fld id="{C2622A41-B35A-4A5F-A7AD-923C2F92F7F8}" type="slidenum">
              <a:rPr lang="de-DE" smtClean="0">
                <a:latin typeface="Times New Roman" pitchFamily="18" charset="0"/>
                <a:ea typeface="DejaVu Sans"/>
                <a:cs typeface="DejaVu Sans"/>
              </a:rPr>
              <a:pPr>
                <a:buFont typeface="Times New Roman" pitchFamily="18" charset="0"/>
                <a:buNone/>
              </a:pPr>
              <a:t>3</a:t>
            </a:fld>
            <a:endParaRPr lang="de-DE" smtClean="0">
              <a:latin typeface="Times New Roman" pitchFamily="18" charset="0"/>
              <a:ea typeface="DejaVu Sans"/>
              <a:cs typeface="DejaVu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p:sp>
      <p:sp>
        <p:nvSpPr>
          <p:cNvPr id="35842" name="Notizenplatzhalter 2"/>
          <p:cNvSpPr>
            <a:spLocks noGrp="1"/>
          </p:cNvSpPr>
          <p:nvPr>
            <p:ph type="body" idx="1"/>
          </p:nvPr>
        </p:nvSpPr>
        <p:spPr>
          <a:noFill/>
          <a:ln/>
        </p:spPr>
        <p:txBody>
          <a:bodyPr/>
          <a:lstStyle/>
          <a:p>
            <a:r>
              <a:rPr lang="de-DE" smtClean="0">
                <a:latin typeface="Times New Roman" pitchFamily="18" charset="0"/>
              </a:rPr>
              <a:t>The situation however is difficult When talking about archiving you can hear statements such as "Archiving? Someday, but at present we are only at the beginning." or "Someone will always be here, they can worry about that if somebody asks for it." Or "Nobody could use my data, it is too specialized." or "I'll save it to 3.5'' floppy discs/CD-Roms/Exabytes, that's persistent". </a:t>
            </a:r>
          </a:p>
          <a:p>
            <a:endParaRPr lang="de-DE" smtClean="0">
              <a:latin typeface="Times New Roman" pitchFamily="18" charset="0"/>
            </a:endParaRPr>
          </a:p>
        </p:txBody>
      </p:sp>
      <p:sp>
        <p:nvSpPr>
          <p:cNvPr id="35843" name="Foliennummernplatzhalter 3"/>
          <p:cNvSpPr>
            <a:spLocks noGrp="1"/>
          </p:cNvSpPr>
          <p:nvPr>
            <p:ph type="sldNum" sz="quarter"/>
          </p:nvPr>
        </p:nvSpPr>
        <p:spPr>
          <a:noFill/>
        </p:spPr>
        <p:txBody>
          <a:bodyPr/>
          <a:lstStyle/>
          <a:p>
            <a:pPr>
              <a:buFont typeface="Times New Roman" pitchFamily="18" charset="0"/>
              <a:buNone/>
            </a:pPr>
            <a:fld id="{F0688AE5-5079-42F3-85C0-DEFE32D4FF5C}" type="slidenum">
              <a:rPr lang="de-DE" smtClean="0">
                <a:latin typeface="Times New Roman" pitchFamily="18" charset="0"/>
                <a:ea typeface="DejaVu Sans"/>
                <a:cs typeface="DejaVu Sans"/>
              </a:rPr>
              <a:pPr>
                <a:buFont typeface="Times New Roman" pitchFamily="18" charset="0"/>
                <a:buNone/>
              </a:pPr>
              <a:t>4</a:t>
            </a:fld>
            <a:endParaRPr lang="de-DE" smtClean="0">
              <a:latin typeface="Times New Roman" pitchFamily="18" charset="0"/>
              <a:ea typeface="DejaVu Sans"/>
              <a:cs typeface="DejaVu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p:sp>
      <p:sp>
        <p:nvSpPr>
          <p:cNvPr id="37890" name="Notizenplatzhalter 2"/>
          <p:cNvSpPr>
            <a:spLocks noGrp="1"/>
          </p:cNvSpPr>
          <p:nvPr>
            <p:ph type="body" idx="1"/>
          </p:nvPr>
        </p:nvSpPr>
        <p:spPr>
          <a:noFill/>
          <a:ln/>
        </p:spPr>
        <p:txBody>
          <a:bodyPr/>
          <a:lstStyle/>
          <a:p>
            <a:r>
              <a:rPr lang="de-DE" smtClean="0">
                <a:latin typeface="Times New Roman" pitchFamily="18" charset="0"/>
              </a:rPr>
              <a:t>Some worry about it saying "How should I do it" or "I don't have any means for it, the resources are hardly sufficient for the project as such."</a:t>
            </a:r>
          </a:p>
          <a:p>
            <a:endParaRPr lang="de-DE" smtClean="0">
              <a:latin typeface="Times New Roman" pitchFamily="18" charset="0"/>
            </a:endParaRPr>
          </a:p>
        </p:txBody>
      </p:sp>
      <p:sp>
        <p:nvSpPr>
          <p:cNvPr id="37891" name="Foliennummernplatzhalter 3"/>
          <p:cNvSpPr>
            <a:spLocks noGrp="1"/>
          </p:cNvSpPr>
          <p:nvPr>
            <p:ph type="sldNum" sz="quarter"/>
          </p:nvPr>
        </p:nvSpPr>
        <p:spPr>
          <a:noFill/>
        </p:spPr>
        <p:txBody>
          <a:bodyPr/>
          <a:lstStyle/>
          <a:p>
            <a:pPr>
              <a:buFont typeface="Times New Roman" pitchFamily="18" charset="0"/>
              <a:buNone/>
            </a:pPr>
            <a:fld id="{61A12F46-E52E-45F2-A1BB-63640DE341CE}" type="slidenum">
              <a:rPr lang="de-DE" smtClean="0">
                <a:latin typeface="Times New Roman" pitchFamily="18" charset="0"/>
                <a:ea typeface="DejaVu Sans"/>
                <a:cs typeface="DejaVu Sans"/>
              </a:rPr>
              <a:pPr>
                <a:buFont typeface="Times New Roman" pitchFamily="18" charset="0"/>
                <a:buNone/>
              </a:pPr>
              <a:t>5</a:t>
            </a:fld>
            <a:endParaRPr lang="de-DE" smtClean="0">
              <a:latin typeface="Times New Roman" pitchFamily="18" charset="0"/>
              <a:ea typeface="DejaVu Sans"/>
              <a:cs typeface="DejaVu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p:sp>
      <p:sp>
        <p:nvSpPr>
          <p:cNvPr id="39938" name="Notizenplatzhalter 2"/>
          <p:cNvSpPr>
            <a:spLocks noGrp="1"/>
          </p:cNvSpPr>
          <p:nvPr>
            <p:ph type="body" idx="1"/>
          </p:nvPr>
        </p:nvSpPr>
        <p:spPr>
          <a:noFill/>
          <a:ln/>
        </p:spPr>
        <p:txBody>
          <a:bodyPr/>
          <a:lstStyle/>
          <a:p>
            <a:r>
              <a:rPr lang="de-DE" smtClean="0">
                <a:latin typeface="Times New Roman" pitchFamily="18" charset="0"/>
              </a:rPr>
              <a:t>The NaLiDa project in this case takes a slightly different approach, as we are a project funded for infrastructure. Hence we want to support individual researchers and groups, while we are actively participating in the development of standards and technologies for resource sustainability. A major issue, and I am going to talk about this later, is the creation of state of the art examples as reference for others, a kind of a prototype for various types of resources serving as points of reference for those who are new to archiving their data.</a:t>
            </a:r>
          </a:p>
        </p:txBody>
      </p:sp>
      <p:sp>
        <p:nvSpPr>
          <p:cNvPr id="39939" name="Foliennummernplatzhalter 3"/>
          <p:cNvSpPr>
            <a:spLocks noGrp="1"/>
          </p:cNvSpPr>
          <p:nvPr>
            <p:ph type="sldNum" sz="quarter"/>
          </p:nvPr>
        </p:nvSpPr>
        <p:spPr>
          <a:noFill/>
        </p:spPr>
        <p:txBody>
          <a:bodyPr/>
          <a:lstStyle/>
          <a:p>
            <a:pPr>
              <a:buFont typeface="Times New Roman" pitchFamily="18" charset="0"/>
              <a:buNone/>
            </a:pPr>
            <a:fld id="{C4C51293-FFDE-42A8-A1E0-4A8F149358B8}" type="slidenum">
              <a:rPr lang="de-DE" smtClean="0">
                <a:latin typeface="Times New Roman" pitchFamily="18" charset="0"/>
                <a:ea typeface="DejaVu Sans"/>
                <a:cs typeface="DejaVu Sans"/>
              </a:rPr>
              <a:pPr>
                <a:buFont typeface="Times New Roman" pitchFamily="18" charset="0"/>
                <a:buNone/>
              </a:pPr>
              <a:t>6</a:t>
            </a:fld>
            <a:endParaRPr lang="de-DE" smtClean="0">
              <a:latin typeface="Times New Roman" pitchFamily="18" charset="0"/>
              <a:ea typeface="DejaVu Sans"/>
              <a:cs typeface="DejaVu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p:sp>
      <p:sp>
        <p:nvSpPr>
          <p:cNvPr id="41986" name="Notizenplatzhalter 2"/>
          <p:cNvSpPr>
            <a:spLocks noGrp="1"/>
          </p:cNvSpPr>
          <p:nvPr>
            <p:ph type="body" idx="1"/>
          </p:nvPr>
        </p:nvSpPr>
        <p:spPr>
          <a:noFill/>
          <a:ln/>
        </p:spPr>
        <p:txBody>
          <a:bodyPr/>
          <a:lstStyle/>
          <a:p>
            <a:r>
              <a:rPr lang="de-DE" smtClean="0">
                <a:latin typeface="Times New Roman" pitchFamily="18" charset="0"/>
              </a:rPr>
              <a:t>This involves a very detailed documentation, containing tutorial like How-Tos, blog entries, workshops and simple one on one hands-on training with colleagues.</a:t>
            </a:r>
          </a:p>
          <a:p>
            <a:endParaRPr lang="de-DE" smtClean="0">
              <a:latin typeface="Times New Roman" pitchFamily="18" charset="0"/>
            </a:endParaRPr>
          </a:p>
        </p:txBody>
      </p:sp>
      <p:sp>
        <p:nvSpPr>
          <p:cNvPr id="41987" name="Foliennummernplatzhalter 3"/>
          <p:cNvSpPr>
            <a:spLocks noGrp="1"/>
          </p:cNvSpPr>
          <p:nvPr>
            <p:ph type="sldNum" sz="quarter"/>
          </p:nvPr>
        </p:nvSpPr>
        <p:spPr>
          <a:noFill/>
        </p:spPr>
        <p:txBody>
          <a:bodyPr/>
          <a:lstStyle/>
          <a:p>
            <a:pPr>
              <a:buFont typeface="Times New Roman" pitchFamily="18" charset="0"/>
              <a:buNone/>
            </a:pPr>
            <a:fld id="{087B61BA-B3A4-43F3-9F35-7A0E4BB62324}" type="slidenum">
              <a:rPr lang="de-DE" smtClean="0">
                <a:latin typeface="Times New Roman" pitchFamily="18" charset="0"/>
                <a:ea typeface="DejaVu Sans"/>
                <a:cs typeface="DejaVu Sans"/>
              </a:rPr>
              <a:pPr>
                <a:buFont typeface="Times New Roman" pitchFamily="18" charset="0"/>
                <a:buNone/>
              </a:pPr>
              <a:t>7</a:t>
            </a:fld>
            <a:endParaRPr lang="de-DE" smtClean="0">
              <a:latin typeface="Times New Roman" pitchFamily="18" charset="0"/>
              <a:ea typeface="DejaVu Sans"/>
              <a:cs typeface="DejaVu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p:sp>
      <p:sp>
        <p:nvSpPr>
          <p:cNvPr id="44034" name="Notizenplatzhalter 2"/>
          <p:cNvSpPr>
            <a:spLocks noGrp="1"/>
          </p:cNvSpPr>
          <p:nvPr>
            <p:ph type="body" idx="1"/>
          </p:nvPr>
        </p:nvSpPr>
        <p:spPr>
          <a:noFill/>
          <a:ln/>
        </p:spPr>
        <p:txBody>
          <a:bodyPr/>
          <a:lstStyle/>
          <a:p>
            <a:r>
              <a:rPr lang="de-DE" smtClean="0">
                <a:latin typeface="Times New Roman" pitchFamily="18" charset="0"/>
              </a:rPr>
              <a:t>A major requirement in this case is to show potential users the added value. Let's face it: archiving and the creation of metadata take additional time and costs, if they do not see the usefulness, they ain't gonna do it. The added value for the individual reseacher, from our perspective and which have been tested against living researchers is findability, collaboration, fame and a good overview over their own data. </a:t>
            </a:r>
          </a:p>
          <a:p>
            <a:endParaRPr lang="de-DE" smtClean="0">
              <a:latin typeface="Times New Roman" pitchFamily="18" charset="0"/>
            </a:endParaRPr>
          </a:p>
        </p:txBody>
      </p:sp>
      <p:sp>
        <p:nvSpPr>
          <p:cNvPr id="44035" name="Foliennummernplatzhalter 3"/>
          <p:cNvSpPr>
            <a:spLocks noGrp="1"/>
          </p:cNvSpPr>
          <p:nvPr>
            <p:ph type="sldNum" sz="quarter"/>
          </p:nvPr>
        </p:nvSpPr>
        <p:spPr>
          <a:noFill/>
        </p:spPr>
        <p:txBody>
          <a:bodyPr/>
          <a:lstStyle/>
          <a:p>
            <a:pPr>
              <a:buFont typeface="Times New Roman" pitchFamily="18" charset="0"/>
              <a:buNone/>
            </a:pPr>
            <a:fld id="{09C0421E-DA0C-4135-9F38-2E98AF734F4F}" type="slidenum">
              <a:rPr lang="de-DE" smtClean="0">
                <a:latin typeface="Times New Roman" pitchFamily="18" charset="0"/>
                <a:ea typeface="DejaVu Sans"/>
                <a:cs typeface="DejaVu Sans"/>
              </a:rPr>
              <a:pPr>
                <a:buFont typeface="Times New Roman" pitchFamily="18" charset="0"/>
                <a:buNone/>
              </a:pPr>
              <a:t>8</a:t>
            </a:fld>
            <a:endParaRPr lang="de-DE" smtClean="0">
              <a:latin typeface="Times New Roman" pitchFamily="18" charset="0"/>
              <a:ea typeface="DejaVu Sans"/>
              <a:cs typeface="DejaVu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p:sp>
      <p:sp>
        <p:nvSpPr>
          <p:cNvPr id="46082" name="Notizenplatzhalter 2"/>
          <p:cNvSpPr>
            <a:spLocks noGrp="1"/>
          </p:cNvSpPr>
          <p:nvPr>
            <p:ph type="body" idx="1"/>
          </p:nvPr>
        </p:nvSpPr>
        <p:spPr>
          <a:noFill/>
          <a:ln/>
        </p:spPr>
        <p:txBody>
          <a:bodyPr/>
          <a:lstStyle/>
          <a:p>
            <a:r>
              <a:rPr lang="de-DE" smtClean="0">
                <a:latin typeface="Times New Roman" pitchFamily="18" charset="0"/>
              </a:rPr>
              <a:t>Findability here means that first of all it is easier for them to find their data within a couple of months. But it also refers to the process of finding other person's related resources and being found by others as well. This of course also means that collaboration is increased and can be extended with those who create similar resources. Fame, that is the personal relation to a resource did not trigger too much interest, though the referencing in papers seems to be relevant.</a:t>
            </a:r>
          </a:p>
          <a:p>
            <a:endParaRPr lang="de-DE" smtClean="0">
              <a:latin typeface="Times New Roman" pitchFamily="18" charset="0"/>
            </a:endParaRPr>
          </a:p>
          <a:p>
            <a:r>
              <a:rPr lang="de-DE" smtClean="0">
                <a:latin typeface="Times New Roman" pitchFamily="18" charset="0"/>
              </a:rPr>
              <a:t>Right this sounds extremely programmatic so far, so what did we do? First of all we tried to identify prototypical resources from various fields, of course selecting resources of colleagues we knew and were in contact with, that makes life much easier. </a:t>
            </a:r>
          </a:p>
          <a:p>
            <a:r>
              <a:rPr lang="de-DE" smtClean="0">
                <a:latin typeface="Times New Roman" pitchFamily="18" charset="0"/>
              </a:rPr>
              <a:t/>
            </a:r>
            <a:br>
              <a:rPr lang="de-DE" smtClean="0">
                <a:latin typeface="Times New Roman" pitchFamily="18" charset="0"/>
              </a:rPr>
            </a:br>
            <a:r>
              <a:rPr lang="de-DE" smtClean="0">
                <a:latin typeface="Times New Roman" pitchFamily="18" charset="0"/>
              </a:rPr>
              <a:t>The prototypical resources we looked at are: lexical resources, corpora, experimental data and software tools. </a:t>
            </a:r>
          </a:p>
          <a:p>
            <a:endParaRPr lang="de-DE" smtClean="0">
              <a:latin typeface="Times New Roman" pitchFamily="18" charset="0"/>
            </a:endParaRPr>
          </a:p>
          <a:p>
            <a:endParaRPr lang="de-DE" smtClean="0">
              <a:latin typeface="Times New Roman" pitchFamily="18" charset="0"/>
            </a:endParaRPr>
          </a:p>
        </p:txBody>
      </p:sp>
      <p:sp>
        <p:nvSpPr>
          <p:cNvPr id="46083" name="Foliennummernplatzhalter 3"/>
          <p:cNvSpPr>
            <a:spLocks noGrp="1"/>
          </p:cNvSpPr>
          <p:nvPr>
            <p:ph type="sldNum" sz="quarter"/>
          </p:nvPr>
        </p:nvSpPr>
        <p:spPr>
          <a:noFill/>
        </p:spPr>
        <p:txBody>
          <a:bodyPr/>
          <a:lstStyle/>
          <a:p>
            <a:pPr>
              <a:buFont typeface="Times New Roman" pitchFamily="18" charset="0"/>
              <a:buNone/>
            </a:pPr>
            <a:fld id="{D7FECA78-0C42-4613-9515-36EA349D02E2}" type="slidenum">
              <a:rPr lang="de-DE" smtClean="0">
                <a:latin typeface="Times New Roman" pitchFamily="18" charset="0"/>
                <a:ea typeface="DejaVu Sans"/>
                <a:cs typeface="DejaVu Sans"/>
              </a:rPr>
              <a:pPr>
                <a:buFont typeface="Times New Roman" pitchFamily="18" charset="0"/>
                <a:buNone/>
              </a:pPr>
              <a:t>9</a:t>
            </a:fld>
            <a:endParaRPr lang="de-DE" smtClean="0">
              <a:latin typeface="Times New Roman" pitchFamily="18" charset="0"/>
              <a:ea typeface="DejaVu Sans"/>
              <a:cs typeface="DejaVu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513" y="1722438"/>
            <a:ext cx="6248400" cy="1219200"/>
          </a:xfrm>
        </p:spPr>
        <p:txBody>
          <a:bodyPr/>
          <a:lstStyle/>
          <a:p>
            <a:r>
              <a:rPr lang="de-DE" smtClean="0"/>
              <a:t>Click to edit Master title style</a:t>
            </a:r>
            <a:endParaRPr lang="de-DE"/>
          </a:p>
        </p:txBody>
      </p:sp>
      <p:sp>
        <p:nvSpPr>
          <p:cNvPr id="3" name="Subtitle 2"/>
          <p:cNvSpPr>
            <a:spLocks noGrp="1"/>
          </p:cNvSpPr>
          <p:nvPr>
            <p:ph type="subTitle" idx="1"/>
          </p:nvPr>
        </p:nvSpPr>
        <p:spPr>
          <a:xfrm>
            <a:off x="1512889" y="4283075"/>
            <a:ext cx="5356224"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Click</a:t>
            </a:r>
            <a:r>
              <a:rPr lang="de-DE" dirty="0" smtClean="0"/>
              <a:t> to </a:t>
            </a:r>
            <a:r>
              <a:rPr lang="de-DE" dirty="0" err="1" smtClean="0"/>
              <a:t>edit</a:t>
            </a:r>
            <a:r>
              <a:rPr lang="de-DE" dirty="0" smtClean="0"/>
              <a:t> Master </a:t>
            </a:r>
            <a:r>
              <a:rPr lang="de-DE" dirty="0" err="1" smtClean="0"/>
              <a:t>subtitle</a:t>
            </a:r>
            <a:r>
              <a:rPr lang="de-DE" dirty="0" smtClean="0"/>
              <a:t> style</a:t>
            </a:r>
            <a:endParaRPr lang="de-DE" dirty="0"/>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3"/>
          <p:cNvSpPr>
            <a:spLocks noGrp="1" noChangeArrowheads="1"/>
          </p:cNvSpPr>
          <p:nvPr>
            <p:ph type="dt" idx="11"/>
          </p:nvPr>
        </p:nvSpPr>
        <p:spPr>
          <a:ln/>
        </p:spPr>
        <p:txBody>
          <a:bodyPr/>
          <a:lstStyle>
            <a:lvl1pPr>
              <a:defRPr/>
            </a:lvl1pPr>
          </a:lstStyle>
          <a:p>
            <a:pPr>
              <a:defRPr/>
            </a:pPr>
            <a:endParaRPr lang="de-DE"/>
          </a:p>
        </p:txBody>
      </p:sp>
      <p:sp>
        <p:nvSpPr>
          <p:cNvPr id="6" name="Rectangle 4"/>
          <p:cNvSpPr>
            <a:spLocks noGrp="1" noChangeArrowheads="1"/>
          </p:cNvSpPr>
          <p:nvPr>
            <p:ph type="ftr" idx="12"/>
          </p:nvPr>
        </p:nvSpPr>
        <p:spPr>
          <a:ln/>
        </p:spPr>
        <p:txBody>
          <a:bodyPr/>
          <a:lstStyle>
            <a:lvl1pPr>
              <a:defRPr/>
            </a:lvl1pPr>
          </a:lstStyle>
          <a:p>
            <a:pPr>
              <a:defRPr/>
            </a:pPr>
            <a:endParaRPr lang="de-DE"/>
          </a:p>
        </p:txBody>
      </p:sp>
      <p:sp>
        <p:nvSpPr>
          <p:cNvPr id="7" name="Rectangle 5"/>
          <p:cNvSpPr>
            <a:spLocks noGrp="1" noChangeArrowheads="1"/>
          </p:cNvSpPr>
          <p:nvPr>
            <p:ph type="sldNum" idx="13"/>
          </p:nvPr>
        </p:nvSpPr>
        <p:spPr>
          <a:ln/>
        </p:spPr>
        <p:txBody>
          <a:bodyPr/>
          <a:lstStyle>
            <a:lvl1pPr>
              <a:defRPr/>
            </a:lvl1pPr>
          </a:lstStyle>
          <a:p>
            <a:pPr>
              <a:defRPr/>
            </a:pPr>
            <a:fld id="{61035D8A-25B3-4816-B5FE-0B89F5813633}"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3"/>
          <p:cNvSpPr>
            <a:spLocks noGrp="1" noChangeArrowheads="1"/>
          </p:cNvSpPr>
          <p:nvPr>
            <p:ph type="dt" idx="11"/>
          </p:nvPr>
        </p:nvSpPr>
        <p:spPr>
          <a:ln/>
        </p:spPr>
        <p:txBody>
          <a:bodyPr/>
          <a:lstStyle>
            <a:lvl1pPr>
              <a:defRPr/>
            </a:lvl1pPr>
          </a:lstStyle>
          <a:p>
            <a:pPr>
              <a:defRPr/>
            </a:pPr>
            <a:endParaRPr lang="de-DE"/>
          </a:p>
        </p:txBody>
      </p:sp>
      <p:sp>
        <p:nvSpPr>
          <p:cNvPr id="6" name="Rectangle 4"/>
          <p:cNvSpPr>
            <a:spLocks noGrp="1" noChangeArrowheads="1"/>
          </p:cNvSpPr>
          <p:nvPr>
            <p:ph type="ftr" idx="12"/>
          </p:nvPr>
        </p:nvSpPr>
        <p:spPr>
          <a:ln/>
        </p:spPr>
        <p:txBody>
          <a:bodyPr/>
          <a:lstStyle>
            <a:lvl1pPr>
              <a:defRPr/>
            </a:lvl1pPr>
          </a:lstStyle>
          <a:p>
            <a:pPr>
              <a:defRPr/>
            </a:pPr>
            <a:endParaRPr lang="de-DE"/>
          </a:p>
        </p:txBody>
      </p:sp>
      <p:sp>
        <p:nvSpPr>
          <p:cNvPr id="7" name="Rectangle 5"/>
          <p:cNvSpPr>
            <a:spLocks noGrp="1" noChangeArrowheads="1"/>
          </p:cNvSpPr>
          <p:nvPr>
            <p:ph type="sldNum" idx="13"/>
          </p:nvPr>
        </p:nvSpPr>
        <p:spPr>
          <a:ln/>
        </p:spPr>
        <p:txBody>
          <a:bodyPr/>
          <a:lstStyle>
            <a:lvl1pPr>
              <a:defRPr/>
            </a:lvl1pPr>
          </a:lstStyle>
          <a:p>
            <a:pPr>
              <a:defRPr/>
            </a:pPr>
            <a:fld id="{BCBF2DC6-98BF-479E-AC59-B7C5807A8650}"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68913" y="1381125"/>
            <a:ext cx="1587500" cy="3827463"/>
          </a:xfrm>
        </p:spPr>
        <p:txBody>
          <a:bodyPr vert="eaVert"/>
          <a:lstStyle/>
          <a:p>
            <a:r>
              <a:rPr lang="de-DE" smtClean="0"/>
              <a:t>Click to edit Master title style</a:t>
            </a:r>
            <a:endParaRPr lang="de-DE"/>
          </a:p>
        </p:txBody>
      </p:sp>
      <p:sp>
        <p:nvSpPr>
          <p:cNvPr id="3" name="Vertical Text Placeholder 2"/>
          <p:cNvSpPr>
            <a:spLocks noGrp="1"/>
          </p:cNvSpPr>
          <p:nvPr>
            <p:ph type="body" orient="vert" idx="1"/>
          </p:nvPr>
        </p:nvSpPr>
        <p:spPr>
          <a:xfrm>
            <a:off x="503238" y="1381125"/>
            <a:ext cx="4613275" cy="3827463"/>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3"/>
          <p:cNvSpPr>
            <a:spLocks noGrp="1" noChangeArrowheads="1"/>
          </p:cNvSpPr>
          <p:nvPr>
            <p:ph type="dt" idx="11"/>
          </p:nvPr>
        </p:nvSpPr>
        <p:spPr>
          <a:ln/>
        </p:spPr>
        <p:txBody>
          <a:bodyPr/>
          <a:lstStyle>
            <a:lvl1pPr>
              <a:defRPr/>
            </a:lvl1pPr>
          </a:lstStyle>
          <a:p>
            <a:pPr>
              <a:defRPr/>
            </a:pPr>
            <a:endParaRPr lang="de-DE"/>
          </a:p>
        </p:txBody>
      </p:sp>
      <p:sp>
        <p:nvSpPr>
          <p:cNvPr id="6" name="Rectangle 4"/>
          <p:cNvSpPr>
            <a:spLocks noGrp="1" noChangeArrowheads="1"/>
          </p:cNvSpPr>
          <p:nvPr>
            <p:ph type="ftr" idx="12"/>
          </p:nvPr>
        </p:nvSpPr>
        <p:spPr>
          <a:ln/>
        </p:spPr>
        <p:txBody>
          <a:bodyPr/>
          <a:lstStyle>
            <a:lvl1pPr>
              <a:defRPr/>
            </a:lvl1pPr>
          </a:lstStyle>
          <a:p>
            <a:pPr>
              <a:defRPr/>
            </a:pPr>
            <a:endParaRPr lang="de-DE"/>
          </a:p>
        </p:txBody>
      </p:sp>
      <p:sp>
        <p:nvSpPr>
          <p:cNvPr id="7" name="Rectangle 5"/>
          <p:cNvSpPr>
            <a:spLocks noGrp="1" noChangeArrowheads="1"/>
          </p:cNvSpPr>
          <p:nvPr>
            <p:ph type="sldNum" idx="13"/>
          </p:nvPr>
        </p:nvSpPr>
        <p:spPr>
          <a:ln/>
        </p:spPr>
        <p:txBody>
          <a:bodyPr/>
          <a:lstStyle>
            <a:lvl1pPr>
              <a:defRPr/>
            </a:lvl1pPr>
          </a:lstStyle>
          <a:p>
            <a:pPr>
              <a:defRPr/>
            </a:pPr>
            <a:fld id="{C52072B9-0635-4F39-AE17-E44A2113D29C}"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1381125"/>
            <a:ext cx="6353175" cy="1660525"/>
          </a:xfrm>
        </p:spPr>
        <p:txBody>
          <a:bodyPr/>
          <a:lstStyle/>
          <a:p>
            <a:r>
              <a:rPr lang="de-DE" smtClean="0"/>
              <a:t>Click to edit Master title style</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3"/>
          <p:cNvSpPr>
            <a:spLocks noGrp="1" noChangeArrowheads="1"/>
          </p:cNvSpPr>
          <p:nvPr>
            <p:ph type="dt" idx="11"/>
          </p:nvPr>
        </p:nvSpPr>
        <p:spPr>
          <a:ln/>
        </p:spPr>
        <p:txBody>
          <a:bodyPr/>
          <a:lstStyle>
            <a:lvl1pPr>
              <a:defRPr/>
            </a:lvl1pPr>
          </a:lstStyle>
          <a:p>
            <a:pPr>
              <a:defRPr/>
            </a:pPr>
            <a:endParaRPr lang="de-DE"/>
          </a:p>
        </p:txBody>
      </p:sp>
      <p:sp>
        <p:nvSpPr>
          <p:cNvPr id="5" name="Rectangle 4"/>
          <p:cNvSpPr>
            <a:spLocks noGrp="1" noChangeArrowheads="1"/>
          </p:cNvSpPr>
          <p:nvPr>
            <p:ph type="ftr" idx="12"/>
          </p:nvPr>
        </p:nvSpPr>
        <p:spPr>
          <a:ln/>
        </p:spPr>
        <p:txBody>
          <a:bodyPr/>
          <a:lstStyle>
            <a:lvl1pPr>
              <a:defRPr/>
            </a:lvl1pPr>
          </a:lstStyle>
          <a:p>
            <a:pPr>
              <a:defRPr/>
            </a:pPr>
            <a:endParaRPr lang="de-DE"/>
          </a:p>
        </p:txBody>
      </p:sp>
      <p:sp>
        <p:nvSpPr>
          <p:cNvPr id="6" name="Rectangle 5"/>
          <p:cNvSpPr>
            <a:spLocks noGrp="1" noChangeArrowheads="1"/>
          </p:cNvSpPr>
          <p:nvPr>
            <p:ph type="sldNum" idx="13"/>
          </p:nvPr>
        </p:nvSpPr>
        <p:spPr>
          <a:ln/>
        </p:spPr>
        <p:txBody>
          <a:bodyPr/>
          <a:lstStyle>
            <a:lvl1pPr>
              <a:defRPr/>
            </a:lvl1pPr>
          </a:lstStyle>
          <a:p>
            <a:pPr>
              <a:defRPr/>
            </a:pPr>
            <a:fld id="{BCBBB4C9-03B1-4DAD-AD10-62DCA4536B88}" type="slidenum">
              <a:rPr lang="de-DE"/>
              <a:pPr>
                <a:defRPr/>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de-DE" smtClean="0"/>
              <a:t>Click to edit Master title style</a:t>
            </a:r>
            <a:endParaRPr lang="de-DE"/>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BF91E241-8A49-4991-AF2D-E0B073225663}" type="slidenum">
              <a:rPr lang="de-DE"/>
              <a:pPr>
                <a:defRPr/>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7A09B5B2-38AE-4D99-A4AE-77835D8241DC}" type="slidenum">
              <a:rPr lang="de-DE"/>
              <a:pPr>
                <a:defRPr/>
              </a:pPr>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de-DE" smtClean="0"/>
              <a:t>Click to edit Master title style</a:t>
            </a:r>
            <a:endParaRPr lang="de-D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1074C6DB-9B05-4B64-9A6C-3C23C1F33D67}" type="slidenum">
              <a:rPr lang="de-DE"/>
              <a:pPr>
                <a:defRPr/>
              </a:pPr>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503238" y="1768475"/>
            <a:ext cx="3443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4098925" y="1768475"/>
            <a:ext cx="3443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6E56EFEA-B738-443B-84F9-1684F55C7CE4}" type="slidenum">
              <a:rPr lang="de-DE"/>
              <a:pPr>
                <a:defRPr/>
              </a:pPr>
              <a:t>‹#›</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de-DE" smtClean="0"/>
              <a:t>Click to edit Master title style</a:t>
            </a:r>
            <a:endParaRPr lang="de-D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pPr>
              <a:defRPr/>
            </a:pPr>
            <a:fld id="{545BC811-4331-4422-AF02-A49F7A2A2E91}" type="slidenum">
              <a:rPr lang="de-DE"/>
              <a:pPr>
                <a:defRPr/>
              </a:pPr>
              <a:t>‹#›</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pPr>
              <a:defRPr/>
            </a:pPr>
            <a:fld id="{E3FAE971-FD00-4E07-83BC-731C762EBE84}" type="slidenum">
              <a:rPr lang="de-DE"/>
              <a:pPr>
                <a:defRPr/>
              </a:pPr>
              <a:t>‹#›</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pPr>
              <a:defRPr/>
            </a:pPr>
            <a:fld id="{FA431E35-E6E9-4830-A176-E687E93E07D6}"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4512" y="198437"/>
            <a:ext cx="6353175" cy="1660525"/>
          </a:xfrm>
        </p:spPr>
        <p:txBody>
          <a:bodyPr/>
          <a:lstStyle/>
          <a:p>
            <a:r>
              <a:rPr lang="de-DE" smtClean="0"/>
              <a:t>Click to edit Master title style</a:t>
            </a:r>
            <a:endParaRPr lang="de-DE"/>
          </a:p>
        </p:txBody>
      </p:sp>
      <p:sp>
        <p:nvSpPr>
          <p:cNvPr id="3" name="Content Placeholder 2"/>
          <p:cNvSpPr>
            <a:spLocks noGrp="1"/>
          </p:cNvSpPr>
          <p:nvPr>
            <p:ph idx="1"/>
          </p:nvPr>
        </p:nvSpPr>
        <p:spPr>
          <a:xfrm>
            <a:off x="530225" y="3481387"/>
            <a:ext cx="6326188" cy="3270249"/>
          </a:xfrm>
        </p:spPr>
        <p:txBody>
          <a:bodyPr/>
          <a:lstStyle/>
          <a:p>
            <a:pPr lvl="0"/>
            <a:r>
              <a:rPr lang="de-DE" dirty="0" err="1" smtClean="0"/>
              <a:t>Click</a:t>
            </a:r>
            <a:r>
              <a:rPr lang="de-DE" dirty="0" smtClean="0"/>
              <a:t> to </a:t>
            </a:r>
            <a:r>
              <a:rPr lang="de-DE" dirty="0" err="1" smtClean="0"/>
              <a:t>edit</a:t>
            </a:r>
            <a:r>
              <a:rPr lang="de-DE" dirty="0" smtClean="0"/>
              <a:t> Master text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3"/>
          <p:cNvSpPr>
            <a:spLocks noGrp="1" noChangeArrowheads="1"/>
          </p:cNvSpPr>
          <p:nvPr>
            <p:ph type="dt" idx="11"/>
          </p:nvPr>
        </p:nvSpPr>
        <p:spPr>
          <a:ln/>
        </p:spPr>
        <p:txBody>
          <a:bodyPr/>
          <a:lstStyle>
            <a:lvl1pPr>
              <a:defRPr/>
            </a:lvl1pPr>
          </a:lstStyle>
          <a:p>
            <a:pPr>
              <a:defRPr/>
            </a:pPr>
            <a:endParaRPr lang="de-DE"/>
          </a:p>
        </p:txBody>
      </p:sp>
      <p:sp>
        <p:nvSpPr>
          <p:cNvPr id="6" name="Rectangle 4"/>
          <p:cNvSpPr>
            <a:spLocks noGrp="1" noChangeArrowheads="1"/>
          </p:cNvSpPr>
          <p:nvPr>
            <p:ph type="ftr" idx="12"/>
          </p:nvPr>
        </p:nvSpPr>
        <p:spPr>
          <a:ln/>
        </p:spPr>
        <p:txBody>
          <a:bodyPr/>
          <a:lstStyle>
            <a:lvl1pPr>
              <a:defRPr/>
            </a:lvl1pPr>
          </a:lstStyle>
          <a:p>
            <a:pPr>
              <a:defRPr/>
            </a:pPr>
            <a:endParaRPr lang="de-DE"/>
          </a:p>
        </p:txBody>
      </p:sp>
      <p:sp>
        <p:nvSpPr>
          <p:cNvPr id="7" name="Rectangle 5"/>
          <p:cNvSpPr>
            <a:spLocks noGrp="1" noChangeArrowheads="1"/>
          </p:cNvSpPr>
          <p:nvPr>
            <p:ph type="sldNum" idx="13"/>
          </p:nvPr>
        </p:nvSpPr>
        <p:spPr>
          <a:ln/>
        </p:spPr>
        <p:txBody>
          <a:bodyPr/>
          <a:lstStyle>
            <a:lvl1pPr>
              <a:defRPr/>
            </a:lvl1pPr>
          </a:lstStyle>
          <a:p>
            <a:pPr>
              <a:defRPr/>
            </a:pPr>
            <a:fld id="{40E1D77E-FED1-4F81-B77A-2E3CF1B72AD9}"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de-DE" smtClean="0"/>
              <a:t>Click to edit Master title style</a:t>
            </a:r>
            <a:endParaRPr lang="de-D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524CD3FD-B885-4BF8-ACCC-CC283C1A22AD}" type="slidenum">
              <a:rPr lang="de-DE"/>
              <a:pPr>
                <a:defRPr/>
              </a:pPr>
              <a:t>‹#›</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de-DE" smtClean="0"/>
              <a:t>Click to edit Master title style</a:t>
            </a:r>
            <a:endParaRPr lang="de-D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2E3918D0-D059-48E7-9DEF-A7890C1CF0E3}" type="slidenum">
              <a:rPr lang="de-DE"/>
              <a:pPr>
                <a:defRPr/>
              </a:pPr>
              <a:t>‹#›</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C636FD7B-498C-4074-9610-1E2C9B6151DF}" type="slidenum">
              <a:rPr lang="de-DE"/>
              <a:pPr>
                <a:defRPr/>
              </a:pPr>
              <a:t>‹#›</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83263" y="301625"/>
            <a:ext cx="1758950" cy="6454775"/>
          </a:xfrm>
        </p:spPr>
        <p:txBody>
          <a:bodyPr vert="eaVert"/>
          <a:lstStyle/>
          <a:p>
            <a:r>
              <a:rPr lang="de-DE" smtClean="0"/>
              <a:t>Click to edit Master title style</a:t>
            </a:r>
            <a:endParaRPr lang="de-DE"/>
          </a:p>
        </p:txBody>
      </p:sp>
      <p:sp>
        <p:nvSpPr>
          <p:cNvPr id="3" name="Vertical Text Placeholder 2"/>
          <p:cNvSpPr>
            <a:spLocks noGrp="1"/>
          </p:cNvSpPr>
          <p:nvPr>
            <p:ph type="body" orient="vert" idx="1"/>
          </p:nvPr>
        </p:nvSpPr>
        <p:spPr>
          <a:xfrm>
            <a:off x="503238" y="301625"/>
            <a:ext cx="5127625" cy="6454775"/>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8E1A43C0-073C-4CFD-8082-1AD45B4B58C2}"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de-DE" smtClean="0"/>
              <a:t>Click to edit Master title style</a:t>
            </a:r>
            <a:endParaRPr lang="de-D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3"/>
          <p:cNvSpPr>
            <a:spLocks noGrp="1" noChangeArrowheads="1"/>
          </p:cNvSpPr>
          <p:nvPr>
            <p:ph type="dt" idx="11"/>
          </p:nvPr>
        </p:nvSpPr>
        <p:spPr>
          <a:ln/>
        </p:spPr>
        <p:txBody>
          <a:bodyPr/>
          <a:lstStyle>
            <a:lvl1pPr>
              <a:defRPr/>
            </a:lvl1pPr>
          </a:lstStyle>
          <a:p>
            <a:pPr>
              <a:defRPr/>
            </a:pPr>
            <a:endParaRPr lang="de-DE"/>
          </a:p>
        </p:txBody>
      </p:sp>
      <p:sp>
        <p:nvSpPr>
          <p:cNvPr id="6" name="Rectangle 4"/>
          <p:cNvSpPr>
            <a:spLocks noGrp="1" noChangeArrowheads="1"/>
          </p:cNvSpPr>
          <p:nvPr>
            <p:ph type="ftr" idx="12"/>
          </p:nvPr>
        </p:nvSpPr>
        <p:spPr>
          <a:ln/>
        </p:spPr>
        <p:txBody>
          <a:bodyPr/>
          <a:lstStyle>
            <a:lvl1pPr>
              <a:defRPr/>
            </a:lvl1pPr>
          </a:lstStyle>
          <a:p>
            <a:pPr>
              <a:defRPr/>
            </a:pPr>
            <a:endParaRPr lang="de-DE"/>
          </a:p>
        </p:txBody>
      </p:sp>
      <p:sp>
        <p:nvSpPr>
          <p:cNvPr id="7" name="Rectangle 5"/>
          <p:cNvSpPr>
            <a:spLocks noGrp="1" noChangeArrowheads="1"/>
          </p:cNvSpPr>
          <p:nvPr>
            <p:ph type="sldNum" idx="13"/>
          </p:nvPr>
        </p:nvSpPr>
        <p:spPr>
          <a:ln/>
        </p:spPr>
        <p:txBody>
          <a:bodyPr/>
          <a:lstStyle>
            <a:lvl1pPr>
              <a:defRPr/>
            </a:lvl1pPr>
          </a:lstStyle>
          <a:p>
            <a:pPr>
              <a:defRPr/>
            </a:pPr>
            <a:fld id="{DCE5D380-E815-4C6E-8725-CBC9C9DBDAFE}"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530225" y="3481388"/>
            <a:ext cx="3086100" cy="172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3768725" y="3481388"/>
            <a:ext cx="3087688" cy="172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3"/>
          <p:cNvSpPr>
            <a:spLocks noGrp="1" noChangeArrowheads="1"/>
          </p:cNvSpPr>
          <p:nvPr>
            <p:ph type="dt" idx="11"/>
          </p:nvPr>
        </p:nvSpPr>
        <p:spPr>
          <a:ln/>
        </p:spPr>
        <p:txBody>
          <a:bodyPr/>
          <a:lstStyle>
            <a:lvl1pPr>
              <a:defRPr/>
            </a:lvl1pPr>
          </a:lstStyle>
          <a:p>
            <a:pPr>
              <a:defRPr/>
            </a:pPr>
            <a:endParaRPr lang="de-DE"/>
          </a:p>
        </p:txBody>
      </p:sp>
      <p:sp>
        <p:nvSpPr>
          <p:cNvPr id="7" name="Rectangle 4"/>
          <p:cNvSpPr>
            <a:spLocks noGrp="1" noChangeArrowheads="1"/>
          </p:cNvSpPr>
          <p:nvPr>
            <p:ph type="ftr" idx="12"/>
          </p:nvPr>
        </p:nvSpPr>
        <p:spPr>
          <a:ln/>
        </p:spPr>
        <p:txBody>
          <a:bodyPr/>
          <a:lstStyle>
            <a:lvl1pPr>
              <a:defRPr/>
            </a:lvl1pPr>
          </a:lstStyle>
          <a:p>
            <a:pPr>
              <a:defRPr/>
            </a:pPr>
            <a:endParaRPr lang="de-DE"/>
          </a:p>
        </p:txBody>
      </p:sp>
      <p:sp>
        <p:nvSpPr>
          <p:cNvPr id="8" name="Rectangle 5"/>
          <p:cNvSpPr>
            <a:spLocks noGrp="1" noChangeArrowheads="1"/>
          </p:cNvSpPr>
          <p:nvPr>
            <p:ph type="sldNum" idx="13"/>
          </p:nvPr>
        </p:nvSpPr>
        <p:spPr>
          <a:ln/>
        </p:spPr>
        <p:txBody>
          <a:bodyPr/>
          <a:lstStyle>
            <a:lvl1pPr>
              <a:defRPr/>
            </a:lvl1pPr>
          </a:lstStyle>
          <a:p>
            <a:pPr>
              <a:defRPr/>
            </a:pPr>
            <a:fld id="{9C122C1D-8D44-44D3-978D-BD30BE4493FE}"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de-DE" smtClean="0"/>
              <a:t>Click to edit Master title style</a:t>
            </a:r>
            <a:endParaRPr lang="de-D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3"/>
          <p:cNvSpPr>
            <a:spLocks noGrp="1" noChangeArrowheads="1"/>
          </p:cNvSpPr>
          <p:nvPr>
            <p:ph type="dt" idx="11"/>
          </p:nvPr>
        </p:nvSpPr>
        <p:spPr>
          <a:ln/>
        </p:spPr>
        <p:txBody>
          <a:bodyPr/>
          <a:lstStyle>
            <a:lvl1pPr>
              <a:defRPr/>
            </a:lvl1pPr>
          </a:lstStyle>
          <a:p>
            <a:pPr>
              <a:defRPr/>
            </a:pPr>
            <a:endParaRPr lang="de-DE"/>
          </a:p>
        </p:txBody>
      </p:sp>
      <p:sp>
        <p:nvSpPr>
          <p:cNvPr id="9" name="Rectangle 4"/>
          <p:cNvSpPr>
            <a:spLocks noGrp="1" noChangeArrowheads="1"/>
          </p:cNvSpPr>
          <p:nvPr>
            <p:ph type="ftr" idx="12"/>
          </p:nvPr>
        </p:nvSpPr>
        <p:spPr>
          <a:ln/>
        </p:spPr>
        <p:txBody>
          <a:bodyPr/>
          <a:lstStyle>
            <a:lvl1pPr>
              <a:defRPr/>
            </a:lvl1pPr>
          </a:lstStyle>
          <a:p>
            <a:pPr>
              <a:defRPr/>
            </a:pPr>
            <a:endParaRPr lang="de-DE"/>
          </a:p>
        </p:txBody>
      </p:sp>
      <p:sp>
        <p:nvSpPr>
          <p:cNvPr id="10" name="Rectangle 5"/>
          <p:cNvSpPr>
            <a:spLocks noGrp="1" noChangeArrowheads="1"/>
          </p:cNvSpPr>
          <p:nvPr>
            <p:ph type="sldNum" idx="13"/>
          </p:nvPr>
        </p:nvSpPr>
        <p:spPr>
          <a:ln/>
        </p:spPr>
        <p:txBody>
          <a:bodyPr/>
          <a:lstStyle>
            <a:lvl1pPr>
              <a:defRPr/>
            </a:lvl1pPr>
          </a:lstStyle>
          <a:p>
            <a:pPr>
              <a:defRPr/>
            </a:pPr>
            <a:fld id="{3BC648F9-1472-40FF-839E-B2ED364A04E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3"/>
          <p:cNvSpPr>
            <a:spLocks noGrp="1" noChangeArrowheads="1"/>
          </p:cNvSpPr>
          <p:nvPr>
            <p:ph type="dt" idx="11"/>
          </p:nvPr>
        </p:nvSpPr>
        <p:spPr>
          <a:ln/>
        </p:spPr>
        <p:txBody>
          <a:bodyPr/>
          <a:lstStyle>
            <a:lvl1pPr>
              <a:defRPr/>
            </a:lvl1pPr>
          </a:lstStyle>
          <a:p>
            <a:pPr>
              <a:defRPr/>
            </a:pPr>
            <a:endParaRPr lang="de-DE"/>
          </a:p>
        </p:txBody>
      </p:sp>
      <p:sp>
        <p:nvSpPr>
          <p:cNvPr id="5" name="Rectangle 4"/>
          <p:cNvSpPr>
            <a:spLocks noGrp="1" noChangeArrowheads="1"/>
          </p:cNvSpPr>
          <p:nvPr>
            <p:ph type="ftr" idx="12"/>
          </p:nvPr>
        </p:nvSpPr>
        <p:spPr>
          <a:ln/>
        </p:spPr>
        <p:txBody>
          <a:bodyPr/>
          <a:lstStyle>
            <a:lvl1pPr>
              <a:defRPr/>
            </a:lvl1pPr>
          </a:lstStyle>
          <a:p>
            <a:pPr>
              <a:defRPr/>
            </a:pPr>
            <a:endParaRPr lang="de-DE"/>
          </a:p>
        </p:txBody>
      </p:sp>
      <p:sp>
        <p:nvSpPr>
          <p:cNvPr id="6" name="Rectangle 5"/>
          <p:cNvSpPr>
            <a:spLocks noGrp="1" noChangeArrowheads="1"/>
          </p:cNvSpPr>
          <p:nvPr>
            <p:ph type="sldNum" idx="13"/>
          </p:nvPr>
        </p:nvSpPr>
        <p:spPr>
          <a:ln/>
        </p:spPr>
        <p:txBody>
          <a:bodyPr/>
          <a:lstStyle>
            <a:lvl1pPr>
              <a:defRPr/>
            </a:lvl1pPr>
          </a:lstStyle>
          <a:p>
            <a:pPr>
              <a:defRPr/>
            </a:pPr>
            <a:fld id="{B4923881-DFC3-41DC-A310-2131FAB3A2EC}"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3"/>
          <p:cNvSpPr>
            <a:spLocks noGrp="1" noChangeArrowheads="1"/>
          </p:cNvSpPr>
          <p:nvPr>
            <p:ph type="dt" idx="11"/>
          </p:nvPr>
        </p:nvSpPr>
        <p:spPr>
          <a:ln/>
        </p:spPr>
        <p:txBody>
          <a:bodyPr/>
          <a:lstStyle>
            <a:lvl1pPr>
              <a:defRPr/>
            </a:lvl1pPr>
          </a:lstStyle>
          <a:p>
            <a:pPr>
              <a:defRPr/>
            </a:pPr>
            <a:endParaRPr lang="de-DE"/>
          </a:p>
        </p:txBody>
      </p:sp>
      <p:sp>
        <p:nvSpPr>
          <p:cNvPr id="4" name="Rectangle 4"/>
          <p:cNvSpPr>
            <a:spLocks noGrp="1" noChangeArrowheads="1"/>
          </p:cNvSpPr>
          <p:nvPr>
            <p:ph type="ftr" idx="12"/>
          </p:nvPr>
        </p:nvSpPr>
        <p:spPr>
          <a:ln/>
        </p:spPr>
        <p:txBody>
          <a:bodyPr/>
          <a:lstStyle>
            <a:lvl1pPr>
              <a:defRPr/>
            </a:lvl1pPr>
          </a:lstStyle>
          <a:p>
            <a:pPr>
              <a:defRPr/>
            </a:pPr>
            <a:endParaRPr lang="de-DE"/>
          </a:p>
        </p:txBody>
      </p:sp>
      <p:sp>
        <p:nvSpPr>
          <p:cNvPr id="5" name="Rectangle 5"/>
          <p:cNvSpPr>
            <a:spLocks noGrp="1" noChangeArrowheads="1"/>
          </p:cNvSpPr>
          <p:nvPr>
            <p:ph type="sldNum" idx="13"/>
          </p:nvPr>
        </p:nvSpPr>
        <p:spPr>
          <a:ln/>
        </p:spPr>
        <p:txBody>
          <a:bodyPr/>
          <a:lstStyle>
            <a:lvl1pPr>
              <a:defRPr/>
            </a:lvl1pPr>
          </a:lstStyle>
          <a:p>
            <a:pPr>
              <a:defRPr/>
            </a:pPr>
            <a:fld id="{AD5C336E-C7BF-434A-8271-36736496D7F9}"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de-DE" smtClean="0"/>
              <a:t>Click to edit Master title style</a:t>
            </a:r>
            <a:endParaRPr lang="de-D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3"/>
          <p:cNvSpPr>
            <a:spLocks noGrp="1" noChangeArrowheads="1"/>
          </p:cNvSpPr>
          <p:nvPr>
            <p:ph type="dt" idx="11"/>
          </p:nvPr>
        </p:nvSpPr>
        <p:spPr>
          <a:ln/>
        </p:spPr>
        <p:txBody>
          <a:bodyPr/>
          <a:lstStyle>
            <a:lvl1pPr>
              <a:defRPr/>
            </a:lvl1pPr>
          </a:lstStyle>
          <a:p>
            <a:pPr>
              <a:defRPr/>
            </a:pPr>
            <a:endParaRPr lang="de-DE"/>
          </a:p>
        </p:txBody>
      </p:sp>
      <p:sp>
        <p:nvSpPr>
          <p:cNvPr id="7" name="Rectangle 4"/>
          <p:cNvSpPr>
            <a:spLocks noGrp="1" noChangeArrowheads="1"/>
          </p:cNvSpPr>
          <p:nvPr>
            <p:ph type="ftr" idx="12"/>
          </p:nvPr>
        </p:nvSpPr>
        <p:spPr>
          <a:ln/>
        </p:spPr>
        <p:txBody>
          <a:bodyPr/>
          <a:lstStyle>
            <a:lvl1pPr>
              <a:defRPr/>
            </a:lvl1pPr>
          </a:lstStyle>
          <a:p>
            <a:pPr>
              <a:defRPr/>
            </a:pPr>
            <a:endParaRPr lang="de-DE"/>
          </a:p>
        </p:txBody>
      </p:sp>
      <p:sp>
        <p:nvSpPr>
          <p:cNvPr id="8" name="Rectangle 5"/>
          <p:cNvSpPr>
            <a:spLocks noGrp="1" noChangeArrowheads="1"/>
          </p:cNvSpPr>
          <p:nvPr>
            <p:ph type="sldNum" idx="13"/>
          </p:nvPr>
        </p:nvSpPr>
        <p:spPr>
          <a:ln/>
        </p:spPr>
        <p:txBody>
          <a:bodyPr/>
          <a:lstStyle>
            <a:lvl1pPr>
              <a:defRPr/>
            </a:lvl1pPr>
          </a:lstStyle>
          <a:p>
            <a:pPr>
              <a:defRPr/>
            </a:pPr>
            <a:fld id="{EAB0A5AC-C687-4902-9FF0-349868045687}"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de-DE" smtClean="0"/>
              <a:t>Click to edit Master title style</a:t>
            </a:r>
            <a:endParaRPr lang="de-D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3"/>
          <p:cNvSpPr>
            <a:spLocks noGrp="1" noChangeArrowheads="1"/>
          </p:cNvSpPr>
          <p:nvPr>
            <p:ph type="dt" idx="11"/>
          </p:nvPr>
        </p:nvSpPr>
        <p:spPr>
          <a:ln/>
        </p:spPr>
        <p:txBody>
          <a:bodyPr/>
          <a:lstStyle>
            <a:lvl1pPr>
              <a:defRPr/>
            </a:lvl1pPr>
          </a:lstStyle>
          <a:p>
            <a:pPr>
              <a:defRPr/>
            </a:pPr>
            <a:endParaRPr lang="de-DE"/>
          </a:p>
        </p:txBody>
      </p:sp>
      <p:sp>
        <p:nvSpPr>
          <p:cNvPr id="7" name="Rectangle 4"/>
          <p:cNvSpPr>
            <a:spLocks noGrp="1" noChangeArrowheads="1"/>
          </p:cNvSpPr>
          <p:nvPr>
            <p:ph type="ftr" idx="12"/>
          </p:nvPr>
        </p:nvSpPr>
        <p:spPr>
          <a:ln/>
        </p:spPr>
        <p:txBody>
          <a:bodyPr/>
          <a:lstStyle>
            <a:lvl1pPr>
              <a:defRPr/>
            </a:lvl1pPr>
          </a:lstStyle>
          <a:p>
            <a:pPr>
              <a:defRPr/>
            </a:pPr>
            <a:endParaRPr lang="de-DE"/>
          </a:p>
        </p:txBody>
      </p:sp>
      <p:sp>
        <p:nvSpPr>
          <p:cNvPr id="8" name="Rectangle 5"/>
          <p:cNvSpPr>
            <a:spLocks noGrp="1" noChangeArrowheads="1"/>
          </p:cNvSpPr>
          <p:nvPr>
            <p:ph type="sldNum" idx="13"/>
          </p:nvPr>
        </p:nvSpPr>
        <p:spPr>
          <a:ln/>
        </p:spPr>
        <p:txBody>
          <a:bodyPr/>
          <a:lstStyle>
            <a:lvl1pPr>
              <a:defRPr/>
            </a:lvl1pPr>
          </a:lstStyle>
          <a:p>
            <a:pPr>
              <a:defRPr/>
            </a:pPr>
            <a:fld id="{FC51E593-982B-4A62-A4B7-8669B131ADB8}"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1381125"/>
            <a:ext cx="6353175" cy="16605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1027" name="Rectangle 2"/>
          <p:cNvSpPr>
            <a:spLocks noGrp="1" noChangeArrowheads="1"/>
          </p:cNvSpPr>
          <p:nvPr>
            <p:ph type="body" idx="1"/>
          </p:nvPr>
        </p:nvSpPr>
        <p:spPr bwMode="auto">
          <a:xfrm>
            <a:off x="530225" y="3481388"/>
            <a:ext cx="6326188" cy="1727200"/>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charset="0"/>
              <a:buNone/>
              <a:tabLst>
                <a:tab pos="723900" algn="l"/>
                <a:tab pos="1447800" algn="l"/>
                <a:tab pos="2171700" algn="l"/>
              </a:tabLst>
              <a:defRPr sz="1400">
                <a:solidFill>
                  <a:srgbClr val="000000"/>
                </a:solidFill>
                <a:latin typeface="Times New Roman" charset="0"/>
                <a:ea typeface="+mn-ea"/>
                <a:cs typeface="+mn-cs"/>
              </a:defRPr>
            </a:lvl1pPr>
          </a:lstStyle>
          <a:p>
            <a:pPr>
              <a:defRPr/>
            </a:pPr>
            <a:endParaRPr lang="de-DE"/>
          </a:p>
        </p:txBody>
      </p:sp>
      <p:sp>
        <p:nvSpPr>
          <p:cNvPr id="3" name="Rectangle 3"/>
          <p:cNvSpPr>
            <a:spLocks noGrp="1" noChangeArrowheads="1"/>
          </p:cNvSpPr>
          <p:nvPr>
            <p:ph type="dt"/>
          </p:nvPr>
        </p:nvSpPr>
        <p:spPr bwMode="auto">
          <a:xfrm>
            <a:off x="503238" y="6886575"/>
            <a:ext cx="2346325" cy="519113"/>
          </a:xfrm>
          <a:prstGeom prst="rect">
            <a:avLst/>
          </a:prstGeom>
          <a:noFill/>
          <a:ln w="9525">
            <a:noFill/>
            <a:round/>
            <a:headEnd/>
            <a:tailEnd/>
          </a:ln>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charset="0"/>
              <a:buNone/>
              <a:tabLst>
                <a:tab pos="723900" algn="l"/>
                <a:tab pos="1447800" algn="l"/>
                <a:tab pos="2171700" algn="l"/>
              </a:tabLst>
              <a:defRPr sz="1400">
                <a:solidFill>
                  <a:srgbClr val="000000"/>
                </a:solidFill>
                <a:latin typeface="Times New Roman" charset="0"/>
                <a:ea typeface="+mn-ea"/>
                <a:cs typeface="+mn-cs"/>
              </a:defRPr>
            </a:lvl1pPr>
          </a:lstStyle>
          <a:p>
            <a:pPr>
              <a:defRPr/>
            </a:pPr>
            <a:endParaRPr lang="de-DE"/>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n-ea"/>
                <a:cs typeface="+mn-cs"/>
              </a:defRPr>
            </a:lvl1pPr>
          </a:lstStyle>
          <a:p>
            <a:pPr>
              <a:defRPr/>
            </a:pPr>
            <a:endParaRPr lang="de-DE"/>
          </a:p>
        </p:txBody>
      </p:sp>
      <p:sp>
        <p:nvSpPr>
          <p:cNvPr id="1029" name="Rectangle 5"/>
          <p:cNvSpPr>
            <a:spLocks noGrp="1" noChangeArrowheads="1"/>
          </p:cNvSpPr>
          <p:nvPr>
            <p:ph type="sldNum"/>
          </p:nvPr>
        </p:nvSpPr>
        <p:spPr bwMode="auto">
          <a:xfrm>
            <a:off x="7226300"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charset="0"/>
              <a:buNone/>
              <a:tabLst>
                <a:tab pos="723900" algn="l"/>
                <a:tab pos="1447800" algn="l"/>
                <a:tab pos="2171700" algn="l"/>
              </a:tabLst>
              <a:defRPr sz="1400">
                <a:solidFill>
                  <a:srgbClr val="000000"/>
                </a:solidFill>
                <a:latin typeface="Times New Roman" charset="0"/>
                <a:ea typeface="+mn-ea"/>
                <a:cs typeface="+mn-cs"/>
              </a:defRPr>
            </a:lvl1pPr>
          </a:lstStyle>
          <a:p>
            <a:pPr>
              <a:defRPr/>
            </a:pPr>
            <a:fld id="{6C98D3ED-E52E-417D-A8F0-46CE2F0807C4}" type="slidenum">
              <a:rPr lang="de-DE"/>
              <a:pPr>
                <a:defRPr/>
              </a:pPr>
              <a:t>‹#›</a:t>
            </a:fld>
            <a:endParaRPr lang="de-DE"/>
          </a:p>
        </p:txBody>
      </p:sp>
      <p:pic>
        <p:nvPicPr>
          <p:cNvPr id="1031" name="Picture 6"/>
          <p:cNvPicPr>
            <a:picLocks noChangeAspect="1" noChangeArrowheads="1"/>
          </p:cNvPicPr>
          <p:nvPr/>
        </p:nvPicPr>
        <p:blipFill>
          <a:blip r:embed="rId14"/>
          <a:srcRect/>
          <a:stretch>
            <a:fillRect/>
          </a:stretch>
        </p:blipFill>
        <p:spPr bwMode="auto">
          <a:xfrm>
            <a:off x="7178675" y="841375"/>
            <a:ext cx="2806700" cy="1308100"/>
          </a:xfrm>
          <a:prstGeom prst="rect">
            <a:avLst/>
          </a:prstGeom>
          <a:noFill/>
          <a:ln w="9525">
            <a:noFill/>
            <a:round/>
            <a:headEnd/>
            <a:tailEnd/>
          </a:ln>
        </p:spPr>
      </p:pic>
      <p:sp>
        <p:nvSpPr>
          <p:cNvPr id="4" name="AutoShape 7"/>
          <p:cNvSpPr>
            <a:spLocks noChangeAspect="1" noChangeArrowheads="1"/>
          </p:cNvSpPr>
          <p:nvPr/>
        </p:nvSpPr>
        <p:spPr bwMode="auto">
          <a:xfrm>
            <a:off x="8150225" y="6200775"/>
            <a:ext cx="1828800" cy="666750"/>
          </a:xfrm>
          <a:prstGeom prst="rect">
            <a:avLst/>
          </a:prstGeom>
          <a:noFill/>
          <a:ln w="9525">
            <a:noFill/>
            <a:round/>
            <a:headEnd/>
            <a:tailEnd/>
          </a:ln>
          <a:effectLst/>
        </p:spPr>
        <p:txBody>
          <a:bodyPr wrap="none" anchor="ctr"/>
          <a:lstStyle/>
          <a:p>
            <a:pPr hangingPunct="0">
              <a:lnSpc>
                <a:spcPct val="93000"/>
              </a:lnSpc>
              <a:buClr>
                <a:srgbClr val="000000"/>
              </a:buClr>
              <a:buSzPct val="100000"/>
              <a:buFont typeface="Times New Roman" charset="0"/>
              <a:buNone/>
              <a:defRPr/>
            </a:pPr>
            <a:endParaRPr lang="de-DE">
              <a:ea typeface="+mn-ea"/>
              <a:cs typeface="+mn-cs"/>
            </a:endParaRPr>
          </a:p>
        </p:txBody>
      </p:sp>
      <p:sp>
        <p:nvSpPr>
          <p:cNvPr id="1032" name="AutoShape 8"/>
          <p:cNvSpPr>
            <a:spLocks noChangeArrowheads="1"/>
          </p:cNvSpPr>
          <p:nvPr/>
        </p:nvSpPr>
        <p:spPr bwMode="auto">
          <a:xfrm>
            <a:off x="457200" y="3132138"/>
            <a:ext cx="9144000" cy="46037"/>
          </a:xfrm>
          <a:prstGeom prst="roundRect">
            <a:avLst>
              <a:gd name="adj" fmla="val 3569"/>
            </a:avLst>
          </a:prstGeom>
          <a:gradFill rotWithShape="0">
            <a:gsLst>
              <a:gs pos="0">
                <a:srgbClr val="495390"/>
              </a:gs>
              <a:gs pos="100000">
                <a:srgbClr val="FFFFFF"/>
              </a:gs>
            </a:gsLst>
            <a:path path="shape">
              <a:fillToRect l="50000" t="50000" r="50000" b="50000"/>
            </a:path>
          </a:gradFill>
          <a:ln w="9525">
            <a:noFill/>
            <a:round/>
            <a:headEnd/>
            <a:tailEnd/>
          </a:ln>
          <a:effectLst/>
        </p:spPr>
        <p:txBody>
          <a:bodyPr wrap="none" anchor="ctr"/>
          <a:lstStyle/>
          <a:p>
            <a:pPr hangingPunct="0">
              <a:lnSpc>
                <a:spcPct val="93000"/>
              </a:lnSpc>
              <a:buClr>
                <a:srgbClr val="000000"/>
              </a:buClr>
              <a:buSzPct val="100000"/>
              <a:buFont typeface="Times New Roman" charset="0"/>
              <a:buNone/>
              <a:defRPr/>
            </a:pPr>
            <a:endParaRPr lang="de-DE">
              <a:ea typeface="+mn-ea"/>
              <a:cs typeface="+mn-cs"/>
            </a:endParaRPr>
          </a:p>
        </p:txBody>
      </p:sp>
      <p:sp>
        <p:nvSpPr>
          <p:cNvPr id="1033" name="AutoShape 9"/>
          <p:cNvSpPr>
            <a:spLocks noChangeArrowheads="1"/>
          </p:cNvSpPr>
          <p:nvPr/>
        </p:nvSpPr>
        <p:spPr bwMode="auto">
          <a:xfrm>
            <a:off x="6929438" y="1600200"/>
            <a:ext cx="46037" cy="3657600"/>
          </a:xfrm>
          <a:prstGeom prst="roundRect">
            <a:avLst>
              <a:gd name="adj" fmla="val 3569"/>
            </a:avLst>
          </a:prstGeom>
          <a:gradFill rotWithShape="0">
            <a:gsLst>
              <a:gs pos="0">
                <a:srgbClr val="495390"/>
              </a:gs>
              <a:gs pos="100000">
                <a:srgbClr val="FFFFFF"/>
              </a:gs>
            </a:gsLst>
            <a:path path="shape">
              <a:fillToRect l="50000" t="50000" r="50000" b="50000"/>
            </a:path>
          </a:gradFill>
          <a:ln w="9525">
            <a:noFill/>
            <a:round/>
            <a:headEnd/>
            <a:tailEnd/>
          </a:ln>
          <a:effectLst/>
        </p:spPr>
        <p:txBody>
          <a:bodyPr wrap="none" anchor="ctr"/>
          <a:lstStyle/>
          <a:p>
            <a:pPr hangingPunct="0">
              <a:lnSpc>
                <a:spcPct val="93000"/>
              </a:lnSpc>
              <a:buClr>
                <a:srgbClr val="000000"/>
              </a:buClr>
              <a:buSzPct val="100000"/>
              <a:buFont typeface="Times New Roman" charset="0"/>
              <a:buNone/>
              <a:defRPr/>
            </a:pPr>
            <a:endParaRPr lang="de-DE">
              <a:ea typeface="+mn-ea"/>
              <a:cs typeface="+mn-cs"/>
            </a:endParaRPr>
          </a:p>
        </p:txBody>
      </p:sp>
      <p:pic>
        <p:nvPicPr>
          <p:cNvPr id="1035" name="Picture 11"/>
          <p:cNvPicPr>
            <a:picLocks noChangeAspect="1" noChangeArrowheads="1"/>
          </p:cNvPicPr>
          <p:nvPr/>
        </p:nvPicPr>
        <p:blipFill>
          <a:blip r:embed="rId15"/>
          <a:srcRect/>
          <a:stretch>
            <a:fillRect/>
          </a:stretch>
        </p:blipFill>
        <p:spPr bwMode="auto">
          <a:xfrm>
            <a:off x="8150225" y="6200775"/>
            <a:ext cx="1828800" cy="666750"/>
          </a:xfrm>
          <a:prstGeom prst="rect">
            <a:avLst/>
          </a:prstGeom>
          <a:noFill/>
          <a:ln w="9525">
            <a:noFill/>
            <a:round/>
            <a:headEnd/>
            <a:tailEnd/>
          </a:ln>
        </p:spPr>
      </p:pic>
      <p:pic>
        <p:nvPicPr>
          <p:cNvPr id="1036" name="Picture 12"/>
          <p:cNvPicPr>
            <a:picLocks noChangeAspect="1" noChangeArrowheads="1"/>
          </p:cNvPicPr>
          <p:nvPr/>
        </p:nvPicPr>
        <p:blipFill>
          <a:blip r:embed="rId16"/>
          <a:srcRect/>
          <a:stretch>
            <a:fillRect/>
          </a:stretch>
        </p:blipFill>
        <p:spPr bwMode="auto">
          <a:xfrm>
            <a:off x="7342188" y="5362575"/>
            <a:ext cx="1828800" cy="9604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49539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800">
          <a:solidFill>
            <a:srgbClr val="49539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a:solidFill>
            <a:srgbClr val="49539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49539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49539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03238" y="301625"/>
            <a:ext cx="7038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14339" name="Rectangle 2"/>
          <p:cNvSpPr>
            <a:spLocks noGrp="1" noChangeArrowheads="1"/>
          </p:cNvSpPr>
          <p:nvPr>
            <p:ph type="body" idx="1"/>
          </p:nvPr>
        </p:nvSpPr>
        <p:spPr bwMode="auto">
          <a:xfrm>
            <a:off x="503238" y="1768475"/>
            <a:ext cx="7038975"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2051"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charset="0"/>
              <a:buNone/>
              <a:tabLst>
                <a:tab pos="723900" algn="l"/>
                <a:tab pos="1447800" algn="l"/>
                <a:tab pos="2171700" algn="l"/>
              </a:tabLst>
              <a:defRPr sz="1400">
                <a:solidFill>
                  <a:srgbClr val="000000"/>
                </a:solidFill>
                <a:latin typeface="Times New Roman" charset="0"/>
                <a:ea typeface="+mn-ea"/>
                <a:cs typeface="+mn-cs"/>
              </a:defRPr>
            </a:lvl1pPr>
          </a:lstStyle>
          <a:p>
            <a:pPr>
              <a:defRPr/>
            </a:pPr>
            <a:endParaRPr lang="de-DE"/>
          </a:p>
        </p:txBody>
      </p:sp>
      <p:sp>
        <p:nvSpPr>
          <p:cNvPr id="2052"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n-ea"/>
                <a:cs typeface="+mn-cs"/>
              </a:defRPr>
            </a:lvl1pPr>
          </a:lstStyle>
          <a:p>
            <a:pPr>
              <a:defRPr/>
            </a:pPr>
            <a:endParaRPr lang="de-DE"/>
          </a:p>
        </p:txBody>
      </p:sp>
      <p:sp>
        <p:nvSpPr>
          <p:cNvPr id="2053" name="Rectangle 5"/>
          <p:cNvSpPr>
            <a:spLocks noGrp="1" noChangeArrowheads="1"/>
          </p:cNvSpPr>
          <p:nvPr>
            <p:ph type="sldNum"/>
          </p:nvPr>
        </p:nvSpPr>
        <p:spPr bwMode="auto">
          <a:xfrm>
            <a:off x="7839075" y="6886575"/>
            <a:ext cx="2097088"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charset="0"/>
              <a:buNone/>
              <a:tabLst>
                <a:tab pos="723900" algn="l"/>
                <a:tab pos="1447800" algn="l"/>
              </a:tabLst>
              <a:defRPr sz="1400">
                <a:solidFill>
                  <a:srgbClr val="000000"/>
                </a:solidFill>
                <a:latin typeface="Times New Roman" charset="0"/>
                <a:ea typeface="+mn-ea"/>
                <a:cs typeface="+mn-cs"/>
              </a:defRPr>
            </a:lvl1pPr>
          </a:lstStyle>
          <a:p>
            <a:pPr>
              <a:defRPr/>
            </a:pPr>
            <a:fld id="{C07A0A98-A812-4908-A131-CD2AF523DC64}" type="slidenum">
              <a:rPr lang="de-DE"/>
              <a:pPr>
                <a:defRPr/>
              </a:pPr>
              <a:t>‹#›</a:t>
            </a:fld>
            <a:endParaRPr lang="de-DE"/>
          </a:p>
        </p:txBody>
      </p:sp>
      <p:sp>
        <p:nvSpPr>
          <p:cNvPr id="2054" name="AutoShape 6"/>
          <p:cNvSpPr>
            <a:spLocks noChangeArrowheads="1"/>
          </p:cNvSpPr>
          <p:nvPr/>
        </p:nvSpPr>
        <p:spPr bwMode="auto">
          <a:xfrm>
            <a:off x="457200" y="1655763"/>
            <a:ext cx="9144000" cy="46037"/>
          </a:xfrm>
          <a:prstGeom prst="roundRect">
            <a:avLst>
              <a:gd name="adj" fmla="val 3569"/>
            </a:avLst>
          </a:prstGeom>
          <a:gradFill rotWithShape="0">
            <a:gsLst>
              <a:gs pos="0">
                <a:srgbClr val="495390"/>
              </a:gs>
              <a:gs pos="100000">
                <a:srgbClr val="FFFFFF"/>
              </a:gs>
            </a:gsLst>
            <a:path path="shape">
              <a:fillToRect l="50000" t="50000" r="50000" b="50000"/>
            </a:path>
          </a:gradFill>
          <a:ln w="9525">
            <a:noFill/>
            <a:round/>
            <a:headEnd/>
            <a:tailEnd/>
          </a:ln>
          <a:effectLst/>
        </p:spPr>
        <p:txBody>
          <a:bodyPr wrap="none" anchor="ctr"/>
          <a:lstStyle/>
          <a:p>
            <a:pPr hangingPunct="0">
              <a:lnSpc>
                <a:spcPct val="93000"/>
              </a:lnSpc>
              <a:buClr>
                <a:srgbClr val="000000"/>
              </a:buClr>
              <a:buSzPct val="100000"/>
              <a:buFont typeface="Times New Roman" charset="0"/>
              <a:buNone/>
              <a:defRPr/>
            </a:pPr>
            <a:endParaRPr lang="de-DE">
              <a:ea typeface="+mn-ea"/>
              <a:cs typeface="+mn-cs"/>
            </a:endParaRPr>
          </a:p>
        </p:txBody>
      </p:sp>
      <p:sp>
        <p:nvSpPr>
          <p:cNvPr id="2055" name="AutoShape 7"/>
          <p:cNvSpPr>
            <a:spLocks noChangeArrowheads="1"/>
          </p:cNvSpPr>
          <p:nvPr/>
        </p:nvSpPr>
        <p:spPr bwMode="auto">
          <a:xfrm>
            <a:off x="7721600" y="123825"/>
            <a:ext cx="46038" cy="7315200"/>
          </a:xfrm>
          <a:prstGeom prst="roundRect">
            <a:avLst>
              <a:gd name="adj" fmla="val 3569"/>
            </a:avLst>
          </a:prstGeom>
          <a:gradFill rotWithShape="0">
            <a:gsLst>
              <a:gs pos="0">
                <a:srgbClr val="495390"/>
              </a:gs>
              <a:gs pos="100000">
                <a:srgbClr val="FFFFFF"/>
              </a:gs>
            </a:gsLst>
            <a:path path="shape">
              <a:fillToRect l="50000" t="50000" r="50000" b="50000"/>
            </a:path>
          </a:gradFill>
          <a:ln w="9525">
            <a:noFill/>
            <a:round/>
            <a:headEnd/>
            <a:tailEnd/>
          </a:ln>
          <a:effectLst/>
        </p:spPr>
        <p:txBody>
          <a:bodyPr wrap="none" anchor="ctr"/>
          <a:lstStyle/>
          <a:p>
            <a:pPr hangingPunct="0">
              <a:lnSpc>
                <a:spcPct val="93000"/>
              </a:lnSpc>
              <a:buClr>
                <a:srgbClr val="000000"/>
              </a:buClr>
              <a:buSzPct val="100000"/>
              <a:buFont typeface="Times New Roman" charset="0"/>
              <a:buNone/>
              <a:defRPr/>
            </a:pPr>
            <a:endParaRPr lang="de-DE">
              <a:ea typeface="+mn-ea"/>
              <a:cs typeface="+mn-cs"/>
            </a:endParaRPr>
          </a:p>
        </p:txBody>
      </p:sp>
      <p:pic>
        <p:nvPicPr>
          <p:cNvPr id="14345" name="Picture 8"/>
          <p:cNvPicPr>
            <a:picLocks noChangeAspect="1" noChangeArrowheads="1"/>
          </p:cNvPicPr>
          <p:nvPr/>
        </p:nvPicPr>
        <p:blipFill>
          <a:blip r:embed="rId13"/>
          <a:srcRect/>
          <a:stretch>
            <a:fillRect/>
          </a:stretch>
        </p:blipFill>
        <p:spPr bwMode="auto">
          <a:xfrm>
            <a:off x="7843838" y="381000"/>
            <a:ext cx="2193925" cy="101441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495390"/>
          </a:solidFill>
          <a:latin typeface="Arial" charset="0"/>
          <a:ea typeface="DejaVu Sans" charset="0"/>
          <a:cs typeface="DejaVu Sans"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charset="0"/>
        <a:defRPr sz="4400">
          <a:solidFill>
            <a:srgbClr val="495390"/>
          </a:solidFill>
          <a:latin typeface="Arial"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49539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800">
          <a:solidFill>
            <a:srgbClr val="49539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a:solidFill>
            <a:srgbClr val="49539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49539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49539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49539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1.tif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503238" y="990600"/>
            <a:ext cx="6518275" cy="1874838"/>
          </a:xfrm>
        </p:spPr>
        <p:txBody>
          <a:bodyPr tIns="38808"/>
          <a:lstStyle/>
          <a:p>
            <a:pPr eaLnBrk="1">
              <a:tabLst>
                <a:tab pos="723900" algn="l"/>
                <a:tab pos="1447800" algn="l"/>
                <a:tab pos="2171700" algn="l"/>
                <a:tab pos="2895600" algn="l"/>
                <a:tab pos="3619500" algn="l"/>
                <a:tab pos="4343400" algn="l"/>
                <a:tab pos="5067300" algn="l"/>
                <a:tab pos="5791200" algn="l"/>
              </a:tabLst>
            </a:pPr>
            <a:r>
              <a:rPr lang="en-US" smtClean="0">
                <a:solidFill>
                  <a:srgbClr val="993366"/>
                </a:solidFill>
              </a:rPr>
              <a:t>C</a:t>
            </a:r>
            <a:r>
              <a:rPr lang="en-US" smtClean="0"/>
              <a:t>MDI </a:t>
            </a:r>
            <a:br>
              <a:rPr lang="en-US" smtClean="0"/>
            </a:br>
            <a:r>
              <a:rPr lang="en-US" smtClean="0">
                <a:solidFill>
                  <a:srgbClr val="993366"/>
                </a:solidFill>
              </a:rPr>
              <a:t>u</a:t>
            </a:r>
            <a:r>
              <a:rPr lang="en-US" smtClean="0"/>
              <a:t>se in the</a:t>
            </a:r>
            <a:br>
              <a:rPr lang="en-US" smtClean="0"/>
            </a:br>
            <a:r>
              <a:rPr lang="en-US" smtClean="0">
                <a:solidFill>
                  <a:srgbClr val="993366"/>
                </a:solidFill>
              </a:rPr>
              <a:t>N</a:t>
            </a:r>
            <a:r>
              <a:rPr lang="en-US" smtClean="0"/>
              <a:t>aLiDa project</a:t>
            </a:r>
          </a:p>
        </p:txBody>
      </p:sp>
      <p:sp>
        <p:nvSpPr>
          <p:cNvPr id="28674" name="Rectangle 2"/>
          <p:cNvSpPr>
            <a:spLocks noGrp="1" noChangeArrowheads="1"/>
          </p:cNvSpPr>
          <p:nvPr>
            <p:ph type="subTitle" idx="4294967295"/>
          </p:nvPr>
        </p:nvSpPr>
        <p:spPr>
          <a:xfrm>
            <a:off x="530225" y="3525838"/>
            <a:ext cx="6327775" cy="1638300"/>
          </a:xfrm>
        </p:spPr>
        <p:txBody>
          <a:bodyPr anchor="ctr"/>
          <a:lstStyle/>
          <a:p>
            <a:pPr marL="0" indent="0" algn="r" eaLnBrk="1">
              <a:spcAft>
                <a:spcPct val="0"/>
              </a:spcAft>
              <a:tabLst>
                <a:tab pos="723900" algn="l"/>
                <a:tab pos="1447800" algn="l"/>
                <a:tab pos="2171700" algn="l"/>
                <a:tab pos="2895600" algn="l"/>
                <a:tab pos="3619500" algn="l"/>
                <a:tab pos="4343400" algn="l"/>
                <a:tab pos="5067300" algn="l"/>
                <a:tab pos="5791200" algn="l"/>
              </a:tabLst>
            </a:pPr>
            <a:r>
              <a:rPr lang="de-DE" smtClean="0"/>
              <a:t>Thorsten Trippel</a:t>
            </a:r>
          </a:p>
          <a:p>
            <a:pPr marL="0" indent="0" algn="r" eaLnBrk="1">
              <a:spcAft>
                <a:spcPct val="0"/>
              </a:spcAft>
              <a:tabLst>
                <a:tab pos="723900" algn="l"/>
                <a:tab pos="1447800" algn="l"/>
                <a:tab pos="2171700" algn="l"/>
                <a:tab pos="2895600" algn="l"/>
                <a:tab pos="3619500" algn="l"/>
                <a:tab pos="4343400" algn="l"/>
                <a:tab pos="5067300" algn="l"/>
                <a:tab pos="5791200" algn="l"/>
              </a:tabLst>
            </a:pPr>
            <a:r>
              <a:rPr lang="de-DE" smtClean="0"/>
              <a:t>thorsten.trippel@uni-tuebingen.de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hteck 12"/>
          <p:cNvSpPr>
            <a:spLocks noChangeArrowheads="1"/>
          </p:cNvSpPr>
          <p:nvPr/>
        </p:nvSpPr>
        <p:spPr bwMode="auto">
          <a:xfrm>
            <a:off x="503238" y="323850"/>
            <a:ext cx="3168650" cy="2016125"/>
          </a:xfrm>
          <a:prstGeom prst="rect">
            <a:avLst/>
          </a:prstGeom>
          <a:solidFill>
            <a:srgbClr val="3C4585"/>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47106" name="Rechteck 13"/>
          <p:cNvSpPr>
            <a:spLocks noChangeArrowheads="1"/>
          </p:cNvSpPr>
          <p:nvPr/>
        </p:nvSpPr>
        <p:spPr bwMode="auto">
          <a:xfrm>
            <a:off x="1727200" y="1835150"/>
            <a:ext cx="2665413" cy="2665413"/>
          </a:xfrm>
          <a:prstGeom prst="rect">
            <a:avLst/>
          </a:prstGeom>
          <a:solidFill>
            <a:schemeClr val="bg2"/>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47107" name="Rechteck 16"/>
          <p:cNvSpPr>
            <a:spLocks noChangeArrowheads="1"/>
          </p:cNvSpPr>
          <p:nvPr/>
        </p:nvSpPr>
        <p:spPr bwMode="auto">
          <a:xfrm>
            <a:off x="3960813" y="539750"/>
            <a:ext cx="4248150" cy="1944688"/>
          </a:xfrm>
          <a:prstGeom prst="rect">
            <a:avLst/>
          </a:prstGeom>
          <a:solidFill>
            <a:srgbClr val="690000"/>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47108" name="Rechteck 17"/>
          <p:cNvSpPr>
            <a:spLocks noChangeArrowheads="1"/>
          </p:cNvSpPr>
          <p:nvPr/>
        </p:nvSpPr>
        <p:spPr bwMode="auto">
          <a:xfrm>
            <a:off x="5688013" y="2266950"/>
            <a:ext cx="3168650" cy="2665413"/>
          </a:xfrm>
          <a:prstGeom prst="rect">
            <a:avLst/>
          </a:prstGeom>
          <a:solidFill>
            <a:srgbClr val="3C4585"/>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47109" name="Rechteck 18"/>
          <p:cNvSpPr>
            <a:spLocks noChangeArrowheads="1"/>
          </p:cNvSpPr>
          <p:nvPr/>
        </p:nvSpPr>
        <p:spPr bwMode="auto">
          <a:xfrm>
            <a:off x="4608513" y="4643438"/>
            <a:ext cx="3960812" cy="1944687"/>
          </a:xfrm>
          <a:prstGeom prst="rect">
            <a:avLst/>
          </a:prstGeom>
          <a:solidFill>
            <a:srgbClr val="690000"/>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47110" name="Rechteck 15"/>
          <p:cNvSpPr>
            <a:spLocks noChangeArrowheads="1"/>
          </p:cNvSpPr>
          <p:nvPr/>
        </p:nvSpPr>
        <p:spPr bwMode="auto">
          <a:xfrm>
            <a:off x="1079500" y="5292725"/>
            <a:ext cx="3816350" cy="1582738"/>
          </a:xfrm>
          <a:prstGeom prst="rect">
            <a:avLst/>
          </a:prstGeom>
          <a:solidFill>
            <a:schemeClr val="bg2"/>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47111" name="Rechteck 14"/>
          <p:cNvSpPr>
            <a:spLocks noChangeArrowheads="1"/>
          </p:cNvSpPr>
          <p:nvPr/>
        </p:nvSpPr>
        <p:spPr bwMode="auto">
          <a:xfrm>
            <a:off x="287338" y="4211638"/>
            <a:ext cx="2665412" cy="1296987"/>
          </a:xfrm>
          <a:prstGeom prst="rect">
            <a:avLst/>
          </a:prstGeom>
          <a:solidFill>
            <a:srgbClr val="690000"/>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5" name="Rechteck 4"/>
          <p:cNvSpPr/>
          <p:nvPr/>
        </p:nvSpPr>
        <p:spPr>
          <a:xfrm>
            <a:off x="503808" y="539477"/>
            <a:ext cx="2592288" cy="1014021"/>
          </a:xfrm>
          <a:prstGeom prst="rect">
            <a:avLst/>
          </a:prstGeom>
          <a:solidFill>
            <a:srgbClr val="690000"/>
          </a:solidFill>
        </p:spPr>
        <p:txBody>
          <a:bodyPr>
            <a:spAutoFit/>
          </a:bodyPr>
          <a:lstStyle/>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Lexical</a:t>
            </a: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 </a:t>
            </a:r>
          </a:p>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Resources</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6" name="Rechteck 5"/>
          <p:cNvSpPr/>
          <p:nvPr/>
        </p:nvSpPr>
        <p:spPr>
          <a:xfrm>
            <a:off x="6408464" y="899517"/>
            <a:ext cx="1780656" cy="1014021"/>
          </a:xfrm>
          <a:prstGeom prst="rect">
            <a:avLst/>
          </a:prstGeom>
          <a:solidFill>
            <a:srgbClr val="216D6D"/>
          </a:solid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SL </a:t>
            </a:r>
          </a:p>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Corpora</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8" name="Rechteck 7"/>
          <p:cNvSpPr/>
          <p:nvPr/>
        </p:nvSpPr>
        <p:spPr>
          <a:xfrm>
            <a:off x="2592040" y="2771725"/>
            <a:ext cx="1780656" cy="1014021"/>
          </a:xfrm>
          <a:prstGeom prst="rect">
            <a:avLst/>
          </a:prstGeom>
          <a:solidFill>
            <a:srgbClr val="3C4585"/>
          </a:solid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WL </a:t>
            </a:r>
          </a:p>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Corpora</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9" name="Rechteck 8"/>
          <p:cNvSpPr/>
          <p:nvPr/>
        </p:nvSpPr>
        <p:spPr>
          <a:xfrm>
            <a:off x="5688384" y="2555701"/>
            <a:ext cx="2761894" cy="1014021"/>
          </a:xfrm>
          <a:prstGeom prst="rect">
            <a:avLst/>
          </a:prstGeom>
          <a:solidFill>
            <a:srgbClr val="690000"/>
          </a:solid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Experimental </a:t>
            </a:r>
          </a:p>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D</a:t>
            </a: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ata</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10" name="Rechteck 9"/>
          <p:cNvSpPr/>
          <p:nvPr/>
        </p:nvSpPr>
        <p:spPr>
          <a:xfrm>
            <a:off x="575816" y="4211885"/>
            <a:ext cx="2018501" cy="556050"/>
          </a:xfrm>
          <a:prstGeom prst="rect">
            <a:avLst/>
          </a:prstGeom>
          <a:solidFill>
            <a:srgbClr val="216D6D"/>
          </a:solid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Grammar</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11" name="Rechteck 10"/>
          <p:cNvSpPr/>
          <p:nvPr/>
        </p:nvSpPr>
        <p:spPr>
          <a:xfrm>
            <a:off x="6192440" y="5147989"/>
            <a:ext cx="2350323" cy="1014021"/>
          </a:xfrm>
          <a:prstGeom prst="rect">
            <a:avLst/>
          </a:prstGeom>
          <a:solidFill>
            <a:schemeClr val="bg2"/>
          </a:solid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Multimodal</a:t>
            </a:r>
          </a:p>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Corpora</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12" name="Rechteck 11"/>
          <p:cNvSpPr/>
          <p:nvPr/>
        </p:nvSpPr>
        <p:spPr>
          <a:xfrm>
            <a:off x="1583928" y="6300117"/>
            <a:ext cx="2214869" cy="556050"/>
          </a:xfrm>
          <a:prstGeom prst="rect">
            <a:avLst/>
          </a:prstGeom>
          <a:solidFill>
            <a:srgbClr val="690000"/>
          </a:solid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Treebank</a:t>
            </a: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s</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Bild 4" descr="oxygen_germanetcmdi.tiff"/>
          <p:cNvPicPr>
            <a:picLocks noChangeAspect="1"/>
          </p:cNvPicPr>
          <p:nvPr/>
        </p:nvPicPr>
        <p:blipFill>
          <a:blip r:embed="rId3"/>
          <a:srcRect/>
          <a:stretch>
            <a:fillRect/>
          </a:stretch>
        </p:blipFill>
        <p:spPr bwMode="auto">
          <a:xfrm>
            <a:off x="5557838" y="3492500"/>
            <a:ext cx="4386262" cy="3922713"/>
          </a:xfrm>
          <a:prstGeom prst="rect">
            <a:avLst/>
          </a:prstGeom>
          <a:noFill/>
          <a:ln w="9525">
            <a:noFill/>
            <a:miter lim="800000"/>
            <a:headEnd/>
            <a:tailEnd/>
          </a:ln>
        </p:spPr>
      </p:pic>
      <p:pic>
        <p:nvPicPr>
          <p:cNvPr id="49154" name="Bild 3" descr="germanetdocumentviewshot.tiff"/>
          <p:cNvPicPr>
            <a:picLocks noChangeAspect="1"/>
          </p:cNvPicPr>
          <p:nvPr/>
        </p:nvPicPr>
        <p:blipFill>
          <a:blip r:embed="rId4"/>
          <a:srcRect/>
          <a:stretch>
            <a:fillRect/>
          </a:stretch>
        </p:blipFill>
        <p:spPr bwMode="auto">
          <a:xfrm>
            <a:off x="215900" y="179388"/>
            <a:ext cx="7142163" cy="594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1" name="Bild 3" descr="oxygen_germanetcmdi.tiff"/>
          <p:cNvPicPr>
            <a:picLocks noChangeAspect="1"/>
          </p:cNvPicPr>
          <p:nvPr/>
        </p:nvPicPr>
        <p:blipFill>
          <a:blip r:embed="rId3"/>
          <a:srcRect/>
          <a:stretch>
            <a:fillRect/>
          </a:stretch>
        </p:blipFill>
        <p:spPr bwMode="auto">
          <a:xfrm>
            <a:off x="576263" y="107950"/>
            <a:ext cx="8351837" cy="747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49" name="Bild 4" descr="oxygen_lexicon_profile_schemashot.tiff"/>
          <p:cNvPicPr>
            <a:picLocks noChangeAspect="1"/>
          </p:cNvPicPr>
          <p:nvPr/>
        </p:nvPicPr>
        <p:blipFill>
          <a:blip r:embed="rId3"/>
          <a:srcRect/>
          <a:stretch>
            <a:fillRect/>
          </a:stretch>
        </p:blipFill>
        <p:spPr bwMode="auto">
          <a:xfrm>
            <a:off x="4748213" y="3563938"/>
            <a:ext cx="5332412" cy="3716337"/>
          </a:xfrm>
          <a:prstGeom prst="rect">
            <a:avLst/>
          </a:prstGeom>
          <a:noFill/>
          <a:ln w="9525">
            <a:noFill/>
            <a:miter lim="800000"/>
            <a:headEnd/>
            <a:tailEnd/>
          </a:ln>
        </p:spPr>
      </p:pic>
      <p:pic>
        <p:nvPicPr>
          <p:cNvPr id="53250" name="Bild 3" descr="etymwb_documentviewshot.tiff"/>
          <p:cNvPicPr>
            <a:picLocks noChangeAspect="1"/>
          </p:cNvPicPr>
          <p:nvPr/>
        </p:nvPicPr>
        <p:blipFill>
          <a:blip r:embed="rId4"/>
          <a:srcRect/>
          <a:stretch>
            <a:fillRect/>
          </a:stretch>
        </p:blipFill>
        <p:spPr bwMode="auto">
          <a:xfrm>
            <a:off x="360363" y="107950"/>
            <a:ext cx="7056437" cy="586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7" name="Bild 3" descr="oxygen_lexicon_profile_schemashot.tiff"/>
          <p:cNvPicPr>
            <a:picLocks noChangeAspect="1"/>
          </p:cNvPicPr>
          <p:nvPr/>
        </p:nvPicPr>
        <p:blipFill>
          <a:blip r:embed="rId3"/>
          <a:srcRect/>
          <a:stretch>
            <a:fillRect/>
          </a:stretch>
        </p:blipFill>
        <p:spPr bwMode="auto">
          <a:xfrm>
            <a:off x="-3175" y="250825"/>
            <a:ext cx="10083800"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Bild 6" descr="oxygen_tuebadz_snip_shot.tiff"/>
          <p:cNvPicPr>
            <a:picLocks noChangeAspect="1"/>
          </p:cNvPicPr>
          <p:nvPr/>
        </p:nvPicPr>
        <p:blipFill>
          <a:blip r:embed="rId3"/>
          <a:srcRect/>
          <a:stretch>
            <a:fillRect/>
          </a:stretch>
        </p:blipFill>
        <p:spPr bwMode="auto">
          <a:xfrm>
            <a:off x="4248150" y="3786188"/>
            <a:ext cx="5859463" cy="3773487"/>
          </a:xfrm>
          <a:prstGeom prst="rect">
            <a:avLst/>
          </a:prstGeom>
          <a:noFill/>
          <a:ln w="9525">
            <a:noFill/>
            <a:miter lim="800000"/>
            <a:headEnd/>
            <a:tailEnd/>
          </a:ln>
        </p:spPr>
      </p:pic>
      <p:pic>
        <p:nvPicPr>
          <p:cNvPr id="57346" name="Bild 5" descr="tuebadz_documentviewshot.tiff"/>
          <p:cNvPicPr>
            <a:picLocks noChangeAspect="1"/>
          </p:cNvPicPr>
          <p:nvPr/>
        </p:nvPicPr>
        <p:blipFill>
          <a:blip r:embed="rId4"/>
          <a:srcRect/>
          <a:stretch>
            <a:fillRect/>
          </a:stretch>
        </p:blipFill>
        <p:spPr bwMode="auto">
          <a:xfrm>
            <a:off x="144463" y="20638"/>
            <a:ext cx="7148512" cy="597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3" name="Bild 3" descr="oxygen_tuebadz_snip_shot.tiff"/>
          <p:cNvPicPr>
            <a:picLocks noChangeAspect="1"/>
          </p:cNvPicPr>
          <p:nvPr/>
        </p:nvPicPr>
        <p:blipFill>
          <a:blip r:embed="rId3"/>
          <a:srcRect/>
          <a:stretch>
            <a:fillRect/>
          </a:stretch>
        </p:blipFill>
        <p:spPr bwMode="auto">
          <a:xfrm>
            <a:off x="6350" y="539750"/>
            <a:ext cx="9952038" cy="640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Bild 4" descr="oxygen_treetagger_snip_shot.tiff"/>
          <p:cNvPicPr>
            <a:picLocks noChangeAspect="1"/>
          </p:cNvPicPr>
          <p:nvPr/>
        </p:nvPicPr>
        <p:blipFill>
          <a:blip r:embed="rId3"/>
          <a:srcRect/>
          <a:stretch>
            <a:fillRect/>
          </a:stretch>
        </p:blipFill>
        <p:spPr bwMode="auto">
          <a:xfrm>
            <a:off x="3806825" y="2771775"/>
            <a:ext cx="6084888" cy="4643438"/>
          </a:xfrm>
          <a:prstGeom prst="rect">
            <a:avLst/>
          </a:prstGeom>
          <a:noFill/>
          <a:ln w="9525">
            <a:noFill/>
            <a:miter lim="800000"/>
            <a:headEnd/>
            <a:tailEnd/>
          </a:ln>
        </p:spPr>
      </p:pic>
      <p:pic>
        <p:nvPicPr>
          <p:cNvPr id="61442" name="Bild 3" descr="treetaggerdocumentviewshot.tiff"/>
          <p:cNvPicPr>
            <a:picLocks noChangeAspect="1"/>
          </p:cNvPicPr>
          <p:nvPr/>
        </p:nvPicPr>
        <p:blipFill>
          <a:blip r:embed="rId4"/>
          <a:srcRect/>
          <a:stretch>
            <a:fillRect/>
          </a:stretch>
        </p:blipFill>
        <p:spPr bwMode="auto">
          <a:xfrm>
            <a:off x="292100" y="0"/>
            <a:ext cx="7186613" cy="572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89" name="Bild 3" descr="oxygen_treetagger_snip_shot.tiff"/>
          <p:cNvPicPr>
            <a:picLocks noChangeAspect="1"/>
          </p:cNvPicPr>
          <p:nvPr/>
        </p:nvPicPr>
        <p:blipFill>
          <a:blip r:embed="rId3"/>
          <a:srcRect/>
          <a:stretch>
            <a:fillRect/>
          </a:stretch>
        </p:blipFill>
        <p:spPr bwMode="auto">
          <a:xfrm>
            <a:off x="71438" y="207963"/>
            <a:ext cx="9256712" cy="706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Bild 5" descr="pipespetroleum_photo_2129_20081119.jpg"/>
          <p:cNvPicPr>
            <a:picLocks noChangeAspect="1"/>
          </p:cNvPicPr>
          <p:nvPr/>
        </p:nvPicPr>
        <p:blipFill>
          <a:blip r:embed="rId3"/>
          <a:srcRect/>
          <a:stretch>
            <a:fillRect/>
          </a:stretch>
        </p:blipFill>
        <p:spPr bwMode="auto">
          <a:xfrm>
            <a:off x="5327650" y="1692275"/>
            <a:ext cx="2487613" cy="1223963"/>
          </a:xfrm>
          <a:prstGeom prst="rect">
            <a:avLst/>
          </a:prstGeom>
          <a:noFill/>
          <a:ln w="9525">
            <a:noFill/>
            <a:miter lim="800000"/>
            <a:headEnd/>
            <a:tailEnd/>
          </a:ln>
        </p:spPr>
      </p:pic>
      <p:pic>
        <p:nvPicPr>
          <p:cNvPr id="30722" name="Inhaltsplatzhalter 4" descr="dam_wales_photo_1668_20081101.jpg"/>
          <p:cNvPicPr>
            <a:picLocks noGrp="1" noChangeAspect="1"/>
          </p:cNvPicPr>
          <p:nvPr>
            <p:ph idx="1"/>
          </p:nvPr>
        </p:nvPicPr>
        <p:blipFill>
          <a:blip r:embed="rId4"/>
          <a:srcRect t="2759" b="2759"/>
          <a:stretch>
            <a:fillRect/>
          </a:stretch>
        </p:blipFill>
        <p:spPr>
          <a:xfrm>
            <a:off x="1301750" y="3995738"/>
            <a:ext cx="2946400" cy="2087562"/>
          </a:xfrm>
        </p:spPr>
      </p:pic>
      <p:pic>
        <p:nvPicPr>
          <p:cNvPr id="30723" name="Bild 6" descr="railway_photo_24213_20101212.jpg"/>
          <p:cNvPicPr>
            <a:picLocks noChangeAspect="1"/>
          </p:cNvPicPr>
          <p:nvPr/>
        </p:nvPicPr>
        <p:blipFill>
          <a:blip r:embed="rId5"/>
          <a:srcRect/>
          <a:stretch>
            <a:fillRect/>
          </a:stretch>
        </p:blipFill>
        <p:spPr bwMode="auto">
          <a:xfrm>
            <a:off x="5545138" y="4500563"/>
            <a:ext cx="2058987" cy="136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hteck 4"/>
          <p:cNvSpPr/>
          <p:nvPr/>
        </p:nvSpPr>
        <p:spPr>
          <a:xfrm>
            <a:off x="503808" y="3203773"/>
            <a:ext cx="1967205" cy="556050"/>
          </a:xfrm>
          <a:prstGeom prst="rect">
            <a:avLst/>
          </a:prstGeom>
          <a:noFill/>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chemeClr val="tx2"/>
                </a:solidFill>
                <a:effectLst>
                  <a:innerShdw blurRad="69850" dist="43180" dir="5400000">
                    <a:srgbClr val="000000">
                      <a:alpha val="65000"/>
                    </a:srgbClr>
                  </a:innerShdw>
                </a:effectLst>
                <a:ea typeface="+mn-ea"/>
                <a:cs typeface="+mn-cs"/>
              </a:rPr>
              <a:t>Interview</a:t>
            </a:r>
            <a:endParaRPr lang="de-DE" sz="3200" b="1" dirty="0">
              <a:ln w="1905"/>
              <a:solidFill>
                <a:schemeClr val="tx2"/>
              </a:solidFill>
              <a:effectLst>
                <a:innerShdw blurRad="69850" dist="43180" dir="5400000">
                  <a:srgbClr val="000000">
                    <a:alpha val="65000"/>
                  </a:srgbClr>
                </a:innerShdw>
              </a:effectLst>
              <a:ea typeface="+mn-ea"/>
              <a:cs typeface="+mn-cs"/>
            </a:endParaRPr>
          </a:p>
        </p:txBody>
      </p:sp>
      <p:sp>
        <p:nvSpPr>
          <p:cNvPr id="6" name="Rechteck 5"/>
          <p:cNvSpPr/>
          <p:nvPr/>
        </p:nvSpPr>
        <p:spPr>
          <a:xfrm>
            <a:off x="2736056" y="3203773"/>
            <a:ext cx="2304838" cy="556050"/>
          </a:xfrm>
          <a:prstGeom prst="rect">
            <a:avLst/>
          </a:prstGeom>
          <a:noFill/>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chemeClr val="tx2"/>
                </a:solidFill>
                <a:effectLst>
                  <a:innerShdw blurRad="69850" dist="43180" dir="5400000">
                    <a:srgbClr val="000000">
                      <a:alpha val="65000"/>
                    </a:srgbClr>
                  </a:innerShdw>
                </a:effectLst>
                <a:ea typeface="+mn-ea"/>
                <a:cs typeface="+mn-cs"/>
              </a:rPr>
              <a:t>CMDI </a:t>
            </a:r>
            <a:r>
              <a:rPr lang="de-DE" sz="3200" b="1" dirty="0" err="1">
                <a:ln w="1905"/>
                <a:solidFill>
                  <a:schemeClr val="tx2"/>
                </a:solidFill>
                <a:effectLst>
                  <a:innerShdw blurRad="69850" dist="43180" dir="5400000">
                    <a:srgbClr val="000000">
                      <a:alpha val="65000"/>
                    </a:srgbClr>
                  </a:innerShdw>
                </a:effectLst>
                <a:ea typeface="+mn-ea"/>
                <a:cs typeface="+mn-cs"/>
              </a:rPr>
              <a:t>Draft</a:t>
            </a:r>
            <a:endParaRPr lang="de-DE" sz="3200" b="1" dirty="0">
              <a:ln w="1905"/>
              <a:solidFill>
                <a:schemeClr val="tx2"/>
              </a:solidFill>
              <a:effectLst>
                <a:innerShdw blurRad="69850" dist="43180" dir="5400000">
                  <a:srgbClr val="000000">
                    <a:alpha val="65000"/>
                  </a:srgbClr>
                </a:innerShdw>
              </a:effectLst>
              <a:ea typeface="+mn-ea"/>
              <a:cs typeface="+mn-cs"/>
            </a:endParaRPr>
          </a:p>
        </p:txBody>
      </p:sp>
      <p:sp>
        <p:nvSpPr>
          <p:cNvPr id="7" name="Rechteck 6"/>
          <p:cNvSpPr/>
          <p:nvPr/>
        </p:nvSpPr>
        <p:spPr>
          <a:xfrm>
            <a:off x="5608146" y="3203773"/>
            <a:ext cx="2672526" cy="556050"/>
          </a:xfrm>
          <a:prstGeom prst="rect">
            <a:avLst/>
          </a:prstGeom>
          <a:noFill/>
        </p:spPr>
        <p:txBody>
          <a:bodyPr wrap="none">
            <a:spAutoFit/>
          </a:bodyPr>
          <a:lstStyle/>
          <a:p>
            <a:pPr algn="ctr" hangingPunct="0">
              <a:lnSpc>
                <a:spcPct val="93000"/>
              </a:lnSpc>
              <a:buClr>
                <a:srgbClr val="000000"/>
              </a:buClr>
              <a:buSzPct val="100000"/>
              <a:buFont typeface="Times New Roman" charset="0"/>
              <a:buNone/>
              <a:defRPr/>
            </a:pPr>
            <a:r>
              <a:rPr lang="de-DE" sz="3200" b="1" dirty="0" err="1">
                <a:ln w="1905"/>
                <a:solidFill>
                  <a:schemeClr val="tx2"/>
                </a:solidFill>
                <a:effectLst>
                  <a:innerShdw blurRad="69850" dist="43180" dir="5400000">
                    <a:srgbClr val="000000">
                      <a:alpha val="65000"/>
                    </a:srgbClr>
                  </a:innerShdw>
                </a:effectLst>
                <a:ea typeface="+mn-ea"/>
                <a:cs typeface="+mn-cs"/>
              </a:rPr>
              <a:t>Draft</a:t>
            </a:r>
            <a:r>
              <a:rPr lang="de-DE" sz="3200" b="1" dirty="0">
                <a:ln w="1905"/>
                <a:solidFill>
                  <a:schemeClr val="tx2"/>
                </a:solidFill>
                <a:effectLst>
                  <a:innerShdw blurRad="69850" dist="43180" dir="5400000">
                    <a:srgbClr val="000000">
                      <a:alpha val="65000"/>
                    </a:srgbClr>
                  </a:innerShdw>
                </a:effectLst>
                <a:ea typeface="+mn-ea"/>
                <a:cs typeface="+mn-cs"/>
              </a:rPr>
              <a:t> Review</a:t>
            </a:r>
            <a:endParaRPr lang="de-DE" sz="3200" b="1" dirty="0">
              <a:ln w="1905"/>
              <a:solidFill>
                <a:schemeClr val="tx2"/>
              </a:solidFill>
              <a:effectLst>
                <a:innerShdw blurRad="69850" dist="43180" dir="5400000">
                  <a:srgbClr val="000000">
                    <a:alpha val="65000"/>
                  </a:srgbClr>
                </a:innerShdw>
              </a:effectLst>
              <a:ea typeface="+mn-ea"/>
              <a:cs typeface="+mn-cs"/>
            </a:endParaRPr>
          </a:p>
        </p:txBody>
      </p:sp>
      <p:sp>
        <p:nvSpPr>
          <p:cNvPr id="8" name="Rechteck 7"/>
          <p:cNvSpPr/>
          <p:nvPr/>
        </p:nvSpPr>
        <p:spPr>
          <a:xfrm>
            <a:off x="5760392" y="5364013"/>
            <a:ext cx="2328081" cy="556050"/>
          </a:xfrm>
          <a:prstGeom prst="rect">
            <a:avLst/>
          </a:prstGeom>
          <a:noFill/>
          <a:ln>
            <a:noFill/>
          </a:ln>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chemeClr val="tx2"/>
                </a:solidFill>
                <a:effectLst>
                  <a:innerShdw blurRad="69850" dist="43180" dir="5400000">
                    <a:srgbClr val="000000">
                      <a:alpha val="65000"/>
                    </a:srgbClr>
                  </a:innerShdw>
                </a:effectLst>
                <a:ea typeface="+mn-ea"/>
                <a:cs typeface="+mn-cs"/>
              </a:rPr>
              <a:t>Repository</a:t>
            </a:r>
            <a:endParaRPr lang="de-DE" sz="3200" b="1" dirty="0">
              <a:ln w="1905"/>
              <a:solidFill>
                <a:schemeClr val="tx2"/>
              </a:solidFill>
              <a:effectLst>
                <a:innerShdw blurRad="69850" dist="43180" dir="5400000">
                  <a:srgbClr val="000000">
                    <a:alpha val="65000"/>
                  </a:srgbClr>
                </a:innerShdw>
              </a:effectLst>
              <a:ea typeface="+mn-ea"/>
              <a:cs typeface="+mn-cs"/>
            </a:endParaRPr>
          </a:p>
        </p:txBody>
      </p:sp>
      <p:sp>
        <p:nvSpPr>
          <p:cNvPr id="67589" name="Nach unten gekrümmter Pfeil 14"/>
          <p:cNvSpPr>
            <a:spLocks noChangeArrowheads="1"/>
          </p:cNvSpPr>
          <p:nvPr/>
        </p:nvSpPr>
        <p:spPr bwMode="auto">
          <a:xfrm>
            <a:off x="1439863" y="2484438"/>
            <a:ext cx="1800225" cy="647700"/>
          </a:xfrm>
          <a:prstGeom prst="curvedDownArrow">
            <a:avLst>
              <a:gd name="adj1" fmla="val 25015"/>
              <a:gd name="adj2" fmla="val 50029"/>
              <a:gd name="adj3" fmla="val 25000"/>
            </a:avLst>
          </a:prstGeom>
          <a:solidFill>
            <a:srgbClr val="00B8FF"/>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67590" name="Nach unten gekrümmter Pfeil 15"/>
          <p:cNvSpPr>
            <a:spLocks noChangeArrowheads="1"/>
          </p:cNvSpPr>
          <p:nvPr/>
        </p:nvSpPr>
        <p:spPr bwMode="auto">
          <a:xfrm>
            <a:off x="4608513" y="2555875"/>
            <a:ext cx="1584325" cy="647700"/>
          </a:xfrm>
          <a:prstGeom prst="curvedDownArrow">
            <a:avLst>
              <a:gd name="adj1" fmla="val 25027"/>
              <a:gd name="adj2" fmla="val 50031"/>
              <a:gd name="adj3" fmla="val 25000"/>
            </a:avLst>
          </a:prstGeom>
          <a:solidFill>
            <a:srgbClr val="00B8FF"/>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67591" name="Nach oben gekrümmter Pfeil 17"/>
          <p:cNvSpPr>
            <a:spLocks noChangeArrowheads="1"/>
          </p:cNvSpPr>
          <p:nvPr/>
        </p:nvSpPr>
        <p:spPr bwMode="auto">
          <a:xfrm flipH="1">
            <a:off x="4535488" y="3708400"/>
            <a:ext cx="1584325" cy="576263"/>
          </a:xfrm>
          <a:prstGeom prst="curvedUpArrow">
            <a:avLst>
              <a:gd name="adj1" fmla="val 24986"/>
              <a:gd name="adj2" fmla="val 49984"/>
              <a:gd name="adj3" fmla="val 25000"/>
            </a:avLst>
          </a:prstGeom>
          <a:solidFill>
            <a:srgbClr val="00B8FF"/>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67592" name="Nach links gekrümmter Pfeil 19"/>
          <p:cNvSpPr>
            <a:spLocks noChangeArrowheads="1"/>
          </p:cNvSpPr>
          <p:nvPr/>
        </p:nvSpPr>
        <p:spPr bwMode="auto">
          <a:xfrm>
            <a:off x="8280400" y="3492500"/>
            <a:ext cx="792163" cy="2303463"/>
          </a:xfrm>
          <a:prstGeom prst="curvedLeftArrow">
            <a:avLst>
              <a:gd name="adj1" fmla="val 24999"/>
              <a:gd name="adj2" fmla="val 49985"/>
              <a:gd name="adj3" fmla="val 25000"/>
            </a:avLst>
          </a:prstGeom>
          <a:solidFill>
            <a:srgbClr val="00B8FF"/>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itel 1"/>
          <p:cNvSpPr>
            <a:spLocks noGrp="1"/>
          </p:cNvSpPr>
          <p:nvPr>
            <p:ph type="title"/>
          </p:nvPr>
        </p:nvSpPr>
        <p:spPr/>
        <p:txBody>
          <a:bodyPr/>
          <a:lstStyle/>
          <a:p>
            <a:pPr eaLnBrk="1"/>
            <a:r>
              <a:rPr lang="de-DE" smtClean="0"/>
              <a:t>CMDI Data in NaLiDa</a:t>
            </a:r>
          </a:p>
        </p:txBody>
      </p:sp>
      <p:graphicFrame>
        <p:nvGraphicFramePr>
          <p:cNvPr id="5" name="Inhaltsplatzhalter 4"/>
          <p:cNvGraphicFramePr>
            <a:graphicFrameLocks noGrp="1"/>
          </p:cNvGraphicFramePr>
          <p:nvPr>
            <p:ph idx="1"/>
          </p:nvPr>
        </p:nvGraphicFramePr>
        <p:xfrm>
          <a:off x="358775" y="1403350"/>
          <a:ext cx="8713788" cy="5400675"/>
        </p:xfrm>
        <a:graphic>
          <a:graphicData uri="http://schemas.openxmlformats.org/drawingml/2006/table">
            <a:tbl>
              <a:tblPr firstRow="1" bandRow="1">
                <a:tableStyleId>{EB9631B5-78F2-41C9-869B-9F39066F8104}</a:tableStyleId>
              </a:tblPr>
              <a:tblGrid>
                <a:gridCol w="2178385"/>
                <a:gridCol w="2178385"/>
                <a:gridCol w="2178385"/>
                <a:gridCol w="2178385"/>
              </a:tblGrid>
              <a:tr h="771514">
                <a:tc>
                  <a:txBody>
                    <a:bodyPr/>
                    <a:lstStyle/>
                    <a:p>
                      <a:r>
                        <a:rPr lang="de-DE" dirty="0" smtClean="0"/>
                        <a:t>Type</a:t>
                      </a:r>
                      <a:endParaRPr lang="de-DE" dirty="0"/>
                    </a:p>
                  </a:txBody>
                  <a:tcPr/>
                </a:tc>
                <a:tc>
                  <a:txBody>
                    <a:bodyPr/>
                    <a:lstStyle/>
                    <a:p>
                      <a:r>
                        <a:rPr lang="de-DE" dirty="0" smtClean="0"/>
                        <a:t>Manual</a:t>
                      </a:r>
                      <a:endParaRPr lang="de-DE" dirty="0"/>
                    </a:p>
                  </a:txBody>
                  <a:tcPr/>
                </a:tc>
                <a:tc>
                  <a:txBody>
                    <a:bodyPr/>
                    <a:lstStyle/>
                    <a:p>
                      <a:r>
                        <a:rPr lang="de-DE" dirty="0" err="1" smtClean="0"/>
                        <a:t>Transformed</a:t>
                      </a:r>
                      <a:endParaRPr lang="de-DE" dirty="0"/>
                    </a:p>
                  </a:txBody>
                  <a:tcPr/>
                </a:tc>
                <a:tc>
                  <a:txBody>
                    <a:bodyPr/>
                    <a:lstStyle/>
                    <a:p>
                      <a:r>
                        <a:rPr lang="de-DE" dirty="0" err="1" smtClean="0"/>
                        <a:t>Harvested</a:t>
                      </a:r>
                      <a:endParaRPr lang="de-DE" dirty="0"/>
                    </a:p>
                  </a:txBody>
                  <a:tcPr/>
                </a:tc>
              </a:tr>
              <a:tr h="771514">
                <a:tc>
                  <a:txBody>
                    <a:bodyPr/>
                    <a:lstStyle/>
                    <a:p>
                      <a:r>
                        <a:rPr lang="de-DE" dirty="0" err="1" smtClean="0"/>
                        <a:t>Lexical</a:t>
                      </a:r>
                      <a:r>
                        <a:rPr lang="de-DE" baseline="0" dirty="0" smtClean="0"/>
                        <a:t> </a:t>
                      </a:r>
                      <a:r>
                        <a:rPr lang="de-DE" baseline="0" dirty="0" err="1" smtClean="0"/>
                        <a:t>resources</a:t>
                      </a:r>
                      <a:endParaRPr lang="de-DE" dirty="0"/>
                    </a:p>
                  </a:txBody>
                  <a:tcPr/>
                </a:tc>
                <a:tc>
                  <a:txBody>
                    <a:bodyPr/>
                    <a:lstStyle/>
                    <a:p>
                      <a:r>
                        <a:rPr lang="de-DE" dirty="0" smtClean="0"/>
                        <a:t>2</a:t>
                      </a:r>
                      <a:endParaRPr lang="de-DE" dirty="0"/>
                    </a:p>
                  </a:txBody>
                  <a:tcPr/>
                </a:tc>
                <a:tc>
                  <a:txBody>
                    <a:bodyPr/>
                    <a:lstStyle/>
                    <a:p>
                      <a:r>
                        <a:rPr lang="de-DE" dirty="0" smtClean="0"/>
                        <a:t>6</a:t>
                      </a:r>
                      <a:endParaRPr lang="de-DE" dirty="0"/>
                    </a:p>
                  </a:txBody>
                  <a:tcPr/>
                </a:tc>
                <a:tc>
                  <a:txBody>
                    <a:bodyPr/>
                    <a:lstStyle/>
                    <a:p>
                      <a:r>
                        <a:rPr lang="de-DE" dirty="0" smtClean="0"/>
                        <a:t>0**</a:t>
                      </a:r>
                      <a:endParaRPr lang="de-DE" dirty="0"/>
                    </a:p>
                  </a:txBody>
                  <a:tcPr/>
                </a:tc>
              </a:tr>
              <a:tr h="771514">
                <a:tc>
                  <a:txBody>
                    <a:bodyPr/>
                    <a:lstStyle/>
                    <a:p>
                      <a:r>
                        <a:rPr lang="de-DE" dirty="0" err="1" smtClean="0"/>
                        <a:t>Corpora</a:t>
                      </a:r>
                      <a:endParaRPr lang="de-DE" dirty="0"/>
                    </a:p>
                  </a:txBody>
                  <a:tcPr/>
                </a:tc>
                <a:tc>
                  <a:txBody>
                    <a:bodyPr/>
                    <a:lstStyle/>
                    <a:p>
                      <a:r>
                        <a:rPr lang="de-DE" dirty="0" smtClean="0"/>
                        <a:t>2</a:t>
                      </a:r>
                      <a:endParaRPr lang="de-DE" dirty="0"/>
                    </a:p>
                  </a:txBody>
                  <a:tcPr/>
                </a:tc>
                <a:tc>
                  <a:txBody>
                    <a:bodyPr/>
                    <a:lstStyle/>
                    <a:p>
                      <a:r>
                        <a:rPr lang="de-DE" dirty="0" smtClean="0"/>
                        <a:t>55</a:t>
                      </a:r>
                      <a:endParaRPr lang="de-DE" dirty="0"/>
                    </a:p>
                  </a:txBody>
                  <a:tcPr/>
                </a:tc>
                <a:tc>
                  <a:txBody>
                    <a:bodyPr/>
                    <a:lstStyle/>
                    <a:p>
                      <a:r>
                        <a:rPr lang="de-DE" dirty="0" smtClean="0"/>
                        <a:t>~2800*</a:t>
                      </a:r>
                      <a:endParaRPr lang="de-DE" dirty="0"/>
                    </a:p>
                  </a:txBody>
                  <a:tcPr/>
                </a:tc>
              </a:tr>
              <a:tr h="771514">
                <a:tc>
                  <a:txBody>
                    <a:bodyPr/>
                    <a:lstStyle/>
                    <a:p>
                      <a:r>
                        <a:rPr lang="de-DE" dirty="0" smtClean="0"/>
                        <a:t>Tools</a:t>
                      </a:r>
                      <a:endParaRPr lang="de-DE" dirty="0"/>
                    </a:p>
                  </a:txBody>
                  <a:tcPr/>
                </a:tc>
                <a:tc>
                  <a:txBody>
                    <a:bodyPr/>
                    <a:lstStyle/>
                    <a:p>
                      <a:r>
                        <a:rPr lang="de-DE" dirty="0" smtClean="0"/>
                        <a:t>2</a:t>
                      </a:r>
                      <a:endParaRPr lang="de-DE" dirty="0"/>
                    </a:p>
                  </a:txBody>
                  <a:tcPr/>
                </a:tc>
                <a:tc>
                  <a:txBody>
                    <a:bodyPr/>
                    <a:lstStyle/>
                    <a:p>
                      <a:r>
                        <a:rPr lang="de-DE" dirty="0" smtClean="0"/>
                        <a:t>0*</a:t>
                      </a:r>
                      <a:endParaRPr lang="de-DE" dirty="0"/>
                    </a:p>
                  </a:txBody>
                  <a:tcPr/>
                </a:tc>
                <a:tc>
                  <a:txBody>
                    <a:bodyPr/>
                    <a:lstStyle/>
                    <a:p>
                      <a:r>
                        <a:rPr lang="de-DE" dirty="0" smtClean="0"/>
                        <a:t>145*</a:t>
                      </a:r>
                      <a:endParaRPr lang="de-DE" dirty="0"/>
                    </a:p>
                  </a:txBody>
                  <a:tcPr/>
                </a:tc>
              </a:tr>
              <a:tr h="771514">
                <a:tc>
                  <a:txBody>
                    <a:bodyPr/>
                    <a:lstStyle/>
                    <a:p>
                      <a:r>
                        <a:rPr lang="de-DE" dirty="0" smtClean="0"/>
                        <a:t>Webservices</a:t>
                      </a:r>
                      <a:endParaRPr lang="de-DE" dirty="0"/>
                    </a:p>
                  </a:txBody>
                  <a:tcPr/>
                </a:tc>
                <a:tc>
                  <a:txBody>
                    <a:bodyPr/>
                    <a:lstStyle/>
                    <a:p>
                      <a:r>
                        <a:rPr lang="de-DE" dirty="0" smtClean="0"/>
                        <a:t>2</a:t>
                      </a:r>
                      <a:endParaRPr lang="de-DE" dirty="0"/>
                    </a:p>
                  </a:txBody>
                  <a:tcPr/>
                </a:tc>
                <a:tc>
                  <a:txBody>
                    <a:bodyPr/>
                    <a:lstStyle/>
                    <a:p>
                      <a:r>
                        <a:rPr lang="de-DE" dirty="0" smtClean="0"/>
                        <a:t>119</a:t>
                      </a:r>
                      <a:endParaRPr lang="de-DE" dirty="0"/>
                    </a:p>
                  </a:txBody>
                  <a:tcPr/>
                </a:tc>
                <a:tc>
                  <a:txBody>
                    <a:bodyPr/>
                    <a:lstStyle/>
                    <a:p>
                      <a:r>
                        <a:rPr lang="de-DE" dirty="0" smtClean="0"/>
                        <a:t>0*</a:t>
                      </a:r>
                      <a:endParaRPr lang="de-DE" dirty="0"/>
                    </a:p>
                  </a:txBody>
                  <a:tcPr/>
                </a:tc>
              </a:tr>
              <a:tr h="771514">
                <a:tc>
                  <a:txBody>
                    <a:bodyPr/>
                    <a:lstStyle/>
                    <a:p>
                      <a:r>
                        <a:rPr lang="de-DE" dirty="0" smtClean="0"/>
                        <a:t>Experimental Data</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771514">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r>
                        <a:rPr lang="de-DE" dirty="0" smtClean="0"/>
                        <a:t>&gt;10000</a:t>
                      </a:r>
                      <a:endParaRPr lang="de-DE" dirty="0"/>
                    </a:p>
                  </a:txBody>
                  <a:tcPr/>
                </a:tc>
              </a:tr>
            </a:tbl>
          </a:graphicData>
        </a:graphic>
      </p:graphicFrame>
      <p:sp>
        <p:nvSpPr>
          <p:cNvPr id="69666" name="Textfeld 5"/>
          <p:cNvSpPr txBox="1">
            <a:spLocks noChangeArrowheads="1"/>
          </p:cNvSpPr>
          <p:nvPr/>
        </p:nvSpPr>
        <p:spPr bwMode="auto">
          <a:xfrm>
            <a:off x="215900" y="6948488"/>
            <a:ext cx="8088313" cy="438150"/>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de-DE" sz="1200">
                <a:solidFill>
                  <a:schemeClr val="tx2"/>
                </a:solidFill>
              </a:rPr>
              <a:t>*: not originally in CMDI</a:t>
            </a:r>
          </a:p>
          <a:p>
            <a:pPr hangingPunct="0">
              <a:lnSpc>
                <a:spcPct val="93000"/>
              </a:lnSpc>
              <a:buClr>
                <a:srgbClr val="000000"/>
              </a:buClr>
              <a:buSzPct val="100000"/>
              <a:buFont typeface="Times New Roman" pitchFamily="18" charset="0"/>
              <a:buNone/>
            </a:pPr>
            <a:r>
              <a:rPr lang="de-DE" sz="1200">
                <a:solidFill>
                  <a:schemeClr val="tx2"/>
                </a:solidFill>
              </a:rPr>
              <a:t>**: classification in harvested data not available, often counted among corpora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Oval 17"/>
          <p:cNvSpPr>
            <a:spLocks noChangeArrowheads="1"/>
          </p:cNvSpPr>
          <p:nvPr/>
        </p:nvSpPr>
        <p:spPr bwMode="auto">
          <a:xfrm>
            <a:off x="431800" y="2411413"/>
            <a:ext cx="2160588" cy="2808287"/>
          </a:xfrm>
          <a:prstGeom prst="ellipse">
            <a:avLst/>
          </a:prstGeom>
          <a:solidFill>
            <a:srgbClr val="216D6D"/>
          </a:solidFill>
          <a:ln w="9525" algn="ctr">
            <a:solidFill>
              <a:srgbClr val="216D6D"/>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71682" name="Oval 11"/>
          <p:cNvSpPr>
            <a:spLocks noChangeArrowheads="1"/>
          </p:cNvSpPr>
          <p:nvPr/>
        </p:nvSpPr>
        <p:spPr bwMode="auto">
          <a:xfrm>
            <a:off x="2447925" y="755650"/>
            <a:ext cx="5040313" cy="5327650"/>
          </a:xfrm>
          <a:prstGeom prst="ellipse">
            <a:avLst/>
          </a:prstGeom>
          <a:solidFill>
            <a:srgbClr val="3C4585"/>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solidFill>
                <a:srgbClr val="3C4585"/>
              </a:solidFill>
            </a:endParaRPr>
          </a:p>
        </p:txBody>
      </p:sp>
      <p:sp>
        <p:nvSpPr>
          <p:cNvPr id="71683" name="Oval 10"/>
          <p:cNvSpPr>
            <a:spLocks noChangeArrowheads="1"/>
          </p:cNvSpPr>
          <p:nvPr/>
        </p:nvSpPr>
        <p:spPr bwMode="auto">
          <a:xfrm>
            <a:off x="3311525" y="2771775"/>
            <a:ext cx="3024188" cy="720725"/>
          </a:xfrm>
          <a:prstGeom prst="ellipse">
            <a:avLst/>
          </a:prstGeom>
          <a:solidFill>
            <a:srgbClr val="690000"/>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endParaRPr lang="de-DE"/>
          </a:p>
        </p:txBody>
      </p:sp>
      <p:sp>
        <p:nvSpPr>
          <p:cNvPr id="4" name="Rechteck 3"/>
          <p:cNvSpPr/>
          <p:nvPr/>
        </p:nvSpPr>
        <p:spPr>
          <a:xfrm>
            <a:off x="3384128" y="2843733"/>
            <a:ext cx="2578951"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905"/>
                <a:effectLst>
                  <a:innerShdw blurRad="69850" dist="43180" dir="5400000">
                    <a:srgbClr val="000000">
                      <a:alpha val="65000"/>
                    </a:srgbClr>
                  </a:innerShdw>
                </a:effectLst>
                <a:ea typeface="+mn-ea"/>
                <a:cs typeface="+mn-cs"/>
              </a:rPr>
              <a:t>General Info</a:t>
            </a:r>
            <a:endParaRPr lang="de-DE" sz="3200" b="1" dirty="0">
              <a:ln w="1905"/>
              <a:effectLst>
                <a:innerShdw blurRad="69850" dist="43180" dir="5400000">
                  <a:srgbClr val="000000">
                    <a:alpha val="65000"/>
                  </a:srgbClr>
                </a:innerShdw>
              </a:effectLst>
              <a:ea typeface="+mn-ea"/>
              <a:cs typeface="+mn-cs"/>
            </a:endParaRPr>
          </a:p>
        </p:txBody>
      </p:sp>
      <p:sp>
        <p:nvSpPr>
          <p:cNvPr id="5" name="Rechteck 4"/>
          <p:cNvSpPr/>
          <p:nvPr/>
        </p:nvSpPr>
        <p:spPr>
          <a:xfrm>
            <a:off x="2664048" y="2267669"/>
            <a:ext cx="1622159"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905"/>
                <a:solidFill>
                  <a:srgbClr val="FFFFFF"/>
                </a:solidFill>
                <a:effectLst>
                  <a:innerShdw blurRad="69850" dist="43180" dir="5400000">
                    <a:srgbClr val="000000">
                      <a:alpha val="65000"/>
                    </a:srgbClr>
                  </a:innerShdw>
                </a:effectLst>
                <a:ea typeface="+mn-ea"/>
                <a:cs typeface="+mn-cs"/>
              </a:rPr>
              <a:t>Access</a:t>
            </a:r>
            <a:endParaRPr lang="de-DE" sz="3200" b="1" dirty="0">
              <a:ln w="1905"/>
              <a:solidFill>
                <a:srgbClr val="FFFFFF"/>
              </a:solidFill>
              <a:effectLst>
                <a:innerShdw blurRad="69850" dist="43180" dir="5400000">
                  <a:srgbClr val="000000">
                    <a:alpha val="65000"/>
                  </a:srgbClr>
                </a:innerShdw>
              </a:effectLst>
              <a:ea typeface="+mn-ea"/>
              <a:cs typeface="+mn-cs"/>
            </a:endParaRPr>
          </a:p>
        </p:txBody>
      </p:sp>
      <p:sp>
        <p:nvSpPr>
          <p:cNvPr id="6" name="Rechteck 5"/>
          <p:cNvSpPr/>
          <p:nvPr/>
        </p:nvSpPr>
        <p:spPr>
          <a:xfrm>
            <a:off x="2952080" y="3635821"/>
            <a:ext cx="1575872"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905"/>
                <a:solidFill>
                  <a:srgbClr val="FFFFFF"/>
                </a:solidFill>
                <a:effectLst>
                  <a:innerShdw blurRad="69850" dist="43180" dir="5400000">
                    <a:srgbClr val="000000">
                      <a:alpha val="65000"/>
                    </a:srgbClr>
                  </a:innerShdw>
                </a:effectLst>
                <a:ea typeface="+mn-ea"/>
                <a:cs typeface="+mn-cs"/>
              </a:rPr>
              <a:t>Project</a:t>
            </a:r>
            <a:endParaRPr lang="de-DE" sz="3200" b="1" dirty="0">
              <a:ln w="1905"/>
              <a:solidFill>
                <a:srgbClr val="FFFFFF"/>
              </a:solidFill>
              <a:effectLst>
                <a:innerShdw blurRad="69850" dist="43180" dir="5400000">
                  <a:srgbClr val="000000">
                    <a:alpha val="65000"/>
                  </a:srgbClr>
                </a:innerShdw>
              </a:effectLst>
              <a:ea typeface="+mn-ea"/>
              <a:cs typeface="+mn-cs"/>
            </a:endParaRPr>
          </a:p>
        </p:txBody>
      </p:sp>
      <p:sp>
        <p:nvSpPr>
          <p:cNvPr id="7" name="Rechteck 6"/>
          <p:cNvSpPr/>
          <p:nvPr/>
        </p:nvSpPr>
        <p:spPr>
          <a:xfrm>
            <a:off x="5112320" y="1979637"/>
            <a:ext cx="1849184"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905"/>
                <a:solidFill>
                  <a:srgbClr val="FFFFFF"/>
                </a:solidFill>
                <a:effectLst>
                  <a:innerShdw blurRad="69850" dist="43180" dir="5400000">
                    <a:srgbClr val="000000">
                      <a:alpha val="65000"/>
                    </a:srgbClr>
                  </a:innerShdw>
                </a:effectLst>
                <a:ea typeface="+mn-ea"/>
                <a:cs typeface="+mn-cs"/>
              </a:rPr>
              <a:t>Creation</a:t>
            </a:r>
            <a:endParaRPr lang="de-DE" sz="3200" b="1" dirty="0">
              <a:ln w="1905"/>
              <a:solidFill>
                <a:srgbClr val="FFFFFF"/>
              </a:solidFill>
              <a:effectLst>
                <a:innerShdw blurRad="69850" dist="43180" dir="5400000">
                  <a:srgbClr val="000000">
                    <a:alpha val="65000"/>
                  </a:srgbClr>
                </a:innerShdw>
              </a:effectLst>
              <a:ea typeface="+mn-ea"/>
              <a:cs typeface="+mn-cs"/>
            </a:endParaRPr>
          </a:p>
        </p:txBody>
      </p:sp>
      <p:sp>
        <p:nvSpPr>
          <p:cNvPr id="8" name="Rechteck 7"/>
          <p:cNvSpPr/>
          <p:nvPr/>
        </p:nvSpPr>
        <p:spPr>
          <a:xfrm>
            <a:off x="4824288" y="3635821"/>
            <a:ext cx="2715006"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905"/>
                <a:solidFill>
                  <a:srgbClr val="FFFFFF"/>
                </a:solidFill>
                <a:effectLst>
                  <a:innerShdw blurRad="69850" dist="43180" dir="5400000">
                    <a:srgbClr val="000000">
                      <a:alpha val="65000"/>
                    </a:srgbClr>
                  </a:innerShdw>
                </a:effectLst>
                <a:ea typeface="+mn-ea"/>
                <a:cs typeface="+mn-cs"/>
              </a:rPr>
              <a:t>Modality</a:t>
            </a:r>
            <a:r>
              <a:rPr lang="de-DE" sz="3200" b="1" dirty="0">
                <a:ln w="1905"/>
                <a:solidFill>
                  <a:srgbClr val="FFFFFF"/>
                </a:solidFill>
                <a:effectLst>
                  <a:innerShdw blurRad="69850" dist="43180" dir="5400000">
                    <a:srgbClr val="000000">
                      <a:alpha val="65000"/>
                    </a:srgbClr>
                  </a:innerShdw>
                </a:effectLst>
                <a:ea typeface="+mn-ea"/>
                <a:cs typeface="+mn-cs"/>
              </a:rPr>
              <a:t> Info</a:t>
            </a:r>
            <a:endParaRPr lang="de-DE" sz="3200" b="1" dirty="0">
              <a:ln w="1905"/>
              <a:solidFill>
                <a:srgbClr val="FFFFFF"/>
              </a:solidFill>
              <a:effectLst>
                <a:innerShdw blurRad="69850" dist="43180" dir="5400000">
                  <a:srgbClr val="000000">
                    <a:alpha val="65000"/>
                  </a:srgbClr>
                </a:innerShdw>
              </a:effectLst>
              <a:ea typeface="+mn-ea"/>
              <a:cs typeface="+mn-cs"/>
            </a:endParaRPr>
          </a:p>
        </p:txBody>
      </p:sp>
      <p:sp>
        <p:nvSpPr>
          <p:cNvPr id="9" name="Rechteck 8"/>
          <p:cNvSpPr/>
          <p:nvPr/>
        </p:nvSpPr>
        <p:spPr>
          <a:xfrm>
            <a:off x="3240112" y="1331565"/>
            <a:ext cx="2997135"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905"/>
                <a:solidFill>
                  <a:srgbClr val="FFFFFF"/>
                </a:solidFill>
                <a:effectLst>
                  <a:innerShdw blurRad="69850" dist="43180" dir="5400000">
                    <a:srgbClr val="000000">
                      <a:alpha val="65000"/>
                    </a:srgbClr>
                  </a:innerShdw>
                </a:effectLst>
                <a:ea typeface="+mn-ea"/>
                <a:cs typeface="+mn-cs"/>
              </a:rPr>
              <a:t>Text-Technical</a:t>
            </a:r>
            <a:endParaRPr lang="de-DE" sz="3200" b="1" dirty="0">
              <a:ln w="1905"/>
              <a:solidFill>
                <a:srgbClr val="FFFFFF"/>
              </a:solidFill>
              <a:effectLst>
                <a:innerShdw blurRad="69850" dist="43180" dir="5400000">
                  <a:srgbClr val="000000">
                    <a:alpha val="65000"/>
                  </a:srgbClr>
                </a:innerShdw>
              </a:effectLst>
              <a:ea typeface="+mn-ea"/>
              <a:cs typeface="+mn-cs"/>
            </a:endParaRPr>
          </a:p>
        </p:txBody>
      </p:sp>
      <p:sp>
        <p:nvSpPr>
          <p:cNvPr id="10" name="Rechteck 9"/>
          <p:cNvSpPr/>
          <p:nvPr/>
        </p:nvSpPr>
        <p:spPr>
          <a:xfrm>
            <a:off x="3096096" y="4355901"/>
            <a:ext cx="3171261" cy="1014021"/>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905"/>
                <a:solidFill>
                  <a:srgbClr val="FFFFFF"/>
                </a:solidFill>
                <a:effectLst>
                  <a:innerShdw blurRad="69850" dist="43180" dir="5400000">
                    <a:srgbClr val="000000">
                      <a:alpha val="65000"/>
                    </a:srgbClr>
                  </a:innerShdw>
                </a:effectLst>
                <a:ea typeface="+mn-ea"/>
                <a:cs typeface="+mn-cs"/>
              </a:rPr>
              <a:t>Documentation</a:t>
            </a:r>
            <a:endParaRPr lang="de-DE" sz="3200" b="1" dirty="0">
              <a:ln w="1905"/>
              <a:solidFill>
                <a:srgbClr val="FFFFFF"/>
              </a:solidFill>
              <a:effectLst>
                <a:innerShdw blurRad="69850" dist="43180" dir="5400000">
                  <a:srgbClr val="000000">
                    <a:alpha val="65000"/>
                  </a:srgbClr>
                </a:innerShdw>
              </a:effectLst>
              <a:ea typeface="+mn-ea"/>
              <a:cs typeface="+mn-cs"/>
            </a:endParaRPr>
          </a:p>
          <a:p>
            <a:pPr hangingPunct="0">
              <a:lnSpc>
                <a:spcPct val="93000"/>
              </a:lnSpc>
              <a:buClr>
                <a:srgbClr val="000000"/>
              </a:buClr>
              <a:buSzPct val="100000"/>
              <a:buFont typeface="Times New Roman" charset="0"/>
              <a:buNone/>
              <a:defRPr/>
            </a:pPr>
            <a:r>
              <a:rPr lang="de-DE" sz="3200" b="1" dirty="0" err="1">
                <a:ln w="1905"/>
                <a:solidFill>
                  <a:srgbClr val="FFFFFF"/>
                </a:solidFill>
                <a:effectLst>
                  <a:innerShdw blurRad="69850" dist="43180" dir="5400000">
                    <a:srgbClr val="000000">
                      <a:alpha val="65000"/>
                    </a:srgbClr>
                  </a:innerShdw>
                </a:effectLst>
                <a:ea typeface="+mn-ea"/>
                <a:cs typeface="+mn-cs"/>
              </a:rPr>
              <a:t>Languages</a:t>
            </a:r>
            <a:endParaRPr lang="de-DE" sz="3200" b="1" dirty="0">
              <a:ln w="1905"/>
              <a:solidFill>
                <a:srgbClr val="FFFFFF"/>
              </a:solidFill>
              <a:effectLst>
                <a:innerShdw blurRad="69850" dist="43180" dir="5400000">
                  <a:srgbClr val="000000">
                    <a:alpha val="65000"/>
                  </a:srgbClr>
                </a:innerShdw>
              </a:effectLst>
              <a:ea typeface="+mn-ea"/>
              <a:cs typeface="+mn-cs"/>
            </a:endParaRPr>
          </a:p>
        </p:txBody>
      </p:sp>
      <p:sp>
        <p:nvSpPr>
          <p:cNvPr id="13" name="Rechteck 12"/>
          <p:cNvSpPr/>
          <p:nvPr/>
        </p:nvSpPr>
        <p:spPr>
          <a:xfrm>
            <a:off x="503808" y="1187549"/>
            <a:ext cx="1644000" cy="1014021"/>
          </a:xfrm>
          <a:prstGeom prst="rect">
            <a:avLst/>
          </a:prstGeom>
          <a:noFill/>
          <a:ln>
            <a:solidFill>
              <a:srgbClr val="3C4585"/>
            </a:solidFill>
          </a:ln>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rgbClr val="3C4585"/>
                </a:solidFill>
                <a:effectLst>
                  <a:innerShdw blurRad="69850" dist="43180" dir="5400000">
                    <a:srgbClr val="000000">
                      <a:alpha val="65000"/>
                    </a:srgbClr>
                  </a:innerShdw>
                </a:effectLst>
                <a:ea typeface="+mn-ea"/>
                <a:cs typeface="+mn-cs"/>
              </a:rPr>
              <a:t>Corpus </a:t>
            </a:r>
          </a:p>
          <a:p>
            <a:pPr algn="ctr" hangingPunct="0">
              <a:lnSpc>
                <a:spcPct val="93000"/>
              </a:lnSpc>
              <a:buClr>
                <a:srgbClr val="000000"/>
              </a:buClr>
              <a:buSzPct val="100000"/>
              <a:buFont typeface="Times New Roman" charset="0"/>
              <a:buNone/>
              <a:defRPr/>
            </a:pPr>
            <a:r>
              <a:rPr lang="de-DE" sz="3200" b="1" dirty="0" err="1">
                <a:ln w="1905"/>
                <a:solidFill>
                  <a:srgbClr val="3C4585"/>
                </a:solidFill>
                <a:effectLst>
                  <a:innerShdw blurRad="69850" dist="43180" dir="5400000">
                    <a:srgbClr val="000000">
                      <a:alpha val="65000"/>
                    </a:srgbClr>
                  </a:innerShdw>
                </a:effectLst>
                <a:ea typeface="+mn-ea"/>
                <a:cs typeface="+mn-cs"/>
              </a:rPr>
              <a:t>context</a:t>
            </a:r>
            <a:endParaRPr lang="de-DE" sz="3200" b="1" dirty="0">
              <a:ln w="1905"/>
              <a:solidFill>
                <a:srgbClr val="3C4585"/>
              </a:solidFill>
              <a:effectLst>
                <a:innerShdw blurRad="69850" dist="43180" dir="5400000">
                  <a:srgbClr val="000000">
                    <a:alpha val="65000"/>
                  </a:srgbClr>
                </a:innerShdw>
              </a:effectLst>
              <a:ea typeface="+mn-ea"/>
              <a:cs typeface="+mn-cs"/>
            </a:endParaRPr>
          </a:p>
        </p:txBody>
      </p:sp>
      <p:sp>
        <p:nvSpPr>
          <p:cNvPr id="14" name="Rechteck 13"/>
          <p:cNvSpPr/>
          <p:nvPr/>
        </p:nvSpPr>
        <p:spPr>
          <a:xfrm>
            <a:off x="393096" y="6156101"/>
            <a:ext cx="3423934" cy="556050"/>
          </a:xfrm>
          <a:prstGeom prst="rect">
            <a:avLst/>
          </a:prstGeom>
          <a:noFill/>
          <a:ln>
            <a:solidFill>
              <a:srgbClr val="3C4585"/>
            </a:solidFill>
          </a:ln>
        </p:spPr>
        <p:txBody>
          <a:bodyPr wrap="none">
            <a:spAutoFit/>
          </a:bodyPr>
          <a:lstStyle/>
          <a:p>
            <a:pPr algn="ctr" hangingPunct="0">
              <a:lnSpc>
                <a:spcPct val="93000"/>
              </a:lnSpc>
              <a:buClr>
                <a:srgbClr val="000000"/>
              </a:buClr>
              <a:buSzPct val="100000"/>
              <a:buFont typeface="Times New Roman" charset="0"/>
              <a:buNone/>
              <a:defRPr/>
            </a:pPr>
            <a:r>
              <a:rPr lang="de-DE" sz="3200" b="1" dirty="0" err="1">
                <a:ln w="1905"/>
                <a:solidFill>
                  <a:srgbClr val="3C4585"/>
                </a:solidFill>
                <a:effectLst>
                  <a:innerShdw blurRad="69850" dist="43180" dir="5400000">
                    <a:srgbClr val="000000">
                      <a:alpha val="65000"/>
                    </a:srgbClr>
                  </a:innerShdw>
                </a:effectLst>
                <a:ea typeface="+mn-ea"/>
                <a:cs typeface="+mn-cs"/>
              </a:rPr>
              <a:t>Lexical</a:t>
            </a:r>
            <a:r>
              <a:rPr lang="de-DE" sz="3200" b="1" dirty="0">
                <a:ln w="1905"/>
                <a:solidFill>
                  <a:srgbClr val="3C4585"/>
                </a:solidFill>
                <a:effectLst>
                  <a:innerShdw blurRad="69850" dist="43180" dir="5400000">
                    <a:srgbClr val="000000">
                      <a:alpha val="65000"/>
                    </a:srgbClr>
                  </a:innerShdw>
                </a:effectLst>
                <a:ea typeface="+mn-ea"/>
                <a:cs typeface="+mn-cs"/>
              </a:rPr>
              <a:t> </a:t>
            </a:r>
            <a:r>
              <a:rPr lang="de-DE" sz="3200" b="1" dirty="0" err="1">
                <a:ln w="1905"/>
                <a:solidFill>
                  <a:srgbClr val="3C4585"/>
                </a:solidFill>
                <a:effectLst>
                  <a:innerShdw blurRad="69850" dist="43180" dir="5400000">
                    <a:srgbClr val="000000">
                      <a:alpha val="65000"/>
                    </a:srgbClr>
                  </a:innerShdw>
                </a:effectLst>
                <a:ea typeface="+mn-ea"/>
                <a:cs typeface="+mn-cs"/>
              </a:rPr>
              <a:t>resource</a:t>
            </a:r>
            <a:endParaRPr lang="de-DE" sz="3200" b="1" dirty="0">
              <a:ln w="1905"/>
              <a:solidFill>
                <a:srgbClr val="3C4585"/>
              </a:solidFill>
              <a:effectLst>
                <a:innerShdw blurRad="69850" dist="43180" dir="5400000">
                  <a:srgbClr val="000000">
                    <a:alpha val="65000"/>
                  </a:srgbClr>
                </a:innerShdw>
              </a:effectLst>
              <a:ea typeface="+mn-ea"/>
              <a:cs typeface="+mn-cs"/>
            </a:endParaRPr>
          </a:p>
        </p:txBody>
      </p:sp>
      <p:sp>
        <p:nvSpPr>
          <p:cNvPr id="15" name="Rechteck 14"/>
          <p:cNvSpPr/>
          <p:nvPr/>
        </p:nvSpPr>
        <p:spPr>
          <a:xfrm>
            <a:off x="6480472" y="395461"/>
            <a:ext cx="2593578" cy="556050"/>
          </a:xfrm>
          <a:prstGeom prst="rect">
            <a:avLst/>
          </a:prstGeom>
          <a:noFill/>
          <a:ln>
            <a:solidFill>
              <a:srgbClr val="3C4585"/>
            </a:solidFill>
          </a:ln>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rgbClr val="3C4585"/>
                </a:solidFill>
                <a:effectLst>
                  <a:innerShdw blurRad="69850" dist="43180" dir="5400000">
                    <a:srgbClr val="000000">
                      <a:alpha val="65000"/>
                    </a:srgbClr>
                  </a:innerShdw>
                </a:effectLst>
                <a:ea typeface="+mn-ea"/>
                <a:cs typeface="+mn-cs"/>
              </a:rPr>
              <a:t>Tool </a:t>
            </a:r>
            <a:r>
              <a:rPr lang="de-DE" sz="3200" b="1" dirty="0" err="1">
                <a:ln w="1905"/>
                <a:solidFill>
                  <a:srgbClr val="3C4585"/>
                </a:solidFill>
                <a:effectLst>
                  <a:innerShdw blurRad="69850" dist="43180" dir="5400000">
                    <a:srgbClr val="000000">
                      <a:alpha val="65000"/>
                    </a:srgbClr>
                  </a:innerShdw>
                </a:effectLst>
                <a:ea typeface="+mn-ea"/>
                <a:cs typeface="+mn-cs"/>
              </a:rPr>
              <a:t>context</a:t>
            </a:r>
            <a:endParaRPr lang="de-DE" sz="3200" b="1" dirty="0">
              <a:ln w="1905"/>
              <a:solidFill>
                <a:srgbClr val="3C4585"/>
              </a:solidFill>
              <a:effectLst>
                <a:innerShdw blurRad="69850" dist="43180" dir="5400000">
                  <a:srgbClr val="000000">
                    <a:alpha val="65000"/>
                  </a:srgbClr>
                </a:innerShdw>
              </a:effectLst>
              <a:ea typeface="+mn-ea"/>
              <a:cs typeface="+mn-cs"/>
            </a:endParaRPr>
          </a:p>
        </p:txBody>
      </p:sp>
      <p:sp>
        <p:nvSpPr>
          <p:cNvPr id="16" name="Rechteck 15"/>
          <p:cNvSpPr/>
          <p:nvPr/>
        </p:nvSpPr>
        <p:spPr>
          <a:xfrm>
            <a:off x="5184328" y="6156101"/>
            <a:ext cx="4335241" cy="556050"/>
          </a:xfrm>
          <a:prstGeom prst="rect">
            <a:avLst/>
          </a:prstGeom>
          <a:noFill/>
          <a:ln>
            <a:solidFill>
              <a:srgbClr val="3C4585"/>
            </a:solidFill>
          </a:ln>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rgbClr val="3C4585"/>
                </a:solidFill>
                <a:effectLst>
                  <a:innerShdw blurRad="69850" dist="43180" dir="5400000">
                    <a:srgbClr val="000000">
                      <a:alpha val="65000"/>
                    </a:srgbClr>
                  </a:innerShdw>
                </a:effectLst>
                <a:ea typeface="+mn-ea"/>
                <a:cs typeface="+mn-cs"/>
              </a:rPr>
              <a:t>Experimental </a:t>
            </a:r>
            <a:r>
              <a:rPr lang="de-DE" sz="3200" b="1" dirty="0" err="1">
                <a:ln w="1905"/>
                <a:solidFill>
                  <a:srgbClr val="3C4585"/>
                </a:solidFill>
                <a:effectLst>
                  <a:innerShdw blurRad="69850" dist="43180" dir="5400000">
                    <a:srgbClr val="000000">
                      <a:alpha val="65000"/>
                    </a:srgbClr>
                  </a:innerShdw>
                </a:effectLst>
                <a:ea typeface="+mn-ea"/>
                <a:cs typeface="+mn-cs"/>
              </a:rPr>
              <a:t>context</a:t>
            </a:r>
            <a:endParaRPr lang="de-DE" sz="3200" b="1" dirty="0">
              <a:ln w="1905"/>
              <a:solidFill>
                <a:srgbClr val="3C4585"/>
              </a:solidFill>
              <a:effectLst>
                <a:innerShdw blurRad="69850" dist="43180" dir="5400000">
                  <a:srgbClr val="000000">
                    <a:alpha val="65000"/>
                  </a:srgbClr>
                </a:innerShdw>
              </a:effectLst>
              <a:ea typeface="+mn-ea"/>
              <a:cs typeface="+mn-cs"/>
            </a:endParaRPr>
          </a:p>
        </p:txBody>
      </p:sp>
      <p:sp>
        <p:nvSpPr>
          <p:cNvPr id="17" name="Rechteck 16"/>
          <p:cNvSpPr/>
          <p:nvPr/>
        </p:nvSpPr>
        <p:spPr>
          <a:xfrm>
            <a:off x="935856" y="2699717"/>
            <a:ext cx="1005804" cy="1014021"/>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Size </a:t>
            </a:r>
          </a:p>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Info</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19" name="Rechteck 18"/>
          <p:cNvSpPr/>
          <p:nvPr/>
        </p:nvSpPr>
        <p:spPr>
          <a:xfrm>
            <a:off x="467081" y="343467"/>
            <a:ext cx="1476887" cy="556050"/>
          </a:xfrm>
          <a:prstGeom prst="rect">
            <a:avLst/>
          </a:prstGeom>
          <a:noFill/>
          <a:ln>
            <a:solidFill>
              <a:srgbClr val="3C4585"/>
            </a:solidFill>
          </a:ln>
        </p:spPr>
        <p:txBody>
          <a:bodyPr wrap="none">
            <a:spAutoFit/>
          </a:bodyPr>
          <a:lstStyle/>
          <a:p>
            <a:pPr algn="ctr" hangingPunct="0">
              <a:lnSpc>
                <a:spcPct val="93000"/>
              </a:lnSpc>
              <a:buClr>
                <a:srgbClr val="000000"/>
              </a:buClr>
              <a:buSzPct val="100000"/>
              <a:buFont typeface="Times New Roman" charset="0"/>
              <a:buNone/>
              <a:defRPr/>
            </a:pPr>
            <a:r>
              <a:rPr lang="de-DE" sz="3200" b="1" dirty="0" err="1">
                <a:ln w="1905"/>
                <a:solidFill>
                  <a:srgbClr val="3C4585"/>
                </a:solidFill>
                <a:effectLst>
                  <a:innerShdw blurRad="69850" dist="43180" dir="5400000">
                    <a:srgbClr val="000000">
                      <a:alpha val="65000"/>
                    </a:srgbClr>
                  </a:innerShdw>
                </a:effectLst>
                <a:ea typeface="+mn-ea"/>
                <a:cs typeface="+mn-cs"/>
              </a:rPr>
              <a:t>Tagset</a:t>
            </a:r>
            <a:endParaRPr lang="de-DE" sz="3200" b="1" dirty="0">
              <a:ln w="1905"/>
              <a:solidFill>
                <a:srgbClr val="3C4585"/>
              </a:solidFill>
              <a:effectLst>
                <a:innerShdw blurRad="69850" dist="43180" dir="5400000">
                  <a:srgbClr val="000000">
                    <a:alpha val="65000"/>
                  </a:srgbClr>
                </a:innerShdw>
              </a:effectLst>
              <a:ea typeface="+mn-ea"/>
              <a:cs typeface="+mn-cs"/>
            </a:endParaRPr>
          </a:p>
        </p:txBody>
      </p:sp>
      <p:sp>
        <p:nvSpPr>
          <p:cNvPr id="20" name="Rechteck 19"/>
          <p:cNvSpPr/>
          <p:nvPr/>
        </p:nvSpPr>
        <p:spPr>
          <a:xfrm>
            <a:off x="503808" y="3707829"/>
            <a:ext cx="1986040" cy="1014021"/>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Subject</a:t>
            </a: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 </a:t>
            </a:r>
          </a:p>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language</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cxnSp>
        <p:nvCxnSpPr>
          <p:cNvPr id="71698" name="Gerade Verbindung 21"/>
          <p:cNvCxnSpPr>
            <a:cxnSpLocks noChangeShapeType="1"/>
            <a:endCxn id="13" idx="3"/>
          </p:cNvCxnSpPr>
          <p:nvPr/>
        </p:nvCxnSpPr>
        <p:spPr bwMode="auto">
          <a:xfrm flipH="1" flipV="1">
            <a:off x="2147888" y="1693863"/>
            <a:ext cx="1020762" cy="430212"/>
          </a:xfrm>
          <a:prstGeom prst="line">
            <a:avLst/>
          </a:prstGeom>
          <a:noFill/>
          <a:ln w="9525" algn="ctr">
            <a:solidFill>
              <a:schemeClr val="tx1"/>
            </a:solidFill>
            <a:round/>
            <a:headEnd/>
            <a:tailEnd/>
          </a:ln>
        </p:spPr>
      </p:cxnSp>
      <p:cxnSp>
        <p:nvCxnSpPr>
          <p:cNvPr id="71699" name="Gerade Verbindung 23"/>
          <p:cNvCxnSpPr>
            <a:cxnSpLocks noChangeShapeType="1"/>
            <a:stCxn id="71682" idx="7"/>
            <a:endCxn id="15" idx="2"/>
          </p:cNvCxnSpPr>
          <p:nvPr/>
        </p:nvCxnSpPr>
        <p:spPr bwMode="auto">
          <a:xfrm flipV="1">
            <a:off x="6750050" y="950913"/>
            <a:ext cx="1027113" cy="584200"/>
          </a:xfrm>
          <a:prstGeom prst="line">
            <a:avLst/>
          </a:prstGeom>
          <a:noFill/>
          <a:ln w="9525" algn="ctr">
            <a:solidFill>
              <a:schemeClr val="tx1"/>
            </a:solidFill>
            <a:round/>
            <a:headEnd/>
            <a:tailEnd/>
          </a:ln>
        </p:spPr>
      </p:cxnSp>
      <p:cxnSp>
        <p:nvCxnSpPr>
          <p:cNvPr id="71700" name="Gerade Verbindung 26"/>
          <p:cNvCxnSpPr>
            <a:cxnSpLocks noChangeShapeType="1"/>
            <a:stCxn id="13" idx="0"/>
            <a:endCxn id="19" idx="2"/>
          </p:cNvCxnSpPr>
          <p:nvPr/>
        </p:nvCxnSpPr>
        <p:spPr bwMode="auto">
          <a:xfrm flipH="1" flipV="1">
            <a:off x="1204913" y="900113"/>
            <a:ext cx="120650" cy="287337"/>
          </a:xfrm>
          <a:prstGeom prst="line">
            <a:avLst/>
          </a:prstGeom>
          <a:noFill/>
          <a:ln w="9525" algn="ctr">
            <a:solidFill>
              <a:schemeClr val="tx1"/>
            </a:solidFill>
            <a:round/>
            <a:headEnd/>
            <a:tailEnd/>
          </a:ln>
        </p:spPr>
      </p:cxnSp>
      <p:cxnSp>
        <p:nvCxnSpPr>
          <p:cNvPr id="71701" name="Gerade Verbindung 32"/>
          <p:cNvCxnSpPr>
            <a:cxnSpLocks noChangeShapeType="1"/>
            <a:stCxn id="71682" idx="5"/>
            <a:endCxn id="16" idx="0"/>
          </p:cNvCxnSpPr>
          <p:nvPr/>
        </p:nvCxnSpPr>
        <p:spPr bwMode="auto">
          <a:xfrm>
            <a:off x="6750050" y="5303838"/>
            <a:ext cx="601663" cy="852487"/>
          </a:xfrm>
          <a:prstGeom prst="line">
            <a:avLst/>
          </a:prstGeom>
          <a:noFill/>
          <a:ln w="9525" algn="ctr">
            <a:solidFill>
              <a:schemeClr val="tx1"/>
            </a:solidFill>
            <a:round/>
            <a:headEnd/>
            <a:tailEnd/>
          </a:ln>
        </p:spPr>
      </p:cxnSp>
      <p:cxnSp>
        <p:nvCxnSpPr>
          <p:cNvPr id="71702" name="Gerade Verbindung 34"/>
          <p:cNvCxnSpPr>
            <a:cxnSpLocks noChangeShapeType="1"/>
            <a:endCxn id="14" idx="0"/>
          </p:cNvCxnSpPr>
          <p:nvPr/>
        </p:nvCxnSpPr>
        <p:spPr bwMode="auto">
          <a:xfrm flipH="1">
            <a:off x="2105025" y="5435600"/>
            <a:ext cx="1135063" cy="720725"/>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3177346" y="3342410"/>
            <a:ext cx="3725937" cy="874855"/>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a typeface="+mn-ea"/>
                <a:cs typeface="+mn-cs"/>
              </a:rPr>
              <a:t>Resources</a:t>
            </a:r>
            <a:endParaRPr lang="de-DE"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a typeface="+mn-ea"/>
              <a:cs typeface="+mn-cs"/>
            </a:endParaRPr>
          </a:p>
        </p:txBody>
      </p:sp>
      <p:sp>
        <p:nvSpPr>
          <p:cNvPr id="8" name="Rechteck 7"/>
          <p:cNvSpPr/>
          <p:nvPr/>
        </p:nvSpPr>
        <p:spPr>
          <a:xfrm>
            <a:off x="1079872" y="5292005"/>
            <a:ext cx="1590500"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rPr>
              <a:t>Written</a:t>
            </a:r>
            <a:endParaRPr lang="de-DE" sz="3200" b="1" dirty="0">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endParaRPr>
          </a:p>
        </p:txBody>
      </p:sp>
      <p:sp>
        <p:nvSpPr>
          <p:cNvPr id="9" name="Rechteck 8"/>
          <p:cNvSpPr/>
          <p:nvPr/>
        </p:nvSpPr>
        <p:spPr>
          <a:xfrm>
            <a:off x="1655936" y="6012085"/>
            <a:ext cx="1666843"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rPr>
              <a:t>Spoken</a:t>
            </a:r>
            <a:endParaRPr lang="de-DE" sz="3200" b="1" dirty="0">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endParaRPr>
          </a:p>
        </p:txBody>
      </p:sp>
      <p:sp>
        <p:nvSpPr>
          <p:cNvPr id="10" name="Rechteck 9"/>
          <p:cNvSpPr/>
          <p:nvPr/>
        </p:nvSpPr>
        <p:spPr>
          <a:xfrm>
            <a:off x="3096096" y="6444133"/>
            <a:ext cx="1552628"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rPr>
              <a:t>Signed</a:t>
            </a:r>
            <a:endParaRPr lang="de-DE" sz="3200" b="1" dirty="0">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endParaRPr>
          </a:p>
        </p:txBody>
      </p:sp>
      <p:sp>
        <p:nvSpPr>
          <p:cNvPr id="11" name="Rechteck 10"/>
          <p:cNvSpPr/>
          <p:nvPr/>
        </p:nvSpPr>
        <p:spPr>
          <a:xfrm>
            <a:off x="4176216" y="5796061"/>
            <a:ext cx="2350323"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rPr>
              <a:t>Multimodal</a:t>
            </a:r>
            <a:endParaRPr lang="de-DE" sz="3200" b="1" dirty="0">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endParaRPr>
          </a:p>
        </p:txBody>
      </p:sp>
      <p:sp>
        <p:nvSpPr>
          <p:cNvPr id="12" name="Rechteck 11"/>
          <p:cNvSpPr/>
          <p:nvPr/>
        </p:nvSpPr>
        <p:spPr>
          <a:xfrm>
            <a:off x="719832" y="4643933"/>
            <a:ext cx="1667243"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rPr>
              <a:t>V</a:t>
            </a:r>
            <a:r>
              <a:rPr lang="de-DE" sz="3200" b="1" dirty="0" err="1">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rPr>
              <a:t>arious</a:t>
            </a:r>
            <a:endParaRPr lang="de-DE" sz="3200" b="1" dirty="0">
              <a:ln w="12700">
                <a:solidFill>
                  <a:srgbClr val="3C4585"/>
                </a:solidFill>
                <a:prstDash val="solid"/>
              </a:ln>
              <a:solidFill>
                <a:srgbClr val="3C4585"/>
              </a:solidFill>
              <a:effectLst>
                <a:outerShdw blurRad="41275" dist="20320" dir="1800000" algn="tl" rotWithShape="0">
                  <a:srgbClr val="000000">
                    <a:alpha val="40000"/>
                  </a:srgbClr>
                </a:outerShdw>
              </a:effectLst>
              <a:ea typeface="+mn-ea"/>
              <a:cs typeface="+mn-cs"/>
            </a:endParaRPr>
          </a:p>
        </p:txBody>
      </p:sp>
      <p:sp>
        <p:nvSpPr>
          <p:cNvPr id="13" name="Rechteck 12"/>
          <p:cNvSpPr/>
          <p:nvPr/>
        </p:nvSpPr>
        <p:spPr>
          <a:xfrm>
            <a:off x="2559842" y="625590"/>
            <a:ext cx="3560590"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Lexical</a:t>
            </a:r>
            <a:r>
              <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 </a:t>
            </a:r>
            <a:r>
              <a:rPr lang="de-DE" sz="3200" b="1" dirty="0" err="1">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Resource</a:t>
            </a:r>
            <a:endPar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endParaRPr>
          </a:p>
        </p:txBody>
      </p:sp>
      <p:sp>
        <p:nvSpPr>
          <p:cNvPr id="14" name="Rechteck 13"/>
          <p:cNvSpPr/>
          <p:nvPr/>
        </p:nvSpPr>
        <p:spPr>
          <a:xfrm>
            <a:off x="4536256" y="1181640"/>
            <a:ext cx="2183811"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SL </a:t>
            </a:r>
            <a:r>
              <a:rPr lang="de-DE" sz="3200" b="1" dirty="0" err="1">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corpus</a:t>
            </a:r>
            <a:endPar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endParaRPr>
          </a:p>
        </p:txBody>
      </p:sp>
      <p:sp>
        <p:nvSpPr>
          <p:cNvPr id="15" name="Rechteck 14"/>
          <p:cNvSpPr/>
          <p:nvPr/>
        </p:nvSpPr>
        <p:spPr>
          <a:xfrm>
            <a:off x="1662768" y="1253648"/>
            <a:ext cx="2297424"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WL </a:t>
            </a:r>
            <a:r>
              <a:rPr lang="de-DE" sz="3200" b="1" dirty="0" err="1">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corpus</a:t>
            </a:r>
            <a:endPar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endParaRPr>
          </a:p>
        </p:txBody>
      </p:sp>
      <p:sp>
        <p:nvSpPr>
          <p:cNvPr id="16" name="Rechteck 15"/>
          <p:cNvSpPr/>
          <p:nvPr/>
        </p:nvSpPr>
        <p:spPr>
          <a:xfrm>
            <a:off x="647824" y="1757704"/>
            <a:ext cx="2761894" cy="1014021"/>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Experimental </a:t>
            </a:r>
          </a:p>
          <a:p>
            <a:pPr hangingPunct="0">
              <a:lnSpc>
                <a:spcPct val="93000"/>
              </a:lnSpc>
              <a:buClr>
                <a:srgbClr val="000000"/>
              </a:buClr>
              <a:buSzPct val="100000"/>
              <a:buFont typeface="Times New Roman" charset="0"/>
              <a:buNone/>
              <a:defRPr/>
            </a:pPr>
            <a:r>
              <a:rPr lang="de-DE" sz="3200" b="1" dirty="0" err="1">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data</a:t>
            </a:r>
            <a:endPar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endParaRPr>
          </a:p>
        </p:txBody>
      </p:sp>
      <p:sp>
        <p:nvSpPr>
          <p:cNvPr id="17" name="Rechteck 16"/>
          <p:cNvSpPr/>
          <p:nvPr/>
        </p:nvSpPr>
        <p:spPr>
          <a:xfrm>
            <a:off x="6048424" y="1757704"/>
            <a:ext cx="1248459"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Tools</a:t>
            </a:r>
            <a:endPar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endParaRPr>
          </a:p>
        </p:txBody>
      </p:sp>
      <p:cxnSp>
        <p:nvCxnSpPr>
          <p:cNvPr id="73740" name="Gerade Verbindung 18"/>
          <p:cNvCxnSpPr>
            <a:cxnSpLocks noChangeShapeType="1"/>
            <a:stCxn id="4" idx="2"/>
            <a:endCxn id="12" idx="3"/>
          </p:cNvCxnSpPr>
          <p:nvPr/>
        </p:nvCxnSpPr>
        <p:spPr bwMode="auto">
          <a:xfrm flipH="1">
            <a:off x="2387600" y="4217988"/>
            <a:ext cx="2652713" cy="703262"/>
          </a:xfrm>
          <a:prstGeom prst="line">
            <a:avLst/>
          </a:prstGeom>
          <a:noFill/>
          <a:ln w="9525" algn="ctr">
            <a:solidFill>
              <a:schemeClr val="tx1"/>
            </a:solidFill>
            <a:round/>
            <a:headEnd/>
            <a:tailEnd/>
          </a:ln>
        </p:spPr>
      </p:cxnSp>
      <p:cxnSp>
        <p:nvCxnSpPr>
          <p:cNvPr id="73741" name="Gerade Verbindung 20"/>
          <p:cNvCxnSpPr>
            <a:cxnSpLocks noChangeShapeType="1"/>
            <a:stCxn id="4" idx="2"/>
            <a:endCxn id="8" idx="0"/>
          </p:cNvCxnSpPr>
          <p:nvPr/>
        </p:nvCxnSpPr>
        <p:spPr bwMode="auto">
          <a:xfrm flipH="1">
            <a:off x="1874838" y="4217988"/>
            <a:ext cx="3165475" cy="1074737"/>
          </a:xfrm>
          <a:prstGeom prst="line">
            <a:avLst/>
          </a:prstGeom>
          <a:noFill/>
          <a:ln w="9525" algn="ctr">
            <a:solidFill>
              <a:schemeClr val="tx1"/>
            </a:solidFill>
            <a:round/>
            <a:headEnd/>
            <a:tailEnd/>
          </a:ln>
        </p:spPr>
      </p:cxnSp>
      <p:cxnSp>
        <p:nvCxnSpPr>
          <p:cNvPr id="73742" name="Gerade Verbindung 22"/>
          <p:cNvCxnSpPr>
            <a:cxnSpLocks noChangeShapeType="1"/>
            <a:stCxn id="4" idx="2"/>
            <a:endCxn id="9" idx="0"/>
          </p:cNvCxnSpPr>
          <p:nvPr/>
        </p:nvCxnSpPr>
        <p:spPr bwMode="auto">
          <a:xfrm flipH="1">
            <a:off x="2489200" y="4217988"/>
            <a:ext cx="2551113" cy="1793875"/>
          </a:xfrm>
          <a:prstGeom prst="line">
            <a:avLst/>
          </a:prstGeom>
          <a:noFill/>
          <a:ln w="9525" algn="ctr">
            <a:solidFill>
              <a:schemeClr val="tx1"/>
            </a:solidFill>
            <a:round/>
            <a:headEnd/>
            <a:tailEnd/>
          </a:ln>
        </p:spPr>
      </p:cxnSp>
      <p:cxnSp>
        <p:nvCxnSpPr>
          <p:cNvPr id="73743" name="Gerade Verbindung 24"/>
          <p:cNvCxnSpPr>
            <a:cxnSpLocks noChangeShapeType="1"/>
            <a:stCxn id="4" idx="2"/>
            <a:endCxn id="10" idx="0"/>
          </p:cNvCxnSpPr>
          <p:nvPr/>
        </p:nvCxnSpPr>
        <p:spPr bwMode="auto">
          <a:xfrm flipH="1">
            <a:off x="3871913" y="4217988"/>
            <a:ext cx="1168400" cy="2225675"/>
          </a:xfrm>
          <a:prstGeom prst="line">
            <a:avLst/>
          </a:prstGeom>
          <a:noFill/>
          <a:ln w="9525" algn="ctr">
            <a:solidFill>
              <a:schemeClr val="tx1"/>
            </a:solidFill>
            <a:round/>
            <a:headEnd/>
            <a:tailEnd/>
          </a:ln>
        </p:spPr>
      </p:cxnSp>
      <p:cxnSp>
        <p:nvCxnSpPr>
          <p:cNvPr id="73744" name="Gerade Verbindung 26"/>
          <p:cNvCxnSpPr>
            <a:cxnSpLocks noChangeShapeType="1"/>
            <a:stCxn id="4" idx="2"/>
            <a:endCxn id="11" idx="0"/>
          </p:cNvCxnSpPr>
          <p:nvPr/>
        </p:nvCxnSpPr>
        <p:spPr bwMode="auto">
          <a:xfrm>
            <a:off x="5040313" y="4217988"/>
            <a:ext cx="311150" cy="1577975"/>
          </a:xfrm>
          <a:prstGeom prst="line">
            <a:avLst/>
          </a:prstGeom>
          <a:noFill/>
          <a:ln w="9525" algn="ctr">
            <a:solidFill>
              <a:schemeClr val="tx1"/>
            </a:solidFill>
            <a:round/>
            <a:headEnd/>
            <a:tailEnd/>
          </a:ln>
        </p:spPr>
      </p:cxnSp>
      <p:cxnSp>
        <p:nvCxnSpPr>
          <p:cNvPr id="73745" name="Gerade Verbindung 28"/>
          <p:cNvCxnSpPr>
            <a:cxnSpLocks noChangeShapeType="1"/>
            <a:stCxn id="4" idx="0"/>
            <a:endCxn id="17" idx="1"/>
          </p:cNvCxnSpPr>
          <p:nvPr/>
        </p:nvCxnSpPr>
        <p:spPr bwMode="auto">
          <a:xfrm flipV="1">
            <a:off x="5040313" y="2035175"/>
            <a:ext cx="1008062" cy="1306513"/>
          </a:xfrm>
          <a:prstGeom prst="line">
            <a:avLst/>
          </a:prstGeom>
          <a:noFill/>
          <a:ln w="9525" algn="ctr">
            <a:solidFill>
              <a:schemeClr val="tx1"/>
            </a:solidFill>
            <a:round/>
            <a:headEnd/>
            <a:tailEnd/>
          </a:ln>
        </p:spPr>
      </p:cxnSp>
      <p:cxnSp>
        <p:nvCxnSpPr>
          <p:cNvPr id="73746" name="Gerade Verbindung 30"/>
          <p:cNvCxnSpPr>
            <a:cxnSpLocks noChangeShapeType="1"/>
            <a:stCxn id="4" idx="0"/>
            <a:endCxn id="15" idx="3"/>
          </p:cNvCxnSpPr>
          <p:nvPr/>
        </p:nvCxnSpPr>
        <p:spPr bwMode="auto">
          <a:xfrm flipH="1" flipV="1">
            <a:off x="3960813" y="1531938"/>
            <a:ext cx="1079500" cy="1809750"/>
          </a:xfrm>
          <a:prstGeom prst="line">
            <a:avLst/>
          </a:prstGeom>
          <a:noFill/>
          <a:ln w="9525" algn="ctr">
            <a:solidFill>
              <a:schemeClr val="tx1"/>
            </a:solidFill>
            <a:round/>
            <a:headEnd/>
            <a:tailEnd/>
          </a:ln>
        </p:spPr>
      </p:cxnSp>
      <p:cxnSp>
        <p:nvCxnSpPr>
          <p:cNvPr id="73747" name="Gerade Verbindung 32"/>
          <p:cNvCxnSpPr>
            <a:cxnSpLocks noChangeShapeType="1"/>
            <a:stCxn id="4" idx="0"/>
            <a:endCxn id="16" idx="3"/>
          </p:cNvCxnSpPr>
          <p:nvPr/>
        </p:nvCxnSpPr>
        <p:spPr bwMode="auto">
          <a:xfrm flipH="1" flipV="1">
            <a:off x="3409950" y="2265363"/>
            <a:ext cx="1630363" cy="1076325"/>
          </a:xfrm>
          <a:prstGeom prst="line">
            <a:avLst/>
          </a:prstGeom>
          <a:noFill/>
          <a:ln w="9525" algn="ctr">
            <a:solidFill>
              <a:schemeClr val="tx1"/>
            </a:solidFill>
            <a:round/>
            <a:headEnd/>
            <a:tailEnd/>
          </a:ln>
        </p:spPr>
      </p:cxnSp>
      <p:cxnSp>
        <p:nvCxnSpPr>
          <p:cNvPr id="73748" name="Gerade Verbindung 34"/>
          <p:cNvCxnSpPr>
            <a:cxnSpLocks noChangeShapeType="1"/>
            <a:stCxn id="4" idx="0"/>
            <a:endCxn id="14" idx="2"/>
          </p:cNvCxnSpPr>
          <p:nvPr/>
        </p:nvCxnSpPr>
        <p:spPr bwMode="auto">
          <a:xfrm flipV="1">
            <a:off x="5040313" y="1738313"/>
            <a:ext cx="587375" cy="1603375"/>
          </a:xfrm>
          <a:prstGeom prst="line">
            <a:avLst/>
          </a:prstGeom>
          <a:noFill/>
          <a:ln w="9525" algn="ctr">
            <a:solidFill>
              <a:schemeClr val="tx1"/>
            </a:solidFill>
            <a:round/>
            <a:headEnd/>
            <a:tailEnd/>
          </a:ln>
        </p:spPr>
      </p:cxnSp>
      <p:cxnSp>
        <p:nvCxnSpPr>
          <p:cNvPr id="73749" name="Gerade Verbindung 36"/>
          <p:cNvCxnSpPr>
            <a:cxnSpLocks noChangeShapeType="1"/>
            <a:stCxn id="4" idx="0"/>
            <a:endCxn id="13" idx="2"/>
          </p:cNvCxnSpPr>
          <p:nvPr/>
        </p:nvCxnSpPr>
        <p:spPr bwMode="auto">
          <a:xfrm flipH="1" flipV="1">
            <a:off x="4340225" y="1181100"/>
            <a:ext cx="700088" cy="2160588"/>
          </a:xfrm>
          <a:prstGeom prst="line">
            <a:avLst/>
          </a:prstGeom>
          <a:noFill/>
          <a:ln w="9525" algn="ctr">
            <a:solidFill>
              <a:schemeClr val="tx1"/>
            </a:solidFill>
            <a:round/>
            <a:headEnd/>
            <a:tailEnd/>
          </a:ln>
        </p:spPr>
      </p:cxnSp>
      <p:sp>
        <p:nvSpPr>
          <p:cNvPr id="38" name="Rechteck 37"/>
          <p:cNvSpPr/>
          <p:nvPr/>
        </p:nvSpPr>
        <p:spPr>
          <a:xfrm>
            <a:off x="7704608" y="1855635"/>
            <a:ext cx="914233"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rPr>
              <a:t>eng</a:t>
            </a:r>
            <a:endPar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endParaRPr>
          </a:p>
        </p:txBody>
      </p:sp>
      <p:sp>
        <p:nvSpPr>
          <p:cNvPr id="39" name="Rechteck 38"/>
          <p:cNvSpPr/>
          <p:nvPr/>
        </p:nvSpPr>
        <p:spPr>
          <a:xfrm>
            <a:off x="8352680" y="2359691"/>
            <a:ext cx="914233"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rPr>
              <a:t>deu</a:t>
            </a:r>
            <a:endPar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endParaRPr>
          </a:p>
        </p:txBody>
      </p:sp>
      <p:sp>
        <p:nvSpPr>
          <p:cNvPr id="40" name="Rechteck 39"/>
          <p:cNvSpPr/>
          <p:nvPr/>
        </p:nvSpPr>
        <p:spPr>
          <a:xfrm>
            <a:off x="8784728" y="3007763"/>
            <a:ext cx="800019"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rPr>
              <a:t>nld</a:t>
            </a:r>
            <a:endPar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endParaRPr>
          </a:p>
        </p:txBody>
      </p:sp>
      <p:sp>
        <p:nvSpPr>
          <p:cNvPr id="41" name="Rechteck 40"/>
          <p:cNvSpPr/>
          <p:nvPr/>
        </p:nvSpPr>
        <p:spPr>
          <a:xfrm>
            <a:off x="8640712" y="3799851"/>
            <a:ext cx="891791"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rPr>
              <a:t>ega</a:t>
            </a:r>
            <a:endPar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endParaRPr>
          </a:p>
        </p:txBody>
      </p:sp>
      <p:sp>
        <p:nvSpPr>
          <p:cNvPr id="42" name="Rechteck 41"/>
          <p:cNvSpPr/>
          <p:nvPr/>
        </p:nvSpPr>
        <p:spPr>
          <a:xfrm>
            <a:off x="8208664" y="4447923"/>
            <a:ext cx="936675"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rPr>
              <a:t>non</a:t>
            </a:r>
            <a:endPar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endParaRPr>
          </a:p>
        </p:txBody>
      </p:sp>
      <p:sp>
        <p:nvSpPr>
          <p:cNvPr id="43" name="Rechteck 42"/>
          <p:cNvSpPr/>
          <p:nvPr/>
        </p:nvSpPr>
        <p:spPr>
          <a:xfrm>
            <a:off x="7848624" y="4951979"/>
            <a:ext cx="686005" cy="556050"/>
          </a:xfrm>
          <a:prstGeom prst="rect">
            <a:avLst/>
          </a:prstGeom>
          <a:no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rPr>
              <a:t>tlh</a:t>
            </a:r>
            <a:endParaRPr lang="de-DE" sz="3200" b="1" dirty="0">
              <a:ln w="12700">
                <a:solidFill>
                  <a:srgbClr val="216D6D"/>
                </a:solidFill>
                <a:prstDash val="solid"/>
              </a:ln>
              <a:solidFill>
                <a:srgbClr val="216D6D"/>
              </a:solidFill>
              <a:effectLst>
                <a:outerShdw blurRad="41275" dist="20320" dir="1800000" algn="tl" rotWithShape="0">
                  <a:srgbClr val="000000">
                    <a:alpha val="40000"/>
                  </a:srgbClr>
                </a:outerShdw>
              </a:effectLst>
              <a:ea typeface="+mn-ea"/>
              <a:cs typeface="+mn-cs"/>
            </a:endParaRPr>
          </a:p>
        </p:txBody>
      </p:sp>
      <p:cxnSp>
        <p:nvCxnSpPr>
          <p:cNvPr id="73756" name="Gerade Verbindung 47"/>
          <p:cNvCxnSpPr>
            <a:cxnSpLocks noChangeShapeType="1"/>
            <a:stCxn id="4" idx="3"/>
            <a:endCxn id="38" idx="2"/>
          </p:cNvCxnSpPr>
          <p:nvPr/>
        </p:nvCxnSpPr>
        <p:spPr bwMode="auto">
          <a:xfrm flipV="1">
            <a:off x="6904038" y="2411413"/>
            <a:ext cx="1257300" cy="1368425"/>
          </a:xfrm>
          <a:prstGeom prst="line">
            <a:avLst/>
          </a:prstGeom>
          <a:noFill/>
          <a:ln w="9525" algn="ctr">
            <a:solidFill>
              <a:schemeClr val="tx1"/>
            </a:solidFill>
            <a:round/>
            <a:headEnd/>
            <a:tailEnd/>
          </a:ln>
        </p:spPr>
      </p:cxnSp>
      <p:cxnSp>
        <p:nvCxnSpPr>
          <p:cNvPr id="73757" name="Gerade Verbindung 49"/>
          <p:cNvCxnSpPr>
            <a:cxnSpLocks noChangeShapeType="1"/>
            <a:stCxn id="4" idx="3"/>
            <a:endCxn id="39" idx="1"/>
          </p:cNvCxnSpPr>
          <p:nvPr/>
        </p:nvCxnSpPr>
        <p:spPr bwMode="auto">
          <a:xfrm flipV="1">
            <a:off x="6904038" y="2638425"/>
            <a:ext cx="1449387" cy="1141413"/>
          </a:xfrm>
          <a:prstGeom prst="line">
            <a:avLst/>
          </a:prstGeom>
          <a:noFill/>
          <a:ln w="9525" algn="ctr">
            <a:solidFill>
              <a:schemeClr val="tx1"/>
            </a:solidFill>
            <a:round/>
            <a:headEnd/>
            <a:tailEnd/>
          </a:ln>
        </p:spPr>
      </p:cxnSp>
      <p:cxnSp>
        <p:nvCxnSpPr>
          <p:cNvPr id="73758" name="Gerade Verbindung 51"/>
          <p:cNvCxnSpPr>
            <a:cxnSpLocks noChangeShapeType="1"/>
            <a:stCxn id="4" idx="3"/>
            <a:endCxn id="40" idx="1"/>
          </p:cNvCxnSpPr>
          <p:nvPr/>
        </p:nvCxnSpPr>
        <p:spPr bwMode="auto">
          <a:xfrm flipV="1">
            <a:off x="6904038" y="3286125"/>
            <a:ext cx="1881187" cy="493713"/>
          </a:xfrm>
          <a:prstGeom prst="line">
            <a:avLst/>
          </a:prstGeom>
          <a:noFill/>
          <a:ln w="9525" algn="ctr">
            <a:solidFill>
              <a:schemeClr val="tx1"/>
            </a:solidFill>
            <a:round/>
            <a:headEnd/>
            <a:tailEnd/>
          </a:ln>
        </p:spPr>
      </p:cxnSp>
      <p:cxnSp>
        <p:nvCxnSpPr>
          <p:cNvPr id="73759" name="Gerade Verbindung 53"/>
          <p:cNvCxnSpPr>
            <a:cxnSpLocks noChangeShapeType="1"/>
            <a:stCxn id="4" idx="3"/>
            <a:endCxn id="41" idx="1"/>
          </p:cNvCxnSpPr>
          <p:nvPr/>
        </p:nvCxnSpPr>
        <p:spPr bwMode="auto">
          <a:xfrm>
            <a:off x="6904038" y="3779838"/>
            <a:ext cx="1736725" cy="298450"/>
          </a:xfrm>
          <a:prstGeom prst="line">
            <a:avLst/>
          </a:prstGeom>
          <a:noFill/>
          <a:ln w="9525" algn="ctr">
            <a:solidFill>
              <a:schemeClr val="tx1"/>
            </a:solidFill>
            <a:round/>
            <a:headEnd/>
            <a:tailEnd/>
          </a:ln>
        </p:spPr>
      </p:cxnSp>
      <p:cxnSp>
        <p:nvCxnSpPr>
          <p:cNvPr id="73760" name="Gerade Verbindung 55"/>
          <p:cNvCxnSpPr>
            <a:cxnSpLocks noChangeShapeType="1"/>
            <a:stCxn id="4" idx="3"/>
            <a:endCxn id="42" idx="1"/>
          </p:cNvCxnSpPr>
          <p:nvPr/>
        </p:nvCxnSpPr>
        <p:spPr bwMode="auto">
          <a:xfrm>
            <a:off x="6904038" y="3779838"/>
            <a:ext cx="1304925" cy="946150"/>
          </a:xfrm>
          <a:prstGeom prst="line">
            <a:avLst/>
          </a:prstGeom>
          <a:noFill/>
          <a:ln w="9525" algn="ctr">
            <a:solidFill>
              <a:schemeClr val="tx1"/>
            </a:solidFill>
            <a:round/>
            <a:headEnd/>
            <a:tailEnd/>
          </a:ln>
        </p:spPr>
      </p:cxnSp>
      <p:cxnSp>
        <p:nvCxnSpPr>
          <p:cNvPr id="73761" name="Gerade Verbindung 57"/>
          <p:cNvCxnSpPr>
            <a:cxnSpLocks noChangeShapeType="1"/>
            <a:stCxn id="4" idx="3"/>
            <a:endCxn id="43" idx="1"/>
          </p:cNvCxnSpPr>
          <p:nvPr/>
        </p:nvCxnSpPr>
        <p:spPr bwMode="auto">
          <a:xfrm>
            <a:off x="6904038" y="3779838"/>
            <a:ext cx="944562" cy="1449387"/>
          </a:xfrm>
          <a:prstGeom prst="line">
            <a:avLst/>
          </a:prstGeom>
          <a:noFill/>
          <a:ln w="9525" algn="ctr">
            <a:solidFill>
              <a:schemeClr val="tx1"/>
            </a:solidFill>
            <a:round/>
            <a:headEnd/>
            <a:tailEnd/>
          </a:ln>
        </p:spPr>
      </p:cxnSp>
      <p:sp>
        <p:nvSpPr>
          <p:cNvPr id="5" name="Rechteck 4"/>
          <p:cNvSpPr/>
          <p:nvPr/>
        </p:nvSpPr>
        <p:spPr>
          <a:xfrm>
            <a:off x="4392240" y="2483693"/>
            <a:ext cx="1112003" cy="556050"/>
          </a:xfrm>
          <a:prstGeom prst="rect">
            <a:avLst/>
          </a:prstGeom>
          <a:solidFill>
            <a:srgbClr val="690000"/>
          </a:solid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Type</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7" name="Rechteck 6"/>
          <p:cNvSpPr/>
          <p:nvPr/>
        </p:nvSpPr>
        <p:spPr>
          <a:xfrm rot="1268230">
            <a:off x="3888184" y="4427909"/>
            <a:ext cx="1848984" cy="556050"/>
          </a:xfrm>
          <a:prstGeom prst="rect">
            <a:avLst/>
          </a:prstGeom>
          <a:solidFill>
            <a:srgbClr val="3C4585"/>
          </a:solidFill>
        </p:spPr>
        <p:txBody>
          <a:bodyPr wrap="none">
            <a:spAutoFit/>
          </a:bodyPr>
          <a:lstStyle/>
          <a:p>
            <a:pPr hangingPunct="0">
              <a:lnSpc>
                <a:spcPct val="93000"/>
              </a:lnSpc>
              <a:buClr>
                <a:srgbClr val="000000"/>
              </a:buClr>
              <a:buSzPct val="100000"/>
              <a:buFont typeface="Times New Roman" charset="0"/>
              <a:buNone/>
              <a:defRPr/>
            </a:pPr>
            <a:r>
              <a:rPr lang="de-DE" sz="3200" b="1" dirty="0" err="1">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Modality</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
        <p:nvSpPr>
          <p:cNvPr id="6" name="Rechteck 5"/>
          <p:cNvSpPr/>
          <p:nvPr/>
        </p:nvSpPr>
        <p:spPr>
          <a:xfrm rot="17001826">
            <a:off x="6366981" y="3518561"/>
            <a:ext cx="2122696" cy="556050"/>
          </a:xfrm>
          <a:prstGeom prst="rect">
            <a:avLst/>
          </a:prstGeom>
          <a:solidFill>
            <a:srgbClr val="216D6D"/>
          </a:solidFill>
        </p:spPr>
        <p:txBody>
          <a:bodyPr wrap="none">
            <a:spAutoFit/>
          </a:bodyPr>
          <a:lstStyle/>
          <a:p>
            <a:pPr hangingPunct="0">
              <a:lnSpc>
                <a:spcPct val="93000"/>
              </a:lnSpc>
              <a:buClr>
                <a:srgbClr val="000000"/>
              </a:buClr>
              <a:buSzPct val="100000"/>
              <a:buFont typeface="Times New Roman" charset="0"/>
              <a:buNone/>
              <a:defRPr/>
            </a:pPr>
            <a:r>
              <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rPr>
              <a:t>Language</a:t>
            </a:r>
            <a:endParaRPr lang="de-DE" sz="3200" b="1" dirty="0">
              <a:ln w="12700">
                <a:solidFill>
                  <a:schemeClr val="tx2">
                    <a:satMod val="155000"/>
                  </a:schemeClr>
                </a:solidFill>
                <a:prstDash val="solid"/>
              </a:ln>
              <a:effectLst>
                <a:outerShdw blurRad="41275" dist="20320" dir="1800000" algn="tl" rotWithShape="0">
                  <a:srgbClr val="000000">
                    <a:alpha val="40000"/>
                  </a:srgbClr>
                </a:outerShdw>
              </a:effectLs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el 1"/>
          <p:cNvSpPr>
            <a:spLocks noGrp="1"/>
          </p:cNvSpPr>
          <p:nvPr>
            <p:ph type="title"/>
          </p:nvPr>
        </p:nvSpPr>
        <p:spPr/>
        <p:txBody>
          <a:bodyPr/>
          <a:lstStyle/>
          <a:p>
            <a:pPr eaLnBrk="1"/>
            <a:r>
              <a:rPr lang="de-DE" smtClean="0"/>
              <a:t>The NaLiDa contribution</a:t>
            </a:r>
          </a:p>
        </p:txBody>
      </p:sp>
      <p:sp>
        <p:nvSpPr>
          <p:cNvPr id="75778" name="Inhaltsplatzhalter 2"/>
          <p:cNvSpPr>
            <a:spLocks noGrp="1"/>
          </p:cNvSpPr>
          <p:nvPr>
            <p:ph idx="1"/>
          </p:nvPr>
        </p:nvSpPr>
        <p:spPr/>
        <p:txBody>
          <a:bodyPr/>
          <a:lstStyle/>
          <a:p>
            <a:pPr marL="457200" indent="-457200" eaLnBrk="1">
              <a:buFont typeface="Arial" charset="0"/>
              <a:buChar char="•"/>
            </a:pPr>
            <a:r>
              <a:rPr lang="de-DE" smtClean="0"/>
              <a:t>Added value</a:t>
            </a:r>
          </a:p>
          <a:p>
            <a:pPr marL="457200" indent="-457200" eaLnBrk="1">
              <a:buFont typeface="Arial" charset="0"/>
              <a:buChar char="•"/>
            </a:pPr>
            <a:r>
              <a:rPr lang="de-DE" smtClean="0"/>
              <a:t>Findability</a:t>
            </a:r>
          </a:p>
          <a:p>
            <a:pPr marL="457200" indent="-457200" eaLnBrk="1">
              <a:buFont typeface="Arial" charset="0"/>
              <a:buChar char="•"/>
            </a:pPr>
            <a:r>
              <a:rPr lang="de-DE" smtClean="0"/>
              <a:t>Structured description</a:t>
            </a:r>
          </a:p>
          <a:p>
            <a:pPr marL="457200" indent="-457200" eaLnBrk="1">
              <a:buFont typeface="Arial" charset="0"/>
              <a:buChar char="•"/>
            </a:pPr>
            <a:r>
              <a:rPr lang="de-DE" smtClean="0"/>
              <a:t>Long term archiving</a:t>
            </a:r>
          </a:p>
          <a:p>
            <a:pPr marL="457200" indent="-457200" eaLnBrk="1">
              <a:buFont typeface="Arial" charset="0"/>
              <a:buChar char="•"/>
            </a:pPr>
            <a:r>
              <a:rPr lang="de-DE" smtClean="0"/>
              <a:t>Prototypical examples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1"/>
          <p:cNvSpPr>
            <a:spLocks noGrp="1"/>
          </p:cNvSpPr>
          <p:nvPr>
            <p:ph type="title"/>
          </p:nvPr>
        </p:nvSpPr>
        <p:spPr/>
        <p:txBody>
          <a:bodyPr/>
          <a:lstStyle/>
          <a:p>
            <a:pPr eaLnBrk="1"/>
            <a:r>
              <a:rPr lang="de-DE" smtClean="0"/>
              <a:t>Credits/Photos</a:t>
            </a:r>
          </a:p>
        </p:txBody>
      </p:sp>
      <p:sp>
        <p:nvSpPr>
          <p:cNvPr id="77826" name="Inhaltsplatzhalter 2"/>
          <p:cNvSpPr>
            <a:spLocks noGrp="1"/>
          </p:cNvSpPr>
          <p:nvPr>
            <p:ph idx="1"/>
          </p:nvPr>
        </p:nvSpPr>
        <p:spPr/>
        <p:txBody>
          <a:bodyPr/>
          <a:lstStyle/>
          <a:p>
            <a:pPr eaLnBrk="1"/>
            <a:r>
              <a:rPr lang="de-DE" sz="2000" smtClean="0"/>
              <a:t>Petroleum Pipes Image: Suat Eman / FreeDigitalPhotos.net</a:t>
            </a:r>
          </a:p>
          <a:p>
            <a:pPr eaLnBrk="1"/>
            <a:r>
              <a:rPr lang="de-DE" sz="2000" smtClean="0"/>
              <a:t>Railway Image: samurai / FreeDigitalPhotos.net</a:t>
            </a:r>
          </a:p>
          <a:p>
            <a:pPr eaLnBrk="1"/>
            <a:r>
              <a:rPr lang="de-DE" sz="2000" smtClean="0"/>
              <a:t>Lake Vyrnwy Dam Image: Matt Banks / FreeDigitalPhotos.net</a:t>
            </a:r>
          </a:p>
          <a:p>
            <a:pPr eaLnBrk="1"/>
            <a:r>
              <a:rPr lang="de-DE" sz="2000" smtClean="0"/>
              <a:t>Man reading Image: Arvind Balaraman / FreeDigitalPhotos.net</a:t>
            </a:r>
          </a:p>
          <a:p>
            <a:pPr eaLnBrk="1"/>
            <a:r>
              <a:rPr lang="de-DE" sz="2000" smtClean="0"/>
              <a:t>Business Woman Taking Notes Image: Michal Marcol / FreeDigitalPhotos.net</a:t>
            </a:r>
          </a:p>
          <a:p>
            <a:pPr eaLnBrk="1"/>
            <a:r>
              <a:rPr lang="de-DE" sz="2000" smtClean="0"/>
              <a:t>Euro In Pila Image: Idea go / FreeDigitalPhotos.net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Bild 2" descr="library-aisle.jpg"/>
          <p:cNvPicPr>
            <a:picLocks noChangeAspect="1"/>
          </p:cNvPicPr>
          <p:nvPr/>
        </p:nvPicPr>
        <p:blipFill>
          <a:blip r:embed="rId3"/>
          <a:srcRect/>
          <a:stretch>
            <a:fillRect/>
          </a:stretch>
        </p:blipFill>
        <p:spPr bwMode="auto">
          <a:xfrm>
            <a:off x="1079500" y="971550"/>
            <a:ext cx="8123238" cy="540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Bild 1" descr="man_reading_photo_19221_20100728.jpg"/>
          <p:cNvPicPr>
            <a:picLocks noChangeAspect="1"/>
          </p:cNvPicPr>
          <p:nvPr/>
        </p:nvPicPr>
        <p:blipFill>
          <a:blip r:embed="rId3"/>
          <a:srcRect/>
          <a:stretch>
            <a:fillRect/>
          </a:stretch>
        </p:blipFill>
        <p:spPr bwMode="auto">
          <a:xfrm>
            <a:off x="6192838" y="2771775"/>
            <a:ext cx="2533650" cy="3816350"/>
          </a:xfrm>
          <a:prstGeom prst="rect">
            <a:avLst/>
          </a:prstGeom>
          <a:noFill/>
          <a:ln w="9525">
            <a:noFill/>
            <a:miter lim="800000"/>
            <a:headEnd/>
            <a:tailEnd/>
          </a:ln>
        </p:spPr>
      </p:pic>
      <p:sp>
        <p:nvSpPr>
          <p:cNvPr id="3" name="Ovale Legende 2"/>
          <p:cNvSpPr/>
          <p:nvPr/>
        </p:nvSpPr>
        <p:spPr bwMode="auto">
          <a:xfrm>
            <a:off x="2015976" y="1115541"/>
            <a:ext cx="3744416" cy="1440160"/>
          </a:xfrm>
          <a:prstGeom prst="wedgeEllipseCallout">
            <a:avLst>
              <a:gd name="adj1" fmla="val 75912"/>
              <a:gd name="adj2" fmla="val 131410"/>
            </a:avLst>
          </a:prstGeom>
          <a:solidFill>
            <a:schemeClr val="accent2"/>
          </a:solidFill>
          <a:ln w="9525" cap="flat" cmpd="sng" algn="ctr">
            <a:solidFill>
              <a:schemeClr val="tx1"/>
            </a:solidFill>
            <a:prstDash val="solid"/>
            <a:round/>
            <a:headEnd type="none" w="med" len="med"/>
            <a:tailEnd type="none" w="med" len="med"/>
          </a:ln>
          <a:effectLst/>
        </p:spPr>
        <p:txBody>
          <a:bodyPr/>
          <a:lstStyle/>
          <a:p>
            <a:pPr hangingPunct="0">
              <a:lnSpc>
                <a:spcPct val="93000"/>
              </a:lnSpc>
              <a:buClr>
                <a:srgbClr val="000000"/>
              </a:buClr>
              <a:buSzPct val="100000"/>
              <a:buFont typeface="Times New Roman" charset="0"/>
              <a:buNone/>
              <a:defRPr/>
            </a:pP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Archiving</a:t>
            </a:r>
            <a:r>
              <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a:t>
            </a: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Someday</a:t>
            </a:r>
            <a:r>
              <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but </a:t>
            </a: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we</a:t>
            </a:r>
            <a:r>
              <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a:t>
            </a: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are</a:t>
            </a:r>
            <a:r>
              <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a:t>
            </a: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only</a:t>
            </a:r>
            <a:r>
              <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a:t>
            </a: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at</a:t>
            </a:r>
            <a:r>
              <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a:t>
            </a: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the</a:t>
            </a:r>
            <a:r>
              <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a:t>
            </a:r>
            <a:r>
              <a:rPr lang="de-DE"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beginning</a:t>
            </a:r>
            <a:endPar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endParaRPr>
          </a:p>
        </p:txBody>
      </p:sp>
      <p:sp>
        <p:nvSpPr>
          <p:cNvPr id="34819" name="Ovale Legende 3"/>
          <p:cNvSpPr>
            <a:spLocks noChangeArrowheads="1"/>
          </p:cNvSpPr>
          <p:nvPr/>
        </p:nvSpPr>
        <p:spPr bwMode="auto">
          <a:xfrm>
            <a:off x="576263" y="2916238"/>
            <a:ext cx="4248150" cy="863600"/>
          </a:xfrm>
          <a:prstGeom prst="wedgeEllipseCallout">
            <a:avLst>
              <a:gd name="adj1" fmla="val 92889"/>
              <a:gd name="adj2" fmla="val 73019"/>
            </a:avLst>
          </a:prstGeom>
          <a:solidFill>
            <a:schemeClr val="bg2"/>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r>
              <a:rPr lang="de-DE"/>
              <a:t>Nobody could use my data, it is too specialized.</a:t>
            </a:r>
          </a:p>
        </p:txBody>
      </p:sp>
      <p:sp>
        <p:nvSpPr>
          <p:cNvPr id="34820" name="Ovale Legende 4"/>
          <p:cNvSpPr>
            <a:spLocks noChangeArrowheads="1"/>
          </p:cNvSpPr>
          <p:nvPr/>
        </p:nvSpPr>
        <p:spPr bwMode="auto">
          <a:xfrm>
            <a:off x="1295400" y="4716463"/>
            <a:ext cx="4321175" cy="863600"/>
          </a:xfrm>
          <a:prstGeom prst="wedgeEllipseCallout">
            <a:avLst>
              <a:gd name="adj1" fmla="val 69819"/>
              <a:gd name="adj2" fmla="val -95301"/>
            </a:avLst>
          </a:prstGeom>
          <a:solidFill>
            <a:schemeClr val="tx2"/>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r>
              <a:rPr lang="de-DE"/>
              <a:t>I‘ll save it to 3.5‘‘ floppy discs/CD-ROM/Exabyte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Bild 5" descr="woman_writing_photo_22248_20101102.jpg"/>
          <p:cNvPicPr>
            <a:picLocks noChangeAspect="1"/>
          </p:cNvPicPr>
          <p:nvPr/>
        </p:nvPicPr>
        <p:blipFill>
          <a:blip r:embed="rId3"/>
          <a:srcRect/>
          <a:stretch>
            <a:fillRect/>
          </a:stretch>
        </p:blipFill>
        <p:spPr bwMode="auto">
          <a:xfrm>
            <a:off x="1439863" y="3203575"/>
            <a:ext cx="2844800" cy="3816350"/>
          </a:xfrm>
          <a:prstGeom prst="rect">
            <a:avLst/>
          </a:prstGeom>
          <a:noFill/>
          <a:ln w="9525">
            <a:noFill/>
            <a:miter lim="800000"/>
            <a:headEnd/>
            <a:tailEnd/>
          </a:ln>
        </p:spPr>
      </p:pic>
      <p:sp>
        <p:nvSpPr>
          <p:cNvPr id="36866" name="Ovale Legende 6"/>
          <p:cNvSpPr>
            <a:spLocks noChangeArrowheads="1"/>
          </p:cNvSpPr>
          <p:nvPr/>
        </p:nvSpPr>
        <p:spPr bwMode="auto">
          <a:xfrm>
            <a:off x="3600450" y="1258888"/>
            <a:ext cx="3024188" cy="936625"/>
          </a:xfrm>
          <a:prstGeom prst="wedgeEllipseCallout">
            <a:avLst>
              <a:gd name="adj1" fmla="val -64093"/>
              <a:gd name="adj2" fmla="val 218991"/>
            </a:avLst>
          </a:prstGeom>
          <a:solidFill>
            <a:schemeClr val="accent2"/>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r>
              <a:rPr lang="de-DE"/>
              <a:t>How should I do it?</a:t>
            </a:r>
          </a:p>
        </p:txBody>
      </p:sp>
      <p:sp>
        <p:nvSpPr>
          <p:cNvPr id="36867" name="Ovale Legende 7"/>
          <p:cNvSpPr>
            <a:spLocks noChangeArrowheads="1"/>
          </p:cNvSpPr>
          <p:nvPr/>
        </p:nvSpPr>
        <p:spPr bwMode="auto">
          <a:xfrm>
            <a:off x="5111750" y="2266950"/>
            <a:ext cx="4537075" cy="1152525"/>
          </a:xfrm>
          <a:prstGeom prst="wedgeEllipseCallout">
            <a:avLst>
              <a:gd name="adj1" fmla="val -89194"/>
              <a:gd name="adj2" fmla="val 93829"/>
            </a:avLst>
          </a:prstGeom>
          <a:solidFill>
            <a:schemeClr val="bg2"/>
          </a:solidFill>
          <a:ln w="9525" algn="ctr">
            <a:solidFill>
              <a:schemeClr val="tx1"/>
            </a:solidFill>
            <a:round/>
            <a:headEnd/>
            <a:tailEnd/>
          </a:ln>
        </p:spPr>
        <p:txBody>
          <a:bodyPr/>
          <a:lstStyle/>
          <a:p>
            <a:pPr hangingPunct="0">
              <a:lnSpc>
                <a:spcPct val="93000"/>
              </a:lnSpc>
              <a:buClr>
                <a:srgbClr val="000000"/>
              </a:buClr>
              <a:buSzPct val="100000"/>
              <a:buFont typeface="Times New Roman" pitchFamily="18" charset="0"/>
              <a:buNone/>
            </a:pPr>
            <a:r>
              <a:rPr lang="de-DE"/>
              <a:t>We hardly have the means for our core project?</a:t>
            </a:r>
          </a:p>
        </p:txBody>
      </p:sp>
      <p:sp>
        <p:nvSpPr>
          <p:cNvPr id="9" name="Ovale Legende 8"/>
          <p:cNvSpPr/>
          <p:nvPr/>
        </p:nvSpPr>
        <p:spPr bwMode="auto">
          <a:xfrm>
            <a:off x="6480175" y="4500563"/>
            <a:ext cx="2160588" cy="1366837"/>
          </a:xfrm>
          <a:prstGeom prst="wedgeEllipseCallout">
            <a:avLst>
              <a:gd name="adj1" fmla="val -198012"/>
              <a:gd name="adj2" fmla="val -75856"/>
            </a:avLst>
          </a:prstGeom>
          <a:solidFill>
            <a:schemeClr val="accent4"/>
          </a:solidFill>
          <a:ln w="9525" cap="flat" cmpd="sng" algn="ctr">
            <a:solidFill>
              <a:schemeClr val="tx1"/>
            </a:solidFill>
            <a:prstDash val="solid"/>
            <a:round/>
            <a:headEnd type="none" w="med" len="med"/>
            <a:tailEnd type="none" w="med" len="med"/>
          </a:ln>
          <a:effectLst/>
        </p:spPr>
        <p:txBody>
          <a:bodyPr/>
          <a:lstStyle/>
          <a:p>
            <a:pPr hangingPunct="0">
              <a:lnSpc>
                <a:spcPct val="93000"/>
              </a:lnSpc>
              <a:buClr>
                <a:srgbClr val="000000"/>
              </a:buClr>
              <a:buSzPct val="100000"/>
              <a:buFont typeface="Times New Roman" charset="0"/>
              <a:buNone/>
              <a:defRPr/>
            </a:pPr>
            <a:endParaRPr lang="de-DE" dirty="0">
              <a:ea typeface="+mn-ea"/>
              <a:cs typeface="+mn-cs"/>
            </a:endParaRPr>
          </a:p>
          <a:p>
            <a:pPr hangingPunct="0">
              <a:lnSpc>
                <a:spcPct val="93000"/>
              </a:lnSpc>
              <a:buClr>
                <a:srgbClr val="000000"/>
              </a:buClr>
              <a:buSzPct val="100000"/>
              <a:buFont typeface="Times New Roman" charset="0"/>
              <a:buNone/>
              <a:defRPr/>
            </a:pPr>
            <a:r>
              <a:rPr lang="de-DE" dirty="0">
                <a:ea typeface="+mn-ea"/>
                <a:cs typeface="+mn-cs"/>
              </a:rPr>
              <a:t>Help!</a:t>
            </a:r>
            <a:endParaRPr lang="de-DE" dirty="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Bild 4" descr="intro_page_logo_map_eng.png"/>
          <p:cNvPicPr>
            <a:picLocks noChangeAspect="1"/>
          </p:cNvPicPr>
          <p:nvPr/>
        </p:nvPicPr>
        <p:blipFill>
          <a:blip r:embed="rId3"/>
          <a:srcRect/>
          <a:stretch>
            <a:fillRect/>
          </a:stretch>
        </p:blipFill>
        <p:spPr bwMode="auto">
          <a:xfrm>
            <a:off x="3038475" y="2195513"/>
            <a:ext cx="3514725" cy="3384550"/>
          </a:xfrm>
          <a:prstGeom prst="rect">
            <a:avLst/>
          </a:prstGeom>
          <a:noFill/>
          <a:ln w="9525">
            <a:noFill/>
            <a:miter lim="800000"/>
            <a:headEnd/>
            <a:tailEnd/>
          </a:ln>
        </p:spPr>
      </p:pic>
      <p:sp>
        <p:nvSpPr>
          <p:cNvPr id="7" name="Rechteck 6"/>
          <p:cNvSpPr/>
          <p:nvPr/>
        </p:nvSpPr>
        <p:spPr>
          <a:xfrm>
            <a:off x="2087984" y="5940077"/>
            <a:ext cx="2304257" cy="1014021"/>
          </a:xfrm>
          <a:prstGeom prst="rect">
            <a:avLst/>
          </a:prstGeom>
          <a:noFill/>
        </p:spPr>
        <p:txBody>
          <a:bodyPr>
            <a:spAutoFit/>
          </a:bodyPr>
          <a:lstStyle/>
          <a:p>
            <a:pPr algn="ctr" hangingPunct="0">
              <a:lnSpc>
                <a:spcPct val="93000"/>
              </a:lnSpc>
              <a:buClr>
                <a:srgbClr val="000000"/>
              </a:buClr>
              <a:buSzPct val="100000"/>
              <a:buFont typeface="Times New Roman" charset="0"/>
              <a:buNone/>
              <a:defRPr/>
            </a:pPr>
            <a:r>
              <a:rPr lang="de-DE" sz="3200" b="1" dirty="0">
                <a:ln w="1905">
                  <a:solidFill>
                    <a:srgbClr val="3C4585"/>
                  </a:solidFill>
                </a:ln>
                <a:solidFill>
                  <a:srgbClr val="3C4585"/>
                </a:solidFill>
                <a:effectLst>
                  <a:innerShdw blurRad="69850" dist="43180" dir="5400000">
                    <a:srgbClr val="000000">
                      <a:alpha val="65000"/>
                    </a:srgbClr>
                  </a:innerShdw>
                </a:effectLst>
                <a:ea typeface="+mn-ea"/>
                <a:cs typeface="+mn-cs"/>
              </a:rPr>
              <a:t>Hands on </a:t>
            </a:r>
          </a:p>
          <a:p>
            <a:pPr algn="ctr" hangingPunct="0">
              <a:lnSpc>
                <a:spcPct val="93000"/>
              </a:lnSpc>
              <a:buClr>
                <a:srgbClr val="000000"/>
              </a:buClr>
              <a:buSzPct val="100000"/>
              <a:buFont typeface="Times New Roman" charset="0"/>
              <a:buNone/>
              <a:defRPr/>
            </a:pPr>
            <a:r>
              <a:rPr lang="de-DE" sz="3200" b="1" dirty="0">
                <a:ln w="1905">
                  <a:solidFill>
                    <a:srgbClr val="3C4585"/>
                  </a:solidFill>
                </a:ln>
                <a:solidFill>
                  <a:srgbClr val="3C4585"/>
                </a:solidFill>
                <a:effectLst>
                  <a:innerShdw blurRad="69850" dist="43180" dir="5400000">
                    <a:srgbClr val="000000">
                      <a:alpha val="65000"/>
                    </a:srgbClr>
                  </a:innerShdw>
                </a:effectLst>
                <a:ea typeface="+mn-ea"/>
                <a:cs typeface="+mn-cs"/>
              </a:rPr>
              <a:t>Training</a:t>
            </a:r>
            <a:endParaRPr lang="de-DE" sz="3200" b="1" dirty="0">
              <a:ln w="1905">
                <a:solidFill>
                  <a:srgbClr val="3C4585"/>
                </a:solidFill>
              </a:ln>
              <a:solidFill>
                <a:srgbClr val="3C4585"/>
              </a:solidFill>
              <a:effectLst>
                <a:innerShdw blurRad="69850" dist="43180" dir="5400000">
                  <a:srgbClr val="000000">
                    <a:alpha val="65000"/>
                  </a:srgbClr>
                </a:innerShdw>
              </a:effectLst>
              <a:ea typeface="+mn-ea"/>
              <a:cs typeface="+mn-cs"/>
            </a:endParaRPr>
          </a:p>
        </p:txBody>
      </p:sp>
      <p:sp>
        <p:nvSpPr>
          <p:cNvPr id="8" name="Rechteck 7"/>
          <p:cNvSpPr/>
          <p:nvPr/>
        </p:nvSpPr>
        <p:spPr>
          <a:xfrm rot="18008092">
            <a:off x="889886" y="1490571"/>
            <a:ext cx="2314419" cy="1014021"/>
          </a:xfrm>
          <a:prstGeom prst="rect">
            <a:avLst/>
          </a:prstGeom>
          <a:noFill/>
        </p:spPr>
        <p:txBody>
          <a:bodyPr>
            <a:spAutoFit/>
          </a:bodyPr>
          <a:lstStyle/>
          <a:p>
            <a:pPr algn="ctr" hangingPunct="0">
              <a:lnSpc>
                <a:spcPct val="93000"/>
              </a:lnSpc>
              <a:buClr>
                <a:srgbClr val="000000"/>
              </a:buClr>
              <a:buSzPct val="100000"/>
              <a:buFont typeface="Times New Roman" charset="0"/>
              <a:buNone/>
              <a:defRPr/>
            </a:pPr>
            <a:r>
              <a:rPr lang="de-DE" sz="3200" b="1" dirty="0" err="1">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Worked</a:t>
            </a:r>
            <a:endParaRPr lang="de-DE"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endParaRPr>
          </a:p>
          <a:p>
            <a:pPr algn="ctr" hangingPunct="0">
              <a:lnSpc>
                <a:spcPct val="93000"/>
              </a:lnSpc>
              <a:buClr>
                <a:srgbClr val="000000"/>
              </a:buClr>
              <a:buSzPct val="100000"/>
              <a:buFont typeface="Times New Roman" charset="0"/>
              <a:buNone/>
              <a:defRPr/>
            </a:pPr>
            <a:r>
              <a:rPr lang="en-US"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rPr>
              <a:t>examples</a:t>
            </a:r>
            <a:endParaRPr lang="en-US" sz="3200" b="1" dirty="0">
              <a:ln w="12700">
                <a:solidFill>
                  <a:srgbClr val="690000"/>
                </a:solidFill>
                <a:prstDash val="solid"/>
              </a:ln>
              <a:solidFill>
                <a:srgbClr val="690000"/>
              </a:solidFill>
              <a:effectLst>
                <a:outerShdw blurRad="41275" dist="20320" dir="1800000" algn="tl" rotWithShape="0">
                  <a:srgbClr val="000000">
                    <a:alpha val="40000"/>
                  </a:srgbClr>
                </a:outerShdw>
              </a:effectLst>
              <a:ea typeface="+mn-ea"/>
              <a:cs typeface="+mn-cs"/>
            </a:endParaRPr>
          </a:p>
        </p:txBody>
      </p:sp>
      <p:sp>
        <p:nvSpPr>
          <p:cNvPr id="9" name="Rechteck 8"/>
          <p:cNvSpPr/>
          <p:nvPr/>
        </p:nvSpPr>
        <p:spPr>
          <a:xfrm rot="3395427">
            <a:off x="6607810" y="3979054"/>
            <a:ext cx="2411638" cy="556050"/>
          </a:xfrm>
          <a:prstGeom prst="rect">
            <a:avLst/>
          </a:prstGeom>
          <a:noFill/>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rgbClr val="216D6D"/>
                  </a:solidFill>
                </a:ln>
                <a:solidFill>
                  <a:srgbClr val="216D6D"/>
                </a:solidFill>
                <a:effectLst>
                  <a:innerShdw blurRad="69850" dist="43180" dir="5400000">
                    <a:srgbClr val="000000">
                      <a:alpha val="65000"/>
                    </a:srgbClr>
                  </a:innerShdw>
                </a:effectLst>
                <a:ea typeface="+mn-ea"/>
                <a:cs typeface="+mn-cs"/>
              </a:rPr>
              <a:t>Workshops</a:t>
            </a:r>
            <a:endParaRPr lang="de-DE" sz="3200" b="1" dirty="0">
              <a:ln w="1905">
                <a:solidFill>
                  <a:srgbClr val="216D6D"/>
                </a:solidFill>
              </a:ln>
              <a:solidFill>
                <a:srgbClr val="216D6D"/>
              </a:solidFill>
              <a:effectLst>
                <a:innerShdw blurRad="69850" dist="43180" dir="5400000">
                  <a:srgbClr val="000000">
                    <a:alpha val="65000"/>
                  </a:srgbClr>
                </a:innerShdw>
              </a:effectLst>
              <a:ea typeface="+mn-ea"/>
              <a:cs typeface="+mn-cs"/>
            </a:endParaRPr>
          </a:p>
        </p:txBody>
      </p:sp>
      <p:sp>
        <p:nvSpPr>
          <p:cNvPr id="10" name="Rechteck 9"/>
          <p:cNvSpPr/>
          <p:nvPr/>
        </p:nvSpPr>
        <p:spPr>
          <a:xfrm rot="3393286">
            <a:off x="6257793" y="1549685"/>
            <a:ext cx="2442095" cy="1014021"/>
          </a:xfrm>
          <a:prstGeom prst="rect">
            <a:avLst/>
          </a:prstGeom>
          <a:noFill/>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rgbClr val="216D6D"/>
                  </a:solidFill>
                </a:ln>
                <a:solidFill>
                  <a:srgbClr val="216D6D"/>
                </a:solidFill>
                <a:effectLst>
                  <a:innerShdw blurRad="69850" dist="43180" dir="5400000">
                    <a:srgbClr val="000000">
                      <a:alpha val="65000"/>
                    </a:srgbClr>
                  </a:innerShdw>
                </a:effectLst>
                <a:ea typeface="+mn-ea"/>
                <a:cs typeface="+mn-cs"/>
              </a:rPr>
              <a:t>Consulting</a:t>
            </a:r>
          </a:p>
          <a:p>
            <a:pPr algn="ctr" hangingPunct="0">
              <a:lnSpc>
                <a:spcPct val="93000"/>
              </a:lnSpc>
              <a:buClr>
                <a:srgbClr val="000000"/>
              </a:buClr>
              <a:buSzPct val="100000"/>
              <a:buFont typeface="Times New Roman" charset="0"/>
              <a:buNone/>
              <a:defRPr/>
            </a:pPr>
            <a:r>
              <a:rPr lang="de-DE" sz="3200" b="1" dirty="0" err="1">
                <a:ln w="1905">
                  <a:solidFill>
                    <a:srgbClr val="216D6D"/>
                  </a:solidFill>
                </a:ln>
                <a:solidFill>
                  <a:srgbClr val="216D6D"/>
                </a:solidFill>
                <a:effectLst>
                  <a:innerShdw blurRad="69850" dist="43180" dir="5400000">
                    <a:srgbClr val="000000">
                      <a:alpha val="65000"/>
                    </a:srgbClr>
                  </a:innerShdw>
                </a:effectLst>
                <a:ea typeface="+mn-ea"/>
                <a:cs typeface="+mn-cs"/>
              </a:rPr>
              <a:t>for</a:t>
            </a:r>
            <a:r>
              <a:rPr lang="de-DE" sz="3200" b="1" dirty="0">
                <a:ln w="1905">
                  <a:solidFill>
                    <a:srgbClr val="216D6D"/>
                  </a:solidFill>
                </a:ln>
                <a:solidFill>
                  <a:srgbClr val="216D6D"/>
                </a:solidFill>
                <a:effectLst>
                  <a:innerShdw blurRad="69850" dist="43180" dir="5400000">
                    <a:srgbClr val="000000">
                      <a:alpha val="65000"/>
                    </a:srgbClr>
                  </a:innerShdw>
                </a:effectLst>
                <a:ea typeface="+mn-ea"/>
                <a:cs typeface="+mn-cs"/>
              </a:rPr>
              <a:t> </a:t>
            </a:r>
            <a:r>
              <a:rPr lang="de-DE" sz="3200" b="1" dirty="0" err="1">
                <a:ln w="1905">
                  <a:solidFill>
                    <a:srgbClr val="216D6D"/>
                  </a:solidFill>
                </a:ln>
                <a:solidFill>
                  <a:srgbClr val="216D6D"/>
                </a:solidFill>
                <a:effectLst>
                  <a:innerShdw blurRad="69850" dist="43180" dir="5400000">
                    <a:srgbClr val="000000">
                      <a:alpha val="65000"/>
                    </a:srgbClr>
                  </a:innerShdw>
                </a:effectLst>
                <a:ea typeface="+mn-ea"/>
                <a:cs typeface="+mn-cs"/>
              </a:rPr>
              <a:t>projects</a:t>
            </a:r>
            <a:endParaRPr lang="de-DE" sz="3200" b="1" dirty="0">
              <a:ln w="1905">
                <a:solidFill>
                  <a:srgbClr val="216D6D"/>
                </a:solidFill>
              </a:ln>
              <a:solidFill>
                <a:srgbClr val="216D6D"/>
              </a:solidFill>
              <a:effectLst>
                <a:innerShdw blurRad="69850" dist="43180" dir="5400000">
                  <a:srgbClr val="000000">
                    <a:alpha val="65000"/>
                  </a:srgbClr>
                </a:innerShdw>
              </a:effectLst>
              <a:ea typeface="+mn-ea"/>
              <a:cs typeface="+mn-cs"/>
            </a:endParaRPr>
          </a:p>
        </p:txBody>
      </p:sp>
      <p:sp>
        <p:nvSpPr>
          <p:cNvPr id="12" name="Rechteck 11"/>
          <p:cNvSpPr/>
          <p:nvPr/>
        </p:nvSpPr>
        <p:spPr>
          <a:xfrm rot="18019833">
            <a:off x="182001" y="4134264"/>
            <a:ext cx="2737649" cy="556050"/>
          </a:xfrm>
          <a:prstGeom prst="rect">
            <a:avLst/>
          </a:prstGeom>
          <a:noFill/>
        </p:spPr>
        <p:txBody>
          <a:bodyPr wrap="none">
            <a:spAutoFit/>
          </a:bodyPr>
          <a:lstStyle/>
          <a:p>
            <a:pPr algn="ctr" hangingPunct="0">
              <a:lnSpc>
                <a:spcPct val="93000"/>
              </a:lnSpc>
              <a:buClr>
                <a:srgbClr val="000000"/>
              </a:buClr>
              <a:buSzPct val="100000"/>
              <a:buFont typeface="Times New Roman" charset="0"/>
              <a:buNone/>
              <a:defRPr/>
            </a:pPr>
            <a:r>
              <a:rPr lang="de-DE" sz="3200" b="1" dirty="0" err="1">
                <a:ln w="1905">
                  <a:solidFill>
                    <a:srgbClr val="690000"/>
                  </a:solidFill>
                </a:ln>
                <a:solidFill>
                  <a:srgbClr val="800000"/>
                </a:solidFill>
                <a:effectLst>
                  <a:innerShdw blurRad="69850" dist="43180" dir="5400000">
                    <a:srgbClr val="000000">
                      <a:alpha val="65000"/>
                    </a:srgbClr>
                  </a:innerShdw>
                </a:effectLst>
                <a:ea typeface="+mn-ea"/>
                <a:cs typeface="+mn-cs"/>
              </a:rPr>
              <a:t>Coordination</a:t>
            </a:r>
            <a:endParaRPr lang="de-DE" sz="3200" b="1" dirty="0">
              <a:ln w="1905">
                <a:solidFill>
                  <a:srgbClr val="690000"/>
                </a:solidFill>
              </a:ln>
              <a:solidFill>
                <a:srgbClr val="800000"/>
              </a:solidFill>
              <a:effectLst>
                <a:innerShdw blurRad="69850" dist="43180" dir="5400000">
                  <a:srgbClr val="000000">
                    <a:alpha val="65000"/>
                  </a:srgbClr>
                </a:innerShdw>
              </a:effectLst>
              <a:ea typeface="+mn-ea"/>
              <a:cs typeface="+mn-cs"/>
            </a:endParaRPr>
          </a:p>
        </p:txBody>
      </p:sp>
      <p:sp>
        <p:nvSpPr>
          <p:cNvPr id="13" name="Rechteck 12"/>
          <p:cNvSpPr/>
          <p:nvPr/>
        </p:nvSpPr>
        <p:spPr>
          <a:xfrm>
            <a:off x="5040312" y="6084093"/>
            <a:ext cx="2259753" cy="556050"/>
          </a:xfrm>
          <a:prstGeom prst="rect">
            <a:avLst/>
          </a:prstGeom>
          <a:noFill/>
        </p:spPr>
        <p:txBody>
          <a:bodyPr wrap="none">
            <a:spAutoFit/>
          </a:bodyPr>
          <a:lstStyle/>
          <a:p>
            <a:pPr algn="ctr" hangingPunct="0">
              <a:lnSpc>
                <a:spcPct val="93000"/>
              </a:lnSpc>
              <a:buClr>
                <a:srgbClr val="000000"/>
              </a:buClr>
              <a:buSzPct val="100000"/>
              <a:buFont typeface="Times New Roman" charset="0"/>
              <a:buNone/>
              <a:defRPr/>
            </a:pPr>
            <a:r>
              <a:rPr lang="de-DE" sz="3200" b="1" dirty="0">
                <a:ln w="1905">
                  <a:solidFill>
                    <a:srgbClr val="3C4585"/>
                  </a:solidFill>
                </a:ln>
                <a:solidFill>
                  <a:srgbClr val="3C4585"/>
                </a:solidFill>
                <a:effectLst>
                  <a:innerShdw blurRad="69850" dist="43180" dir="5400000">
                    <a:srgbClr val="000000">
                      <a:alpha val="65000"/>
                    </a:srgbClr>
                  </a:innerShdw>
                </a:effectLst>
                <a:ea typeface="+mn-ea"/>
                <a:cs typeface="+mn-cs"/>
              </a:rPr>
              <a:t>Evaluation</a:t>
            </a:r>
            <a:endParaRPr lang="de-DE" sz="3200" b="1" dirty="0">
              <a:ln w="1905">
                <a:solidFill>
                  <a:srgbClr val="3C4585"/>
                </a:solidFill>
              </a:ln>
              <a:solidFill>
                <a:srgbClr val="3C4585"/>
              </a:solidFill>
              <a:effectLst>
                <a:innerShdw blurRad="69850" dist="43180" dir="5400000">
                  <a:srgbClr val="000000">
                    <a:alpha val="65000"/>
                  </a:srgbClr>
                </a:innerShdw>
              </a:effectLs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Bild 3" descr="tutorial_screenshot.tiff"/>
          <p:cNvPicPr>
            <a:picLocks noChangeAspect="1"/>
          </p:cNvPicPr>
          <p:nvPr/>
        </p:nvPicPr>
        <p:blipFill>
          <a:blip r:embed="rId3"/>
          <a:srcRect/>
          <a:stretch>
            <a:fillRect/>
          </a:stretch>
        </p:blipFill>
        <p:spPr bwMode="auto">
          <a:xfrm>
            <a:off x="0" y="673100"/>
            <a:ext cx="10080625" cy="619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Inhaltsplatzhalter 3" descr="eurocoins_stagged_photo_13896_20100314.jpg"/>
          <p:cNvPicPr>
            <a:picLocks noGrp="1" noChangeAspect="1"/>
          </p:cNvPicPr>
          <p:nvPr>
            <p:ph idx="1"/>
          </p:nvPr>
        </p:nvPicPr>
        <p:blipFill>
          <a:blip r:embed="rId3"/>
          <a:srcRect t="9068" b="9068"/>
          <a:stretch>
            <a:fillRect/>
          </a:stretch>
        </p:blipFill>
        <p:spPr>
          <a:xfrm>
            <a:off x="0" y="0"/>
            <a:ext cx="10133013" cy="75596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Bild 3" descr="googlesearchresult.tiff"/>
          <p:cNvPicPr>
            <a:picLocks noChangeAspect="1"/>
          </p:cNvPicPr>
          <p:nvPr/>
        </p:nvPicPr>
        <p:blipFill>
          <a:blip r:embed="rId3"/>
          <a:srcRect/>
          <a:stretch>
            <a:fillRect/>
          </a:stretch>
        </p:blipFill>
        <p:spPr bwMode="auto">
          <a:xfrm>
            <a:off x="152400" y="22860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2">
      <a:dk1>
        <a:srgbClr val="37407B"/>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2427</Words>
  <Application>Microsoft Macintosh PowerPoint</Application>
  <PresentationFormat>Custom</PresentationFormat>
  <Paragraphs>124</Paragraphs>
  <Slides>25</Slides>
  <Notes>25</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25</vt:i4>
      </vt:variant>
    </vt:vector>
  </HeadingPairs>
  <TitlesOfParts>
    <vt:vector size="30" baseType="lpstr">
      <vt:lpstr>Arial</vt:lpstr>
      <vt:lpstr>DejaVu Sans</vt:lpstr>
      <vt:lpstr>Times New Roman</vt:lpstr>
      <vt:lpstr>Office Theme</vt:lpstr>
      <vt:lpstr>Office Theme</vt:lpstr>
      <vt:lpstr>CMDI  use in the NaLiDa project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CMDI Data in NaLiDa</vt:lpstr>
      <vt:lpstr>Slide 22</vt:lpstr>
      <vt:lpstr>Slide 23</vt:lpstr>
      <vt:lpstr>The NaLiDa contribution</vt:lpstr>
      <vt:lpstr>Credits/Photos</vt:lpstr>
    </vt:vector>
  </TitlesOfParts>
  <Manager/>
  <Company>SfS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Field-Work NLP Lexicon: 5 Thesis on lexical resources</dc:title>
  <dc:subject>Leixcal Resources, sustainability</dc:subject>
  <dc:creator>Thorsten Trippel</dc:creator>
  <cp:keywords>Lexical Resources, standardization</cp:keywords>
  <dc:description/>
  <cp:lastModifiedBy>Schol137</cp:lastModifiedBy>
  <cp:revision>51</cp:revision>
  <cp:lastPrinted>2011-01-26T14:44:57Z</cp:lastPrinted>
  <dcterms:created xsi:type="dcterms:W3CDTF">2011-01-26T15:02:33Z</dcterms:created>
  <dcterms:modified xsi:type="dcterms:W3CDTF">2012-05-07T09:24:51Z</dcterms:modified>
  <cp:category/>
</cp:coreProperties>
</file>