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71" r:id="rId11"/>
    <p:sldId id="272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1E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EBA3449-E322-40EE-A8C1-195B6B61F473}" type="datetimeFigureOut">
              <a:rPr lang="en-US"/>
              <a:pPr>
                <a:defRPr/>
              </a:pPr>
              <a:t>5/7/2012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EE6E211-65E8-498B-8F3E-972C9E2EF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 January 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CMDI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0EC56-9846-43A7-9E17-F440DB595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 January 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CMDI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BEFF0-3ECE-4D5C-B1B7-D5DBF0953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 January 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CMDI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116F4-7A2D-4848-A786-F2F96D99D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 January 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CMDI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DB635-B405-4DAC-B05C-3D9AD0D3A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 January 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CMDI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B0466-0A00-4D42-8D1B-C18D132CF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 January 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CMDI tutorial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E1177-BD96-4E85-B4B9-26C99254A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 January /2011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CMDI tutorial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2AA05-45A7-44C4-B85A-612C8A98F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 January /2011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CMDI tutorial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9164-92AE-415D-BE29-5753B0CE9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 January /2011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CMDI tutorial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0CB9E-4EC9-45AF-9147-E2E77D7AD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 January 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CMDI tutorial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095A5-CAFB-4C29-86DC-BEBB64210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 January 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CMDI tutorial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C46A4-229E-4719-AB68-61E869DC7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1027" name="Picture 8" descr="backgroun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9" descr="banne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17 January 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CMDI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1B8CA9-F699-4FA4-9420-A7BB70D65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050" y="381000"/>
            <a:ext cx="1314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  <a:hlinkClick r:id="rId15"/>
              </a:rPr>
              <a:t>www.isocat.org</a:t>
            </a:r>
            <a:endParaRPr lang="en-US" sz="14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enzo.windhouwer@mpi.n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socat@mpi.nl" TargetMode="External"/><Relationship Id="rId2" Type="http://schemas.openxmlformats.org/officeDocument/2006/relationships/hyperlink" Target="http://www.isoca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elpdesk@clarin.nl" TargetMode="External"/><Relationship Id="rId4" Type="http://schemas.openxmlformats.org/officeDocument/2006/relationships/hyperlink" Target="http://trac.clarin.n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socat.org/datcat/DC-2592" TargetMode="External"/><Relationship Id="rId3" Type="http://schemas.openxmlformats.org/officeDocument/2006/relationships/hyperlink" Target="http://www.isocat.org/datcat/DC-286" TargetMode="External"/><Relationship Id="rId7" Type="http://schemas.openxmlformats.org/officeDocument/2006/relationships/hyperlink" Target="http://www.isocat.org/datcat/DC-2599" TargetMode="External"/><Relationship Id="rId2" Type="http://schemas.openxmlformats.org/officeDocument/2006/relationships/hyperlink" Target="http://www.isocat.org/datcat/DC-248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ocat.org/datcat/DC-1386" TargetMode="External"/><Relationship Id="rId5" Type="http://schemas.openxmlformats.org/officeDocument/2006/relationships/hyperlink" Target="http://www.isocat.org/datcat/DC-350" TargetMode="External"/><Relationship Id="rId4" Type="http://schemas.openxmlformats.org/officeDocument/2006/relationships/hyperlink" Target="http://www.isocat.org/datcat/DC-294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user\menwin\events\2010\2010-CMDI\poemadetail.wmv" TargetMode="External"/><Relationship Id="rId4" Type="http://schemas.openxmlformats.org/officeDocument/2006/relationships/hyperlink" Target="http://www.isocat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ISO-DCR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1F534-C958-4D7F-AC1F-17761475D86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CMDI tutorial</a:t>
            </a:r>
            <a:endParaRPr lang="en-US"/>
          </a:p>
        </p:txBody>
      </p:sp>
      <p:pic>
        <p:nvPicPr>
          <p:cNvPr id="14341" name="Picture 6" descr="logo_iso.gif"/>
          <p:cNvPicPr>
            <a:picLocks noChangeAspect="1"/>
          </p:cNvPicPr>
          <p:nvPr/>
        </p:nvPicPr>
        <p:blipFill>
          <a:blip r:embed="rId2"/>
          <a:srcRect r="67010"/>
          <a:stretch>
            <a:fillRect/>
          </a:stretch>
        </p:blipFill>
        <p:spPr bwMode="auto">
          <a:xfrm>
            <a:off x="8458200" y="57150"/>
            <a:ext cx="6350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7" descr="logo_mpi.gif"/>
          <p:cNvPicPr>
            <a:picLocks noChangeAspect="1"/>
          </p:cNvPicPr>
          <p:nvPr/>
        </p:nvPicPr>
        <p:blipFill>
          <a:blip r:embed="rId3"/>
          <a:srcRect l="21422" r="21420" b="30463"/>
          <a:stretch>
            <a:fillRect/>
          </a:stretch>
        </p:blipFill>
        <p:spPr bwMode="auto">
          <a:xfrm>
            <a:off x="7689850" y="-3175"/>
            <a:ext cx="658813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0" y="3886200"/>
            <a:ext cx="8915400" cy="17526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2D4E6F"/>
              </a:buClr>
              <a:defRPr/>
            </a:pPr>
            <a:r>
              <a:rPr lang="en-US" sz="2400" dirty="0">
                <a:latin typeface="+mn-lt"/>
              </a:rPr>
              <a:t>Marc Kemps-Snijders</a:t>
            </a:r>
            <a:r>
              <a:rPr lang="en-US" sz="2400" baseline="30000" dirty="0">
                <a:latin typeface="+mn-lt"/>
              </a:rPr>
              <a:t>a</a:t>
            </a:r>
            <a:r>
              <a:rPr lang="en-US" sz="2400" dirty="0">
                <a:latin typeface="+mn-lt"/>
              </a:rPr>
              <a:t>, </a:t>
            </a:r>
            <a:r>
              <a:rPr lang="en-US" sz="2400" u="sng" dirty="0">
                <a:latin typeface="+mn-lt"/>
              </a:rPr>
              <a:t>Menzo </a:t>
            </a:r>
            <a:r>
              <a:rPr lang="en-US" sz="2400" u="sng" dirty="0" err="1">
                <a:latin typeface="+mn-lt"/>
              </a:rPr>
              <a:t>Windhouwer</a:t>
            </a:r>
            <a:r>
              <a:rPr lang="en-US" sz="2400" baseline="30000" dirty="0" err="1">
                <a:latin typeface="+mn-lt"/>
              </a:rPr>
              <a:t>b</a:t>
            </a:r>
            <a:r>
              <a:rPr lang="en-US" sz="2400" dirty="0">
                <a:latin typeface="+mn-lt"/>
              </a:rPr>
              <a:t>, Sue Ellen </a:t>
            </a:r>
            <a:r>
              <a:rPr lang="en-US" sz="2400" dirty="0" err="1">
                <a:latin typeface="+mn-lt"/>
              </a:rPr>
              <a:t>Wright</a:t>
            </a:r>
            <a:r>
              <a:rPr lang="en-US" sz="2400" baseline="30000" dirty="0" err="1">
                <a:latin typeface="+mn-lt"/>
              </a:rPr>
              <a:t>c</a:t>
            </a:r>
            <a:endParaRPr lang="hr-HR" sz="2400" dirty="0">
              <a:latin typeface="+mn-lt"/>
            </a:endParaRPr>
          </a:p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2D4E6F"/>
              </a:buClr>
              <a:defRPr/>
            </a:pPr>
            <a:r>
              <a:rPr lang="en-US" baseline="30000" dirty="0">
                <a:latin typeface="+mn-lt"/>
              </a:rPr>
              <a:t>a</a:t>
            </a:r>
            <a:r>
              <a:rPr lang="en-US" dirty="0" err="1">
                <a:latin typeface="+mn-lt"/>
              </a:rPr>
              <a:t>Meertens</a:t>
            </a:r>
            <a:r>
              <a:rPr lang="en-US" dirty="0">
                <a:latin typeface="+mn-lt"/>
              </a:rPr>
              <a:t> Institute, </a:t>
            </a:r>
            <a:r>
              <a:rPr lang="en-US" baseline="30000" dirty="0" err="1">
                <a:latin typeface="+mn-lt"/>
              </a:rPr>
              <a:t>b</a:t>
            </a:r>
            <a:r>
              <a:rPr lang="en-US" dirty="0" err="1">
                <a:latin typeface="+mn-lt"/>
              </a:rPr>
              <a:t>MPI</a:t>
            </a:r>
            <a:r>
              <a:rPr lang="en-US" dirty="0">
                <a:latin typeface="+mn-lt"/>
              </a:rPr>
              <a:t> for Psycholinguistics, </a:t>
            </a:r>
            <a:r>
              <a:rPr lang="en-US" baseline="30000" dirty="0" err="1">
                <a:latin typeface="+mn-lt"/>
              </a:rPr>
              <a:t>c</a:t>
            </a:r>
            <a:r>
              <a:rPr lang="en-US" dirty="0" err="1">
                <a:latin typeface="+mn-lt"/>
              </a:rPr>
              <a:t>Kent</a:t>
            </a:r>
            <a:r>
              <a:rPr lang="en-US" dirty="0">
                <a:latin typeface="+mn-lt"/>
              </a:rPr>
              <a:t> State University</a:t>
            </a:r>
            <a:endParaRPr lang="hr-HR" dirty="0">
              <a:latin typeface="+mn-lt"/>
            </a:endParaRPr>
          </a:p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2D4E6F"/>
              </a:buClr>
              <a:defRPr/>
            </a:pPr>
            <a:r>
              <a:rPr lang="en-US" dirty="0">
                <a:solidFill>
                  <a:schemeClr val="tx1">
                    <a:tint val="75000"/>
                  </a:schemeClr>
                </a:solidFill>
                <a:latin typeface="+mn-lt"/>
                <a:hlinkClick r:id="rId4"/>
              </a:rPr>
              <a:t>menzo.windhouwer@mpi.nl</a:t>
            </a:r>
            <a:endParaRPr lang="en-US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Standardization</a:t>
            </a:r>
          </a:p>
        </p:txBody>
      </p:sp>
      <p:grpSp>
        <p:nvGrpSpPr>
          <p:cNvPr id="23554" name="Groep 49"/>
          <p:cNvGrpSpPr>
            <a:grpSpLocks/>
          </p:cNvGrpSpPr>
          <p:nvPr/>
        </p:nvGrpSpPr>
        <p:grpSpPr bwMode="auto">
          <a:xfrm>
            <a:off x="381000" y="2286000"/>
            <a:ext cx="1295400" cy="1905000"/>
            <a:chOff x="381000" y="1828800"/>
            <a:chExt cx="1295400" cy="1905000"/>
          </a:xfrm>
        </p:grpSpPr>
        <p:grpSp>
          <p:nvGrpSpPr>
            <p:cNvPr id="23592" name="Groep 17"/>
            <p:cNvGrpSpPr>
              <a:grpSpLocks/>
            </p:cNvGrpSpPr>
            <p:nvPr/>
          </p:nvGrpSpPr>
          <p:grpSpPr bwMode="auto">
            <a:xfrm>
              <a:off x="381000" y="2743200"/>
              <a:ext cx="1295400" cy="990600"/>
              <a:chOff x="228600" y="2133600"/>
              <a:chExt cx="1295400" cy="990600"/>
            </a:xfrm>
          </p:grpSpPr>
          <p:sp>
            <p:nvSpPr>
              <p:cNvPr id="23594" name="Ovaal 6"/>
              <p:cNvSpPr>
                <a:spLocks noChangeArrowheads="1"/>
              </p:cNvSpPr>
              <p:nvPr/>
            </p:nvSpPr>
            <p:spPr bwMode="auto">
              <a:xfrm>
                <a:off x="685800" y="2133600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>
                  <a:latin typeface="Calibri" pitchFamily="34" charset="0"/>
                </a:endParaRPr>
              </a:p>
            </p:txBody>
          </p:sp>
          <p:sp>
            <p:nvSpPr>
              <p:cNvPr id="23595" name="Ovaal 8"/>
              <p:cNvSpPr>
                <a:spLocks noChangeArrowheads="1"/>
              </p:cNvSpPr>
              <p:nvPr/>
            </p:nvSpPr>
            <p:spPr bwMode="auto">
              <a:xfrm>
                <a:off x="2286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>
                  <a:latin typeface="Calibri" pitchFamily="34" charset="0"/>
                </a:endParaRPr>
              </a:p>
            </p:txBody>
          </p:sp>
          <p:sp>
            <p:nvSpPr>
              <p:cNvPr id="23596" name="Ovaal 9"/>
              <p:cNvSpPr>
                <a:spLocks noChangeArrowheads="1"/>
              </p:cNvSpPr>
              <p:nvPr/>
            </p:nvSpPr>
            <p:spPr bwMode="auto">
              <a:xfrm>
                <a:off x="6858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>
                  <a:latin typeface="Calibri" pitchFamily="34" charset="0"/>
                </a:endParaRPr>
              </a:p>
            </p:txBody>
          </p:sp>
          <p:sp>
            <p:nvSpPr>
              <p:cNvPr id="23597" name="Ovaal 10"/>
              <p:cNvSpPr>
                <a:spLocks noChangeArrowheads="1"/>
              </p:cNvSpPr>
              <p:nvPr/>
            </p:nvSpPr>
            <p:spPr bwMode="auto">
              <a:xfrm>
                <a:off x="11430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>
                  <a:latin typeface="Calibri" pitchFamily="34" charset="0"/>
                </a:endParaRPr>
              </a:p>
            </p:txBody>
          </p:sp>
          <p:cxnSp>
            <p:nvCxnSpPr>
              <p:cNvPr id="23598" name="Rechte verbindingslijn 12"/>
              <p:cNvCxnSpPr>
                <a:cxnSpLocks noChangeShapeType="1"/>
                <a:stCxn id="23594" idx="4"/>
                <a:endCxn id="23595" idx="0"/>
              </p:cNvCxnSpPr>
              <p:nvPr/>
            </p:nvCxnSpPr>
            <p:spPr bwMode="auto">
              <a:xfrm rot="5400000">
                <a:off x="5334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3599" name="Rechte verbindingslijn 14"/>
              <p:cNvCxnSpPr>
                <a:cxnSpLocks noChangeShapeType="1"/>
                <a:stCxn id="23594" idx="4"/>
                <a:endCxn id="23596" idx="0"/>
              </p:cNvCxnSpPr>
              <p:nvPr/>
            </p:nvCxnSpPr>
            <p:spPr bwMode="auto">
              <a:xfrm rot="5400000">
                <a:off x="762000" y="2628900"/>
                <a:ext cx="2286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3600" name="Rechte verbindingslijn 16"/>
              <p:cNvCxnSpPr>
                <a:cxnSpLocks noChangeShapeType="1"/>
                <a:stCxn id="23594" idx="4"/>
                <a:endCxn id="23597" idx="0"/>
              </p:cNvCxnSpPr>
              <p:nvPr/>
            </p:nvCxnSpPr>
            <p:spPr bwMode="auto">
              <a:xfrm rot="16200000" flipH="1">
                <a:off x="9906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23593" name="Tekstvak 18"/>
            <p:cNvSpPr txBox="1">
              <a:spLocks noChangeArrowheads="1"/>
            </p:cNvSpPr>
            <p:nvPr/>
          </p:nvSpPr>
          <p:spPr bwMode="auto">
            <a:xfrm>
              <a:off x="549407" y="1828800"/>
              <a:ext cx="10586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>
                  <a:latin typeface="Calibri" pitchFamily="34" charset="0"/>
                </a:rPr>
                <a:t>Submission</a:t>
              </a:r>
            </a:p>
            <a:p>
              <a:pPr algn="ctr"/>
              <a:r>
                <a:rPr lang="en-US" sz="1200">
                  <a:latin typeface="Calibri" pitchFamily="34" charset="0"/>
                </a:rPr>
                <a:t>group</a:t>
              </a:r>
            </a:p>
          </p:txBody>
        </p:sp>
      </p:grpSp>
      <p:grpSp>
        <p:nvGrpSpPr>
          <p:cNvPr id="15" name="Groep 45"/>
          <p:cNvGrpSpPr>
            <a:grpSpLocks/>
          </p:cNvGrpSpPr>
          <p:nvPr/>
        </p:nvGrpSpPr>
        <p:grpSpPr bwMode="auto">
          <a:xfrm>
            <a:off x="4551363" y="2286000"/>
            <a:ext cx="1881187" cy="1600200"/>
            <a:chOff x="4551145" y="1828800"/>
            <a:chExt cx="1882170" cy="1600200"/>
          </a:xfrm>
        </p:grpSpPr>
        <p:sp>
          <p:nvSpPr>
            <p:cNvPr id="23590" name="Tekstvak 21"/>
            <p:cNvSpPr txBox="1">
              <a:spLocks noChangeArrowheads="1"/>
            </p:cNvSpPr>
            <p:nvPr/>
          </p:nvSpPr>
          <p:spPr bwMode="auto">
            <a:xfrm>
              <a:off x="4551145" y="1828800"/>
              <a:ext cx="188217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>
                  <a:latin typeface="Calibri" pitchFamily="34" charset="0"/>
                </a:rPr>
                <a:t>Data Category Registry</a:t>
              </a:r>
            </a:p>
            <a:p>
              <a:pPr algn="ctr"/>
              <a:r>
                <a:rPr lang="en-US" sz="1200">
                  <a:latin typeface="Calibri" pitchFamily="34" charset="0"/>
                </a:rPr>
                <a:t>Board</a:t>
              </a:r>
            </a:p>
          </p:txBody>
        </p:sp>
        <p:sp>
          <p:nvSpPr>
            <p:cNvPr id="23591" name="Rechthoek 23"/>
            <p:cNvSpPr>
              <a:spLocks noChangeArrowheads="1"/>
            </p:cNvSpPr>
            <p:nvPr/>
          </p:nvSpPr>
          <p:spPr bwMode="auto">
            <a:xfrm>
              <a:off x="4955973" y="2667000"/>
              <a:ext cx="1371600" cy="762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Calibri" pitchFamily="34" charset="0"/>
                </a:rPr>
                <a:t>Validation</a:t>
              </a:r>
            </a:p>
          </p:txBody>
        </p:sp>
      </p:grpSp>
      <p:grpSp>
        <p:nvGrpSpPr>
          <p:cNvPr id="18" name="Groep 51"/>
          <p:cNvGrpSpPr>
            <a:grpSpLocks/>
          </p:cNvGrpSpPr>
          <p:nvPr/>
        </p:nvGrpSpPr>
        <p:grpSpPr bwMode="auto">
          <a:xfrm>
            <a:off x="2471738" y="2286000"/>
            <a:ext cx="1493837" cy="1600200"/>
            <a:chOff x="2472493" y="1828800"/>
            <a:chExt cx="1492880" cy="1600200"/>
          </a:xfrm>
        </p:grpSpPr>
        <p:sp>
          <p:nvSpPr>
            <p:cNvPr id="23588" name="Tekstvak 20"/>
            <p:cNvSpPr txBox="1">
              <a:spLocks noChangeArrowheads="1"/>
            </p:cNvSpPr>
            <p:nvPr/>
          </p:nvSpPr>
          <p:spPr bwMode="auto">
            <a:xfrm>
              <a:off x="2472493" y="1828800"/>
              <a:ext cx="14674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>
                  <a:latin typeface="Calibri" pitchFamily="34" charset="0"/>
                </a:rPr>
                <a:t>Thematic Domain</a:t>
              </a:r>
            </a:p>
            <a:p>
              <a:pPr algn="ctr"/>
              <a:r>
                <a:rPr lang="en-US" sz="1200">
                  <a:latin typeface="Calibri" pitchFamily="34" charset="0"/>
                </a:rPr>
                <a:t>Group</a:t>
              </a:r>
            </a:p>
          </p:txBody>
        </p:sp>
        <p:sp>
          <p:nvSpPr>
            <p:cNvPr id="23589" name="Rechthoek 22"/>
            <p:cNvSpPr>
              <a:spLocks noChangeArrowheads="1"/>
            </p:cNvSpPr>
            <p:nvPr/>
          </p:nvSpPr>
          <p:spPr bwMode="auto">
            <a:xfrm>
              <a:off x="2593773" y="2667000"/>
              <a:ext cx="1371600" cy="762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Calibri" pitchFamily="34" charset="0"/>
                </a:rPr>
                <a:t>Evaluation</a:t>
              </a:r>
            </a:p>
          </p:txBody>
        </p:sp>
      </p:grpSp>
      <p:sp>
        <p:nvSpPr>
          <p:cNvPr id="21" name="PIJL-RECHTS 27"/>
          <p:cNvSpPr>
            <a:spLocks noChangeArrowheads="1"/>
          </p:cNvSpPr>
          <p:nvPr/>
        </p:nvSpPr>
        <p:spPr bwMode="auto">
          <a:xfrm>
            <a:off x="1752600" y="3200400"/>
            <a:ext cx="6858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nl-NL">
              <a:latin typeface="Calibri" pitchFamily="34" charset="0"/>
            </a:endParaRPr>
          </a:p>
        </p:txBody>
      </p:sp>
      <p:grpSp>
        <p:nvGrpSpPr>
          <p:cNvPr id="22" name="Groep 47"/>
          <p:cNvGrpSpPr>
            <a:grpSpLocks/>
          </p:cNvGrpSpPr>
          <p:nvPr/>
        </p:nvGrpSpPr>
        <p:grpSpPr bwMode="auto">
          <a:xfrm>
            <a:off x="7375525" y="2286000"/>
            <a:ext cx="1295400" cy="1905000"/>
            <a:chOff x="7376594" y="1828800"/>
            <a:chExt cx="1295400" cy="1905000"/>
          </a:xfrm>
        </p:grpSpPr>
        <p:grpSp>
          <p:nvGrpSpPr>
            <p:cNvPr id="23579" name="Groep 30"/>
            <p:cNvGrpSpPr>
              <a:grpSpLocks/>
            </p:cNvGrpSpPr>
            <p:nvPr/>
          </p:nvGrpSpPr>
          <p:grpSpPr bwMode="auto">
            <a:xfrm>
              <a:off x="7376594" y="2743200"/>
              <a:ext cx="1295400" cy="990600"/>
              <a:chOff x="228600" y="2133600"/>
              <a:chExt cx="1295400" cy="990600"/>
            </a:xfrm>
          </p:grpSpPr>
          <p:sp>
            <p:nvSpPr>
              <p:cNvPr id="23581" name="Ovaal 31"/>
              <p:cNvSpPr>
                <a:spLocks noChangeArrowheads="1"/>
              </p:cNvSpPr>
              <p:nvPr/>
            </p:nvSpPr>
            <p:spPr bwMode="auto">
              <a:xfrm>
                <a:off x="685800" y="2133600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>
                  <a:latin typeface="Calibri" pitchFamily="34" charset="0"/>
                </a:endParaRPr>
              </a:p>
            </p:txBody>
          </p:sp>
          <p:sp>
            <p:nvSpPr>
              <p:cNvPr id="23582" name="Ovaal 32"/>
              <p:cNvSpPr>
                <a:spLocks noChangeArrowheads="1"/>
              </p:cNvSpPr>
              <p:nvPr/>
            </p:nvSpPr>
            <p:spPr bwMode="auto">
              <a:xfrm>
                <a:off x="2286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>
                  <a:latin typeface="Calibri" pitchFamily="34" charset="0"/>
                </a:endParaRPr>
              </a:p>
            </p:txBody>
          </p:sp>
          <p:sp>
            <p:nvSpPr>
              <p:cNvPr id="23583" name="Ovaal 33"/>
              <p:cNvSpPr>
                <a:spLocks noChangeArrowheads="1"/>
              </p:cNvSpPr>
              <p:nvPr/>
            </p:nvSpPr>
            <p:spPr bwMode="auto">
              <a:xfrm>
                <a:off x="6858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>
                  <a:latin typeface="Calibri" pitchFamily="34" charset="0"/>
                </a:endParaRPr>
              </a:p>
            </p:txBody>
          </p:sp>
          <p:sp>
            <p:nvSpPr>
              <p:cNvPr id="23584" name="Ovaal 34"/>
              <p:cNvSpPr>
                <a:spLocks noChangeArrowheads="1"/>
              </p:cNvSpPr>
              <p:nvPr/>
            </p:nvSpPr>
            <p:spPr bwMode="auto">
              <a:xfrm>
                <a:off x="11430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>
                  <a:latin typeface="Calibri" pitchFamily="34" charset="0"/>
                </a:endParaRPr>
              </a:p>
            </p:txBody>
          </p:sp>
          <p:cxnSp>
            <p:nvCxnSpPr>
              <p:cNvPr id="23585" name="Rechte verbindingslijn 35"/>
              <p:cNvCxnSpPr>
                <a:cxnSpLocks noChangeShapeType="1"/>
                <a:stCxn id="23581" idx="4"/>
                <a:endCxn id="23582" idx="0"/>
              </p:cNvCxnSpPr>
              <p:nvPr/>
            </p:nvCxnSpPr>
            <p:spPr bwMode="auto">
              <a:xfrm rot="5400000">
                <a:off x="5334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3586" name="Rechte verbindingslijn 36"/>
              <p:cNvCxnSpPr>
                <a:cxnSpLocks noChangeShapeType="1"/>
                <a:stCxn id="23581" idx="4"/>
                <a:endCxn id="23583" idx="0"/>
              </p:cNvCxnSpPr>
              <p:nvPr/>
            </p:nvCxnSpPr>
            <p:spPr bwMode="auto">
              <a:xfrm rot="5400000">
                <a:off x="762000" y="2628900"/>
                <a:ext cx="2286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3587" name="Rechte verbindingslijn 37"/>
              <p:cNvCxnSpPr>
                <a:cxnSpLocks noChangeShapeType="1"/>
                <a:stCxn id="23581" idx="4"/>
                <a:endCxn id="23584" idx="0"/>
              </p:cNvCxnSpPr>
              <p:nvPr/>
            </p:nvCxnSpPr>
            <p:spPr bwMode="auto">
              <a:xfrm rot="16200000" flipH="1">
                <a:off x="9906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23580" name="Tekstvak 38"/>
            <p:cNvSpPr txBox="1">
              <a:spLocks noChangeArrowheads="1"/>
            </p:cNvSpPr>
            <p:nvPr/>
          </p:nvSpPr>
          <p:spPr bwMode="auto">
            <a:xfrm>
              <a:off x="7524324" y="1828800"/>
              <a:ext cx="110005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>
                  <a:latin typeface="Calibri" pitchFamily="34" charset="0"/>
                </a:rPr>
                <a:t>Stewardship</a:t>
              </a:r>
            </a:p>
            <a:p>
              <a:pPr algn="ctr"/>
              <a:r>
                <a:rPr lang="en-US" sz="1200">
                  <a:latin typeface="Calibri" pitchFamily="34" charset="0"/>
                </a:rPr>
                <a:t>group</a:t>
              </a:r>
            </a:p>
          </p:txBody>
        </p:sp>
      </p:grpSp>
      <p:sp>
        <p:nvSpPr>
          <p:cNvPr id="32" name="PIJL-OMLAAG 40"/>
          <p:cNvSpPr>
            <a:spLocks noChangeArrowheads="1"/>
          </p:cNvSpPr>
          <p:nvPr/>
        </p:nvSpPr>
        <p:spPr bwMode="auto">
          <a:xfrm>
            <a:off x="6477000" y="4038600"/>
            <a:ext cx="457200" cy="6096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nl-NL">
              <a:latin typeface="Calibri" pitchFamily="34" charset="0"/>
            </a:endParaRPr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2438400" y="1676400"/>
            <a:ext cx="3962400" cy="1219200"/>
            <a:chOff x="2590800" y="1219200"/>
            <a:chExt cx="3810000" cy="1219200"/>
          </a:xfrm>
        </p:grpSpPr>
        <p:sp>
          <p:nvSpPr>
            <p:cNvPr id="23577" name="Oval 33"/>
            <p:cNvSpPr>
              <a:spLocks noChangeArrowheads="1"/>
            </p:cNvSpPr>
            <p:nvPr/>
          </p:nvSpPr>
          <p:spPr bwMode="auto">
            <a:xfrm>
              <a:off x="2590800" y="1524000"/>
              <a:ext cx="3810000" cy="914400"/>
            </a:xfrm>
            <a:prstGeom prst="ellipse">
              <a:avLst/>
            </a:prstGeom>
            <a:noFill/>
            <a:ln w="9525" algn="ctr">
              <a:solidFill>
                <a:schemeClr val="accent1"/>
              </a:solidFill>
              <a:round/>
              <a:headEnd/>
              <a:tailEnd/>
            </a:ln>
          </p:spPr>
          <p:txBody>
            <a:bodyPr lIns="0" anchor="ctr"/>
            <a:lstStyle/>
            <a:p>
              <a:pPr algn="r"/>
              <a:endParaRPr lang="en-US" sz="900" b="1">
                <a:solidFill>
                  <a:srgbClr val="000000"/>
                </a:solidFill>
              </a:endParaRPr>
            </a:p>
          </p:txBody>
        </p:sp>
        <p:sp>
          <p:nvSpPr>
            <p:cNvPr id="23578" name="Rectangle 34"/>
            <p:cNvSpPr>
              <a:spLocks noChangeArrowheads="1"/>
            </p:cNvSpPr>
            <p:nvPr/>
          </p:nvSpPr>
          <p:spPr bwMode="auto">
            <a:xfrm>
              <a:off x="3941885" y="1219200"/>
              <a:ext cx="1066800" cy="381000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 lIns="0" anchor="ctr"/>
            <a:lstStyle/>
            <a:p>
              <a:pPr algn="ctr"/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Decision Group</a:t>
              </a:r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2514600" y="3276600"/>
            <a:ext cx="2362200" cy="1677988"/>
            <a:chOff x="2514600" y="2819400"/>
            <a:chExt cx="2362200" cy="1678632"/>
          </a:xfrm>
        </p:grpSpPr>
        <p:grpSp>
          <p:nvGrpSpPr>
            <p:cNvPr id="23573" name="Groep 44"/>
            <p:cNvGrpSpPr>
              <a:grpSpLocks/>
            </p:cNvGrpSpPr>
            <p:nvPr/>
          </p:nvGrpSpPr>
          <p:grpSpPr bwMode="auto">
            <a:xfrm>
              <a:off x="2514600" y="2819400"/>
              <a:ext cx="2362200" cy="1447800"/>
              <a:chOff x="2514600" y="2819400"/>
              <a:chExt cx="2362200" cy="1447800"/>
            </a:xfrm>
          </p:grpSpPr>
          <p:sp>
            <p:nvSpPr>
              <p:cNvPr id="23575" name="PIJL-RECHTS 28"/>
              <p:cNvSpPr>
                <a:spLocks noChangeArrowheads="1"/>
              </p:cNvSpPr>
              <p:nvPr/>
            </p:nvSpPr>
            <p:spPr bwMode="auto">
              <a:xfrm>
                <a:off x="4191000" y="2819400"/>
                <a:ext cx="685800" cy="4572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>
                  <a:latin typeface="Calibri" pitchFamily="34" charset="0"/>
                </a:endParaRPr>
              </a:p>
            </p:txBody>
          </p:sp>
          <p:sp>
            <p:nvSpPr>
              <p:cNvPr id="40" name="Gebogen PIJL-OMHOOG 41"/>
              <p:cNvSpPr/>
              <p:nvPr/>
            </p:nvSpPr>
            <p:spPr bwMode="auto">
              <a:xfrm rot="16200000" flipH="1">
                <a:off x="2590669" y="3505624"/>
                <a:ext cx="686063" cy="838200"/>
              </a:xfrm>
              <a:prstGeom prst="bentUpArrow">
                <a:avLst>
                  <a:gd name="adj1" fmla="val 34804"/>
                  <a:gd name="adj2" fmla="val 25000"/>
                  <a:gd name="adj3" fmla="val 2500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sp>
          <p:nvSpPr>
            <p:cNvPr id="23574" name="TextBox 37"/>
            <p:cNvSpPr txBox="1">
              <a:spLocks noChangeArrowheads="1"/>
            </p:cNvSpPr>
            <p:nvPr/>
          </p:nvSpPr>
          <p:spPr bwMode="auto">
            <a:xfrm>
              <a:off x="2590800" y="4267200"/>
              <a:ext cx="595035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Calibri" pitchFamily="34" charset="0"/>
                </a:rPr>
                <a:t>rejected</a:t>
              </a:r>
            </a:p>
          </p:txBody>
        </p: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4953000" y="3276600"/>
            <a:ext cx="2286000" cy="1677988"/>
            <a:chOff x="4953000" y="2819400"/>
            <a:chExt cx="2286000" cy="1678632"/>
          </a:xfrm>
        </p:grpSpPr>
        <p:grpSp>
          <p:nvGrpSpPr>
            <p:cNvPr id="23569" name="Groep 46"/>
            <p:cNvGrpSpPr>
              <a:grpSpLocks/>
            </p:cNvGrpSpPr>
            <p:nvPr/>
          </p:nvGrpSpPr>
          <p:grpSpPr bwMode="auto">
            <a:xfrm>
              <a:off x="4953000" y="2819400"/>
              <a:ext cx="2286000" cy="1447800"/>
              <a:chOff x="4953000" y="2819400"/>
              <a:chExt cx="2286000" cy="1447800"/>
            </a:xfrm>
          </p:grpSpPr>
          <p:sp>
            <p:nvSpPr>
              <p:cNvPr id="23571" name="PIJL-RECHTS 29"/>
              <p:cNvSpPr>
                <a:spLocks noChangeArrowheads="1"/>
              </p:cNvSpPr>
              <p:nvPr/>
            </p:nvSpPr>
            <p:spPr bwMode="auto">
              <a:xfrm>
                <a:off x="6553200" y="2819400"/>
                <a:ext cx="685800" cy="4572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>
                  <a:latin typeface="Calibri" pitchFamily="34" charset="0"/>
                </a:endParaRPr>
              </a:p>
            </p:txBody>
          </p:sp>
          <p:sp>
            <p:nvSpPr>
              <p:cNvPr id="45" name="Gebogen PIJL-OMHOOG 42"/>
              <p:cNvSpPr/>
              <p:nvPr/>
            </p:nvSpPr>
            <p:spPr bwMode="auto">
              <a:xfrm rot="16200000" flipH="1">
                <a:off x="5029069" y="3505624"/>
                <a:ext cx="686063" cy="838200"/>
              </a:xfrm>
              <a:prstGeom prst="bentUpArrow">
                <a:avLst>
                  <a:gd name="adj1" fmla="val 34804"/>
                  <a:gd name="adj2" fmla="val 25000"/>
                  <a:gd name="adj3" fmla="val 2500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sp>
          <p:nvSpPr>
            <p:cNvPr id="23570" name="TextBox 42"/>
            <p:cNvSpPr txBox="1">
              <a:spLocks noChangeArrowheads="1"/>
            </p:cNvSpPr>
            <p:nvPr/>
          </p:nvSpPr>
          <p:spPr bwMode="auto">
            <a:xfrm>
              <a:off x="5029200" y="4267200"/>
              <a:ext cx="595035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Calibri" pitchFamily="34" charset="0"/>
                </a:rPr>
                <a:t>rejected</a:t>
              </a:r>
            </a:p>
          </p:txBody>
        </p:sp>
      </p:grpSp>
      <p:grpSp>
        <p:nvGrpSpPr>
          <p:cNvPr id="46" name="Group 45"/>
          <p:cNvGrpSpPr>
            <a:grpSpLocks/>
          </p:cNvGrpSpPr>
          <p:nvPr/>
        </p:nvGrpSpPr>
        <p:grpSpPr bwMode="auto">
          <a:xfrm>
            <a:off x="5943600" y="4887913"/>
            <a:ext cx="1592263" cy="1284287"/>
            <a:chOff x="5943600" y="4430713"/>
            <a:chExt cx="1592317" cy="1284287"/>
          </a:xfrm>
        </p:grpSpPr>
        <p:sp>
          <p:nvSpPr>
            <p:cNvPr id="23567" name="Rechthoek 26"/>
            <p:cNvSpPr>
              <a:spLocks noChangeArrowheads="1"/>
            </p:cNvSpPr>
            <p:nvPr/>
          </p:nvSpPr>
          <p:spPr bwMode="auto">
            <a:xfrm>
              <a:off x="6019800" y="4430713"/>
              <a:ext cx="1371600" cy="76232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Calibri" pitchFamily="34" charset="0"/>
                </a:rPr>
                <a:t>Publication</a:t>
              </a:r>
            </a:p>
          </p:txBody>
        </p:sp>
        <p:pic>
          <p:nvPicPr>
            <p:cNvPr id="23568" name="Picture 47" descr="logo_iso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943600" y="5257800"/>
              <a:ext cx="1592317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9" name="Date Placeholder 4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January /2011</a:t>
            </a:r>
            <a:endParaRPr lang="en-US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352BB5-790C-4DEA-A4B9-35BA758C5EC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 Registry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Interacts with </a:t>
            </a:r>
            <a:r>
              <a:rPr lang="en-US" dirty="0" err="1" smtClean="0"/>
              <a:t>ISOcat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Access to </a:t>
            </a:r>
            <a:r>
              <a:rPr lang="en-US" i="1" dirty="0" smtClean="0"/>
              <a:t>public</a:t>
            </a:r>
            <a:r>
              <a:rPr lang="en-US" dirty="0" smtClean="0"/>
              <a:t> DCs in the metadata profile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So to currently access your private DCs you’ll have to make them public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Working towards: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ability to access your private workspace from the Component Registry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Still will have to make your DCs public if you make your component/profile public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0D362B-13D5-42B0-9896-E479AD8E108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/>
          <p:cNvSpPr>
            <a:spLocks noChangeArrowheads="1"/>
          </p:cNvSpPr>
          <p:nvPr/>
        </p:nvSpPr>
        <p:spPr bwMode="auto">
          <a:xfrm>
            <a:off x="609600" y="11049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/>
            <a:r>
              <a:rPr lang="en-US" sz="3600">
                <a:latin typeface="Calibri" pitchFamily="34" charset="0"/>
              </a:rPr>
              <a:t>Thank you for your attention!</a:t>
            </a:r>
          </a:p>
          <a:p>
            <a:pPr algn="ctr"/>
            <a:endParaRPr lang="en-US" sz="3400">
              <a:latin typeface="Calibri" pitchFamily="34" charset="0"/>
            </a:endParaRPr>
          </a:p>
          <a:p>
            <a:pPr algn="ctr"/>
            <a:r>
              <a:rPr lang="en-US" sz="2800">
                <a:latin typeface="Calibri" pitchFamily="34" charset="0"/>
              </a:rPr>
              <a:t>Visit</a:t>
            </a:r>
          </a:p>
          <a:p>
            <a:pPr algn="ctr"/>
            <a:r>
              <a:rPr lang="en-US" sz="2800">
                <a:latin typeface="Calibri" pitchFamily="34" charset="0"/>
                <a:hlinkClick r:id="rId2"/>
              </a:rPr>
              <a:t>www.isocat.org</a:t>
            </a:r>
            <a:endParaRPr lang="en-US" sz="2800">
              <a:latin typeface="Calibri" pitchFamily="34" charset="0"/>
            </a:endParaRPr>
          </a:p>
          <a:p>
            <a:pPr algn="ctr"/>
            <a:endParaRPr lang="en-US" sz="2800">
              <a:latin typeface="Calibri" pitchFamily="34" charset="0"/>
            </a:endParaRPr>
          </a:p>
          <a:p>
            <a:pPr algn="ctr"/>
            <a:r>
              <a:rPr lang="en-US" sz="2800">
                <a:latin typeface="Calibri" pitchFamily="34" charset="0"/>
              </a:rPr>
              <a:t>Questions?</a:t>
            </a:r>
          </a:p>
          <a:p>
            <a:pPr algn="ctr"/>
            <a:r>
              <a:rPr lang="en-US" sz="2800">
                <a:latin typeface="Calibri" pitchFamily="34" charset="0"/>
                <a:hlinkClick r:id="rId3"/>
              </a:rPr>
              <a:t>isocat@mpi.nl</a:t>
            </a:r>
            <a:endParaRPr lang="en-US" sz="2800">
              <a:latin typeface="Calibri" pitchFamily="34" charset="0"/>
            </a:endParaRPr>
          </a:p>
          <a:p>
            <a:pPr algn="ctr"/>
            <a:r>
              <a:rPr lang="en-US" sz="2800">
                <a:latin typeface="Calibri" pitchFamily="34" charset="0"/>
              </a:rPr>
              <a:t>or</a:t>
            </a:r>
          </a:p>
          <a:p>
            <a:pPr algn="ctr"/>
            <a:r>
              <a:rPr lang="en-US" sz="2800">
                <a:latin typeface="Calibri" pitchFamily="34" charset="0"/>
                <a:hlinkClick r:id="rId4"/>
              </a:rPr>
              <a:t>http://trac.clarin.nl/</a:t>
            </a:r>
            <a:r>
              <a:rPr lang="en-US" sz="2800">
                <a:latin typeface="Calibri" pitchFamily="34" charset="0"/>
              </a:rPr>
              <a:t> / </a:t>
            </a:r>
            <a:r>
              <a:rPr lang="en-US" sz="2800">
                <a:latin typeface="Calibri" pitchFamily="34" charset="0"/>
                <a:hlinkClick r:id="rId5"/>
              </a:rPr>
              <a:t>helpdesk@clarin.nl</a:t>
            </a:r>
            <a:endParaRPr lang="en-US" sz="2800">
              <a:latin typeface="Calibri" pitchFamily="34" charset="0"/>
            </a:endParaRPr>
          </a:p>
          <a:p>
            <a:pPr algn="ctr"/>
            <a:r>
              <a:rPr lang="en-US" sz="2800">
                <a:latin typeface="Calibri" pitchFamily="34" charset="0"/>
              </a:rPr>
              <a:t>or</a:t>
            </a:r>
          </a:p>
          <a:p>
            <a:pPr algn="ctr"/>
            <a:r>
              <a:rPr lang="en-US" sz="2800">
                <a:latin typeface="Calibri" pitchFamily="34" charset="0"/>
              </a:rPr>
              <a:t>The CLARIN-NL ISOcat tutorial 2011</a:t>
            </a:r>
            <a:endParaRPr lang="en-GB" sz="2800">
              <a:latin typeface="Calibri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29D40-45DE-40CC-B246-C77178B174B1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ISOcat: a Data Category Registry</a:t>
            </a:r>
          </a:p>
          <a:p>
            <a:r>
              <a:rPr lang="en-US" smtClean="0"/>
              <a:t>The role of data categories in CMDI</a:t>
            </a:r>
          </a:p>
          <a:p>
            <a:r>
              <a:rPr lang="en-US" smtClean="0"/>
              <a:t>A glimpse of ISOcat</a:t>
            </a:r>
          </a:p>
          <a:p>
            <a:r>
              <a:rPr lang="en-US" smtClean="0"/>
              <a:t>Status of the metadata profile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CFADE-29AB-4699-9A20-8B25742B7C7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ISOcat: a Data Category Registry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smtClean="0"/>
              <a:t>The reference implementation of ISO 12620:2009</a:t>
            </a:r>
          </a:p>
          <a:p>
            <a:pPr lvl="1"/>
            <a:r>
              <a:rPr lang="en-US" sz="2400" smtClean="0"/>
              <a:t>Terminology and other content and language resources — Specification of data categories and management of a Data Category Registry for language resources</a:t>
            </a:r>
          </a:p>
          <a:p>
            <a:r>
              <a:rPr lang="en-US" sz="2800" smtClean="0"/>
              <a:t>A data category</a:t>
            </a:r>
          </a:p>
          <a:p>
            <a:pPr lvl="1"/>
            <a:r>
              <a:rPr lang="en-US" sz="2400" smtClean="0"/>
              <a:t>is the result of the specification of a given data field</a:t>
            </a:r>
          </a:p>
          <a:p>
            <a:pPr lvl="1"/>
            <a:r>
              <a:rPr lang="en-US" sz="2400" smtClean="0"/>
              <a:t>an elementary descriptor in a linguistic structure or an annotation scheme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ACA3C-BCDE-48CD-893D-F774731AA99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Data categories and linguistic resources</a:t>
            </a:r>
          </a:p>
        </p:txBody>
      </p:sp>
      <p:sp>
        <p:nvSpPr>
          <p:cNvPr id="17410" name="Rechthoek 5"/>
          <p:cNvSpPr>
            <a:spLocks noChangeArrowheads="1"/>
          </p:cNvSpPr>
          <p:nvPr/>
        </p:nvSpPr>
        <p:spPr bwMode="auto">
          <a:xfrm>
            <a:off x="5267325" y="2144713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>
                <a:latin typeface="Calibri" pitchFamily="34" charset="0"/>
              </a:rPr>
              <a:t>Lexicon</a:t>
            </a:r>
          </a:p>
        </p:txBody>
      </p:sp>
      <p:sp>
        <p:nvSpPr>
          <p:cNvPr id="17411" name="Rechthoek 6"/>
          <p:cNvSpPr>
            <a:spLocks noChangeArrowheads="1"/>
          </p:cNvSpPr>
          <p:nvPr/>
        </p:nvSpPr>
        <p:spPr bwMode="auto">
          <a:xfrm>
            <a:off x="5267325" y="3346450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>
                <a:latin typeface="Calibri" pitchFamily="34" charset="0"/>
              </a:rPr>
              <a:t>Lexical Entry</a:t>
            </a:r>
          </a:p>
        </p:txBody>
      </p:sp>
      <p:sp>
        <p:nvSpPr>
          <p:cNvPr id="17412" name="Rechthoek 7"/>
          <p:cNvSpPr>
            <a:spLocks noChangeArrowheads="1"/>
          </p:cNvSpPr>
          <p:nvPr/>
        </p:nvSpPr>
        <p:spPr bwMode="auto">
          <a:xfrm>
            <a:off x="4419600" y="4718050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i="1">
                <a:latin typeface="Calibri" pitchFamily="34" charset="0"/>
              </a:rPr>
              <a:t>Form</a:t>
            </a:r>
          </a:p>
        </p:txBody>
      </p:sp>
      <p:sp>
        <p:nvSpPr>
          <p:cNvPr id="17413" name="Rechthoek 8"/>
          <p:cNvSpPr>
            <a:spLocks noChangeArrowheads="1"/>
          </p:cNvSpPr>
          <p:nvPr/>
        </p:nvSpPr>
        <p:spPr bwMode="auto">
          <a:xfrm>
            <a:off x="6096000" y="4718050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>
                <a:latin typeface="Calibri" pitchFamily="34" charset="0"/>
              </a:rPr>
              <a:t>Sense</a:t>
            </a:r>
          </a:p>
        </p:txBody>
      </p:sp>
      <p:cxnSp>
        <p:nvCxnSpPr>
          <p:cNvPr id="17414" name="Rechte verbindingslijn 10"/>
          <p:cNvCxnSpPr>
            <a:cxnSpLocks noChangeShapeType="1"/>
            <a:stCxn id="17410" idx="2"/>
            <a:endCxn id="17411" idx="0"/>
          </p:cNvCxnSpPr>
          <p:nvPr/>
        </p:nvCxnSpPr>
        <p:spPr bwMode="auto">
          <a:xfrm>
            <a:off x="5953125" y="2830513"/>
            <a:ext cx="0" cy="5159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15" name="Vorm 65"/>
          <p:cNvCxnSpPr>
            <a:cxnSpLocks noChangeShapeType="1"/>
            <a:stCxn id="17413" idx="2"/>
            <a:endCxn id="17413" idx="3"/>
          </p:cNvCxnSpPr>
          <p:nvPr/>
        </p:nvCxnSpPr>
        <p:spPr bwMode="auto">
          <a:xfrm rot="5400000" flipH="1" flipV="1">
            <a:off x="6953250" y="4889500"/>
            <a:ext cx="342900" cy="685800"/>
          </a:xfrm>
          <a:prstGeom prst="bentConnector4">
            <a:avLst>
              <a:gd name="adj1" fmla="val -112500"/>
              <a:gd name="adj2" fmla="val 133333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16" name="Gebogen verbindingslijn 68"/>
          <p:cNvCxnSpPr>
            <a:cxnSpLocks noChangeShapeType="1"/>
            <a:stCxn id="17411" idx="2"/>
            <a:endCxn id="17412" idx="0"/>
          </p:cNvCxnSpPr>
          <p:nvPr/>
        </p:nvCxnSpPr>
        <p:spPr bwMode="auto">
          <a:xfrm rot="5400000">
            <a:off x="5186363" y="3951287"/>
            <a:ext cx="685800" cy="84772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17" name="Gebogen verbindingslijn 70"/>
          <p:cNvCxnSpPr>
            <a:cxnSpLocks noChangeShapeType="1"/>
            <a:stCxn id="17411" idx="2"/>
            <a:endCxn id="17413" idx="0"/>
          </p:cNvCxnSpPr>
          <p:nvPr/>
        </p:nvCxnSpPr>
        <p:spPr bwMode="auto">
          <a:xfrm rot="16200000" flipH="1">
            <a:off x="6024563" y="3960812"/>
            <a:ext cx="685800" cy="82867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8" name="Tekstvak 84"/>
          <p:cNvSpPr txBox="1">
            <a:spLocks noChangeArrowheads="1"/>
          </p:cNvSpPr>
          <p:nvPr/>
        </p:nvSpPr>
        <p:spPr bwMode="auto">
          <a:xfrm>
            <a:off x="6781800" y="5556250"/>
            <a:ext cx="3746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>
                <a:latin typeface="Calibri" pitchFamily="34" charset="0"/>
              </a:rPr>
              <a:t>0..*</a:t>
            </a:r>
          </a:p>
        </p:txBody>
      </p:sp>
      <p:sp>
        <p:nvSpPr>
          <p:cNvPr id="17419" name="Tekstvak 85"/>
          <p:cNvSpPr txBox="1">
            <a:spLocks noChangeArrowheads="1"/>
          </p:cNvSpPr>
          <p:nvPr/>
        </p:nvSpPr>
        <p:spPr bwMode="auto">
          <a:xfrm>
            <a:off x="6781800" y="4471988"/>
            <a:ext cx="3746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>
                <a:latin typeface="Calibri" pitchFamily="34" charset="0"/>
              </a:rPr>
              <a:t>0..*</a:t>
            </a:r>
          </a:p>
        </p:txBody>
      </p:sp>
      <p:sp>
        <p:nvSpPr>
          <p:cNvPr id="17420" name="Tekstvak 86"/>
          <p:cNvSpPr txBox="1">
            <a:spLocks noChangeArrowheads="1"/>
          </p:cNvSpPr>
          <p:nvPr/>
        </p:nvSpPr>
        <p:spPr bwMode="auto">
          <a:xfrm>
            <a:off x="4724400" y="4471988"/>
            <a:ext cx="3746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>
                <a:latin typeface="Calibri" pitchFamily="34" charset="0"/>
              </a:rPr>
              <a:t>1..*</a:t>
            </a:r>
          </a:p>
        </p:txBody>
      </p:sp>
      <p:sp>
        <p:nvSpPr>
          <p:cNvPr id="17421" name="Tekstvak 87"/>
          <p:cNvSpPr txBox="1">
            <a:spLocks noChangeArrowheads="1"/>
          </p:cNvSpPr>
          <p:nvPr/>
        </p:nvSpPr>
        <p:spPr bwMode="auto">
          <a:xfrm>
            <a:off x="5578475" y="3117850"/>
            <a:ext cx="3746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>
                <a:latin typeface="Calibri" pitchFamily="34" charset="0"/>
              </a:rPr>
              <a:t>1..*</a:t>
            </a:r>
          </a:p>
        </p:txBody>
      </p:sp>
      <p:grpSp>
        <p:nvGrpSpPr>
          <p:cNvPr id="61" name="Group 41"/>
          <p:cNvGrpSpPr>
            <a:grpSpLocks/>
          </p:cNvGrpSpPr>
          <p:nvPr/>
        </p:nvGrpSpPr>
        <p:grpSpPr bwMode="auto">
          <a:xfrm>
            <a:off x="254000" y="3521075"/>
            <a:ext cx="8737600" cy="2814638"/>
            <a:chOff x="160" y="2163"/>
            <a:chExt cx="5504" cy="1773"/>
          </a:xfrm>
        </p:grpSpPr>
        <p:sp>
          <p:nvSpPr>
            <p:cNvPr id="17460" name="Ovaal 91"/>
            <p:cNvSpPr>
              <a:spLocks noChangeArrowheads="1"/>
            </p:cNvSpPr>
            <p:nvPr/>
          </p:nvSpPr>
          <p:spPr bwMode="auto">
            <a:xfrm>
              <a:off x="4614" y="2197"/>
              <a:ext cx="144" cy="144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>
                <a:latin typeface="Calibri" pitchFamily="34" charset="0"/>
              </a:endParaRPr>
            </a:p>
          </p:txBody>
        </p:sp>
        <p:sp>
          <p:nvSpPr>
            <p:cNvPr id="17461" name="Tekstvak 92"/>
            <p:cNvSpPr txBox="1">
              <a:spLocks noChangeArrowheads="1"/>
            </p:cNvSpPr>
            <p:nvPr/>
          </p:nvSpPr>
          <p:spPr bwMode="auto">
            <a:xfrm>
              <a:off x="4758" y="2163"/>
              <a:ext cx="90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>
                  <a:latin typeface="Calibri" pitchFamily="34" charset="0"/>
                </a:rPr>
                <a:t>partOfSpeech</a:t>
              </a:r>
            </a:p>
          </p:txBody>
        </p:sp>
        <p:cxnSp>
          <p:nvCxnSpPr>
            <p:cNvPr id="17462" name="Rechte verbindingslijn 94"/>
            <p:cNvCxnSpPr>
              <a:cxnSpLocks noChangeShapeType="1"/>
            </p:cNvCxnSpPr>
            <p:nvPr/>
          </p:nvCxnSpPr>
          <p:spPr bwMode="auto">
            <a:xfrm rot="10800000" flipV="1">
              <a:off x="4182" y="2263"/>
              <a:ext cx="426" cy="13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7463" name="Ovaal 95"/>
            <p:cNvSpPr>
              <a:spLocks noChangeArrowheads="1"/>
            </p:cNvSpPr>
            <p:nvPr/>
          </p:nvSpPr>
          <p:spPr bwMode="auto">
            <a:xfrm>
              <a:off x="1385" y="2619"/>
              <a:ext cx="144" cy="144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>
                <a:latin typeface="Calibri" pitchFamily="34" charset="0"/>
              </a:endParaRPr>
            </a:p>
          </p:txBody>
        </p:sp>
        <p:sp>
          <p:nvSpPr>
            <p:cNvPr id="17464" name="Tekstvak 96"/>
            <p:cNvSpPr txBox="1">
              <a:spLocks noChangeArrowheads="1"/>
            </p:cNvSpPr>
            <p:nvPr/>
          </p:nvSpPr>
          <p:spPr bwMode="auto">
            <a:xfrm>
              <a:off x="565" y="2571"/>
              <a:ext cx="7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>
                  <a:latin typeface="Calibri" pitchFamily="34" charset="0"/>
                </a:rPr>
                <a:t>writtenForm</a:t>
              </a:r>
            </a:p>
          </p:txBody>
        </p:sp>
        <p:cxnSp>
          <p:nvCxnSpPr>
            <p:cNvPr id="17465" name="Rechte verbindingslijn 98"/>
            <p:cNvCxnSpPr>
              <a:cxnSpLocks noChangeShapeType="1"/>
              <a:stCxn id="17463" idx="6"/>
              <a:endCxn id="17457" idx="1"/>
            </p:cNvCxnSpPr>
            <p:nvPr/>
          </p:nvCxnSpPr>
          <p:spPr bwMode="auto">
            <a:xfrm>
              <a:off x="1529" y="2691"/>
              <a:ext cx="9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7466" name="Ovaal 100"/>
            <p:cNvSpPr>
              <a:spLocks noChangeArrowheads="1"/>
            </p:cNvSpPr>
            <p:nvPr/>
          </p:nvSpPr>
          <p:spPr bwMode="auto">
            <a:xfrm>
              <a:off x="1344" y="3291"/>
              <a:ext cx="144" cy="144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>
                <a:latin typeface="Calibri" pitchFamily="34" charset="0"/>
              </a:endParaRPr>
            </a:p>
          </p:txBody>
        </p:sp>
        <p:sp>
          <p:nvSpPr>
            <p:cNvPr id="17467" name="Tekstvak 101"/>
            <p:cNvSpPr txBox="1">
              <a:spLocks noChangeArrowheads="1"/>
            </p:cNvSpPr>
            <p:nvPr/>
          </p:nvSpPr>
          <p:spPr bwMode="auto">
            <a:xfrm>
              <a:off x="524" y="3243"/>
              <a:ext cx="7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>
                  <a:latin typeface="Calibri" pitchFamily="34" charset="0"/>
                </a:rPr>
                <a:t>writtenForm</a:t>
              </a:r>
            </a:p>
          </p:txBody>
        </p:sp>
        <p:sp>
          <p:nvSpPr>
            <p:cNvPr id="17468" name="Ovaal 102"/>
            <p:cNvSpPr>
              <a:spLocks noChangeArrowheads="1"/>
            </p:cNvSpPr>
            <p:nvPr/>
          </p:nvSpPr>
          <p:spPr bwMode="auto">
            <a:xfrm>
              <a:off x="1344" y="3531"/>
              <a:ext cx="144" cy="144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>
                <a:latin typeface="Calibri" pitchFamily="34" charset="0"/>
              </a:endParaRPr>
            </a:p>
          </p:txBody>
        </p:sp>
        <p:sp>
          <p:nvSpPr>
            <p:cNvPr id="17469" name="Tekstvak 103"/>
            <p:cNvSpPr txBox="1">
              <a:spLocks noChangeArrowheads="1"/>
            </p:cNvSpPr>
            <p:nvPr/>
          </p:nvSpPr>
          <p:spPr bwMode="auto">
            <a:xfrm>
              <a:off x="160" y="3483"/>
              <a:ext cx="115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>
                  <a:latin typeface="Calibri" pitchFamily="34" charset="0"/>
                </a:rPr>
                <a:t>grammaticalGender</a:t>
              </a:r>
            </a:p>
          </p:txBody>
        </p:sp>
        <p:sp>
          <p:nvSpPr>
            <p:cNvPr id="17470" name="Ovaal 108"/>
            <p:cNvSpPr>
              <a:spLocks noChangeArrowheads="1"/>
            </p:cNvSpPr>
            <p:nvPr/>
          </p:nvSpPr>
          <p:spPr bwMode="auto">
            <a:xfrm>
              <a:off x="1344" y="3771"/>
              <a:ext cx="144" cy="144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>
                <a:latin typeface="Calibri" pitchFamily="34" charset="0"/>
              </a:endParaRPr>
            </a:p>
          </p:txBody>
        </p:sp>
        <p:sp>
          <p:nvSpPr>
            <p:cNvPr id="17471" name="Tekstvak 109"/>
            <p:cNvSpPr txBox="1">
              <a:spLocks noChangeArrowheads="1"/>
            </p:cNvSpPr>
            <p:nvPr/>
          </p:nvSpPr>
          <p:spPr bwMode="auto">
            <a:xfrm>
              <a:off x="562" y="3723"/>
              <a:ext cx="75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>
                  <a:latin typeface="Calibri" pitchFamily="34" charset="0"/>
                </a:rPr>
                <a:t>lexicalType</a:t>
              </a:r>
            </a:p>
          </p:txBody>
        </p:sp>
        <p:cxnSp>
          <p:nvCxnSpPr>
            <p:cNvPr id="17472" name="Rechte verbindingslijn 111"/>
            <p:cNvCxnSpPr>
              <a:cxnSpLocks noChangeShapeType="1"/>
              <a:stCxn id="17466" idx="6"/>
            </p:cNvCxnSpPr>
            <p:nvPr/>
          </p:nvCxnSpPr>
          <p:spPr bwMode="auto">
            <a:xfrm>
              <a:off x="1488" y="3363"/>
              <a:ext cx="144" cy="19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7473" name="Rechte verbindingslijn 113"/>
            <p:cNvCxnSpPr>
              <a:cxnSpLocks noChangeShapeType="1"/>
              <a:stCxn id="17468" idx="6"/>
            </p:cNvCxnSpPr>
            <p:nvPr/>
          </p:nvCxnSpPr>
          <p:spPr bwMode="auto">
            <a:xfrm flipV="1">
              <a:off x="1488" y="3555"/>
              <a:ext cx="144" cy="4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7474" name="Rechte verbindingslijn 115"/>
            <p:cNvCxnSpPr>
              <a:cxnSpLocks noChangeShapeType="1"/>
              <a:stCxn id="17470" idx="6"/>
              <a:endCxn id="17456" idx="1"/>
            </p:cNvCxnSpPr>
            <p:nvPr/>
          </p:nvCxnSpPr>
          <p:spPr bwMode="auto">
            <a:xfrm flipV="1">
              <a:off x="1488" y="3555"/>
              <a:ext cx="144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77" name="Group 40"/>
          <p:cNvGrpSpPr>
            <a:grpSpLocks/>
          </p:cNvGrpSpPr>
          <p:nvPr/>
        </p:nvGrpSpPr>
        <p:grpSpPr bwMode="auto">
          <a:xfrm>
            <a:off x="2579688" y="4016375"/>
            <a:ext cx="1839912" cy="2057400"/>
            <a:chOff x="1625" y="2475"/>
            <a:chExt cx="1159" cy="1296"/>
          </a:xfrm>
        </p:grpSpPr>
        <p:sp>
          <p:nvSpPr>
            <p:cNvPr id="17456" name="Rechthoek 79"/>
            <p:cNvSpPr>
              <a:spLocks noChangeArrowheads="1"/>
            </p:cNvSpPr>
            <p:nvPr/>
          </p:nvSpPr>
          <p:spPr bwMode="auto">
            <a:xfrm>
              <a:off x="1632" y="3339"/>
              <a:ext cx="864" cy="43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>
                  <a:latin typeface="Calibri" pitchFamily="34" charset="0"/>
                </a:rPr>
                <a:t>Word Form</a:t>
              </a:r>
            </a:p>
          </p:txBody>
        </p:sp>
        <p:sp>
          <p:nvSpPr>
            <p:cNvPr id="17457" name="Rechthoek 80"/>
            <p:cNvSpPr>
              <a:spLocks noChangeArrowheads="1"/>
            </p:cNvSpPr>
            <p:nvPr/>
          </p:nvSpPr>
          <p:spPr bwMode="auto">
            <a:xfrm>
              <a:off x="1625" y="2475"/>
              <a:ext cx="864" cy="43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>
                  <a:latin typeface="Calibri" pitchFamily="34" charset="0"/>
                </a:rPr>
                <a:t>Lemma</a:t>
              </a:r>
            </a:p>
          </p:txBody>
        </p:sp>
        <p:cxnSp>
          <p:nvCxnSpPr>
            <p:cNvPr id="17458" name="AutoShape 38"/>
            <p:cNvCxnSpPr>
              <a:cxnSpLocks noChangeShapeType="1"/>
              <a:stCxn id="17457" idx="3"/>
              <a:endCxn id="17412" idx="1"/>
            </p:cNvCxnSpPr>
            <p:nvPr/>
          </p:nvCxnSpPr>
          <p:spPr bwMode="auto">
            <a:xfrm>
              <a:off x="2489" y="2691"/>
              <a:ext cx="295" cy="4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cxnSp>
          <p:nvCxnSpPr>
            <p:cNvPr id="17459" name="AutoShape 39"/>
            <p:cNvCxnSpPr>
              <a:cxnSpLocks noChangeShapeType="1"/>
              <a:stCxn id="17456" idx="3"/>
              <a:endCxn id="17412" idx="1"/>
            </p:cNvCxnSpPr>
            <p:nvPr/>
          </p:nvCxnSpPr>
          <p:spPr bwMode="auto">
            <a:xfrm flipV="1">
              <a:off x="2496" y="3181"/>
              <a:ext cx="288" cy="3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</p:cxnSp>
      </p:grpSp>
      <p:graphicFrame>
        <p:nvGraphicFramePr>
          <p:cNvPr id="82" name="Table 81"/>
          <p:cNvGraphicFramePr>
            <a:graphicFrameLocks noGrp="1"/>
          </p:cNvGraphicFramePr>
          <p:nvPr/>
        </p:nvGraphicFramePr>
        <p:xfrm>
          <a:off x="381000" y="2144713"/>
          <a:ext cx="3886200" cy="109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</a:tblGrid>
              <a:tr h="245533">
                <a:tc>
                  <a:txBody>
                    <a:bodyPr/>
                    <a:lstStyle/>
                    <a:p>
                      <a:r>
                        <a:rPr lang="en-US" dirty="0" smtClean="0"/>
                        <a:t>Language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genders</a:t>
                      </a:r>
                      <a:endParaRPr lang="en-US" dirty="0"/>
                    </a:p>
                  </a:txBody>
                  <a:tcPr/>
                </a:tc>
              </a:tr>
              <a:tr h="2455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55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3" name="Group 82"/>
          <p:cNvGrpSpPr>
            <a:grpSpLocks/>
          </p:cNvGrpSpPr>
          <p:nvPr/>
        </p:nvGrpSpPr>
        <p:grpSpPr bwMode="auto">
          <a:xfrm>
            <a:off x="3429000" y="1611313"/>
            <a:ext cx="2351088" cy="533400"/>
            <a:chOff x="3429000" y="1219200"/>
            <a:chExt cx="2351386" cy="533400"/>
          </a:xfrm>
        </p:grpSpPr>
        <p:sp>
          <p:nvSpPr>
            <p:cNvPr id="17453" name="Ovaal 102"/>
            <p:cNvSpPr>
              <a:spLocks noChangeArrowheads="1"/>
            </p:cNvSpPr>
            <p:nvPr/>
          </p:nvSpPr>
          <p:spPr bwMode="auto">
            <a:xfrm>
              <a:off x="3429000" y="1295400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>
                <a:latin typeface="Calibri" pitchFamily="34" charset="0"/>
              </a:endParaRPr>
            </a:p>
          </p:txBody>
        </p:sp>
        <p:cxnSp>
          <p:nvCxnSpPr>
            <p:cNvPr id="17454" name="Rechte verbindingslijn 113"/>
            <p:cNvCxnSpPr>
              <a:cxnSpLocks noChangeShapeType="1"/>
              <a:stCxn id="17453" idx="4"/>
            </p:cNvCxnSpPr>
            <p:nvPr/>
          </p:nvCxnSpPr>
          <p:spPr bwMode="auto">
            <a:xfrm rot="5400000">
              <a:off x="3409950" y="1619250"/>
              <a:ext cx="228600" cy="381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7455" name="TextBox 85"/>
            <p:cNvSpPr txBox="1">
              <a:spLocks noChangeArrowheads="1"/>
            </p:cNvSpPr>
            <p:nvPr/>
          </p:nvSpPr>
          <p:spPr bwMode="auto">
            <a:xfrm>
              <a:off x="3733800" y="1219200"/>
              <a:ext cx="204658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grammaticalGender</a:t>
              </a:r>
            </a:p>
          </p:txBody>
        </p:sp>
      </p:grpSp>
      <p:grpSp>
        <p:nvGrpSpPr>
          <p:cNvPr id="87" name="Group 86"/>
          <p:cNvGrpSpPr>
            <a:grpSpLocks/>
          </p:cNvGrpSpPr>
          <p:nvPr/>
        </p:nvGrpSpPr>
        <p:grpSpPr bwMode="auto">
          <a:xfrm>
            <a:off x="1147763" y="1611313"/>
            <a:ext cx="1443037" cy="533400"/>
            <a:chOff x="1147187" y="1219200"/>
            <a:chExt cx="1443613" cy="533400"/>
          </a:xfrm>
        </p:grpSpPr>
        <p:sp>
          <p:nvSpPr>
            <p:cNvPr id="17450" name="Ovaal 102"/>
            <p:cNvSpPr>
              <a:spLocks noChangeArrowheads="1"/>
            </p:cNvSpPr>
            <p:nvPr/>
          </p:nvSpPr>
          <p:spPr bwMode="auto">
            <a:xfrm>
              <a:off x="2362200" y="1295400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>
                <a:latin typeface="Calibri" pitchFamily="34" charset="0"/>
              </a:endParaRPr>
            </a:p>
          </p:txBody>
        </p:sp>
        <p:cxnSp>
          <p:nvCxnSpPr>
            <p:cNvPr id="17451" name="Rechte verbindingslijn 113"/>
            <p:cNvCxnSpPr>
              <a:cxnSpLocks noChangeShapeType="1"/>
              <a:stCxn id="17450" idx="4"/>
            </p:cNvCxnSpPr>
            <p:nvPr/>
          </p:nvCxnSpPr>
          <p:spPr bwMode="auto">
            <a:xfrm rot="5400000">
              <a:off x="2343150" y="1619250"/>
              <a:ext cx="228600" cy="381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7452" name="TextBox 89"/>
            <p:cNvSpPr txBox="1">
              <a:spLocks noChangeArrowheads="1"/>
            </p:cNvSpPr>
            <p:nvPr/>
          </p:nvSpPr>
          <p:spPr bwMode="auto">
            <a:xfrm>
              <a:off x="1147187" y="1219200"/>
              <a:ext cx="121501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wordOrder</a:t>
              </a:r>
            </a:p>
          </p:txBody>
        </p:sp>
      </p:grpSp>
      <p:sp>
        <p:nvSpPr>
          <p:cNvPr id="17444" name="TextBox 90"/>
          <p:cNvSpPr txBox="1">
            <a:spLocks noChangeArrowheads="1"/>
          </p:cNvSpPr>
          <p:nvPr/>
        </p:nvSpPr>
        <p:spPr bwMode="auto">
          <a:xfrm>
            <a:off x="6400800" y="6183313"/>
            <a:ext cx="2425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A (schema for a) lexicon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381000" y="3287713"/>
            <a:ext cx="36941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A (schema for a) typological database</a:t>
            </a:r>
          </a:p>
        </p:txBody>
      </p:sp>
      <p:sp>
        <p:nvSpPr>
          <p:cNvPr id="93" name="Left-Right Arrow 92"/>
          <p:cNvSpPr/>
          <p:nvPr/>
        </p:nvSpPr>
        <p:spPr>
          <a:xfrm rot="17325769">
            <a:off x="1018381" y="3401219"/>
            <a:ext cx="3786188" cy="83820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Shared semantics!</a:t>
            </a:r>
            <a:endParaRPr lang="en-US" b="1" dirty="0"/>
          </a:p>
        </p:txBody>
      </p:sp>
      <p:sp>
        <p:nvSpPr>
          <p:cNvPr id="48" name="Date Placeholder 4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January /2011</a:t>
            </a:r>
            <a:endParaRPr lang="en-US"/>
          </a:p>
        </p:txBody>
      </p:sp>
      <p:sp>
        <p:nvSpPr>
          <p:cNvPr id="94" name="Slide Number Placeholder 9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308DFF-19D9-4B6F-979B-67D50A6F69DB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95" name="Footer Placeholder 9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category 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Administrative information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Identifier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Version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Origin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Justification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Status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Descriptive information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Names, definitions, examples and explanations in various languages (English is mandatory)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Application (domain) specific names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Conceptual domain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Possible values (per profile)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Linguistic information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Examples and explanations for various languages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Possible values for various languages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8C26C-EE04-432A-8426-AD51BAAE02B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role of data categories in CMDI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CMD components, elements and items can have links to </a:t>
            </a:r>
            <a:r>
              <a:rPr lang="en-US" i="1" dirty="0" smtClean="0"/>
              <a:t>concepts</a:t>
            </a:r>
            <a:endParaRPr lang="en-US" i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These links should be </a:t>
            </a:r>
            <a:r>
              <a:rPr lang="en-US" i="1" dirty="0" smtClean="0"/>
              <a:t>resolvable</a:t>
            </a:r>
            <a:r>
              <a:rPr lang="en-US" dirty="0" smtClean="0"/>
              <a:t> to a concept description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This concept description gives </a:t>
            </a:r>
            <a:r>
              <a:rPr lang="en-US" i="1" dirty="0" smtClean="0"/>
              <a:t>explicit</a:t>
            </a:r>
            <a:r>
              <a:rPr lang="en-US" dirty="0" smtClean="0"/>
              <a:t> </a:t>
            </a:r>
            <a:r>
              <a:rPr lang="en-US" i="1" dirty="0" smtClean="0"/>
              <a:t>semantics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Elements and components can use different terminology but still have </a:t>
            </a:r>
            <a:r>
              <a:rPr lang="en-US" i="1" dirty="0" smtClean="0"/>
              <a:t>common semantics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ISOcat</a:t>
            </a:r>
            <a:r>
              <a:rPr lang="en-US" dirty="0" smtClean="0"/>
              <a:t> provides resolvable links to the semantic description of data categories (DCs)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CMD items: simple DCs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CMD elements: complex DCs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CMD components: container DCs (upcoming)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E1850C-C651-484A-B976-F5AED041867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category references in CMDI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&lt;</a:t>
            </a:r>
            <a:r>
              <a:rPr lang="en-US" dirty="0" err="1" smtClean="0"/>
              <a:t>CMD_Component</a:t>
            </a:r>
            <a:r>
              <a:rPr lang="en-US" dirty="0" smtClean="0"/>
              <a:t> name="</a:t>
            </a:r>
            <a:r>
              <a:rPr lang="en-US" dirty="0" err="1" smtClean="0"/>
              <a:t>HeadWordType</a:t>
            </a:r>
            <a:r>
              <a:rPr lang="en-US" dirty="0" smtClean="0"/>
              <a:t>"&gt;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&lt;</a:t>
            </a:r>
            <a:r>
              <a:rPr lang="en-US" dirty="0" err="1" smtClean="0"/>
              <a:t>CMD_Element</a:t>
            </a:r>
            <a:r>
              <a:rPr lang="en-US" dirty="0" smtClean="0"/>
              <a:t> name="</a:t>
            </a:r>
            <a:r>
              <a:rPr lang="en-US" dirty="0" err="1" smtClean="0"/>
              <a:t>HeadWordType</a:t>
            </a:r>
            <a:r>
              <a:rPr lang="en-US" dirty="0" smtClean="0"/>
              <a:t>" </a:t>
            </a:r>
            <a:r>
              <a:rPr lang="en-US" dirty="0" err="1" smtClean="0"/>
              <a:t>ConceptLink</a:t>
            </a:r>
            <a:r>
              <a:rPr lang="en-US" dirty="0" smtClean="0"/>
              <a:t>="</a:t>
            </a:r>
            <a:r>
              <a:rPr lang="en-US" dirty="0" smtClean="0">
                <a:hlinkClick r:id="rId2"/>
              </a:rPr>
              <a:t>http://www.isocat.org/datcat/DC-2486</a:t>
            </a:r>
            <a:r>
              <a:rPr lang="en-US" dirty="0" smtClean="0"/>
              <a:t>"&gt;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&lt;</a:t>
            </a:r>
            <a:r>
              <a:rPr lang="en-US" dirty="0" err="1" smtClean="0"/>
              <a:t>ValueScheme</a:t>
            </a:r>
            <a:r>
              <a:rPr lang="en-US" dirty="0" smtClean="0"/>
              <a:t>&gt;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&lt;enumeration&gt;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  &lt;item </a:t>
            </a:r>
            <a:r>
              <a:rPr lang="en-US" dirty="0" err="1" smtClean="0"/>
              <a:t>ConceptLink</a:t>
            </a:r>
            <a:r>
              <a:rPr lang="en-US" dirty="0" smtClean="0"/>
              <a:t>="</a:t>
            </a:r>
            <a:r>
              <a:rPr lang="en-US" dirty="0" smtClean="0">
                <a:hlinkClick r:id="rId3"/>
              </a:rPr>
              <a:t>http://www.isocat.org/datcat/DC-286</a:t>
            </a:r>
            <a:r>
              <a:rPr lang="en-US" dirty="0" smtClean="0"/>
              <a:t>"&gt;Lemma&lt;/item&gt;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  &lt;item </a:t>
            </a:r>
            <a:r>
              <a:rPr lang="en-US" dirty="0" err="1" smtClean="0"/>
              <a:t>ConceptLink</a:t>
            </a:r>
            <a:r>
              <a:rPr lang="en-US" dirty="0" smtClean="0"/>
              <a:t>="</a:t>
            </a:r>
            <a:r>
              <a:rPr lang="en-US" dirty="0" smtClean="0">
                <a:hlinkClick r:id="rId4"/>
              </a:rPr>
              <a:t>http://www.isocat.org/datcat/DC-2948</a:t>
            </a:r>
            <a:r>
              <a:rPr lang="en-US" dirty="0" smtClean="0"/>
              <a:t>"&gt;Word form&lt;/item&gt;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  &lt;item </a:t>
            </a:r>
            <a:r>
              <a:rPr lang="en-US" dirty="0" err="1" smtClean="0"/>
              <a:t>ConceptLink</a:t>
            </a:r>
            <a:r>
              <a:rPr lang="en-US" dirty="0" smtClean="0"/>
              <a:t>="</a:t>
            </a:r>
            <a:r>
              <a:rPr lang="en-US" dirty="0" smtClean="0">
                <a:hlinkClick r:id="rId5"/>
              </a:rPr>
              <a:t>http://www.isocat.org/datcat/DC-350</a:t>
            </a:r>
            <a:r>
              <a:rPr lang="en-US" dirty="0" smtClean="0"/>
              <a:t>"&gt;Phrase&lt;/item&gt;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  &lt;item </a:t>
            </a:r>
            <a:r>
              <a:rPr lang="en-US" dirty="0" err="1" smtClean="0"/>
              <a:t>ConceptLink</a:t>
            </a:r>
            <a:r>
              <a:rPr lang="en-US" dirty="0" smtClean="0"/>
              <a:t>="</a:t>
            </a:r>
            <a:r>
              <a:rPr lang="en-US" dirty="0" smtClean="0">
                <a:hlinkClick r:id="rId6"/>
              </a:rPr>
              <a:t>http://www.isocat.org/datcat/DC-1386</a:t>
            </a:r>
            <a:r>
              <a:rPr lang="en-US" dirty="0" smtClean="0"/>
              <a:t>"&gt;Sentence&lt;/item&gt;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  &lt;item </a:t>
            </a:r>
            <a:r>
              <a:rPr lang="en-US" dirty="0" err="1" smtClean="0"/>
              <a:t>ConceptLink</a:t>
            </a:r>
            <a:r>
              <a:rPr lang="en-US" dirty="0" smtClean="0"/>
              <a:t>="</a:t>
            </a:r>
            <a:r>
              <a:rPr lang="en-US" dirty="0" smtClean="0">
                <a:hlinkClick r:id="rId7"/>
              </a:rPr>
              <a:t>http://www.isocat.org/datcat/DC-2599</a:t>
            </a:r>
            <a:r>
              <a:rPr lang="en-US" dirty="0" smtClean="0"/>
              <a:t>"&gt;Other&lt;/item&gt;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  &lt;item </a:t>
            </a:r>
            <a:r>
              <a:rPr lang="en-US" dirty="0" err="1" smtClean="0"/>
              <a:t>ConceptLink</a:t>
            </a:r>
            <a:r>
              <a:rPr lang="en-US" dirty="0" smtClean="0"/>
              <a:t>="</a:t>
            </a:r>
            <a:r>
              <a:rPr lang="en-US" dirty="0" smtClean="0">
                <a:hlinkClick r:id="rId8"/>
              </a:rPr>
              <a:t>http://www.isocat.org/datcat/DC-2592</a:t>
            </a:r>
            <a:r>
              <a:rPr lang="en-US" dirty="0" smtClean="0"/>
              <a:t>"&gt;Unspecified&lt;/item&gt;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&lt;/enumeration&gt;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&lt;/</a:t>
            </a:r>
            <a:r>
              <a:rPr lang="en-US" dirty="0" err="1" smtClean="0"/>
              <a:t>ValueScheme</a:t>
            </a:r>
            <a:r>
              <a:rPr lang="en-US" dirty="0" smtClean="0"/>
              <a:t>&gt;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&lt;/</a:t>
            </a:r>
            <a:r>
              <a:rPr lang="en-US" dirty="0" err="1" smtClean="0"/>
              <a:t>CMD_Element</a:t>
            </a:r>
            <a:r>
              <a:rPr lang="en-US" dirty="0" smtClean="0"/>
              <a:t>&gt;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&lt;/</a:t>
            </a:r>
            <a:r>
              <a:rPr lang="en-US" dirty="0" err="1" smtClean="0"/>
              <a:t>CMD_Component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FCB1A0-CDDA-4BAD-9FB8-2F0BE49EA59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glimpse of ISOcat</a:t>
            </a:r>
          </a:p>
        </p:txBody>
      </p:sp>
      <p:pic>
        <p:nvPicPr>
          <p:cNvPr id="6" name="poemadetail.wmv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600200"/>
            <a:ext cx="4724400" cy="377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D36D1-8656-4CBD-A437-165235A9C0B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CMDI tutorial</a:t>
            </a:r>
            <a:endParaRPr lang="en-US"/>
          </a:p>
        </p:txBody>
      </p:sp>
      <p:sp>
        <p:nvSpPr>
          <p:cNvPr id="21510" name="TextBox 7"/>
          <p:cNvSpPr txBox="1">
            <a:spLocks noChangeArrowheads="1"/>
          </p:cNvSpPr>
          <p:nvPr/>
        </p:nvSpPr>
        <p:spPr bwMode="auto">
          <a:xfrm>
            <a:off x="3387725" y="5715000"/>
            <a:ext cx="2368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  <a:hlinkClick r:id="rId4"/>
              </a:rPr>
              <a:t>http://www.isocat.org/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24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Status of the metadata 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Initial set of data categories has been created (to never disappear) by the Athens Core group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But your own components might need your own specific DCs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Translations for many EU languages have been added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 ISO Standardization yet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TDG is working towards starting up the process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Athens Core group will become more prominent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addition of container DCs to be linked to CMD components is planned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30DCD2-023B-4024-9409-2E7CBE5D37AB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1355</TotalTime>
  <Words>549</Words>
  <Application>Microsoft Macintosh PowerPoint</Application>
  <PresentationFormat>On-screen Show (4:3)</PresentationFormat>
  <Paragraphs>159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Arial</vt:lpstr>
      <vt:lpstr>ISOcat</vt:lpstr>
      <vt:lpstr>The ISO-DCR</vt:lpstr>
      <vt:lpstr>Outline</vt:lpstr>
      <vt:lpstr>ISOcat: a Data Category Registry</vt:lpstr>
      <vt:lpstr>Data categories and linguistic resources</vt:lpstr>
      <vt:lpstr>Data category specification</vt:lpstr>
      <vt:lpstr>The role of data categories in CMDI</vt:lpstr>
      <vt:lpstr>Data category references in CMDI</vt:lpstr>
      <vt:lpstr>A glimpse of ISOcat</vt:lpstr>
      <vt:lpstr>Status of the metadata profile</vt:lpstr>
      <vt:lpstr>Standardization</vt:lpstr>
      <vt:lpstr>Component Registry</vt:lpstr>
      <vt:lpstr>Slide 12</vt:lpstr>
    </vt:vector>
  </TitlesOfParts>
  <Company>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Schol137</cp:lastModifiedBy>
  <cp:revision>64</cp:revision>
  <dcterms:created xsi:type="dcterms:W3CDTF">2011-01-26T14:01:40Z</dcterms:created>
  <dcterms:modified xsi:type="dcterms:W3CDTF">2012-05-07T09:08:37Z</dcterms:modified>
</cp:coreProperties>
</file>