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94" r:id="rId2"/>
    <p:sldId id="256" r:id="rId3"/>
    <p:sldId id="257" r:id="rId4"/>
    <p:sldId id="290" r:id="rId5"/>
    <p:sldId id="291" r:id="rId6"/>
    <p:sldId id="292" r:id="rId7"/>
    <p:sldId id="310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88" r:id="rId18"/>
    <p:sldId id="312" r:id="rId19"/>
    <p:sldId id="273" r:id="rId20"/>
    <p:sldId id="271" r:id="rId21"/>
    <p:sldId id="285" r:id="rId22"/>
    <p:sldId id="309" r:id="rId23"/>
    <p:sldId id="274" r:id="rId24"/>
    <p:sldId id="283" r:id="rId25"/>
    <p:sldId id="280" r:id="rId26"/>
    <p:sldId id="276" r:id="rId27"/>
    <p:sldId id="289" r:id="rId28"/>
    <p:sldId id="275" r:id="rId2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scaleToFitPaper="1" frameSlides="1"/>
  <p:clrMru>
    <a:srgbClr val="6BF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630" autoAdjust="0"/>
  </p:normalViewPr>
  <p:slideViewPr>
    <p:cSldViewPr snapToGrid="0" snapToObjects="1">
      <p:cViewPr varScale="1">
        <p:scale>
          <a:sx n="59" d="100"/>
          <a:sy n="59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48EF924-7FC2-4E58-B2E0-5E52563DD5D2}" type="datetimeFigureOut">
              <a:rPr lang="en-US"/>
              <a:pPr>
                <a:defRPr/>
              </a:pPr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D539414-37A1-477D-A1A0-4B17ACA62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B6EFB48-5E21-4528-9354-9B1CED997C3B}" type="datetimeFigureOut">
              <a:rPr lang="en-US"/>
              <a:pPr>
                <a:defRPr/>
              </a:pPr>
              <a:t>5/7/2012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Click to edit Master text styles</a:t>
            </a:r>
          </a:p>
          <a:p>
            <a:pPr lvl="1"/>
            <a:r>
              <a:rPr lang="nl-NL" noProof="0" smtClean="0"/>
              <a:t>Second level</a:t>
            </a:r>
          </a:p>
          <a:p>
            <a:pPr lvl="2"/>
            <a:r>
              <a:rPr lang="nl-NL" noProof="0" smtClean="0"/>
              <a:t>Third level</a:t>
            </a:r>
          </a:p>
          <a:p>
            <a:pPr lvl="3"/>
            <a:r>
              <a:rPr lang="nl-NL" noProof="0" smtClean="0"/>
              <a:t>Fourth level</a:t>
            </a:r>
          </a:p>
          <a:p>
            <a:pPr lvl="4"/>
            <a:r>
              <a:rPr lang="nl-NL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8FF1DC4-9F2C-40BE-AAF5-B699A87DD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2FB241-45B9-4316-8AF5-AD899770ABB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6FD8B7-A440-4D4F-8D03-5A0FD24046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8C0535-2C35-42F9-90C2-E93768666E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B80CF0-245E-48C6-9648-95DE3149194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65B2F4-2FA9-4CD6-B703-9191690E7A1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18637D8-5B84-433A-8C1A-BB52B2175DB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43A39E-2F70-486D-A420-DBFE5CAE207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965203-3265-46C0-AD6F-F724ADEFC0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7A133A-5979-48A4-B3DF-9BFB985D79B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2EA871-7557-4859-A489-3516A4AC8BB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3711F1B-CB51-4376-91EA-D94884FC486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C2EB591-ABAE-47B1-833E-FA09E2A09D8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EF2922-F238-4F9D-89E3-B5BB57F5F1F0}" type="slidenum">
              <a:rPr lang="en-US">
                <a:ea typeface="ＭＳ Ｐゴシック"/>
                <a:cs typeface="ＭＳ Ｐゴシック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>
              <a:ea typeface="ＭＳ Ｐゴシック"/>
              <a:cs typeface="ＭＳ Ｐゴシック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3588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B0741F-30A8-448C-9293-EFA0A87CBD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2C2DBD4-9A6C-4DB2-A948-E0EB5F42C2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More schematic diagram also showing the different role users .</a:t>
            </a: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7A5A0A-64FA-4D1B-B01B-95201844520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162D15-496D-4F17-A51B-6E88BB171D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C951A94-B55A-4267-9992-7090FC7E6F8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CAD86C9-8A27-48A0-948A-862AFC840B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F51ECFC-BF6F-4A12-BF0F-EDAF5BB771C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321E940-836D-467B-AC94-FC233541406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C8780A-B142-49AB-BA61-54D7DA899F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5E10678-CCCB-4E98-903E-3DCD89C7FD6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41511C7-4755-46F5-8397-1BE1B575EDC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B81B31-1D93-4D98-AC77-9FFF3F306C9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Line 13"/>
          <p:cNvSpPr>
            <a:spLocks noChangeShapeType="1"/>
          </p:cNvSpPr>
          <p:nvPr/>
        </p:nvSpPr>
        <p:spPr bwMode="auto">
          <a:xfrm>
            <a:off x="5715000" y="3733800"/>
            <a:ext cx="2895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52EFC-872F-4B2E-8846-E4DF0A7E5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90500"/>
            <a:ext cx="2133600" cy="6057900"/>
          </a:xfrm>
        </p:spPr>
        <p:txBody>
          <a:bodyPr vert="eaVert"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90500"/>
            <a:ext cx="6248400" cy="6057900"/>
          </a:xfrm>
        </p:spPr>
        <p:txBody>
          <a:bodyPr vert="eaVert"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B6CA2-62C1-48A6-B021-D3BFD65E65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</a:defRPr>
            </a:lvl1pPr>
          </a:lstStyle>
          <a:p>
            <a:pPr>
              <a:defRPr/>
            </a:pPr>
            <a:fld id="{7CD4CE31-B476-4B43-B49F-E05C889A2075}" type="datetimeFigureOut">
              <a:rPr lang="en-US"/>
              <a:pPr>
                <a:defRPr/>
              </a:pPr>
              <a:t>5/7/2012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CFD088-1CAF-47D1-B2C0-7EE736324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A5B3D-1895-4EA0-B66C-014754D17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E7A1B-8DB8-4E22-BA47-996C60966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E19CD-16D7-4C57-983E-91FA3CBE4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3EC6A-CC7E-4190-AF37-BB4880AB52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6783D-EF5D-4E23-A0C1-8A2759690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3DAE9-A9DC-45AF-8883-0A3DF8A81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32AA5-D7EF-4142-ADAD-F56FC678D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45B53-0DBF-47C3-816D-621296BE5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90500"/>
            <a:ext cx="57912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title style</a:t>
            </a:r>
            <a:endParaRPr lang="hr-HR" smtClean="0"/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Click to edit Master text styles</a:t>
            </a:r>
          </a:p>
          <a:p>
            <a:pPr lvl="1"/>
            <a:r>
              <a:rPr lang="nl-NL" smtClean="0"/>
              <a:t>Second level</a:t>
            </a:r>
          </a:p>
          <a:p>
            <a:pPr lvl="2"/>
            <a:r>
              <a:rPr lang="nl-NL" smtClean="0"/>
              <a:t>Third level</a:t>
            </a:r>
          </a:p>
          <a:p>
            <a:pPr lvl="3"/>
            <a:r>
              <a:rPr lang="nl-NL" smtClean="0"/>
              <a:t>Fourth level</a:t>
            </a:r>
          </a:p>
          <a:p>
            <a:pPr lvl="4"/>
            <a:r>
              <a:rPr lang="nl-NL" smtClean="0"/>
              <a:t>Fifth level</a:t>
            </a:r>
            <a:endParaRPr lang="hr-HR" smtClean="0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1524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400800"/>
            <a:ext cx="2133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04A12CE-5914-46AE-B8C1-CF4179CD9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 flipV="1">
            <a:off x="304800" y="1066800"/>
            <a:ext cx="4800600" cy="0"/>
          </a:xfrm>
          <a:prstGeom prst="line">
            <a:avLst/>
          </a:prstGeom>
          <a:noFill/>
          <a:ln w="28575">
            <a:solidFill>
              <a:srgbClr val="2D4E6F"/>
            </a:solidFill>
            <a:round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7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0000"/>
          </a:solidFill>
          <a:latin typeface="Arial" pitchFamily="-111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  <a:ea typeface="ＭＳ Ｐゴシック" pitchFamily="-111" charset="-128"/>
          <a:cs typeface="ＭＳ Ｐゴシック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  <a:ea typeface="ＭＳ Ｐゴシック" pitchFamily="-111" charset="-128"/>
          <a:cs typeface="ＭＳ Ｐゴシック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>
          <a:solidFill>
            <a:srgbClr val="000000"/>
          </a:solidFill>
          <a:latin typeface="+mn-lt"/>
          <a:ea typeface="ＭＳ Ｐゴシック" pitchFamily="-111" charset="-128"/>
          <a:cs typeface="ＭＳ Ｐゴシック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2D4E6F"/>
        </a:buClr>
        <a:buFont typeface="Wingdings" pitchFamily="2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2D4E6F"/>
        </a:buClr>
        <a:buFont typeface="Wingdings" pitchFamily="-111" charset="2"/>
        <a:buChar char="§"/>
        <a:defRPr sz="1600">
          <a:solidFill>
            <a:srgbClr val="000000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Agenda CMDI Tutorial</a:t>
            </a:r>
          </a:p>
        </p:txBody>
      </p:sp>
      <p:sp>
        <p:nvSpPr>
          <p:cNvPr id="16386" name="Content Placeholder 11"/>
          <p:cNvSpPr>
            <a:spLocks noGrp="1"/>
          </p:cNvSpPr>
          <p:nvPr>
            <p:ph sz="half" idx="1"/>
          </p:nvPr>
        </p:nvSpPr>
        <p:spPr>
          <a:xfrm>
            <a:off x="287338" y="1295400"/>
            <a:ext cx="41910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  9.30 	Welcome &amp; Coffee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10.00 	Introduction to metadata and 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		the  CLARIN Metadata 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		Infrastructure (CMDI)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10.30	CMDI &amp; ISO-DCR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10.50	The CMDI Component Registry 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		and CMDI Component Editor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11.20 	ARBIL, the CMDI metadata 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		editor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12.00	Preferred Components and 	Profiles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12.30	Lunch</a:t>
            </a: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  <p:sp>
        <p:nvSpPr>
          <p:cNvPr id="16387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13.15     CMDI use in the NaLiDa project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13.45     Exploiting metadata: Metadata 	services &amp; VLO</a:t>
            </a:r>
          </a:p>
          <a:p>
            <a:pPr>
              <a:buFont typeface="Wingdings" pitchFamily="2" charset="2"/>
              <a:buNone/>
            </a:pPr>
            <a:r>
              <a:rPr lang="en-US" sz="1800" smtClean="0">
                <a:ea typeface="ＭＳ Ｐゴシック"/>
                <a:cs typeface="ＭＳ Ｐゴシック"/>
              </a:rPr>
              <a:t>15.00	Metadata Tools Hands-on</a:t>
            </a: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32772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2044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Sample frequency</a:t>
            </a:r>
          </a:p>
        </p:txBody>
      </p:sp>
      <p:sp>
        <p:nvSpPr>
          <p:cNvPr id="32773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9159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Format</a:t>
            </a:r>
          </a:p>
        </p:txBody>
      </p:sp>
      <p:sp>
        <p:nvSpPr>
          <p:cNvPr id="32774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633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Size</a:t>
            </a:r>
          </a:p>
        </p:txBody>
      </p:sp>
      <p:sp>
        <p:nvSpPr>
          <p:cNvPr id="32775" name="TextBox 13"/>
          <p:cNvSpPr txBox="1">
            <a:spLocks noChangeArrowheads="1"/>
          </p:cNvSpPr>
          <p:nvPr/>
        </p:nvSpPr>
        <p:spPr bwMode="auto">
          <a:xfrm>
            <a:off x="4724400" y="53340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32776" name="Elbow Connector 15"/>
          <p:cNvCxnSpPr>
            <a:cxnSpLocks noChangeShapeType="1"/>
            <a:stCxn id="8" idx="3"/>
            <a:endCxn id="32772" idx="1"/>
          </p:cNvCxnSpPr>
          <p:nvPr/>
        </p:nvCxnSpPr>
        <p:spPr bwMode="auto">
          <a:xfrm flipV="1">
            <a:off x="3429000" y="4451350"/>
            <a:ext cx="1295400" cy="11874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7" name="Elbow Connector 18"/>
          <p:cNvCxnSpPr>
            <a:cxnSpLocks noChangeShapeType="1"/>
            <a:stCxn id="8" idx="3"/>
            <a:endCxn id="32773" idx="1"/>
          </p:cNvCxnSpPr>
          <p:nvPr/>
        </p:nvCxnSpPr>
        <p:spPr bwMode="auto">
          <a:xfrm flipV="1">
            <a:off x="3429000" y="4845050"/>
            <a:ext cx="1295400" cy="7937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2778" name="Elbow Connector 20"/>
          <p:cNvCxnSpPr>
            <a:cxnSpLocks noChangeShapeType="1"/>
            <a:stCxn id="8" idx="3"/>
          </p:cNvCxnSpPr>
          <p:nvPr/>
        </p:nvCxnSpPr>
        <p:spPr bwMode="auto">
          <a:xfrm flipV="1">
            <a:off x="3429000" y="5334000"/>
            <a:ext cx="1295400" cy="3048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2779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34818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34821" name="TextBox 10"/>
          <p:cNvSpPr txBox="1">
            <a:spLocks noChangeArrowheads="1"/>
          </p:cNvSpPr>
          <p:nvPr/>
        </p:nvSpPr>
        <p:spPr bwMode="auto">
          <a:xfrm>
            <a:off x="4724400" y="4267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34822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3778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Id</a:t>
            </a:r>
          </a:p>
        </p:txBody>
      </p:sp>
      <p:sp>
        <p:nvSpPr>
          <p:cNvPr id="34823" name="TextBox 12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34824" name="Elbow Connector 19"/>
          <p:cNvCxnSpPr>
            <a:cxnSpLocks noChangeShapeType="1"/>
            <a:stCxn id="34818" idx="3"/>
            <a:endCxn id="34821" idx="1"/>
          </p:cNvCxnSpPr>
          <p:nvPr/>
        </p:nvCxnSpPr>
        <p:spPr bwMode="auto">
          <a:xfrm flipV="1">
            <a:off x="3429000" y="44513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5" name="Elbow Connector 23"/>
          <p:cNvCxnSpPr>
            <a:cxnSpLocks noChangeShapeType="1"/>
            <a:stCxn id="34818" idx="3"/>
            <a:endCxn id="34822" idx="1"/>
          </p:cNvCxnSpPr>
          <p:nvPr/>
        </p:nvCxnSpPr>
        <p:spPr bwMode="auto">
          <a:xfrm>
            <a:off x="3429000" y="472440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26" name="Elbow Connector 25"/>
          <p:cNvCxnSpPr>
            <a:cxnSpLocks noChangeShapeType="1"/>
            <a:stCxn id="34818" idx="3"/>
            <a:endCxn id="34823" idx="1"/>
          </p:cNvCxnSpPr>
          <p:nvPr/>
        </p:nvCxnSpPr>
        <p:spPr bwMode="auto">
          <a:xfrm>
            <a:off x="3429000" y="4724400"/>
            <a:ext cx="1295400" cy="5016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827" name="TextBox 14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36866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36869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36870" name="TextBox 10"/>
          <p:cNvSpPr txBox="1">
            <a:spLocks noChangeArrowheads="1"/>
          </p:cNvSpPr>
          <p:nvPr/>
        </p:nvSpPr>
        <p:spPr bwMode="auto">
          <a:xfrm>
            <a:off x="4724400" y="4278313"/>
            <a:ext cx="582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Sex</a:t>
            </a:r>
          </a:p>
        </p:txBody>
      </p:sp>
      <p:sp>
        <p:nvSpPr>
          <p:cNvPr id="36871" name="TextBox 11"/>
          <p:cNvSpPr txBox="1">
            <a:spLocks noChangeArrowheads="1"/>
          </p:cNvSpPr>
          <p:nvPr/>
        </p:nvSpPr>
        <p:spPr bwMode="auto">
          <a:xfrm>
            <a:off x="4724400" y="4659313"/>
            <a:ext cx="1211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Language</a:t>
            </a:r>
          </a:p>
        </p:txBody>
      </p:sp>
      <p:sp>
        <p:nvSpPr>
          <p:cNvPr id="36872" name="TextBox 14"/>
          <p:cNvSpPr txBox="1">
            <a:spLocks noChangeArrowheads="1"/>
          </p:cNvSpPr>
          <p:nvPr/>
        </p:nvSpPr>
        <p:spPr bwMode="auto">
          <a:xfrm>
            <a:off x="4724400" y="3886200"/>
            <a:ext cx="608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36873" name="TextBox 15"/>
          <p:cNvSpPr txBox="1">
            <a:spLocks noChangeArrowheads="1"/>
          </p:cNvSpPr>
          <p:nvPr/>
        </p:nvSpPr>
        <p:spPr bwMode="auto">
          <a:xfrm>
            <a:off x="4724400" y="35052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Name</a:t>
            </a:r>
          </a:p>
        </p:txBody>
      </p:sp>
      <p:cxnSp>
        <p:nvCxnSpPr>
          <p:cNvPr id="36874" name="Elbow Connector 18"/>
          <p:cNvCxnSpPr>
            <a:cxnSpLocks noChangeShapeType="1"/>
            <a:stCxn id="36869" idx="3"/>
            <a:endCxn id="36873" idx="1"/>
          </p:cNvCxnSpPr>
          <p:nvPr/>
        </p:nvCxnSpPr>
        <p:spPr bwMode="auto">
          <a:xfrm flipV="1">
            <a:off x="3429000" y="3689350"/>
            <a:ext cx="1295400" cy="1206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5" name="Elbow Connector 21"/>
          <p:cNvCxnSpPr>
            <a:cxnSpLocks noChangeShapeType="1"/>
            <a:stCxn id="36869" idx="3"/>
            <a:endCxn id="36872" idx="1"/>
          </p:cNvCxnSpPr>
          <p:nvPr/>
        </p:nvCxnSpPr>
        <p:spPr bwMode="auto">
          <a:xfrm>
            <a:off x="3429000" y="3810000"/>
            <a:ext cx="1295400" cy="2603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6" name="Elbow Connector 26"/>
          <p:cNvCxnSpPr>
            <a:cxnSpLocks noChangeShapeType="1"/>
            <a:stCxn id="36869" idx="3"/>
            <a:endCxn id="36870" idx="1"/>
          </p:cNvCxnSpPr>
          <p:nvPr/>
        </p:nvCxnSpPr>
        <p:spPr bwMode="auto">
          <a:xfrm>
            <a:off x="3429000" y="3810000"/>
            <a:ext cx="1295400" cy="654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7" name="Elbow Connector 28"/>
          <p:cNvCxnSpPr>
            <a:cxnSpLocks noChangeShapeType="1"/>
            <a:stCxn id="36869" idx="3"/>
            <a:endCxn id="36871" idx="1"/>
          </p:cNvCxnSpPr>
          <p:nvPr/>
        </p:nvCxnSpPr>
        <p:spPr bwMode="auto">
          <a:xfrm>
            <a:off x="3429000" y="3810000"/>
            <a:ext cx="1295400" cy="1035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78" name="TextBox 30"/>
          <p:cNvSpPr txBox="1">
            <a:spLocks noChangeArrowheads="1"/>
          </p:cNvSpPr>
          <p:nvPr/>
        </p:nvSpPr>
        <p:spPr bwMode="auto">
          <a:xfrm>
            <a:off x="4724400" y="5040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cxnSp>
        <p:nvCxnSpPr>
          <p:cNvPr id="36879" name="Elbow Connector 32"/>
          <p:cNvCxnSpPr>
            <a:cxnSpLocks noChangeShapeType="1"/>
            <a:stCxn id="36869" idx="3"/>
            <a:endCxn id="36878" idx="1"/>
          </p:cNvCxnSpPr>
          <p:nvPr/>
        </p:nvCxnSpPr>
        <p:spPr bwMode="auto">
          <a:xfrm>
            <a:off x="3429000" y="3810000"/>
            <a:ext cx="1295400" cy="1416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6880" name="TextBox 3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38914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38917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38919" name="TextBox 15"/>
          <p:cNvSpPr txBox="1">
            <a:spLocks noChangeArrowheads="1"/>
          </p:cNvSpPr>
          <p:nvPr/>
        </p:nvSpPr>
        <p:spPr bwMode="auto">
          <a:xfrm>
            <a:off x="4724400" y="3352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38920" name="TextBox 16"/>
          <p:cNvSpPr txBox="1">
            <a:spLocks noChangeArrowheads="1"/>
          </p:cNvSpPr>
          <p:nvPr/>
        </p:nvSpPr>
        <p:spPr bwMode="auto">
          <a:xfrm>
            <a:off x="4724400" y="2362200"/>
            <a:ext cx="1173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Continent</a:t>
            </a:r>
          </a:p>
        </p:txBody>
      </p:sp>
      <p:sp>
        <p:nvSpPr>
          <p:cNvPr id="38921" name="TextBox 17"/>
          <p:cNvSpPr txBox="1">
            <a:spLocks noChangeArrowheads="1"/>
          </p:cNvSpPr>
          <p:nvPr/>
        </p:nvSpPr>
        <p:spPr bwMode="auto">
          <a:xfrm>
            <a:off x="4724400" y="2678113"/>
            <a:ext cx="9921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Country</a:t>
            </a:r>
          </a:p>
        </p:txBody>
      </p:sp>
      <p:sp>
        <p:nvSpPr>
          <p:cNvPr id="38922" name="TextBox 19"/>
          <p:cNvSpPr txBox="1">
            <a:spLocks noChangeArrowheads="1"/>
          </p:cNvSpPr>
          <p:nvPr/>
        </p:nvSpPr>
        <p:spPr bwMode="auto">
          <a:xfrm>
            <a:off x="4724400" y="2982913"/>
            <a:ext cx="1044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Address</a:t>
            </a:r>
          </a:p>
        </p:txBody>
      </p:sp>
      <p:cxnSp>
        <p:nvCxnSpPr>
          <p:cNvPr id="38923" name="Elbow Connector 23"/>
          <p:cNvCxnSpPr>
            <a:cxnSpLocks noChangeShapeType="1"/>
            <a:stCxn id="10" idx="3"/>
            <a:endCxn id="38920" idx="1"/>
          </p:cNvCxnSpPr>
          <p:nvPr/>
        </p:nvCxnSpPr>
        <p:spPr bwMode="auto">
          <a:xfrm flipV="1">
            <a:off x="3429000" y="2546350"/>
            <a:ext cx="1295400" cy="3492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4" name="Elbow Connector 25"/>
          <p:cNvCxnSpPr>
            <a:cxnSpLocks noChangeShapeType="1"/>
            <a:stCxn id="10" idx="3"/>
            <a:endCxn id="38921" idx="1"/>
          </p:cNvCxnSpPr>
          <p:nvPr/>
        </p:nvCxnSpPr>
        <p:spPr bwMode="auto">
          <a:xfrm flipV="1">
            <a:off x="3429000" y="2863850"/>
            <a:ext cx="1295400" cy="317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5" name="Elbow Connector 29"/>
          <p:cNvCxnSpPr>
            <a:cxnSpLocks noChangeShapeType="1"/>
            <a:stCxn id="10" idx="3"/>
            <a:endCxn id="38922" idx="1"/>
          </p:cNvCxnSpPr>
          <p:nvPr/>
        </p:nvCxnSpPr>
        <p:spPr bwMode="auto">
          <a:xfrm>
            <a:off x="3429000" y="289560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8926" name="Elbow Connector 31"/>
          <p:cNvCxnSpPr>
            <a:cxnSpLocks noChangeShapeType="1"/>
            <a:stCxn id="10" idx="3"/>
            <a:endCxn id="38919" idx="1"/>
          </p:cNvCxnSpPr>
          <p:nvPr/>
        </p:nvCxnSpPr>
        <p:spPr bwMode="auto">
          <a:xfrm>
            <a:off x="3429000" y="2895600"/>
            <a:ext cx="1295400" cy="6413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8927" name="TextBox 18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40962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0965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0968" name="TextBox 20"/>
          <p:cNvSpPr txBox="1">
            <a:spLocks noChangeArrowheads="1"/>
          </p:cNvSpPr>
          <p:nvPr/>
        </p:nvSpPr>
        <p:spPr bwMode="auto">
          <a:xfrm>
            <a:off x="4724400" y="22098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…</a:t>
            </a:r>
          </a:p>
        </p:txBody>
      </p:sp>
      <p:sp>
        <p:nvSpPr>
          <p:cNvPr id="40969" name="TextBox 21"/>
          <p:cNvSpPr txBox="1">
            <a:spLocks noChangeArrowheads="1"/>
          </p:cNvSpPr>
          <p:nvPr/>
        </p:nvSpPr>
        <p:spPr bwMode="auto">
          <a:xfrm>
            <a:off x="4724400" y="1524000"/>
            <a:ext cx="800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40970" name="TextBox 24"/>
          <p:cNvSpPr txBox="1">
            <a:spLocks noChangeArrowheads="1"/>
          </p:cNvSpPr>
          <p:nvPr/>
        </p:nvSpPr>
        <p:spPr bwMode="auto">
          <a:xfrm>
            <a:off x="4724400" y="1905000"/>
            <a:ext cx="9794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Contact</a:t>
            </a:r>
          </a:p>
        </p:txBody>
      </p:sp>
      <p:cxnSp>
        <p:nvCxnSpPr>
          <p:cNvPr id="40971" name="Elbow Connector 27"/>
          <p:cNvCxnSpPr>
            <a:cxnSpLocks noChangeShapeType="1"/>
            <a:stCxn id="23" idx="3"/>
            <a:endCxn id="40969" idx="1"/>
          </p:cNvCxnSpPr>
          <p:nvPr/>
        </p:nvCxnSpPr>
        <p:spPr bwMode="auto">
          <a:xfrm flipV="1">
            <a:off x="3429000" y="1708150"/>
            <a:ext cx="1295400" cy="2730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2" name="Elbow Connector 30"/>
          <p:cNvCxnSpPr>
            <a:cxnSpLocks noChangeShapeType="1"/>
            <a:stCxn id="23" idx="3"/>
            <a:endCxn id="40970" idx="1"/>
          </p:cNvCxnSpPr>
          <p:nvPr/>
        </p:nvCxnSpPr>
        <p:spPr bwMode="auto">
          <a:xfrm>
            <a:off x="3429000" y="1981200"/>
            <a:ext cx="1295400" cy="10795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0973" name="Elbow Connector 33"/>
          <p:cNvCxnSpPr>
            <a:cxnSpLocks noChangeShapeType="1"/>
            <a:stCxn id="23" idx="3"/>
          </p:cNvCxnSpPr>
          <p:nvPr/>
        </p:nvCxnSpPr>
        <p:spPr bwMode="auto">
          <a:xfrm>
            <a:off x="3429000" y="1981200"/>
            <a:ext cx="1295400" cy="457200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0974" name="TextBox 15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43010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3013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3016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43017" name="TextBox 17"/>
          <p:cNvSpPr txBox="1">
            <a:spLocks noChangeArrowheads="1"/>
          </p:cNvSpPr>
          <p:nvPr/>
        </p:nvSpPr>
        <p:spPr bwMode="auto">
          <a:xfrm>
            <a:off x="6248400" y="3657600"/>
            <a:ext cx="2630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Metadata schema</a:t>
            </a:r>
          </a:p>
        </p:txBody>
      </p:sp>
      <p:sp>
        <p:nvSpPr>
          <p:cNvPr id="43018" name="TextBox 23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Metadata profile</a:t>
            </a:r>
          </a:p>
        </p:txBody>
      </p:sp>
      <p:sp>
        <p:nvSpPr>
          <p:cNvPr id="43019" name="TextBox 12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45058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5061" name="Rectangle 8"/>
          <p:cNvSpPr>
            <a:spLocks noChangeArrowheads="1"/>
          </p:cNvSpPr>
          <p:nvPr/>
        </p:nvSpPr>
        <p:spPr bwMode="auto">
          <a:xfrm>
            <a:off x="1295400" y="335280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5064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0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Metadata schema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5066" name="Down Arrow 18"/>
          <p:cNvSpPr>
            <a:spLocks noChangeArrowheads="1"/>
          </p:cNvSpPr>
          <p:nvPr/>
        </p:nvSpPr>
        <p:spPr bwMode="auto">
          <a:xfrm>
            <a:off x="7162800" y="4562475"/>
            <a:ext cx="11430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45067" name="TextBox 19"/>
          <p:cNvSpPr txBox="1">
            <a:spLocks noChangeArrowheads="1"/>
          </p:cNvSpPr>
          <p:nvPr/>
        </p:nvSpPr>
        <p:spPr bwMode="auto">
          <a:xfrm>
            <a:off x="6172200" y="5786438"/>
            <a:ext cx="304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Metadata description</a:t>
            </a:r>
          </a:p>
          <a:p>
            <a:pPr algn="ctr"/>
            <a:endParaRPr lang="en-US" sz="2400"/>
          </a:p>
        </p:txBody>
      </p:sp>
      <p:sp>
        <p:nvSpPr>
          <p:cNvPr id="45068" name="TextBox 1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  <p:sp>
        <p:nvSpPr>
          <p:cNvPr id="45069" name="TextBox 14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Metadata profile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1295400" y="4267200"/>
            <a:ext cx="2133600" cy="91440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Language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295400" y="5181600"/>
            <a:ext cx="2133600" cy="91440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Technical</a:t>
            </a:r>
          </a:p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Metadata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7109" name="Rectangle 8"/>
          <p:cNvSpPr>
            <a:spLocks noChangeArrowheads="1"/>
          </p:cNvSpPr>
          <p:nvPr/>
        </p:nvSpPr>
        <p:spPr bwMode="auto">
          <a:xfrm>
            <a:off x="1314450" y="3371850"/>
            <a:ext cx="2133600" cy="914400"/>
          </a:xfrm>
          <a:prstGeom prst="rect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ctr" defTabSz="914400"/>
            <a:r>
              <a:rPr lang="en-US" sz="2400" b="1">
                <a:solidFill>
                  <a:srgbClr val="000000"/>
                </a:solidFill>
              </a:rPr>
              <a:t>Actor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2438400"/>
            <a:ext cx="2133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Location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295400" y="1524000"/>
            <a:ext cx="2133600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ctr" defTabSz="914400"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-111" charset="0"/>
              </a:rPr>
              <a:t>Project</a:t>
            </a:r>
            <a:endParaRPr lang="en-US" sz="2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47112" name="Right Arrow 16"/>
          <p:cNvSpPr>
            <a:spLocks noChangeArrowheads="1"/>
          </p:cNvSpPr>
          <p:nvPr/>
        </p:nvSpPr>
        <p:spPr bwMode="auto">
          <a:xfrm>
            <a:off x="4191000" y="3429000"/>
            <a:ext cx="1660525" cy="914400"/>
          </a:xfrm>
          <a:prstGeom prst="rightArrow">
            <a:avLst>
              <a:gd name="adj1" fmla="val 50000"/>
              <a:gd name="adj2" fmla="val 50023"/>
            </a:avLst>
          </a:prstGeom>
          <a:solidFill>
            <a:schemeClr val="bg2"/>
          </a:solidFill>
          <a:ln w="9525" algn="ctr">
            <a:solidFill>
              <a:schemeClr val="bg2"/>
            </a:solidFill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48400" y="3657600"/>
            <a:ext cx="2630488" cy="8302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latin typeface="+mn-lt"/>
              </a:rPr>
              <a:t>Metadata schema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schemeClr val="bg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7114" name="Down Arrow 18"/>
          <p:cNvSpPr>
            <a:spLocks noChangeArrowheads="1"/>
          </p:cNvSpPr>
          <p:nvPr/>
        </p:nvSpPr>
        <p:spPr bwMode="auto">
          <a:xfrm>
            <a:off x="7162800" y="4562475"/>
            <a:ext cx="1143000" cy="106680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2"/>
          </a:solidFill>
          <a:ln w="9525" algn="ctr">
            <a:noFill/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sp>
        <p:nvSpPr>
          <p:cNvPr id="47115" name="TextBox 19"/>
          <p:cNvSpPr txBox="1">
            <a:spLocks noChangeArrowheads="1"/>
          </p:cNvSpPr>
          <p:nvPr/>
        </p:nvSpPr>
        <p:spPr bwMode="auto">
          <a:xfrm>
            <a:off x="6172200" y="5786438"/>
            <a:ext cx="30416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Metadata description</a:t>
            </a:r>
          </a:p>
          <a:p>
            <a:pPr algn="ctr"/>
            <a:endParaRPr lang="en-US" sz="2400"/>
          </a:p>
        </p:txBody>
      </p:sp>
      <p:sp>
        <p:nvSpPr>
          <p:cNvPr id="47116" name="TextBox 13"/>
          <p:cNvSpPr txBox="1">
            <a:spLocks noChangeArrowheads="1"/>
          </p:cNvSpPr>
          <p:nvPr/>
        </p:nvSpPr>
        <p:spPr bwMode="auto">
          <a:xfrm>
            <a:off x="6232525" y="1752600"/>
            <a:ext cx="29384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Lets describe a </a:t>
            </a:r>
          </a:p>
          <a:p>
            <a:r>
              <a:rPr lang="en-US" sz="2800"/>
              <a:t>speech recording</a:t>
            </a:r>
          </a:p>
        </p:txBody>
      </p:sp>
      <p:sp>
        <p:nvSpPr>
          <p:cNvPr id="47117" name="TextBox 14"/>
          <p:cNvSpPr txBox="1">
            <a:spLocks noChangeArrowheads="1"/>
          </p:cNvSpPr>
          <p:nvPr/>
        </p:nvSpPr>
        <p:spPr bwMode="auto">
          <a:xfrm>
            <a:off x="3741738" y="5302250"/>
            <a:ext cx="242093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Component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47118" name="TextBox 21"/>
          <p:cNvSpPr txBox="1">
            <a:spLocks noChangeArrowheads="1"/>
          </p:cNvSpPr>
          <p:nvPr/>
        </p:nvSpPr>
        <p:spPr bwMode="auto">
          <a:xfrm>
            <a:off x="6526213" y="4105275"/>
            <a:ext cx="2197100" cy="368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W3C XML Schema</a:t>
            </a:r>
          </a:p>
        </p:txBody>
      </p:sp>
      <p:sp>
        <p:nvSpPr>
          <p:cNvPr id="47119" name="TextBox 23"/>
          <p:cNvSpPr txBox="1">
            <a:spLocks noChangeArrowheads="1"/>
          </p:cNvSpPr>
          <p:nvPr/>
        </p:nvSpPr>
        <p:spPr bwMode="auto">
          <a:xfrm>
            <a:off x="7204075" y="6251575"/>
            <a:ext cx="114617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XML File</a:t>
            </a:r>
          </a:p>
        </p:txBody>
      </p:sp>
      <p:cxnSp>
        <p:nvCxnSpPr>
          <p:cNvPr id="47120" name="Straight Connector 25"/>
          <p:cNvCxnSpPr>
            <a:cxnSpLocks noChangeShapeType="1"/>
            <a:stCxn id="8" idx="3"/>
            <a:endCxn id="47117" idx="1"/>
          </p:cNvCxnSpPr>
          <p:nvPr/>
        </p:nvCxnSpPr>
        <p:spPr bwMode="auto">
          <a:xfrm flipV="1">
            <a:off x="3429000" y="5626100"/>
            <a:ext cx="312738" cy="12700"/>
          </a:xfrm>
          <a:prstGeom prst="line">
            <a:avLst/>
          </a:prstGeom>
          <a:noFill/>
          <a:ln w="9525" algn="ctr">
            <a:solidFill>
              <a:schemeClr val="tx2"/>
            </a:solidFill>
            <a:round/>
            <a:headEnd/>
            <a:tailEnd/>
          </a:ln>
        </p:spPr>
      </p:cxnSp>
      <p:sp>
        <p:nvSpPr>
          <p:cNvPr id="47121" name="TextBox 26"/>
          <p:cNvSpPr txBox="1">
            <a:spLocks noChangeArrowheads="1"/>
          </p:cNvSpPr>
          <p:nvPr/>
        </p:nvSpPr>
        <p:spPr bwMode="auto">
          <a:xfrm>
            <a:off x="3890963" y="2927350"/>
            <a:ext cx="1881187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i="1"/>
              <a:t>Profile definition</a:t>
            </a:r>
          </a:p>
          <a:p>
            <a:pPr algn="ctr"/>
            <a:r>
              <a:rPr lang="en-US" i="1"/>
              <a:t>XML</a:t>
            </a:r>
          </a:p>
        </p:txBody>
      </p:sp>
      <p:sp>
        <p:nvSpPr>
          <p:cNvPr id="47122" name="Rectangle 27"/>
          <p:cNvSpPr>
            <a:spLocks noChangeArrowheads="1"/>
          </p:cNvSpPr>
          <p:nvPr/>
        </p:nvSpPr>
        <p:spPr bwMode="auto">
          <a:xfrm>
            <a:off x="1295400" y="1524000"/>
            <a:ext cx="2133600" cy="4572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47123" name="Straight Connector 29"/>
          <p:cNvCxnSpPr>
            <a:cxnSpLocks noChangeShapeType="1"/>
            <a:stCxn id="47122" idx="3"/>
            <a:endCxn id="47121" idx="1"/>
          </p:cNvCxnSpPr>
          <p:nvPr/>
        </p:nvCxnSpPr>
        <p:spPr bwMode="auto">
          <a:xfrm flipV="1">
            <a:off x="3429000" y="3249613"/>
            <a:ext cx="461963" cy="5603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4" name="TextBox 30"/>
          <p:cNvSpPr txBox="1">
            <a:spLocks noChangeArrowheads="1"/>
          </p:cNvSpPr>
          <p:nvPr/>
        </p:nvSpPr>
        <p:spPr bwMode="auto">
          <a:xfrm>
            <a:off x="1219200" y="6243638"/>
            <a:ext cx="2392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Metadata profile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 lIns="91440" anchor="t"/>
          <a:lstStyle/>
          <a:p>
            <a:r>
              <a:rPr lang="en-US" smtClean="0">
                <a:ea typeface="ＭＳ Ｐゴシック"/>
                <a:cs typeface="ＭＳ Ｐゴシック"/>
              </a:rPr>
              <a:t>CMDI Schema Model</a:t>
            </a:r>
          </a:p>
        </p:txBody>
      </p:sp>
      <p:pic>
        <p:nvPicPr>
          <p:cNvPr id="49154" name="Picture 3" descr="Metadata componen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87450" y="1341438"/>
            <a:ext cx="672465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Text Box 4"/>
          <p:cNvSpPr txBox="1">
            <a:spLocks noChangeArrowheads="1"/>
          </p:cNvSpPr>
          <p:nvPr/>
        </p:nvSpPr>
        <p:spPr bwMode="auto">
          <a:xfrm>
            <a:off x="4211638" y="4797425"/>
            <a:ext cx="49323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All Metadata elements consist from Name, Value, Scheme AND a concept reference</a:t>
            </a:r>
          </a:p>
          <a:p>
            <a:endParaRPr lang="en-US"/>
          </a:p>
          <a:p>
            <a:r>
              <a:rPr lang="en-US"/>
              <a:t>Possible relations &amp; pointers to Journal files (special feature for workflow systems)</a:t>
            </a:r>
          </a:p>
          <a:p>
            <a:endParaRPr lang="en-US"/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5580063" y="1412875"/>
            <a:ext cx="3563937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Recursive structure of components: An Actor component can contain a Language component, Contact component etc.</a:t>
            </a:r>
          </a:p>
          <a:p>
            <a:endParaRPr lang="en-US"/>
          </a:p>
        </p:txBody>
      </p:sp>
      <p:sp>
        <p:nvSpPr>
          <p:cNvPr id="49157" name="Text Box 6"/>
          <p:cNvSpPr txBox="1">
            <a:spLocks noChangeArrowheads="1"/>
          </p:cNvSpPr>
          <p:nvPr/>
        </p:nvSpPr>
        <p:spPr bwMode="auto">
          <a:xfrm>
            <a:off x="303213" y="5516563"/>
            <a:ext cx="3189287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 CMD component can describe/point to resources but also to other metadata descriptions.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02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51232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 b="1">
                  <a:latin typeface="Times New Roman" pitchFamily="18" charset="0"/>
                </a:rPr>
                <a:t>Location</a:t>
              </a:r>
              <a:endParaRPr lang="en-US" sz="1400" b="1">
                <a:latin typeface="Arial Unicode MS" pitchFamily="34" charset="-128"/>
              </a:endParaRPr>
            </a:p>
          </p:txBody>
        </p:sp>
        <p:grpSp>
          <p:nvGrpSpPr>
            <p:cNvPr id="51233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51234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Country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1235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Coordinates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grpSp>
        <p:nvGrpSpPr>
          <p:cNvPr id="51203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51228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 b="1">
                  <a:latin typeface="Times New Roman" pitchFamily="18" charset="0"/>
                </a:rPr>
                <a:t>Actor</a:t>
              </a:r>
              <a:endParaRPr lang="en-US" sz="1400" b="1">
                <a:latin typeface="Arial Unicode MS" pitchFamily="34" charset="-128"/>
              </a:endParaRPr>
            </a:p>
          </p:txBody>
        </p:sp>
        <p:grpSp>
          <p:nvGrpSpPr>
            <p:cNvPr id="51229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51230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BirthDate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1231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MotherTongue</a:t>
                </a:r>
              </a:p>
            </p:txBody>
          </p:sp>
        </p:grpSp>
      </p:grpSp>
      <p:grpSp>
        <p:nvGrpSpPr>
          <p:cNvPr id="51204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51224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>
                  <a:latin typeface="Times New Roman" pitchFamily="18" charset="0"/>
                </a:rPr>
                <a:t>Text</a:t>
              </a:r>
              <a:endParaRPr lang="en-US">
                <a:latin typeface="Arial Unicode MS" pitchFamily="34" charset="-128"/>
              </a:endParaRPr>
            </a:p>
          </p:txBody>
        </p:sp>
        <p:grpSp>
          <p:nvGrpSpPr>
            <p:cNvPr id="51225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51226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Language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1227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Title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grpSp>
        <p:nvGrpSpPr>
          <p:cNvPr id="51205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51220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 b="1">
                  <a:latin typeface="Times New Roman" pitchFamily="18" charset="0"/>
                </a:rPr>
                <a:t>Recording</a:t>
              </a:r>
              <a:endParaRPr lang="en-US" sz="1400" b="1">
                <a:latin typeface="Arial Unicode MS" pitchFamily="34" charset="-128"/>
              </a:endParaRPr>
            </a:p>
          </p:txBody>
        </p:sp>
        <p:grpSp>
          <p:nvGrpSpPr>
            <p:cNvPr id="51221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51222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CreationDate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1223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sp>
        <p:nvSpPr>
          <p:cNvPr id="51206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defTabSz="1279525" eaLnBrk="0" hangingPunct="0"/>
            <a:r>
              <a:rPr lang="en-US" sz="1600" b="1">
                <a:latin typeface="Times New Roman" pitchFamily="18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pic>
        <p:nvPicPr>
          <p:cNvPr id="51207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51208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grpSp>
        <p:nvGrpSpPr>
          <p:cNvPr id="51209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51216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 b="1">
                  <a:latin typeface="Times New Roman" pitchFamily="18" charset="0"/>
                </a:rPr>
                <a:t>Dance</a:t>
              </a:r>
              <a:endParaRPr lang="en-US" sz="1400" b="1">
                <a:latin typeface="Arial Unicode MS" pitchFamily="34" charset="-128"/>
              </a:endParaRPr>
            </a:p>
          </p:txBody>
        </p:sp>
        <p:grpSp>
          <p:nvGrpSpPr>
            <p:cNvPr id="51217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51218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Name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1219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cxnSp>
        <p:nvCxnSpPr>
          <p:cNvPr id="51210" name="AutoShape 41"/>
          <p:cNvCxnSpPr>
            <a:cxnSpLocks noChangeShapeType="1"/>
            <a:endCxn id="51232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51211" name="AutoShape 42"/>
          <p:cNvCxnSpPr>
            <a:cxnSpLocks noChangeShapeType="1"/>
            <a:endCxn id="51216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51212" name="Text Box 43"/>
          <p:cNvSpPr txBox="1">
            <a:spLocks noChangeArrowheads="1"/>
          </p:cNvSpPr>
          <p:nvPr/>
        </p:nvSpPr>
        <p:spPr bwMode="auto">
          <a:xfrm>
            <a:off x="1357313" y="1470025"/>
            <a:ext cx="21653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User selects appropriate components to create a new metadata profile  or an existing profile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1213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18" charset="0"/>
                <a:ea typeface="宋体"/>
                <a:cs typeface="宋体"/>
              </a:rPr>
              <a:t>Selecting metadata components from the registry</a:t>
            </a:r>
            <a:endParaRPr lang="en-US" sz="1600" b="1">
              <a:latin typeface="Arial Unicode MS" pitchFamily="34" charset="-128"/>
            </a:endParaRPr>
          </a:p>
        </p:txBody>
      </p:sp>
      <p:sp>
        <p:nvSpPr>
          <p:cNvPr id="512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CMDI Component Reuse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31775" y="4354513"/>
            <a:ext cx="7229475" cy="92392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At this moment existing profiles &amp; components are recommendations: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</a:rPr>
              <a:t>Profiles &amp; Components are created  by researchers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en-US" dirty="0">
                <a:latin typeface="+mn-lt"/>
              </a:rPr>
              <a:t>Reuse is strongly encouraged but not enforced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400" dirty="0" smtClean="0"/>
              <a:t>CMDI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CLARIN Component Metadata Infrastructure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Daan Broeder et al.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Max-Planck Institute for Psycholinguistics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685800" y="6292850"/>
            <a:ext cx="69961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BFBFBF"/>
                </a:solidFill>
              </a:rPr>
              <a:t>CLARIN NL CMDI Metadata Workshop January 17’, MPI Nijmegen</a:t>
            </a: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1969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Concept registries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Basically a list with concepts and their definitions and where every concept has a unique identifier.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Some have a complicated structure and are associated with elaborate (administrative) processes to determine the status and acceptation of concepts  in the registry. e.g. ISO-DCR. 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others are static and simple lists of concepts and descriptions e.g.  DCTERMS</a:t>
            </a:r>
          </a:p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3"/>
          <p:cNvSpPr>
            <a:spLocks noChangeArrowheads="1"/>
          </p:cNvSpPr>
          <p:nvPr/>
        </p:nvSpPr>
        <p:spPr bwMode="auto">
          <a:xfrm>
            <a:off x="4800600" y="1752600"/>
            <a:ext cx="2735263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298" name="AutoShape 4"/>
          <p:cNvSpPr>
            <a:spLocks noChangeArrowheads="1"/>
          </p:cNvSpPr>
          <p:nvPr/>
        </p:nvSpPr>
        <p:spPr bwMode="auto">
          <a:xfrm>
            <a:off x="1371600" y="44196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1462088" y="4791075"/>
            <a:ext cx="1824037" cy="249238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Country      dcr:1001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5300" name="Text Box 6"/>
          <p:cNvSpPr txBox="1">
            <a:spLocks noChangeArrowheads="1"/>
          </p:cNvSpPr>
          <p:nvPr/>
        </p:nvSpPr>
        <p:spPr bwMode="auto">
          <a:xfrm>
            <a:off x="1462088" y="5040313"/>
            <a:ext cx="1824037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Language   dcr:1002</a:t>
            </a:r>
            <a:endParaRPr lang="en-US" sz="1600">
              <a:latin typeface="Arial Unicode MS" pitchFamily="34" charset="-128"/>
            </a:endParaRPr>
          </a:p>
        </p:txBody>
      </p:sp>
      <p:grpSp>
        <p:nvGrpSpPr>
          <p:cNvPr id="55301" name="Group 7"/>
          <p:cNvGrpSpPr>
            <a:grpSpLocks/>
          </p:cNvGrpSpPr>
          <p:nvPr/>
        </p:nvGrpSpPr>
        <p:grpSpPr bwMode="auto">
          <a:xfrm>
            <a:off x="5227638" y="2144713"/>
            <a:ext cx="1158875" cy="1008062"/>
            <a:chOff x="1771" y="3353"/>
            <a:chExt cx="476" cy="400"/>
          </a:xfrm>
        </p:grpSpPr>
        <p:sp>
          <p:nvSpPr>
            <p:cNvPr id="55341" name="Text Box 8"/>
            <p:cNvSpPr txBox="1">
              <a:spLocks noChangeArrowheads="1"/>
            </p:cNvSpPr>
            <p:nvPr/>
          </p:nvSpPr>
          <p:spPr bwMode="auto">
            <a:xfrm>
              <a:off x="1771" y="3353"/>
              <a:ext cx="476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Location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5342" name="Group 9"/>
            <p:cNvGrpSpPr>
              <a:grpSpLocks/>
            </p:cNvGrpSpPr>
            <p:nvPr/>
          </p:nvGrpSpPr>
          <p:grpSpPr bwMode="auto">
            <a:xfrm>
              <a:off x="1771" y="3453"/>
              <a:ext cx="476" cy="200"/>
              <a:chOff x="7377" y="4226"/>
              <a:chExt cx="1680" cy="624"/>
            </a:xfrm>
          </p:grpSpPr>
          <p:sp>
            <p:nvSpPr>
              <p:cNvPr id="55343" name="Text Box 10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Country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5344" name="Text Box 11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Coordinates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cxnSp>
        <p:nvCxnSpPr>
          <p:cNvPr id="55302" name="AutoShape 12"/>
          <p:cNvCxnSpPr>
            <a:cxnSpLocks noChangeShapeType="1"/>
            <a:stCxn id="55343" idx="1"/>
            <a:endCxn id="55299" idx="3"/>
          </p:cNvCxnSpPr>
          <p:nvPr/>
        </p:nvCxnSpPr>
        <p:spPr bwMode="auto">
          <a:xfrm rot="10800000" flipV="1">
            <a:off x="3286125" y="2522538"/>
            <a:ext cx="1941513" cy="2393950"/>
          </a:xfrm>
          <a:prstGeom prst="bentConnector3">
            <a:avLst>
              <a:gd name="adj1" fmla="val 50065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55303" name="Group 13"/>
          <p:cNvGrpSpPr>
            <a:grpSpLocks/>
          </p:cNvGrpSpPr>
          <p:nvPr/>
        </p:nvGrpSpPr>
        <p:grpSpPr bwMode="auto">
          <a:xfrm>
            <a:off x="5310188" y="3276600"/>
            <a:ext cx="1076325" cy="1008063"/>
            <a:chOff x="1805" y="3802"/>
            <a:chExt cx="442" cy="400"/>
          </a:xfrm>
        </p:grpSpPr>
        <p:sp>
          <p:nvSpPr>
            <p:cNvPr id="55337" name="Text Box 14"/>
            <p:cNvSpPr txBox="1">
              <a:spLocks noChangeArrowheads="1"/>
            </p:cNvSpPr>
            <p:nvPr/>
          </p:nvSpPr>
          <p:spPr bwMode="auto">
            <a:xfrm>
              <a:off x="1805" y="380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Actor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5338" name="Group 15"/>
            <p:cNvGrpSpPr>
              <a:grpSpLocks/>
            </p:cNvGrpSpPr>
            <p:nvPr/>
          </p:nvGrpSpPr>
          <p:grpSpPr bwMode="auto">
            <a:xfrm>
              <a:off x="1805" y="3902"/>
              <a:ext cx="442" cy="200"/>
              <a:chOff x="7377" y="4226"/>
              <a:chExt cx="1680" cy="624"/>
            </a:xfrm>
          </p:grpSpPr>
          <p:sp>
            <p:nvSpPr>
              <p:cNvPr id="55339" name="Text Box 16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BirthDate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5340" name="Text Box 17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MotherTongue</a:t>
                </a:r>
              </a:p>
            </p:txBody>
          </p:sp>
        </p:grpSp>
      </p:grpSp>
      <p:cxnSp>
        <p:nvCxnSpPr>
          <p:cNvPr id="55304" name="AutoShape 18"/>
          <p:cNvCxnSpPr>
            <a:cxnSpLocks noChangeShapeType="1"/>
            <a:stCxn id="55340" idx="1"/>
            <a:endCxn id="55300" idx="3"/>
          </p:cNvCxnSpPr>
          <p:nvPr/>
        </p:nvCxnSpPr>
        <p:spPr bwMode="auto">
          <a:xfrm rot="10800000" flipV="1">
            <a:off x="3286125" y="3906838"/>
            <a:ext cx="2024063" cy="1258887"/>
          </a:xfrm>
          <a:prstGeom prst="bentConnector3">
            <a:avLst>
              <a:gd name="adj1" fmla="val 5006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grpSp>
        <p:nvGrpSpPr>
          <p:cNvPr id="55305" name="Group 19"/>
          <p:cNvGrpSpPr>
            <a:grpSpLocks/>
          </p:cNvGrpSpPr>
          <p:nvPr/>
        </p:nvGrpSpPr>
        <p:grpSpPr bwMode="auto">
          <a:xfrm>
            <a:off x="6477000" y="2743200"/>
            <a:ext cx="993775" cy="1006475"/>
            <a:chOff x="2175" y="3452"/>
            <a:chExt cx="408" cy="399"/>
          </a:xfrm>
        </p:grpSpPr>
        <p:sp>
          <p:nvSpPr>
            <p:cNvPr id="55333" name="Text Box 20"/>
            <p:cNvSpPr txBox="1">
              <a:spLocks noChangeArrowheads="1"/>
            </p:cNvSpPr>
            <p:nvPr/>
          </p:nvSpPr>
          <p:spPr bwMode="auto">
            <a:xfrm>
              <a:off x="2175" y="3452"/>
              <a:ext cx="408" cy="39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>
                  <a:latin typeface="Times New Roman" pitchFamily="18" charset="0"/>
                </a:rPr>
                <a:t>Text</a:t>
              </a:r>
              <a:endParaRPr lang="en-US">
                <a:latin typeface="Arial Unicode MS" pitchFamily="34" charset="-128"/>
              </a:endParaRPr>
            </a:p>
          </p:txBody>
        </p:sp>
        <p:grpSp>
          <p:nvGrpSpPr>
            <p:cNvPr id="55334" name="Group 21"/>
            <p:cNvGrpSpPr>
              <a:grpSpLocks/>
            </p:cNvGrpSpPr>
            <p:nvPr/>
          </p:nvGrpSpPr>
          <p:grpSpPr bwMode="auto">
            <a:xfrm>
              <a:off x="2175" y="3552"/>
              <a:ext cx="408" cy="199"/>
              <a:chOff x="7377" y="4226"/>
              <a:chExt cx="1680" cy="624"/>
            </a:xfrm>
          </p:grpSpPr>
          <p:sp>
            <p:nvSpPr>
              <p:cNvPr id="55335" name="Text Box 22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Language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5336" name="Text Box 23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Title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grpSp>
        <p:nvGrpSpPr>
          <p:cNvPr id="55306" name="Group 24"/>
          <p:cNvGrpSpPr>
            <a:grpSpLocks/>
          </p:cNvGrpSpPr>
          <p:nvPr/>
        </p:nvGrpSpPr>
        <p:grpSpPr bwMode="auto">
          <a:xfrm>
            <a:off x="6210300" y="4157663"/>
            <a:ext cx="1076325" cy="1008062"/>
            <a:chOff x="2175" y="4152"/>
            <a:chExt cx="442" cy="400"/>
          </a:xfrm>
        </p:grpSpPr>
        <p:sp>
          <p:nvSpPr>
            <p:cNvPr id="55329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Recording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5330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55331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CreationDate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5332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sp>
        <p:nvSpPr>
          <p:cNvPr id="55307" name="Text Box 29"/>
          <p:cNvSpPr txBox="1">
            <a:spLocks noChangeArrowheads="1"/>
          </p:cNvSpPr>
          <p:nvPr/>
        </p:nvSpPr>
        <p:spPr bwMode="auto">
          <a:xfrm>
            <a:off x="5181600" y="137160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defTabSz="1279525" eaLnBrk="0" hangingPunct="0"/>
            <a:r>
              <a:rPr lang="en-US" sz="1600" b="1">
                <a:latin typeface="Times New Roman" pitchFamily="18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sp>
        <p:nvSpPr>
          <p:cNvPr id="55308" name="Text Box 30"/>
          <p:cNvSpPr txBox="1">
            <a:spLocks noChangeArrowheads="1"/>
          </p:cNvSpPr>
          <p:nvPr/>
        </p:nvSpPr>
        <p:spPr bwMode="auto">
          <a:xfrm>
            <a:off x="1447800" y="52578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BirthDate   dcr:1000</a:t>
            </a:r>
            <a:endParaRPr lang="en-US" sz="1600">
              <a:latin typeface="Arial Unicode MS" pitchFamily="34" charset="-128"/>
            </a:endParaRPr>
          </a:p>
        </p:txBody>
      </p:sp>
      <p:cxnSp>
        <p:nvCxnSpPr>
          <p:cNvPr id="55309" name="AutoShape 31"/>
          <p:cNvCxnSpPr>
            <a:cxnSpLocks noChangeShapeType="1"/>
            <a:stCxn id="55339" idx="1"/>
            <a:endCxn id="55308" idx="3"/>
          </p:cNvCxnSpPr>
          <p:nvPr/>
        </p:nvCxnSpPr>
        <p:spPr bwMode="auto">
          <a:xfrm rot="10800000" flipV="1">
            <a:off x="3271838" y="3656013"/>
            <a:ext cx="2038350" cy="172878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cxnSp>
        <p:nvCxnSpPr>
          <p:cNvPr id="55310" name="AutoShape 32"/>
          <p:cNvCxnSpPr>
            <a:cxnSpLocks noChangeShapeType="1"/>
            <a:stCxn id="55331" idx="1"/>
            <a:endCxn id="55308" idx="3"/>
          </p:cNvCxnSpPr>
          <p:nvPr/>
        </p:nvCxnSpPr>
        <p:spPr bwMode="auto">
          <a:xfrm rot="10800000" flipV="1">
            <a:off x="3271838" y="4537075"/>
            <a:ext cx="2938462" cy="847725"/>
          </a:xfrm>
          <a:prstGeom prst="bentConnector3">
            <a:avLst>
              <a:gd name="adj1" fmla="val 50028"/>
            </a:avLst>
          </a:prstGeom>
          <a:noFill/>
          <a:ln w="9525">
            <a:solidFill>
              <a:srgbClr val="000000"/>
            </a:solidFill>
            <a:miter lim="800000"/>
            <a:headEnd/>
            <a:tailEnd type="triangle" w="med" len="med"/>
          </a:ln>
        </p:spPr>
      </p:cxnSp>
      <p:sp>
        <p:nvSpPr>
          <p:cNvPr id="55311" name="Text Box 33"/>
          <p:cNvSpPr txBox="1">
            <a:spLocks noChangeArrowheads="1"/>
          </p:cNvSpPr>
          <p:nvPr/>
        </p:nvSpPr>
        <p:spPr bwMode="auto">
          <a:xfrm>
            <a:off x="152400" y="48006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ISOcat concept registry</a:t>
            </a:r>
            <a:endParaRPr lang="en-US" sz="1600">
              <a:latin typeface="Arial Unicode MS" pitchFamily="34" charset="-128"/>
            </a:endParaRPr>
          </a:p>
        </p:txBody>
      </p:sp>
      <p:pic>
        <p:nvPicPr>
          <p:cNvPr id="55312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2514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55313" name="Text Box 35"/>
          <p:cNvSpPr txBox="1">
            <a:spLocks noChangeArrowheads="1"/>
          </p:cNvSpPr>
          <p:nvPr/>
        </p:nvSpPr>
        <p:spPr bwMode="auto">
          <a:xfrm>
            <a:off x="1379538" y="3149600"/>
            <a:ext cx="579437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user</a:t>
            </a: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grpSp>
        <p:nvGrpSpPr>
          <p:cNvPr id="55314" name="Group 36"/>
          <p:cNvGrpSpPr>
            <a:grpSpLocks/>
          </p:cNvGrpSpPr>
          <p:nvPr/>
        </p:nvGrpSpPr>
        <p:grpSpPr bwMode="auto">
          <a:xfrm>
            <a:off x="5064125" y="4659313"/>
            <a:ext cx="911225" cy="1008062"/>
            <a:chOff x="1704" y="4351"/>
            <a:chExt cx="374" cy="400"/>
          </a:xfrm>
        </p:grpSpPr>
        <p:sp>
          <p:nvSpPr>
            <p:cNvPr id="55325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Dance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5326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55327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Name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5328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cxnSp>
        <p:nvCxnSpPr>
          <p:cNvPr id="55315" name="AutoShape 41"/>
          <p:cNvCxnSpPr>
            <a:cxnSpLocks noChangeShapeType="1"/>
            <a:endCxn id="55341" idx="0"/>
          </p:cNvCxnSpPr>
          <p:nvPr/>
        </p:nvCxnSpPr>
        <p:spPr bwMode="auto">
          <a:xfrm flipV="1">
            <a:off x="1838325" y="2144713"/>
            <a:ext cx="3968750" cy="679450"/>
          </a:xfrm>
          <a:prstGeom prst="bentConnector4">
            <a:avLst>
              <a:gd name="adj1" fmla="val 42681"/>
              <a:gd name="adj2" fmla="val 133644"/>
            </a:avLst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cxnSp>
        <p:nvCxnSpPr>
          <p:cNvPr id="55316" name="AutoShape 42"/>
          <p:cNvCxnSpPr>
            <a:cxnSpLocks noChangeShapeType="1"/>
            <a:endCxn id="55325" idx="0"/>
          </p:cNvCxnSpPr>
          <p:nvPr/>
        </p:nvCxnSpPr>
        <p:spPr bwMode="auto">
          <a:xfrm>
            <a:off x="1838325" y="2824163"/>
            <a:ext cx="3681413" cy="1835150"/>
          </a:xfrm>
          <a:prstGeom prst="bentConnector2">
            <a:avLst/>
          </a:prstGeom>
          <a:noFill/>
          <a:ln w="9525">
            <a:solidFill>
              <a:srgbClr val="FF0000"/>
            </a:solidFill>
            <a:miter lim="800000"/>
            <a:headEnd/>
            <a:tailEnd type="triangle" w="med" len="med"/>
          </a:ln>
        </p:spPr>
      </p:cxnSp>
      <p:sp>
        <p:nvSpPr>
          <p:cNvPr id="55317" name="Text Box 44"/>
          <p:cNvSpPr txBox="1">
            <a:spLocks noChangeArrowheads="1"/>
          </p:cNvSpPr>
          <p:nvPr/>
        </p:nvSpPr>
        <p:spPr bwMode="auto">
          <a:xfrm>
            <a:off x="1524000" y="3429000"/>
            <a:ext cx="262255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Semantic interoperability </a:t>
            </a:r>
            <a:r>
              <a:rPr lang="en-US" sz="1600" b="1">
                <a:latin typeface="Times New Roman" pitchFamily="18" charset="0"/>
              </a:rPr>
              <a:t>partly</a:t>
            </a:r>
            <a:r>
              <a:rPr lang="en-US" sz="1600">
                <a:latin typeface="Times New Roman" pitchFamily="18" charset="0"/>
              </a:rPr>
              <a:t> solved via references to ISO DCR or other registry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5318" name="Text Box 45"/>
          <p:cNvSpPr txBox="1">
            <a:spLocks noChangeArrowheads="1"/>
          </p:cNvSpPr>
          <p:nvPr/>
        </p:nvSpPr>
        <p:spPr bwMode="auto">
          <a:xfrm>
            <a:off x="2600325" y="6526213"/>
            <a:ext cx="65436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1279525" eaLnBrk="0" hangingPunct="0">
              <a:lnSpc>
                <a:spcPct val="88000"/>
              </a:lnSpc>
            </a:pPr>
            <a:r>
              <a:rPr lang="en-US" altLang="zh-CN" sz="1600" b="1">
                <a:latin typeface="Times New Roman" pitchFamily="18" charset="0"/>
                <a:ea typeface="宋体"/>
                <a:cs typeface="宋体"/>
              </a:rPr>
              <a:t>Selecting metadata components from the registry</a:t>
            </a:r>
            <a:endParaRPr lang="en-US" sz="1600" b="1">
              <a:latin typeface="Arial Unicode MS" pitchFamily="34" charset="-128"/>
            </a:endParaRPr>
          </a:p>
        </p:txBody>
      </p:sp>
      <p:sp>
        <p:nvSpPr>
          <p:cNvPr id="55319" name="AutoShape 46"/>
          <p:cNvSpPr>
            <a:spLocks noChangeArrowheads="1"/>
          </p:cNvSpPr>
          <p:nvPr/>
        </p:nvSpPr>
        <p:spPr bwMode="auto">
          <a:xfrm>
            <a:off x="1371600" y="5943600"/>
            <a:ext cx="1970088" cy="5334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20" name="Text Box 47"/>
          <p:cNvSpPr txBox="1">
            <a:spLocks noChangeArrowheads="1"/>
          </p:cNvSpPr>
          <p:nvPr/>
        </p:nvSpPr>
        <p:spPr bwMode="auto">
          <a:xfrm>
            <a:off x="1447800" y="609600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Title:          dc:title</a:t>
            </a:r>
            <a:endParaRPr lang="en-US" sz="1600">
              <a:latin typeface="Arial Unicode MS" pitchFamily="34" charset="-128"/>
            </a:endParaRPr>
          </a:p>
        </p:txBody>
      </p:sp>
      <p:cxnSp>
        <p:nvCxnSpPr>
          <p:cNvPr id="55321" name="AutoShape 48"/>
          <p:cNvCxnSpPr>
            <a:cxnSpLocks noChangeShapeType="1"/>
            <a:stCxn id="55336" idx="1"/>
            <a:endCxn id="55320" idx="3"/>
          </p:cNvCxnSpPr>
          <p:nvPr/>
        </p:nvCxnSpPr>
        <p:spPr bwMode="auto">
          <a:xfrm rot="10800000" flipV="1">
            <a:off x="3271838" y="3371850"/>
            <a:ext cx="3205162" cy="2851150"/>
          </a:xfrm>
          <a:prstGeom prst="bentConnector3">
            <a:avLst>
              <a:gd name="adj1" fmla="val 500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5322" name="Text Box 49"/>
          <p:cNvSpPr txBox="1">
            <a:spLocks noChangeArrowheads="1"/>
          </p:cNvSpPr>
          <p:nvPr/>
        </p:nvSpPr>
        <p:spPr bwMode="auto">
          <a:xfrm>
            <a:off x="152400" y="57912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DCMI concept registry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53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CMDI Explicit Semantics</a:t>
            </a:r>
          </a:p>
        </p:txBody>
      </p:sp>
      <p:sp>
        <p:nvSpPr>
          <p:cNvPr id="55324" name="Text Box 43"/>
          <p:cNvSpPr txBox="1">
            <a:spLocks noChangeArrowheads="1"/>
          </p:cNvSpPr>
          <p:nvPr/>
        </p:nvSpPr>
        <p:spPr bwMode="auto">
          <a:xfrm>
            <a:off x="1357313" y="1470025"/>
            <a:ext cx="21653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User selects appropriate components to create a new metadata profile  or an existing profile</a:t>
            </a:r>
            <a:endParaRPr lang="en-US" sz="1600">
              <a:latin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ChangeArrowheads="1"/>
          </p:cNvSpPr>
          <p:nvPr/>
        </p:nvSpPr>
        <p:spPr bwMode="auto">
          <a:xfrm>
            <a:off x="6526213" y="2006600"/>
            <a:ext cx="2493962" cy="4024313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46" name="AutoShape 4"/>
          <p:cNvSpPr>
            <a:spLocks noChangeArrowheads="1"/>
          </p:cNvSpPr>
          <p:nvPr/>
        </p:nvSpPr>
        <p:spPr bwMode="auto">
          <a:xfrm>
            <a:off x="3833813" y="2778125"/>
            <a:ext cx="1970087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7347" name="Group 24"/>
          <p:cNvGrpSpPr>
            <a:grpSpLocks/>
          </p:cNvGrpSpPr>
          <p:nvPr/>
        </p:nvGrpSpPr>
        <p:grpSpPr bwMode="auto">
          <a:xfrm>
            <a:off x="7616825" y="3798888"/>
            <a:ext cx="1076325" cy="1008062"/>
            <a:chOff x="2175" y="4152"/>
            <a:chExt cx="442" cy="400"/>
          </a:xfrm>
        </p:grpSpPr>
        <p:sp>
          <p:nvSpPr>
            <p:cNvPr id="57388" name="Text Box 25"/>
            <p:cNvSpPr txBox="1">
              <a:spLocks noChangeArrowheads="1"/>
            </p:cNvSpPr>
            <p:nvPr/>
          </p:nvSpPr>
          <p:spPr bwMode="auto">
            <a:xfrm>
              <a:off x="2175" y="4152"/>
              <a:ext cx="442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Recording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7389" name="Group 26"/>
            <p:cNvGrpSpPr>
              <a:grpSpLocks/>
            </p:cNvGrpSpPr>
            <p:nvPr/>
          </p:nvGrpSpPr>
          <p:grpSpPr bwMode="auto">
            <a:xfrm>
              <a:off x="2175" y="4252"/>
              <a:ext cx="442" cy="200"/>
              <a:chOff x="7377" y="4226"/>
              <a:chExt cx="1680" cy="624"/>
            </a:xfrm>
          </p:grpSpPr>
          <p:sp>
            <p:nvSpPr>
              <p:cNvPr id="57390" name="Text Box 27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CreationDate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7391" name="Text Box 28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sp>
        <p:nvSpPr>
          <p:cNvPr id="57348" name="Text Box 29"/>
          <p:cNvSpPr txBox="1">
            <a:spLocks noChangeArrowheads="1"/>
          </p:cNvSpPr>
          <p:nvPr/>
        </p:nvSpPr>
        <p:spPr bwMode="auto">
          <a:xfrm>
            <a:off x="6861175" y="1606550"/>
            <a:ext cx="1906588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defTabSz="1279525" eaLnBrk="0" hangingPunct="0"/>
            <a:r>
              <a:rPr lang="en-US" sz="1600" b="1">
                <a:latin typeface="Times New Roman" pitchFamily="18" charset="0"/>
              </a:rPr>
              <a:t>Component registry</a:t>
            </a:r>
          </a:p>
          <a:p>
            <a:pPr algn="ctr" defTabSz="1279525" eaLnBrk="0" hangingPunct="0"/>
            <a:endParaRPr lang="en-US" sz="16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grpSp>
        <p:nvGrpSpPr>
          <p:cNvPr id="57349" name="Group 58"/>
          <p:cNvGrpSpPr>
            <a:grpSpLocks/>
          </p:cNvGrpSpPr>
          <p:nvPr/>
        </p:nvGrpSpPr>
        <p:grpSpPr bwMode="auto">
          <a:xfrm>
            <a:off x="3870325" y="3248025"/>
            <a:ext cx="1838325" cy="719138"/>
            <a:chOff x="1447800" y="4791075"/>
            <a:chExt cx="1838325" cy="719138"/>
          </a:xfrm>
        </p:grpSpPr>
        <p:sp>
          <p:nvSpPr>
            <p:cNvPr id="57385" name="Text Box 5"/>
            <p:cNvSpPr txBox="1">
              <a:spLocks noChangeArrowheads="1"/>
            </p:cNvSpPr>
            <p:nvPr/>
          </p:nvSpPr>
          <p:spPr bwMode="auto">
            <a:xfrm>
              <a:off x="1462088" y="4791075"/>
              <a:ext cx="1824037" cy="249238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1279525" eaLnBrk="0" hangingPunct="0"/>
              <a:r>
                <a:rPr lang="en-US" sz="1600">
                  <a:latin typeface="Times New Roman" pitchFamily="18" charset="0"/>
                </a:rPr>
                <a:t>Genre 1      dcr:1020</a:t>
              </a:r>
              <a:endParaRPr lang="en-US" sz="1600">
                <a:latin typeface="Arial Unicode MS" pitchFamily="34" charset="-128"/>
              </a:endParaRPr>
            </a:p>
          </p:txBody>
        </p:sp>
        <p:sp>
          <p:nvSpPr>
            <p:cNvPr id="57386" name="Text Box 6"/>
            <p:cNvSpPr txBox="1">
              <a:spLocks noChangeArrowheads="1"/>
            </p:cNvSpPr>
            <p:nvPr/>
          </p:nvSpPr>
          <p:spPr bwMode="auto">
            <a:xfrm>
              <a:off x="1462088" y="5040313"/>
              <a:ext cx="1824037" cy="2524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1279525" eaLnBrk="0" hangingPunct="0"/>
              <a:r>
                <a:rPr lang="en-US" sz="1600">
                  <a:latin typeface="Times New Roman" pitchFamily="18" charset="0"/>
                </a:rPr>
                <a:t>Language   dcr:1002</a:t>
              </a:r>
              <a:endParaRPr lang="en-US" sz="1600">
                <a:latin typeface="Arial Unicode MS" pitchFamily="34" charset="-128"/>
              </a:endParaRPr>
            </a:p>
          </p:txBody>
        </p:sp>
        <p:sp>
          <p:nvSpPr>
            <p:cNvPr id="57387" name="Text Box 30"/>
            <p:cNvSpPr txBox="1">
              <a:spLocks noChangeArrowheads="1"/>
            </p:cNvSpPr>
            <p:nvPr/>
          </p:nvSpPr>
          <p:spPr bwMode="auto">
            <a:xfrm>
              <a:off x="1447800" y="5257800"/>
              <a:ext cx="1824038" cy="252413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1279525" eaLnBrk="0" hangingPunct="0"/>
              <a:r>
                <a:rPr lang="en-US" sz="1600">
                  <a:latin typeface="Times New Roman" pitchFamily="18" charset="0"/>
                </a:rPr>
                <a:t>Genre 2      dcr:1030</a:t>
              </a:r>
              <a:endParaRPr lang="en-US" sz="1600">
                <a:latin typeface="Arial Unicode MS" pitchFamily="34" charset="-128"/>
              </a:endParaRPr>
            </a:p>
          </p:txBody>
        </p:sp>
      </p:grpSp>
      <p:grpSp>
        <p:nvGrpSpPr>
          <p:cNvPr id="57350" name="Group 36"/>
          <p:cNvGrpSpPr>
            <a:grpSpLocks/>
          </p:cNvGrpSpPr>
          <p:nvPr/>
        </p:nvGrpSpPr>
        <p:grpSpPr bwMode="auto">
          <a:xfrm>
            <a:off x="7148513" y="4945063"/>
            <a:ext cx="911225" cy="1008062"/>
            <a:chOff x="1704" y="4351"/>
            <a:chExt cx="374" cy="400"/>
          </a:xfrm>
        </p:grpSpPr>
        <p:sp>
          <p:nvSpPr>
            <p:cNvPr id="57381" name="Text Box 37"/>
            <p:cNvSpPr txBox="1">
              <a:spLocks noChangeArrowheads="1"/>
            </p:cNvSpPr>
            <p:nvPr/>
          </p:nvSpPr>
          <p:spPr bwMode="auto">
            <a:xfrm>
              <a:off x="1704" y="4351"/>
              <a:ext cx="374" cy="4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73152" tIns="36576" rIns="73152" bIns="36576"/>
            <a:lstStyle/>
            <a:p>
              <a:pPr algn="ctr" defTabSz="1279525" eaLnBrk="0" hangingPunct="0"/>
              <a:r>
                <a:rPr lang="en-US" sz="1400">
                  <a:latin typeface="Times New Roman" pitchFamily="18" charset="0"/>
                </a:rPr>
                <a:t>Dance</a:t>
              </a:r>
              <a:endParaRPr lang="en-US" sz="1400">
                <a:latin typeface="Arial Unicode MS" pitchFamily="34" charset="-128"/>
              </a:endParaRPr>
            </a:p>
          </p:txBody>
        </p:sp>
        <p:grpSp>
          <p:nvGrpSpPr>
            <p:cNvPr id="57382" name="Group 38"/>
            <p:cNvGrpSpPr>
              <a:grpSpLocks/>
            </p:cNvGrpSpPr>
            <p:nvPr/>
          </p:nvGrpSpPr>
          <p:grpSpPr bwMode="auto">
            <a:xfrm>
              <a:off x="1704" y="4451"/>
              <a:ext cx="374" cy="200"/>
              <a:chOff x="7377" y="4226"/>
              <a:chExt cx="1680" cy="624"/>
            </a:xfrm>
          </p:grpSpPr>
          <p:sp>
            <p:nvSpPr>
              <p:cNvPr id="57383" name="Text Box 39"/>
              <p:cNvSpPr txBox="1">
                <a:spLocks noChangeArrowheads="1"/>
              </p:cNvSpPr>
              <p:nvPr/>
            </p:nvSpPr>
            <p:spPr bwMode="auto">
              <a:xfrm>
                <a:off x="7377" y="4226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Name</a:t>
                </a:r>
                <a:endParaRPr lang="en-US" sz="1400">
                  <a:latin typeface="Arial Unicode MS" pitchFamily="34" charset="-128"/>
                </a:endParaRPr>
              </a:p>
            </p:txBody>
          </p:sp>
          <p:sp>
            <p:nvSpPr>
              <p:cNvPr id="57384" name="Text Box 40"/>
              <p:cNvSpPr txBox="1">
                <a:spLocks noChangeArrowheads="1"/>
              </p:cNvSpPr>
              <p:nvPr/>
            </p:nvSpPr>
            <p:spPr bwMode="auto">
              <a:xfrm>
                <a:off x="7377" y="4538"/>
                <a:ext cx="1680" cy="312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defTabSz="1279525" eaLnBrk="0" hangingPunct="0"/>
                <a:r>
                  <a:rPr lang="en-US" sz="1400">
                    <a:latin typeface="Times New Roman" pitchFamily="18" charset="0"/>
                  </a:rPr>
                  <a:t>Type</a:t>
                </a:r>
                <a:endParaRPr lang="en-US" sz="1400">
                  <a:latin typeface="Arial Unicode MS" pitchFamily="34" charset="-128"/>
                </a:endParaRPr>
              </a:p>
            </p:txBody>
          </p:sp>
        </p:grpSp>
      </p:grpSp>
      <p:sp>
        <p:nvSpPr>
          <p:cNvPr id="573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Relation Registry</a:t>
            </a:r>
          </a:p>
        </p:txBody>
      </p:sp>
      <p:grpSp>
        <p:nvGrpSpPr>
          <p:cNvPr id="57352" name="Group 50"/>
          <p:cNvGrpSpPr>
            <a:grpSpLocks/>
          </p:cNvGrpSpPr>
          <p:nvPr/>
        </p:nvGrpSpPr>
        <p:grpSpPr bwMode="auto">
          <a:xfrm>
            <a:off x="7118350" y="2136775"/>
            <a:ext cx="996950" cy="1006475"/>
            <a:chOff x="6688014" y="2469668"/>
            <a:chExt cx="997679" cy="1006475"/>
          </a:xfrm>
        </p:grpSpPr>
        <p:grpSp>
          <p:nvGrpSpPr>
            <p:cNvPr id="57375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57377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/>
              <a:lstStyle/>
              <a:p>
                <a:pPr algn="ctr" defTabSz="1279525" eaLnBrk="0" hangingPunct="0"/>
                <a:r>
                  <a:rPr lang="en-US">
                    <a:latin typeface="Times New Roman" pitchFamily="18" charset="0"/>
                  </a:rPr>
                  <a:t>Text 1</a:t>
                </a:r>
                <a:endParaRPr lang="en-US">
                  <a:latin typeface="Arial Unicode MS" pitchFamily="34" charset="-128"/>
                </a:endParaRPr>
              </a:p>
            </p:txBody>
          </p:sp>
          <p:grpSp>
            <p:nvGrpSpPr>
              <p:cNvPr id="57378" name="Group 21"/>
              <p:cNvGrpSpPr>
                <a:grpSpLocks/>
              </p:cNvGrpSpPr>
              <p:nvPr/>
            </p:nvGrpSpPr>
            <p:grpSpPr bwMode="auto">
              <a:xfrm>
                <a:off x="2175" y="3552"/>
                <a:ext cx="408" cy="199"/>
                <a:chOff x="7377" y="4226"/>
                <a:chExt cx="1680" cy="624"/>
              </a:xfrm>
            </p:grpSpPr>
            <p:sp>
              <p:nvSpPr>
                <p:cNvPr id="57379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defTabSz="1279525" eaLnBrk="0" hangingPunct="0"/>
                  <a:r>
                    <a:rPr lang="en-US" sz="1400">
                      <a:latin typeface="Times New Roman" pitchFamily="18" charset="0"/>
                    </a:rPr>
                    <a:t>Language</a:t>
                  </a:r>
                  <a:endParaRPr lang="en-US" sz="1400">
                    <a:latin typeface="Arial Unicode MS" pitchFamily="34" charset="-128"/>
                  </a:endParaRPr>
                </a:p>
              </p:txBody>
            </p:sp>
            <p:sp>
              <p:nvSpPr>
                <p:cNvPr id="57380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defTabSz="1279525" eaLnBrk="0" hangingPunct="0"/>
                  <a:r>
                    <a:rPr lang="en-US" sz="1400">
                      <a:latin typeface="Times New Roman" pitchFamily="18" charset="0"/>
                    </a:rPr>
                    <a:t>Title</a:t>
                  </a:r>
                  <a:endParaRPr lang="en-US" sz="1400">
                    <a:latin typeface="Arial Unicode MS" pitchFamily="34" charset="-128"/>
                  </a:endParaRPr>
                </a:p>
              </p:txBody>
            </p:sp>
          </p:grpSp>
        </p:grpSp>
        <p:sp>
          <p:nvSpPr>
            <p:cNvPr id="57376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1279525" eaLnBrk="0" hangingPunct="0"/>
              <a:r>
                <a:rPr lang="en-US" sz="1400" b="1">
                  <a:latin typeface="Times New Roman" pitchFamily="18" charset="0"/>
                </a:rPr>
                <a:t>Genre</a:t>
              </a:r>
              <a:r>
                <a:rPr lang="en-US" sz="1400">
                  <a:latin typeface="Times New Roman" pitchFamily="18" charset="0"/>
                </a:rPr>
                <a:t>1</a:t>
              </a:r>
              <a:endParaRPr lang="en-US" sz="1400">
                <a:latin typeface="Arial Unicode MS" pitchFamily="34" charset="-128"/>
              </a:endParaRPr>
            </a:p>
          </p:txBody>
        </p:sp>
      </p:grpSp>
      <p:grpSp>
        <p:nvGrpSpPr>
          <p:cNvPr id="57353" name="Group 51"/>
          <p:cNvGrpSpPr>
            <a:grpSpLocks/>
          </p:cNvGrpSpPr>
          <p:nvPr/>
        </p:nvGrpSpPr>
        <p:grpSpPr bwMode="auto">
          <a:xfrm>
            <a:off x="6996113" y="3443288"/>
            <a:ext cx="998537" cy="1006475"/>
            <a:chOff x="6688014" y="2469668"/>
            <a:chExt cx="997679" cy="1006475"/>
          </a:xfrm>
        </p:grpSpPr>
        <p:grpSp>
          <p:nvGrpSpPr>
            <p:cNvPr id="57369" name="Group 19"/>
            <p:cNvGrpSpPr>
              <a:grpSpLocks/>
            </p:cNvGrpSpPr>
            <p:nvPr/>
          </p:nvGrpSpPr>
          <p:grpSpPr bwMode="auto">
            <a:xfrm>
              <a:off x="6691918" y="2469668"/>
              <a:ext cx="993775" cy="1006475"/>
              <a:chOff x="2175" y="3452"/>
              <a:chExt cx="408" cy="399"/>
            </a:xfrm>
          </p:grpSpPr>
          <p:sp>
            <p:nvSpPr>
              <p:cNvPr id="57371" name="Text Box 20"/>
              <p:cNvSpPr txBox="1">
                <a:spLocks noChangeArrowheads="1"/>
              </p:cNvSpPr>
              <p:nvPr/>
            </p:nvSpPr>
            <p:spPr bwMode="auto">
              <a:xfrm>
                <a:off x="2175" y="3452"/>
                <a:ext cx="408" cy="399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lIns="73152" tIns="36576" rIns="73152" bIns="36576"/>
              <a:lstStyle/>
              <a:p>
                <a:pPr algn="ctr" defTabSz="1279525" eaLnBrk="0" hangingPunct="0"/>
                <a:r>
                  <a:rPr lang="en-US">
                    <a:latin typeface="Times New Roman" pitchFamily="18" charset="0"/>
                  </a:rPr>
                  <a:t>Text 2</a:t>
                </a:r>
                <a:endParaRPr lang="en-US">
                  <a:latin typeface="Arial Unicode MS" pitchFamily="34" charset="-128"/>
                </a:endParaRPr>
              </a:p>
            </p:txBody>
          </p:sp>
          <p:grpSp>
            <p:nvGrpSpPr>
              <p:cNvPr id="57372" name="Group 21"/>
              <p:cNvGrpSpPr>
                <a:grpSpLocks/>
              </p:cNvGrpSpPr>
              <p:nvPr/>
            </p:nvGrpSpPr>
            <p:grpSpPr bwMode="auto">
              <a:xfrm>
                <a:off x="2175" y="3559"/>
                <a:ext cx="408" cy="200"/>
                <a:chOff x="7377" y="4226"/>
                <a:chExt cx="1680" cy="624"/>
              </a:xfrm>
            </p:grpSpPr>
            <p:sp>
              <p:nvSpPr>
                <p:cNvPr id="57373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7377" y="4226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defTabSz="1279525" eaLnBrk="0" hangingPunct="0"/>
                  <a:r>
                    <a:rPr lang="en-US" sz="1400">
                      <a:latin typeface="Times New Roman" pitchFamily="18" charset="0"/>
                    </a:rPr>
                    <a:t>Language</a:t>
                  </a:r>
                  <a:endParaRPr lang="en-US" sz="1400">
                    <a:latin typeface="Arial Unicode MS" pitchFamily="34" charset="-128"/>
                  </a:endParaRPr>
                </a:p>
              </p:txBody>
            </p:sp>
            <p:sp>
              <p:nvSpPr>
                <p:cNvPr id="57374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7377" y="4538"/>
                  <a:ext cx="1680" cy="312"/>
                </a:xfrm>
                <a:prstGeom prst="rect">
                  <a:avLst/>
                </a:prstGeom>
                <a:solidFill>
                  <a:srgbClr val="FFFF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lIns="0" tIns="0" rIns="0" bIns="0"/>
                <a:lstStyle/>
                <a:p>
                  <a:pPr defTabSz="1279525" eaLnBrk="0" hangingPunct="0"/>
                  <a:r>
                    <a:rPr lang="en-US" sz="1400">
                      <a:latin typeface="Times New Roman" pitchFamily="18" charset="0"/>
                    </a:rPr>
                    <a:t>Title</a:t>
                  </a:r>
                  <a:endParaRPr lang="en-US" sz="1400">
                    <a:latin typeface="Arial Unicode MS" pitchFamily="34" charset="-128"/>
                  </a:endParaRPr>
                </a:p>
              </p:txBody>
            </p:sp>
          </p:grpSp>
        </p:grpSp>
        <p:sp>
          <p:nvSpPr>
            <p:cNvPr id="57370" name="Text Box 23"/>
            <p:cNvSpPr txBox="1">
              <a:spLocks noChangeArrowheads="1"/>
            </p:cNvSpPr>
            <p:nvPr/>
          </p:nvSpPr>
          <p:spPr bwMode="auto">
            <a:xfrm>
              <a:off x="6688014" y="3222995"/>
              <a:ext cx="993775" cy="2509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defTabSz="1279525" eaLnBrk="0" hangingPunct="0"/>
              <a:r>
                <a:rPr lang="en-US" sz="1400" b="1">
                  <a:latin typeface="Times New Roman" pitchFamily="18" charset="0"/>
                </a:rPr>
                <a:t>Genre2</a:t>
              </a:r>
              <a:endParaRPr lang="en-US" sz="1400" b="1">
                <a:latin typeface="Arial Unicode MS" pitchFamily="34" charset="-128"/>
              </a:endParaRPr>
            </a:p>
          </p:txBody>
        </p:sp>
      </p:grpSp>
      <p:cxnSp>
        <p:nvCxnSpPr>
          <p:cNvPr id="57354" name="Elbow Connector 60"/>
          <p:cNvCxnSpPr>
            <a:cxnSpLocks noChangeShapeType="1"/>
            <a:stCxn id="57376" idx="1"/>
            <a:endCxn id="57385" idx="3"/>
          </p:cNvCxnSpPr>
          <p:nvPr/>
        </p:nvCxnSpPr>
        <p:spPr bwMode="auto">
          <a:xfrm rot="10800000" flipV="1">
            <a:off x="5708650" y="3016250"/>
            <a:ext cx="1409700" cy="355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57355" name="Elbow Connector 62"/>
          <p:cNvCxnSpPr>
            <a:cxnSpLocks noChangeShapeType="1"/>
            <a:stCxn id="57370" idx="1"/>
            <a:endCxn id="57387" idx="3"/>
          </p:cNvCxnSpPr>
          <p:nvPr/>
        </p:nvCxnSpPr>
        <p:spPr bwMode="auto">
          <a:xfrm rot="10800000">
            <a:off x="5694363" y="3840163"/>
            <a:ext cx="1301750" cy="48101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7356" name="Text Box 33"/>
          <p:cNvSpPr txBox="1">
            <a:spLocks noChangeArrowheads="1"/>
          </p:cNvSpPr>
          <p:nvPr/>
        </p:nvSpPr>
        <p:spPr bwMode="auto">
          <a:xfrm>
            <a:off x="4097338" y="4279900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Arial Unicode MS" pitchFamily="34" charset="-128"/>
              </a:rPr>
              <a:t>ISOCat</a:t>
            </a:r>
          </a:p>
        </p:txBody>
      </p:sp>
      <p:sp>
        <p:nvSpPr>
          <p:cNvPr id="44048" name="AutoShape 4"/>
          <p:cNvSpPr>
            <a:spLocks noChangeArrowheads="1"/>
          </p:cNvSpPr>
          <p:nvPr/>
        </p:nvSpPr>
        <p:spPr bwMode="auto">
          <a:xfrm>
            <a:off x="762000" y="3810000"/>
            <a:ext cx="1970088" cy="1384300"/>
          </a:xfrm>
          <a:prstGeom prst="can">
            <a:avLst>
              <a:gd name="adj" fmla="val 25000"/>
            </a:avLst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9" name="Text Box 33"/>
          <p:cNvSpPr txBox="1">
            <a:spLocks noChangeArrowheads="1"/>
          </p:cNvSpPr>
          <p:nvPr/>
        </p:nvSpPr>
        <p:spPr bwMode="auto">
          <a:xfrm>
            <a:off x="1131888" y="5387975"/>
            <a:ext cx="1295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Relation Registry</a:t>
            </a:r>
            <a:endParaRPr lang="en-US" sz="1600">
              <a:latin typeface="Arial Unicode MS" pitchFamily="34" charset="-128"/>
            </a:endParaRPr>
          </a:p>
        </p:txBody>
      </p:sp>
      <p:pic>
        <p:nvPicPr>
          <p:cNvPr id="44050" name="Picture 34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85900" y="2260600"/>
            <a:ext cx="390525" cy="617538"/>
          </a:xfrm>
          <a:prstGeom prst="rect">
            <a:avLst/>
          </a:prstGeom>
          <a:solidFill>
            <a:srgbClr val="FF5050"/>
          </a:solidFill>
          <a:ln w="3175">
            <a:noFill/>
            <a:miter lim="800000"/>
            <a:headEnd/>
            <a:tailEnd/>
          </a:ln>
        </p:spPr>
      </p:pic>
      <p:sp>
        <p:nvSpPr>
          <p:cNvPr id="44051" name="Text Box 35"/>
          <p:cNvSpPr txBox="1">
            <a:spLocks noChangeArrowheads="1"/>
          </p:cNvSpPr>
          <p:nvPr/>
        </p:nvSpPr>
        <p:spPr bwMode="auto">
          <a:xfrm>
            <a:off x="989013" y="2816225"/>
            <a:ext cx="13414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0" rIns="73152" bIns="0"/>
          <a:lstStyle/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User</a:t>
            </a:r>
          </a:p>
          <a:p>
            <a:pPr algn="ctr" defTabSz="1279525" eaLnBrk="0" hangingPunct="0"/>
            <a:r>
              <a:rPr lang="en-US" sz="1600" b="1">
                <a:latin typeface="Times New Roman" pitchFamily="18" charset="0"/>
              </a:rPr>
              <a:t> MD search</a:t>
            </a: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algn="ctr" defTabSz="1279525" eaLnBrk="0" hangingPunct="0"/>
            <a:endParaRPr lang="en-US" sz="800" b="1">
              <a:latin typeface="Times New Roman" pitchFamily="18" charset="0"/>
            </a:endParaRPr>
          </a:p>
          <a:p>
            <a:pPr defTabSz="1279525" eaLnBrk="0" hangingPunct="0"/>
            <a:endParaRPr lang="en-US">
              <a:latin typeface="Arial Unicode MS" pitchFamily="34" charset="-128"/>
            </a:endParaRPr>
          </a:p>
        </p:txBody>
      </p:sp>
      <p:sp>
        <p:nvSpPr>
          <p:cNvPr id="44052" name="Text Box 43"/>
          <p:cNvSpPr txBox="1">
            <a:spLocks noChangeArrowheads="1"/>
          </p:cNvSpPr>
          <p:nvPr/>
        </p:nvSpPr>
        <p:spPr bwMode="auto">
          <a:xfrm>
            <a:off x="614363" y="1371600"/>
            <a:ext cx="24749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User selects or creates a profile that specifies relations between concepts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44057" name="Text Box 5"/>
          <p:cNvSpPr txBox="1">
            <a:spLocks noChangeArrowheads="1"/>
          </p:cNvSpPr>
          <p:nvPr/>
        </p:nvSpPr>
        <p:spPr bwMode="auto">
          <a:xfrm>
            <a:off x="831850" y="4278313"/>
            <a:ext cx="1824038" cy="249237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 dcr:1020  = dcr:1030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44058" name="Text Box 6"/>
          <p:cNvSpPr txBox="1">
            <a:spLocks noChangeArrowheads="1"/>
          </p:cNvSpPr>
          <p:nvPr/>
        </p:nvSpPr>
        <p:spPr bwMode="auto">
          <a:xfrm>
            <a:off x="831850" y="4527550"/>
            <a:ext cx="1824038" cy="252413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 dcr:1020  ~  dcr:1030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44059" name="Text Box 30"/>
          <p:cNvSpPr txBox="1">
            <a:spLocks noChangeArrowheads="1"/>
          </p:cNvSpPr>
          <p:nvPr/>
        </p:nvSpPr>
        <p:spPr bwMode="auto">
          <a:xfrm>
            <a:off x="838200" y="4745038"/>
            <a:ext cx="1824038" cy="252412"/>
          </a:xfrm>
          <a:prstGeom prst="rect">
            <a:avLst/>
          </a:pr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 dcr:1020  &gt; dcr:1030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44054" name="Down Arrow 88"/>
          <p:cNvSpPr>
            <a:spLocks noChangeArrowheads="1"/>
          </p:cNvSpPr>
          <p:nvPr/>
        </p:nvSpPr>
        <p:spPr bwMode="auto">
          <a:xfrm>
            <a:off x="1506538" y="3343275"/>
            <a:ext cx="390525" cy="754063"/>
          </a:xfrm>
          <a:prstGeom prst="downArrow">
            <a:avLst>
              <a:gd name="adj1" fmla="val 50000"/>
              <a:gd name="adj2" fmla="val 49944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lIns="0" anchor="ctr"/>
          <a:lstStyle/>
          <a:p>
            <a:pPr algn="r" defTabSz="914400"/>
            <a:endParaRPr lang="en-US" sz="900" b="1">
              <a:solidFill>
                <a:srgbClr val="000000"/>
              </a:solidFill>
            </a:endParaRPr>
          </a:p>
        </p:txBody>
      </p:sp>
      <p:cxnSp>
        <p:nvCxnSpPr>
          <p:cNvPr id="44055" name="Elbow Connector 93"/>
          <p:cNvCxnSpPr>
            <a:cxnSpLocks noChangeShapeType="1"/>
            <a:stCxn id="57385" idx="1"/>
            <a:endCxn id="44057" idx="3"/>
          </p:cNvCxnSpPr>
          <p:nvPr/>
        </p:nvCxnSpPr>
        <p:spPr bwMode="auto">
          <a:xfrm rot="10800000" flipV="1">
            <a:off x="2655888" y="3351213"/>
            <a:ext cx="1247775" cy="1052512"/>
          </a:xfrm>
          <a:prstGeom prst="bentConnector3">
            <a:avLst>
              <a:gd name="adj1" fmla="val 60963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4056" name="Elbow Connector 95"/>
          <p:cNvCxnSpPr>
            <a:cxnSpLocks noChangeShapeType="1"/>
            <a:stCxn id="57387" idx="1"/>
            <a:endCxn id="44057" idx="3"/>
          </p:cNvCxnSpPr>
          <p:nvPr/>
        </p:nvCxnSpPr>
        <p:spPr bwMode="auto">
          <a:xfrm rot="10800000" flipV="1">
            <a:off x="2655888" y="3840163"/>
            <a:ext cx="1214437" cy="563562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56" name="TextBox 55"/>
          <p:cNvSpPr txBox="1"/>
          <p:nvPr/>
        </p:nvSpPr>
        <p:spPr>
          <a:xfrm>
            <a:off x="3724275" y="5307013"/>
            <a:ext cx="3892550" cy="12001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Metadata modelers or terminology </a:t>
            </a:r>
            <a:r>
              <a:rPr lang="en-US" dirty="0">
                <a:latin typeface="+mn-lt"/>
              </a:rPr>
              <a:t>experts </a:t>
            </a:r>
            <a:r>
              <a:rPr lang="en-US" dirty="0">
                <a:latin typeface="+mn-lt"/>
              </a:rPr>
              <a:t>can also use the RR to specify relations that the ISO DCR can’t store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8" grpId="0" animBg="1"/>
      <p:bldP spid="44049" grpId="0"/>
      <p:bldP spid="44051" grpId="0"/>
      <p:bldP spid="44052" grpId="0"/>
      <p:bldP spid="44057" grpId="0" animBg="1"/>
      <p:bldP spid="44058" grpId="0" animBg="1"/>
      <p:bldP spid="44059" grpId="0" animBg="1"/>
      <p:bldP spid="44054" grpId="0" animBg="1"/>
      <p:bldP spid="5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 lIns="91440" anchor="t"/>
          <a:lstStyle/>
          <a:p>
            <a:r>
              <a:rPr lang="en-US" smtClean="0">
                <a:ea typeface="ＭＳ Ｐゴシック"/>
                <a:cs typeface="ＭＳ Ｐゴシック"/>
              </a:rPr>
              <a:t>CMDI Metadata Live-cycle</a:t>
            </a:r>
          </a:p>
        </p:txBody>
      </p:sp>
      <p:grpSp>
        <p:nvGrpSpPr>
          <p:cNvPr id="59394" name="Group 4"/>
          <p:cNvGrpSpPr>
            <a:grpSpLocks noChangeAspect="1"/>
          </p:cNvGrpSpPr>
          <p:nvPr/>
        </p:nvGrpSpPr>
        <p:grpSpPr bwMode="auto">
          <a:xfrm>
            <a:off x="684213" y="2060575"/>
            <a:ext cx="7343775" cy="4017963"/>
            <a:chOff x="3187" y="7922"/>
            <a:chExt cx="7200" cy="4059"/>
          </a:xfrm>
        </p:grpSpPr>
        <p:sp>
          <p:nvSpPr>
            <p:cNvPr id="59400" name="AutoShape 5"/>
            <p:cNvSpPr>
              <a:spLocks noChangeAspect="1" noChangeArrowheads="1"/>
            </p:cNvSpPr>
            <p:nvPr/>
          </p:nvSpPr>
          <p:spPr bwMode="auto">
            <a:xfrm>
              <a:off x="3187" y="7922"/>
              <a:ext cx="7200" cy="4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9401" name="Group 6"/>
            <p:cNvGrpSpPr>
              <a:grpSpLocks/>
            </p:cNvGrpSpPr>
            <p:nvPr/>
          </p:nvGrpSpPr>
          <p:grpSpPr bwMode="auto">
            <a:xfrm>
              <a:off x="3241" y="7968"/>
              <a:ext cx="7091" cy="3936"/>
              <a:chOff x="1635" y="6899"/>
              <a:chExt cx="8509" cy="4723"/>
            </a:xfrm>
          </p:grpSpPr>
          <p:pic>
            <p:nvPicPr>
              <p:cNvPr id="59402" name="Picture 7" descr="subject copy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42" y="6899"/>
                <a:ext cx="530" cy="835"/>
              </a:xfrm>
              <a:prstGeom prst="rect">
                <a:avLst/>
              </a:prstGeom>
              <a:solidFill>
                <a:srgbClr val="FF5050"/>
              </a:solidFill>
              <a:ln w="3175">
                <a:noFill/>
                <a:miter lim="800000"/>
                <a:headEnd/>
                <a:tailEnd/>
              </a:ln>
            </p:spPr>
          </p:pic>
          <p:sp>
            <p:nvSpPr>
              <p:cNvPr id="59403" name="AutoShape 8"/>
              <p:cNvSpPr>
                <a:spLocks noChangeArrowheads="1"/>
              </p:cNvSpPr>
              <p:nvPr/>
            </p:nvSpPr>
            <p:spPr bwMode="auto">
              <a:xfrm>
                <a:off x="2671" y="6982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4" name="Text Box 9"/>
              <p:cNvSpPr txBox="1">
                <a:spLocks noChangeArrowheads="1"/>
              </p:cNvSpPr>
              <p:nvPr/>
            </p:nvSpPr>
            <p:spPr bwMode="auto">
              <a:xfrm>
                <a:off x="2696" y="7038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Search</a:t>
                </a:r>
              </a:p>
              <a:p>
                <a:pPr algn="ctr"/>
                <a:r>
                  <a:rPr lang="en-US" sz="1200" b="1"/>
                  <a:t>Service</a:t>
                </a:r>
              </a:p>
            </p:txBody>
          </p:sp>
          <p:sp>
            <p:nvSpPr>
              <p:cNvPr id="59405" name="AutoShape 10"/>
              <p:cNvSpPr>
                <a:spLocks noChangeArrowheads="1"/>
              </p:cNvSpPr>
              <p:nvPr/>
            </p:nvSpPr>
            <p:spPr bwMode="auto">
              <a:xfrm>
                <a:off x="2432" y="9060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6" name="Text Box 11"/>
              <p:cNvSpPr txBox="1">
                <a:spLocks noChangeArrowheads="1"/>
              </p:cNvSpPr>
              <p:nvPr/>
            </p:nvSpPr>
            <p:spPr bwMode="auto">
              <a:xfrm>
                <a:off x="2499" y="9259"/>
                <a:ext cx="159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Joint 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59407" name="AutoShape 12"/>
              <p:cNvSpPr>
                <a:spLocks noChangeArrowheads="1"/>
              </p:cNvSpPr>
              <p:nvPr/>
            </p:nvSpPr>
            <p:spPr bwMode="auto">
              <a:xfrm>
                <a:off x="1796" y="10791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08" name="Text Box 13"/>
              <p:cNvSpPr txBox="1">
                <a:spLocks noChangeArrowheads="1"/>
              </p:cNvSpPr>
              <p:nvPr/>
            </p:nvSpPr>
            <p:spPr bwMode="auto">
              <a:xfrm>
                <a:off x="178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59409" name="AutoShape 14"/>
              <p:cNvSpPr>
                <a:spLocks noChangeArrowheads="1"/>
              </p:cNvSpPr>
              <p:nvPr/>
            </p:nvSpPr>
            <p:spPr bwMode="auto">
              <a:xfrm>
                <a:off x="3476" y="10792"/>
                <a:ext cx="1222" cy="830"/>
              </a:xfrm>
              <a:prstGeom prst="can">
                <a:avLst>
                  <a:gd name="adj" fmla="val 2500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0" name="Text Box 15"/>
              <p:cNvSpPr txBox="1">
                <a:spLocks noChangeArrowheads="1"/>
              </p:cNvSpPr>
              <p:nvPr/>
            </p:nvSpPr>
            <p:spPr bwMode="auto">
              <a:xfrm>
                <a:off x="3461" y="10991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Metadata</a:t>
                </a:r>
              </a:p>
              <a:p>
                <a:pPr algn="ctr"/>
                <a:r>
                  <a:rPr lang="en-US" sz="1200" b="1"/>
                  <a:t>Repository</a:t>
                </a:r>
              </a:p>
            </p:txBody>
          </p:sp>
          <p:sp>
            <p:nvSpPr>
              <p:cNvPr id="59411" name="AutoShape 16"/>
              <p:cNvSpPr>
                <a:spLocks noChangeArrowheads="1"/>
              </p:cNvSpPr>
              <p:nvPr/>
            </p:nvSpPr>
            <p:spPr bwMode="auto">
              <a:xfrm>
                <a:off x="4263" y="7901"/>
                <a:ext cx="1290" cy="830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2" name="Text Box 17"/>
              <p:cNvSpPr txBox="1">
                <a:spLocks noChangeArrowheads="1"/>
              </p:cNvSpPr>
              <p:nvPr/>
            </p:nvSpPr>
            <p:spPr bwMode="auto">
              <a:xfrm>
                <a:off x="4330" y="8100"/>
                <a:ext cx="114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Relation Registry</a:t>
                </a:r>
              </a:p>
            </p:txBody>
          </p:sp>
          <p:sp>
            <p:nvSpPr>
              <p:cNvPr id="59413" name="AutoShape 18"/>
              <p:cNvSpPr>
                <a:spLocks noChangeArrowheads="1"/>
              </p:cNvSpPr>
              <p:nvPr/>
            </p:nvSpPr>
            <p:spPr bwMode="auto">
              <a:xfrm>
                <a:off x="6142" y="7434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4" name="Text Box 19"/>
              <p:cNvSpPr txBox="1">
                <a:spLocks noChangeArrowheads="1"/>
              </p:cNvSpPr>
              <p:nvPr/>
            </p:nvSpPr>
            <p:spPr bwMode="auto">
              <a:xfrm>
                <a:off x="6073" y="7633"/>
                <a:ext cx="1727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ISOcat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59415" name="AutoShape 20"/>
              <p:cNvSpPr>
                <a:spLocks noChangeArrowheads="1"/>
              </p:cNvSpPr>
              <p:nvPr/>
            </p:nvSpPr>
            <p:spPr bwMode="auto">
              <a:xfrm>
                <a:off x="6142" y="8371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6" name="Text Box 21"/>
              <p:cNvSpPr txBox="1">
                <a:spLocks noChangeArrowheads="1"/>
              </p:cNvSpPr>
              <p:nvPr/>
            </p:nvSpPr>
            <p:spPr bwMode="auto">
              <a:xfrm>
                <a:off x="6087" y="8570"/>
                <a:ext cx="1713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DCMI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59417" name="AutoShape 22"/>
              <p:cNvSpPr>
                <a:spLocks noChangeArrowheads="1"/>
              </p:cNvSpPr>
              <p:nvPr/>
            </p:nvSpPr>
            <p:spPr bwMode="auto">
              <a:xfrm>
                <a:off x="6142" y="9319"/>
                <a:ext cx="1725" cy="830"/>
              </a:xfrm>
              <a:prstGeom prst="can">
                <a:avLst>
                  <a:gd name="adj" fmla="val 25000"/>
                </a:avLst>
              </a:prstGeom>
              <a:solidFill>
                <a:srgbClr val="DBE5F1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18" name="Text Box 23"/>
              <p:cNvSpPr txBox="1">
                <a:spLocks noChangeArrowheads="1"/>
              </p:cNvSpPr>
              <p:nvPr/>
            </p:nvSpPr>
            <p:spPr bwMode="auto">
              <a:xfrm>
                <a:off x="6060" y="9518"/>
                <a:ext cx="174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other</a:t>
                </a:r>
              </a:p>
              <a:p>
                <a:pPr algn="ctr"/>
                <a:r>
                  <a:rPr lang="en-US" sz="1200" b="1"/>
                  <a:t>Concept Registry</a:t>
                </a:r>
              </a:p>
            </p:txBody>
          </p:sp>
          <p:sp>
            <p:nvSpPr>
              <p:cNvPr id="59419" name="AutoShape 24"/>
              <p:cNvSpPr>
                <a:spLocks noChangeArrowheads="1"/>
              </p:cNvSpPr>
              <p:nvPr/>
            </p:nvSpPr>
            <p:spPr bwMode="auto">
              <a:xfrm>
                <a:off x="8419" y="8269"/>
                <a:ext cx="1725" cy="1034"/>
              </a:xfrm>
              <a:prstGeom prst="can">
                <a:avLst>
                  <a:gd name="adj" fmla="val 25000"/>
                </a:avLst>
              </a:prstGeom>
              <a:solidFill>
                <a:srgbClr val="B8CCE4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0" name="Text Box 25"/>
              <p:cNvSpPr txBox="1">
                <a:spLocks noChangeArrowheads="1"/>
              </p:cNvSpPr>
              <p:nvPr/>
            </p:nvSpPr>
            <p:spPr bwMode="auto">
              <a:xfrm>
                <a:off x="8486" y="8524"/>
                <a:ext cx="1591" cy="8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CLARIN</a:t>
                </a:r>
              </a:p>
              <a:p>
                <a:pPr algn="ctr"/>
                <a:r>
                  <a:rPr lang="en-US" sz="1200" b="1"/>
                  <a:t>Component Registry</a:t>
                </a:r>
              </a:p>
            </p:txBody>
          </p:sp>
          <p:cxnSp>
            <p:nvCxnSpPr>
              <p:cNvPr id="59421" name="AutoShape 26"/>
              <p:cNvCxnSpPr>
                <a:cxnSpLocks noChangeShapeType="1"/>
                <a:stCxn id="59413" idx="4"/>
                <a:endCxn id="59419" idx="2"/>
              </p:cNvCxnSpPr>
              <p:nvPr/>
            </p:nvCxnSpPr>
            <p:spPr bwMode="auto">
              <a:xfrm>
                <a:off x="7867" y="7849"/>
                <a:ext cx="552" cy="93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22" name="AutoShape 27"/>
              <p:cNvCxnSpPr>
                <a:cxnSpLocks noChangeShapeType="1"/>
                <a:stCxn id="59415" idx="4"/>
                <a:endCxn id="59419" idx="2"/>
              </p:cNvCxnSpPr>
              <p:nvPr/>
            </p:nvCxnSpPr>
            <p:spPr bwMode="auto">
              <a:xfrm>
                <a:off x="7867" y="8786"/>
                <a:ext cx="552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23" name="AutoShape 28"/>
              <p:cNvCxnSpPr>
                <a:cxnSpLocks noChangeShapeType="1"/>
                <a:stCxn id="59417" idx="4"/>
                <a:endCxn id="59419" idx="2"/>
              </p:cNvCxnSpPr>
              <p:nvPr/>
            </p:nvCxnSpPr>
            <p:spPr bwMode="auto">
              <a:xfrm flipV="1">
                <a:off x="7867" y="8786"/>
                <a:ext cx="552" cy="9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24" name="AutoShape 29"/>
              <p:cNvCxnSpPr>
                <a:cxnSpLocks noChangeShapeType="1"/>
                <a:stCxn id="59409" idx="1"/>
                <a:endCxn id="59405" idx="3"/>
              </p:cNvCxnSpPr>
              <p:nvPr/>
            </p:nvCxnSpPr>
            <p:spPr bwMode="auto">
              <a:xfrm flipH="1" flipV="1">
                <a:off x="3295" y="9890"/>
                <a:ext cx="792" cy="90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25" name="AutoShape 30"/>
              <p:cNvCxnSpPr>
                <a:cxnSpLocks noChangeShapeType="1"/>
                <a:stCxn id="59407" idx="1"/>
                <a:endCxn id="59405" idx="3"/>
              </p:cNvCxnSpPr>
              <p:nvPr/>
            </p:nvCxnSpPr>
            <p:spPr bwMode="auto">
              <a:xfrm flipV="1">
                <a:off x="2407" y="9890"/>
                <a:ext cx="888" cy="90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26" name="AutoShape 31"/>
              <p:cNvCxnSpPr>
                <a:cxnSpLocks noChangeShapeType="1"/>
                <a:stCxn id="59428" idx="3"/>
                <a:endCxn id="59411" idx="2"/>
              </p:cNvCxnSpPr>
              <p:nvPr/>
            </p:nvCxnSpPr>
            <p:spPr bwMode="auto">
              <a:xfrm flipV="1">
                <a:off x="3879" y="8316"/>
                <a:ext cx="384" cy="1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9427" name="AutoShape 32"/>
              <p:cNvSpPr>
                <a:spLocks noChangeArrowheads="1"/>
              </p:cNvSpPr>
              <p:nvPr/>
            </p:nvSpPr>
            <p:spPr bwMode="auto">
              <a:xfrm>
                <a:off x="2670" y="7985"/>
                <a:ext cx="1248" cy="680"/>
              </a:xfrm>
              <a:prstGeom prst="hexagon">
                <a:avLst>
                  <a:gd name="adj" fmla="val 45882"/>
                  <a:gd name="vf" fmla="val 115470"/>
                </a:avLst>
              </a:prstGeom>
              <a:solidFill>
                <a:srgbClr val="FBD4B4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28" name="Text Box 33"/>
              <p:cNvSpPr txBox="1">
                <a:spLocks noChangeArrowheads="1"/>
              </p:cNvSpPr>
              <p:nvPr/>
            </p:nvSpPr>
            <p:spPr bwMode="auto">
              <a:xfrm>
                <a:off x="2709" y="8041"/>
                <a:ext cx="1170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b="1"/>
                  <a:t>Semantic</a:t>
                </a:r>
              </a:p>
              <a:p>
                <a:pPr algn="ctr"/>
                <a:r>
                  <a:rPr lang="en-US" sz="1200" b="1"/>
                  <a:t>Mapping</a:t>
                </a:r>
              </a:p>
            </p:txBody>
          </p:sp>
          <p:cxnSp>
            <p:nvCxnSpPr>
              <p:cNvPr id="59429" name="AutoShape 34"/>
              <p:cNvCxnSpPr>
                <a:cxnSpLocks noChangeShapeType="1"/>
                <a:endCxn id="59404" idx="1"/>
              </p:cNvCxnSpPr>
              <p:nvPr/>
            </p:nvCxnSpPr>
            <p:spPr bwMode="auto">
              <a:xfrm>
                <a:off x="2172" y="7317"/>
                <a:ext cx="524" cy="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0" name="AutoShape 35"/>
              <p:cNvCxnSpPr>
                <a:cxnSpLocks noChangeShapeType="1"/>
                <a:stCxn id="59403" idx="2"/>
                <a:endCxn id="59427" idx="3"/>
              </p:cNvCxnSpPr>
              <p:nvPr/>
            </p:nvCxnSpPr>
            <p:spPr bwMode="auto">
              <a:xfrm flipH="1">
                <a:off x="3294" y="7662"/>
                <a:ext cx="1" cy="32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1" name="AutoShape 36"/>
              <p:cNvCxnSpPr>
                <a:cxnSpLocks noChangeShapeType="1"/>
                <a:stCxn id="59427" idx="2"/>
                <a:endCxn id="59405" idx="1"/>
              </p:cNvCxnSpPr>
              <p:nvPr/>
            </p:nvCxnSpPr>
            <p:spPr bwMode="auto">
              <a:xfrm>
                <a:off x="3294" y="8665"/>
                <a:ext cx="1" cy="39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2" name="AutoShape 37"/>
              <p:cNvCxnSpPr>
                <a:cxnSpLocks noChangeShapeType="1"/>
                <a:stCxn id="59411" idx="4"/>
                <a:endCxn id="59417" idx="2"/>
              </p:cNvCxnSpPr>
              <p:nvPr/>
            </p:nvCxnSpPr>
            <p:spPr bwMode="auto">
              <a:xfrm>
                <a:off x="5553" y="8316"/>
                <a:ext cx="589" cy="14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3" name="AutoShape 38"/>
              <p:cNvCxnSpPr>
                <a:cxnSpLocks noChangeShapeType="1"/>
                <a:stCxn id="59411" idx="4"/>
                <a:endCxn id="59415" idx="2"/>
              </p:cNvCxnSpPr>
              <p:nvPr/>
            </p:nvCxnSpPr>
            <p:spPr bwMode="auto">
              <a:xfrm>
                <a:off x="5553" y="8316"/>
                <a:ext cx="589" cy="4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59434" name="AutoShape 39"/>
              <p:cNvCxnSpPr>
                <a:cxnSpLocks noChangeShapeType="1"/>
                <a:stCxn id="59411" idx="4"/>
                <a:endCxn id="59413" idx="2"/>
              </p:cNvCxnSpPr>
              <p:nvPr/>
            </p:nvCxnSpPr>
            <p:spPr bwMode="auto">
              <a:xfrm flipV="1">
                <a:off x="5553" y="7849"/>
                <a:ext cx="589" cy="46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59435" name="Freeform 40"/>
              <p:cNvSpPr>
                <a:spLocks/>
              </p:cNvSpPr>
              <p:nvPr/>
            </p:nvSpPr>
            <p:spPr bwMode="auto">
              <a:xfrm>
                <a:off x="4687" y="9320"/>
                <a:ext cx="4645" cy="1915"/>
              </a:xfrm>
              <a:custGeom>
                <a:avLst/>
                <a:gdLst>
                  <a:gd name="T0" fmla="*/ 4646 w 4659"/>
                  <a:gd name="T1" fmla="*/ 0 h 1073"/>
                  <a:gd name="T2" fmla="*/ 4659 w 4659"/>
                  <a:gd name="T3" fmla="*/ 1073 h 1073"/>
                  <a:gd name="T4" fmla="*/ 0 w 4659"/>
                  <a:gd name="T5" fmla="*/ 1073 h 1073"/>
                  <a:gd name="T6" fmla="*/ 0 60000 65536"/>
                  <a:gd name="T7" fmla="*/ 0 60000 65536"/>
                  <a:gd name="T8" fmla="*/ 0 60000 65536"/>
                  <a:gd name="T9" fmla="*/ 0 w 4659"/>
                  <a:gd name="T10" fmla="*/ 0 h 1073"/>
                  <a:gd name="T11" fmla="*/ 4659 w 4659"/>
                  <a:gd name="T12" fmla="*/ 1073 h 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659" h="1073">
                    <a:moveTo>
                      <a:pt x="4646" y="0"/>
                    </a:moveTo>
                    <a:lnTo>
                      <a:pt x="4659" y="1073"/>
                    </a:lnTo>
                    <a:lnTo>
                      <a:pt x="0" y="1073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6" name="Text Box 41"/>
              <p:cNvSpPr txBox="1">
                <a:spLocks noChangeArrowheads="1"/>
              </p:cNvSpPr>
              <p:nvPr/>
            </p:nvSpPr>
            <p:spPr bwMode="auto">
              <a:xfrm>
                <a:off x="1635" y="10006"/>
                <a:ext cx="1251" cy="5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1200"/>
              </a:p>
            </p:txBody>
          </p:sp>
        </p:grpSp>
      </p:grpSp>
      <p:sp>
        <p:nvSpPr>
          <p:cNvPr id="59395" name="Text Box 42"/>
          <p:cNvSpPr txBox="1">
            <a:spLocks noChangeArrowheads="1"/>
          </p:cNvSpPr>
          <p:nvPr/>
        </p:nvSpPr>
        <p:spPr bwMode="auto">
          <a:xfrm>
            <a:off x="5148263" y="1125538"/>
            <a:ext cx="3225800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Create metadata schema from selection of existing components. Allow creation of new components if they have references to ISOcat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9396" name="Text Box 43"/>
          <p:cNvSpPr txBox="1">
            <a:spLocks noChangeArrowheads="1"/>
          </p:cNvSpPr>
          <p:nvPr/>
        </p:nvSpPr>
        <p:spPr bwMode="auto">
          <a:xfrm>
            <a:off x="539750" y="1125538"/>
            <a:ext cx="34290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Perform search/browsing on the metadata catalog using  the ISO DCR and other concept registries and CLARIN relation registry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9397" name="Text Box 44"/>
          <p:cNvSpPr txBox="1">
            <a:spLocks noChangeArrowheads="1"/>
          </p:cNvSpPr>
          <p:nvPr/>
        </p:nvSpPr>
        <p:spPr bwMode="auto">
          <a:xfrm>
            <a:off x="6372225" y="5876925"/>
            <a:ext cx="24479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Metadata component profile was selected from metadata component registry 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9398" name="Text Box 45"/>
          <p:cNvSpPr txBox="1">
            <a:spLocks noChangeArrowheads="1"/>
          </p:cNvSpPr>
          <p:nvPr/>
        </p:nvSpPr>
        <p:spPr bwMode="auto">
          <a:xfrm>
            <a:off x="107950" y="4149725"/>
            <a:ext cx="1287463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3152" tIns="36576" rIns="73152" bIns="36576"/>
          <a:lstStyle/>
          <a:p>
            <a:pPr defTabSz="1279525" eaLnBrk="0" hangingPunct="0"/>
            <a:r>
              <a:rPr lang="en-US" sz="1600">
                <a:latin typeface="Times New Roman" pitchFamily="18" charset="0"/>
              </a:rPr>
              <a:t>Metadata  harvesting</a:t>
            </a:r>
          </a:p>
          <a:p>
            <a:pPr defTabSz="1279525" eaLnBrk="0" hangingPunct="0"/>
            <a:r>
              <a:rPr lang="en-US" sz="1600">
                <a:latin typeface="Times New Roman" pitchFamily="18" charset="0"/>
              </a:rPr>
              <a:t>by OAI-PMH protocol </a:t>
            </a:r>
            <a:endParaRPr lang="en-US" sz="1600">
              <a:latin typeface="Arial Unicode MS" pitchFamily="34" charset="-128"/>
            </a:endParaRPr>
          </a:p>
        </p:txBody>
      </p:sp>
      <p:sp>
        <p:nvSpPr>
          <p:cNvPr id="59399" name="Text Box 46"/>
          <p:cNvSpPr txBox="1">
            <a:spLocks noChangeArrowheads="1"/>
          </p:cNvSpPr>
          <p:nvPr/>
        </p:nvSpPr>
        <p:spPr bwMode="auto">
          <a:xfrm>
            <a:off x="3779838" y="5300663"/>
            <a:ext cx="2619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Times New Roman" pitchFamily="18" charset="0"/>
              </a:rPr>
              <a:t>Metadata descriptions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CMDI Architecture I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181600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The CMDI takes an archivist or “production” first viewpoint</a:t>
            </a:r>
          </a:p>
          <a:p>
            <a:pPr lvl="1"/>
            <a:r>
              <a:rPr lang="en-US" smtClean="0">
                <a:ea typeface="ＭＳ Ｐゴシック"/>
              </a:rPr>
              <a:t> Prioritize that the metadata can be of good quality: consistent, coherent, correctly linked to the concept registries</a:t>
            </a:r>
          </a:p>
          <a:p>
            <a:pPr lvl="1"/>
            <a:r>
              <a:rPr lang="en-US" smtClean="0">
                <a:ea typeface="ＭＳ Ｐゴシック"/>
              </a:rPr>
              <a:t>The consumer side can be more “experimental” and diverse.</a:t>
            </a:r>
          </a:p>
          <a:p>
            <a:pPr lvl="1"/>
            <a:r>
              <a:rPr lang="en-US" smtClean="0">
                <a:ea typeface="ＭＳ Ｐゴシック"/>
              </a:rPr>
              <a:t>Many MD exploitation “stacks” or consumers applications can work in parallel on the same metadata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CMDI Architecture II</a:t>
            </a:r>
          </a:p>
        </p:txBody>
      </p:sp>
      <p:sp>
        <p:nvSpPr>
          <p:cNvPr id="4" name="Rectangle 3"/>
          <p:cNvSpPr>
            <a:spLocks noChangeAspect="1"/>
          </p:cNvSpPr>
          <p:nvPr/>
        </p:nvSpPr>
        <p:spPr bwMode="auto">
          <a:xfrm>
            <a:off x="5702300" y="3035300"/>
            <a:ext cx="947738" cy="920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Editor</a:t>
            </a: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5" name="Rectangle 4"/>
          <p:cNvSpPr>
            <a:spLocks noChangeAspect="1"/>
          </p:cNvSpPr>
          <p:nvPr/>
        </p:nvSpPr>
        <p:spPr bwMode="auto">
          <a:xfrm>
            <a:off x="7181850" y="3035300"/>
            <a:ext cx="947738" cy="920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MD Comp.</a:t>
            </a:r>
          </a:p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Registry</a:t>
            </a: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6" name="Rectangle 5"/>
          <p:cNvSpPr>
            <a:spLocks noChangeAspect="1"/>
          </p:cNvSpPr>
          <p:nvPr/>
        </p:nvSpPr>
        <p:spPr bwMode="auto">
          <a:xfrm>
            <a:off x="4237038" y="2238375"/>
            <a:ext cx="947737" cy="920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ISO-Cat</a:t>
            </a:r>
          </a:p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DCR</a:t>
            </a: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7191375" y="4367213"/>
            <a:ext cx="947738" cy="920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MD Editor.</a:t>
            </a:r>
          </a:p>
          <a:p>
            <a:pPr algn="ctr" defTabSz="914400">
              <a:defRPr/>
            </a:pP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7181850" y="5629275"/>
            <a:ext cx="947738" cy="920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Local MD Repository</a:t>
            </a:r>
          </a:p>
          <a:p>
            <a:pPr algn="ctr" defTabSz="914400">
              <a:defRPr/>
            </a:pP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63495" name="Rectangle 8"/>
          <p:cNvSpPr>
            <a:spLocks noChangeAspect="1"/>
          </p:cNvSpPr>
          <p:nvPr/>
        </p:nvSpPr>
        <p:spPr bwMode="auto">
          <a:xfrm>
            <a:off x="5778500" y="5638800"/>
            <a:ext cx="947738" cy="9207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OAI-PMH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Data provider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496" name="Rectangle 9"/>
          <p:cNvSpPr>
            <a:spLocks noChangeAspect="1"/>
          </p:cNvSpPr>
          <p:nvPr/>
        </p:nvSpPr>
        <p:spPr bwMode="auto">
          <a:xfrm>
            <a:off x="2711450" y="5638800"/>
            <a:ext cx="947738" cy="920750"/>
          </a:xfrm>
          <a:prstGeom prst="rect">
            <a:avLst/>
          </a:prstGeom>
          <a:solidFill>
            <a:srgbClr val="FF0000"/>
          </a:solidFill>
          <a:ln w="9525" algn="ctr">
            <a:noFill/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OAI-PMH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Service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Provider</a:t>
            </a:r>
          </a:p>
          <a:p>
            <a:pPr algn="ctr" defTabSz="914400"/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497" name="Rectangle 10"/>
          <p:cNvSpPr>
            <a:spLocks noChangeAspect="1"/>
          </p:cNvSpPr>
          <p:nvPr/>
        </p:nvSpPr>
        <p:spPr bwMode="auto">
          <a:xfrm>
            <a:off x="1290638" y="5638800"/>
            <a:ext cx="947737" cy="9207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CLARIN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Joint MD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Repository</a:t>
            </a:r>
          </a:p>
        </p:txBody>
      </p:sp>
      <p:sp>
        <p:nvSpPr>
          <p:cNvPr id="63498" name="Rectangle 11"/>
          <p:cNvSpPr>
            <a:spLocks noChangeAspect="1"/>
          </p:cNvSpPr>
          <p:nvPr/>
        </p:nvSpPr>
        <p:spPr bwMode="auto">
          <a:xfrm>
            <a:off x="1290638" y="3016250"/>
            <a:ext cx="947737" cy="9207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 Services</a:t>
            </a:r>
          </a:p>
        </p:txBody>
      </p:sp>
      <p:sp>
        <p:nvSpPr>
          <p:cNvPr id="63499" name="Rectangle 12"/>
          <p:cNvSpPr>
            <a:spLocks noChangeAspect="1"/>
          </p:cNvSpPr>
          <p:nvPr/>
        </p:nvSpPr>
        <p:spPr bwMode="auto">
          <a:xfrm>
            <a:off x="2674938" y="3016250"/>
            <a:ext cx="949325" cy="9207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Semantic mapping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Services</a:t>
            </a: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4237038" y="3906838"/>
            <a:ext cx="947737" cy="9207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rIns="0" anchor="ctr">
            <a:normAutofit/>
          </a:bodyPr>
          <a:lstStyle/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Relation</a:t>
            </a:r>
          </a:p>
          <a:p>
            <a:pPr algn="ctr" defTabSz="914400">
              <a:defRPr/>
            </a:pPr>
            <a:r>
              <a:rPr lang="en-US" sz="1400" b="1" dirty="0">
                <a:solidFill>
                  <a:srgbClr val="000000"/>
                </a:solidFill>
                <a:latin typeface="Arial" pitchFamily="-111" charset="0"/>
              </a:rPr>
              <a:t>Registry</a:t>
            </a:r>
            <a:endParaRPr lang="en-US" sz="1400" b="1" dirty="0">
              <a:solidFill>
                <a:srgbClr val="000000"/>
              </a:solidFill>
              <a:latin typeface="Arial" pitchFamily="-111" charset="0"/>
            </a:endParaRPr>
          </a:p>
        </p:txBody>
      </p:sp>
      <p:sp>
        <p:nvSpPr>
          <p:cNvPr id="63501" name="Rectangle 14"/>
          <p:cNvSpPr>
            <a:spLocks noChangeAspect="1"/>
          </p:cNvSpPr>
          <p:nvPr/>
        </p:nvSpPr>
        <p:spPr bwMode="auto">
          <a:xfrm>
            <a:off x="1281113" y="1630363"/>
            <a:ext cx="947737" cy="9207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MD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Catalog</a:t>
            </a:r>
          </a:p>
        </p:txBody>
      </p:sp>
      <p:cxnSp>
        <p:nvCxnSpPr>
          <p:cNvPr id="63502" name="Elbow Connector 16"/>
          <p:cNvCxnSpPr>
            <a:cxnSpLocks noChangeShapeType="1"/>
            <a:stCxn id="63498" idx="0"/>
            <a:endCxn id="63501" idx="2"/>
          </p:cNvCxnSpPr>
          <p:nvPr/>
        </p:nvCxnSpPr>
        <p:spPr bwMode="auto">
          <a:xfrm rot="16200000" flipV="1">
            <a:off x="1527175" y="2779713"/>
            <a:ext cx="465137" cy="793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503" name="Elbow Connector 18"/>
          <p:cNvCxnSpPr>
            <a:cxnSpLocks noChangeShapeType="1"/>
            <a:stCxn id="63497" idx="0"/>
            <a:endCxn id="63498" idx="2"/>
          </p:cNvCxnSpPr>
          <p:nvPr/>
        </p:nvCxnSpPr>
        <p:spPr bwMode="auto">
          <a:xfrm rot="5400000" flipH="1" flipV="1">
            <a:off x="913607" y="4788694"/>
            <a:ext cx="1701800" cy="158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3504" name="Elbow Connector 20"/>
          <p:cNvCxnSpPr>
            <a:cxnSpLocks noChangeShapeType="1"/>
            <a:stCxn id="63496" idx="1"/>
            <a:endCxn id="63497" idx="3"/>
          </p:cNvCxnSpPr>
          <p:nvPr/>
        </p:nvCxnSpPr>
        <p:spPr bwMode="auto">
          <a:xfrm rot="10800000">
            <a:off x="2238375" y="6099175"/>
            <a:ext cx="473075" cy="15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3" name="Elbow Connector 22"/>
          <p:cNvCxnSpPr>
            <a:stCxn id="63495" idx="1"/>
            <a:endCxn id="63496" idx="3"/>
          </p:cNvCxnSpPr>
          <p:nvPr/>
        </p:nvCxnSpPr>
        <p:spPr bwMode="auto">
          <a:xfrm rot="10800000" flipV="1">
            <a:off x="3659188" y="6099175"/>
            <a:ext cx="2119312" cy="0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5" name="Elbow Connector 24"/>
          <p:cNvCxnSpPr>
            <a:stCxn id="8" idx="1"/>
            <a:endCxn id="63495" idx="3"/>
          </p:cNvCxnSpPr>
          <p:nvPr/>
        </p:nvCxnSpPr>
        <p:spPr bwMode="auto">
          <a:xfrm rot="10800000" flipV="1">
            <a:off x="6726238" y="6089650"/>
            <a:ext cx="455612" cy="9525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507" name="Elbow Connector 26"/>
          <p:cNvCxnSpPr>
            <a:cxnSpLocks noChangeShapeType="1"/>
            <a:stCxn id="63499" idx="1"/>
            <a:endCxn id="63498" idx="3"/>
          </p:cNvCxnSpPr>
          <p:nvPr/>
        </p:nvCxnSpPr>
        <p:spPr bwMode="auto">
          <a:xfrm rot="10800000">
            <a:off x="2238375" y="3476625"/>
            <a:ext cx="436563" cy="15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3508" name="Shape 28"/>
          <p:cNvCxnSpPr>
            <a:cxnSpLocks noChangeShapeType="1"/>
            <a:endCxn id="63499" idx="3"/>
          </p:cNvCxnSpPr>
          <p:nvPr/>
        </p:nvCxnSpPr>
        <p:spPr bwMode="auto">
          <a:xfrm rot="5400000">
            <a:off x="3539331" y="2618582"/>
            <a:ext cx="942975" cy="773112"/>
          </a:xfrm>
          <a:prstGeom prst="bentConnector2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63509" name="Elbow Connector 32"/>
          <p:cNvCxnSpPr>
            <a:cxnSpLocks noChangeShapeType="1"/>
            <a:stCxn id="6" idx="1"/>
            <a:endCxn id="63499" idx="3"/>
          </p:cNvCxnSpPr>
          <p:nvPr/>
        </p:nvCxnSpPr>
        <p:spPr bwMode="auto">
          <a:xfrm rot="10800000" flipV="1">
            <a:off x="3624263" y="2698750"/>
            <a:ext cx="612775" cy="77787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510" name="Elbow Connector 34"/>
          <p:cNvCxnSpPr>
            <a:cxnSpLocks noChangeShapeType="1"/>
            <a:stCxn id="14" idx="1"/>
            <a:endCxn id="63499" idx="3"/>
          </p:cNvCxnSpPr>
          <p:nvPr/>
        </p:nvCxnSpPr>
        <p:spPr bwMode="auto">
          <a:xfrm rot="10800000">
            <a:off x="3624263" y="3476625"/>
            <a:ext cx="612775" cy="8905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3511" name="Elbow Connector 38"/>
          <p:cNvCxnSpPr>
            <a:cxnSpLocks noChangeShapeType="1"/>
            <a:stCxn id="4" idx="1"/>
            <a:endCxn id="6" idx="3"/>
          </p:cNvCxnSpPr>
          <p:nvPr/>
        </p:nvCxnSpPr>
        <p:spPr bwMode="auto">
          <a:xfrm rot="10800000">
            <a:off x="5184775" y="2698750"/>
            <a:ext cx="517525" cy="79692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41" name="Elbow Connector 40"/>
          <p:cNvCxnSpPr>
            <a:stCxn id="4" idx="1"/>
            <a:endCxn id="14" idx="3"/>
          </p:cNvCxnSpPr>
          <p:nvPr/>
        </p:nvCxnSpPr>
        <p:spPr bwMode="auto">
          <a:xfrm rot="10800000" flipV="1">
            <a:off x="5184775" y="3495675"/>
            <a:ext cx="517525" cy="871538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3513" name="Elbow Connector 42"/>
          <p:cNvCxnSpPr>
            <a:cxnSpLocks noChangeShapeType="1"/>
            <a:stCxn id="4" idx="3"/>
            <a:endCxn id="5" idx="1"/>
          </p:cNvCxnSpPr>
          <p:nvPr/>
        </p:nvCxnSpPr>
        <p:spPr bwMode="auto">
          <a:xfrm>
            <a:off x="6650038" y="3495675"/>
            <a:ext cx="531812" cy="15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514" name="Elbow Connector 44"/>
          <p:cNvCxnSpPr>
            <a:cxnSpLocks noChangeShapeType="1"/>
            <a:stCxn id="5" idx="2"/>
            <a:endCxn id="7" idx="0"/>
          </p:cNvCxnSpPr>
          <p:nvPr/>
        </p:nvCxnSpPr>
        <p:spPr bwMode="auto">
          <a:xfrm rot="16200000" flipH="1">
            <a:off x="7454106" y="4156869"/>
            <a:ext cx="411163" cy="9525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47" name="Elbow Connector 46"/>
          <p:cNvCxnSpPr>
            <a:stCxn id="7" idx="2"/>
            <a:endCxn id="8" idx="0"/>
          </p:cNvCxnSpPr>
          <p:nvPr/>
        </p:nvCxnSpPr>
        <p:spPr bwMode="auto">
          <a:xfrm rot="5400000">
            <a:off x="7489826" y="5454650"/>
            <a:ext cx="341312" cy="7937"/>
          </a:xfrm>
          <a:prstGeom prst="bentConnector3">
            <a:avLst>
              <a:gd name="adj1" fmla="val 50000"/>
            </a:avLst>
          </a:prstGeom>
          <a:noFill/>
          <a:ln w="38100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3516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652588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3517" name="TextBox 48"/>
          <p:cNvSpPr txBox="1">
            <a:spLocks noChangeArrowheads="1"/>
          </p:cNvSpPr>
          <p:nvPr/>
        </p:nvSpPr>
        <p:spPr bwMode="auto">
          <a:xfrm>
            <a:off x="304800" y="2479675"/>
            <a:ext cx="633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</a:t>
            </a:r>
          </a:p>
        </p:txBody>
      </p:sp>
      <p:pic>
        <p:nvPicPr>
          <p:cNvPr id="63518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9938" y="1706563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63519" name="TextBox 50"/>
          <p:cNvSpPr txBox="1">
            <a:spLocks noChangeArrowheads="1"/>
          </p:cNvSpPr>
          <p:nvPr/>
        </p:nvSpPr>
        <p:spPr bwMode="auto">
          <a:xfrm>
            <a:off x="6565900" y="1752600"/>
            <a:ext cx="11461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Metadata</a:t>
            </a:r>
          </a:p>
          <a:p>
            <a:pPr algn="ctr"/>
            <a:r>
              <a:rPr lang="en-US"/>
              <a:t>modeler</a:t>
            </a:r>
          </a:p>
        </p:txBody>
      </p:sp>
      <p:cxnSp>
        <p:nvCxnSpPr>
          <p:cNvPr id="63520" name="Straight Arrow Connector 54"/>
          <p:cNvCxnSpPr>
            <a:cxnSpLocks noChangeShapeType="1"/>
            <a:endCxn id="4" idx="0"/>
          </p:cNvCxnSpPr>
          <p:nvPr/>
        </p:nvCxnSpPr>
        <p:spPr bwMode="auto">
          <a:xfrm rot="16200000" flipH="1">
            <a:off x="5937250" y="2795588"/>
            <a:ext cx="465137" cy="142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pic>
        <p:nvPicPr>
          <p:cNvPr id="63521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10575" y="426085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63522" name="Straight Arrow Connector 58"/>
          <p:cNvCxnSpPr>
            <a:cxnSpLocks noChangeShapeType="1"/>
            <a:endCxn id="63501" idx="1"/>
          </p:cNvCxnSpPr>
          <p:nvPr/>
        </p:nvCxnSpPr>
        <p:spPr bwMode="auto">
          <a:xfrm>
            <a:off x="930275" y="2084388"/>
            <a:ext cx="350838" cy="6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63523" name="Straight Arrow Connector 64"/>
          <p:cNvCxnSpPr>
            <a:cxnSpLocks noChangeShapeType="1"/>
            <a:endCxn id="6" idx="0"/>
          </p:cNvCxnSpPr>
          <p:nvPr/>
        </p:nvCxnSpPr>
        <p:spPr bwMode="auto">
          <a:xfrm rot="16200000" flipH="1">
            <a:off x="4468020" y="1996281"/>
            <a:ext cx="461962" cy="22225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</p:spPr>
      </p:cxnSp>
      <p:sp>
        <p:nvSpPr>
          <p:cNvPr id="63524" name="TextBox 65"/>
          <p:cNvSpPr txBox="1">
            <a:spLocks noChangeArrowheads="1"/>
          </p:cNvSpPr>
          <p:nvPr/>
        </p:nvSpPr>
        <p:spPr bwMode="auto">
          <a:xfrm>
            <a:off x="5035550" y="1196975"/>
            <a:ext cx="6715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ISO</a:t>
            </a:r>
          </a:p>
          <a:p>
            <a:pPr algn="ctr"/>
            <a:r>
              <a:rPr lang="en-US"/>
              <a:t>TDG</a:t>
            </a:r>
          </a:p>
        </p:txBody>
      </p:sp>
      <p:sp>
        <p:nvSpPr>
          <p:cNvPr id="63525" name="TextBox 66"/>
          <p:cNvSpPr txBox="1">
            <a:spLocks noChangeArrowheads="1"/>
          </p:cNvSpPr>
          <p:nvPr/>
        </p:nvSpPr>
        <p:spPr bwMode="auto">
          <a:xfrm>
            <a:off x="8232775" y="5146675"/>
            <a:ext cx="9540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MD</a:t>
            </a:r>
          </a:p>
          <a:p>
            <a:pPr algn="ctr"/>
            <a:r>
              <a:rPr lang="en-US"/>
              <a:t>Creator</a:t>
            </a:r>
          </a:p>
        </p:txBody>
      </p:sp>
      <p:cxnSp>
        <p:nvCxnSpPr>
          <p:cNvPr id="69" name="Straight Arrow Connector 68"/>
          <p:cNvCxnSpPr>
            <a:stCxn id="57" idx="1"/>
            <a:endCxn id="7" idx="3"/>
          </p:cNvCxnSpPr>
          <p:nvPr/>
        </p:nvCxnSpPr>
        <p:spPr bwMode="auto">
          <a:xfrm rot="10800000" flipV="1">
            <a:off x="8139113" y="4692650"/>
            <a:ext cx="271462" cy="134938"/>
          </a:xfrm>
          <a:prstGeom prst="straightConnector1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63527" name="Picture 6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3" y="3781425"/>
            <a:ext cx="8382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3528" name="Elbow Connector 71"/>
          <p:cNvCxnSpPr>
            <a:cxnSpLocks noChangeShapeType="1"/>
          </p:cNvCxnSpPr>
          <p:nvPr/>
        </p:nvCxnSpPr>
        <p:spPr bwMode="auto">
          <a:xfrm rot="5400000" flipH="1" flipV="1">
            <a:off x="699295" y="3190081"/>
            <a:ext cx="411162" cy="771525"/>
          </a:xfrm>
          <a:prstGeom prst="bentConnector2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3529" name="TextBox 74"/>
          <p:cNvSpPr txBox="1">
            <a:spLocks noChangeArrowheads="1"/>
          </p:cNvSpPr>
          <p:nvPr/>
        </p:nvSpPr>
        <p:spPr bwMode="auto">
          <a:xfrm>
            <a:off x="19050" y="4541838"/>
            <a:ext cx="1030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External</a:t>
            </a:r>
          </a:p>
          <a:p>
            <a:pPr algn="ctr"/>
            <a:r>
              <a:rPr lang="en-US"/>
              <a:t>agents</a:t>
            </a:r>
          </a:p>
        </p:txBody>
      </p:sp>
      <p:sp>
        <p:nvSpPr>
          <p:cNvPr id="63530" name="Rectangle 75"/>
          <p:cNvSpPr>
            <a:spLocks noChangeAspect="1"/>
          </p:cNvSpPr>
          <p:nvPr/>
        </p:nvSpPr>
        <p:spPr bwMode="auto">
          <a:xfrm>
            <a:off x="2632075" y="1630363"/>
            <a:ext cx="947738" cy="92075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lIns="0" rIns="0" anchor="ctr"/>
          <a:lstStyle/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Virtual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Collection</a:t>
            </a:r>
          </a:p>
          <a:p>
            <a:pPr algn="ctr" defTabSz="914400"/>
            <a:r>
              <a:rPr lang="en-US" sz="1400" b="1">
                <a:solidFill>
                  <a:srgbClr val="000000"/>
                </a:solidFill>
              </a:rPr>
              <a:t>Registry</a:t>
            </a:r>
          </a:p>
        </p:txBody>
      </p:sp>
      <p:cxnSp>
        <p:nvCxnSpPr>
          <p:cNvPr id="63531" name="Elbow Connector 78"/>
          <p:cNvCxnSpPr>
            <a:cxnSpLocks noChangeShapeType="1"/>
            <a:stCxn id="63501" idx="3"/>
            <a:endCxn id="63530" idx="1"/>
          </p:cNvCxnSpPr>
          <p:nvPr/>
        </p:nvCxnSpPr>
        <p:spPr bwMode="auto">
          <a:xfrm>
            <a:off x="2228850" y="2090738"/>
            <a:ext cx="403225" cy="1587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2"/>
            </a:solidFill>
            <a:round/>
            <a:headEnd/>
            <a:tailEnd type="arrow" w="med" len="med"/>
          </a:ln>
        </p:spPr>
      </p:cxnSp>
      <p:pic>
        <p:nvPicPr>
          <p:cNvPr id="63532" name="Picture 29" descr="subject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62450" y="1092200"/>
            <a:ext cx="625475" cy="86360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cxnSp>
        <p:nvCxnSpPr>
          <p:cNvPr id="63533" name="Straight Arrow Connector 80"/>
          <p:cNvCxnSpPr>
            <a:cxnSpLocks noChangeShapeType="1"/>
          </p:cNvCxnSpPr>
          <p:nvPr/>
        </p:nvCxnSpPr>
        <p:spPr bwMode="auto">
          <a:xfrm rot="10800000" flipV="1">
            <a:off x="5184775" y="2138363"/>
            <a:ext cx="665163" cy="260350"/>
          </a:xfrm>
          <a:prstGeom prst="straightConnector1">
            <a:avLst/>
          </a:prstGeom>
          <a:noFill/>
          <a:ln w="9525" algn="ctr">
            <a:solidFill>
              <a:schemeClr val="tx2"/>
            </a:solidFill>
            <a:round/>
            <a:headEnd/>
            <a:tailEnd type="arrow" w="med" len="med"/>
          </a:ln>
        </p:spPr>
      </p:cxnSp>
      <p:cxnSp>
        <p:nvCxnSpPr>
          <p:cNvPr id="63534" name="Straight Arrow Connector 52"/>
          <p:cNvCxnSpPr>
            <a:cxnSpLocks noChangeShapeType="1"/>
          </p:cNvCxnSpPr>
          <p:nvPr/>
        </p:nvCxnSpPr>
        <p:spPr bwMode="auto">
          <a:xfrm>
            <a:off x="930275" y="2084388"/>
            <a:ext cx="3757613" cy="18716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Current CMDI status I</a:t>
            </a:r>
          </a:p>
        </p:txBody>
      </p:sp>
      <p:sp>
        <p:nvSpPr>
          <p:cNvPr id="65538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ISO-DCR: ±200 metadata concepts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CMDI component registry: ± 150 components, 50 profiles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Produced &amp; inspired by: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Deconstructing existing metadata schema IMDI, OLAC, TEI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Considering requirements of other CLARIN activities like profile matching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CLARIN NL metadata project tested the CMDI model and delivered components and profiles for the resources in two major Dutch Language Resource centers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CLARIN NL call 1 projects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CLARIN EU work</a:t>
            </a:r>
          </a:p>
          <a:p>
            <a:pPr lvl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Current CMDI status II</a:t>
            </a:r>
          </a:p>
        </p:txBody>
      </p:sp>
      <p:sp>
        <p:nvSpPr>
          <p:cNvPr id="67586" name="Content Placeholder 6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Operational: CMDI production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ISOCat DCR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Component registry &amp; editor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ARBIL metadata editor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Demonstrator quality: CMDI exploitation</a:t>
            </a:r>
          </a:p>
          <a:p>
            <a:r>
              <a:rPr lang="en-US" i="1" smtClean="0">
                <a:ea typeface="ＭＳ Ｐゴシック"/>
                <a:cs typeface="ＭＳ Ｐゴシック"/>
              </a:rPr>
              <a:t>Joint Metadata Repository, Metadata Catalog, Semantic Mapping, Relation Registry, Virtual collection Registry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026"/>
          <p:cNvSpPr>
            <a:spLocks noChangeArrowheads="1"/>
          </p:cNvSpPr>
          <p:nvPr/>
        </p:nvSpPr>
        <p:spPr bwMode="auto">
          <a:xfrm>
            <a:off x="762000" y="25908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r"/>
            <a:r>
              <a:rPr lang="en-US" sz="3400"/>
              <a:t>Thank you for your attention</a:t>
            </a:r>
            <a:endParaRPr lang="en-GB" sz="3400"/>
          </a:p>
        </p:txBody>
      </p:sp>
      <p:sp>
        <p:nvSpPr>
          <p:cNvPr id="69634" name="Rectangle 1027"/>
          <p:cNvSpPr>
            <a:spLocks noChangeArrowheads="1"/>
          </p:cNvSpPr>
          <p:nvPr/>
        </p:nvSpPr>
        <p:spPr bwMode="auto">
          <a:xfrm>
            <a:off x="533400" y="4038600"/>
            <a:ext cx="8153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/>
          <a:lstStyle/>
          <a:p>
            <a:pPr algn="r">
              <a:spcBef>
                <a:spcPct val="20000"/>
              </a:spcBef>
              <a:buClr>
                <a:srgbClr val="2D4E6F"/>
              </a:buClr>
              <a:buFont typeface="Wingdings" pitchFamily="2" charset="2"/>
              <a:buNone/>
            </a:pPr>
            <a:r>
              <a:rPr lang="en-GB" sz="1600">
                <a:latin typeface="Arial Unicode MS" pitchFamily="34" charset="-128"/>
              </a:rPr>
              <a:t>CLARIN has received funding from</a:t>
            </a:r>
            <a:br>
              <a:rPr lang="en-GB" sz="1600">
                <a:latin typeface="Arial Unicode MS" pitchFamily="34" charset="-128"/>
              </a:rPr>
            </a:br>
            <a:r>
              <a:rPr lang="en-GB" sz="1600">
                <a:latin typeface="Arial Unicode MS" pitchFamily="34" charset="-128"/>
              </a:rPr>
              <a:t>the European Community's Seventh Framework Programme</a:t>
            </a:r>
            <a:br>
              <a:rPr lang="en-GB" sz="1600">
                <a:latin typeface="Arial Unicode MS" pitchFamily="34" charset="-128"/>
              </a:rPr>
            </a:br>
            <a:r>
              <a:rPr lang="en-GB" sz="1600">
                <a:latin typeface="Arial Unicode MS" pitchFamily="34" charset="-128"/>
              </a:rPr>
              <a:t>under grant agreement n° 212230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CLARIN metadata background</a:t>
            </a:r>
          </a:p>
        </p:txBody>
      </p:sp>
      <p:sp>
        <p:nvSpPr>
          <p:cNvPr id="2048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CLARIN EU WP2 since 2007 investigated and creates (prototypical) solutions for: </a:t>
            </a:r>
          </a:p>
          <a:p>
            <a:pPr lvl="1"/>
            <a:r>
              <a:rPr lang="en-US" smtClean="0">
                <a:ea typeface="ＭＳ Ｐゴシック"/>
              </a:rPr>
              <a:t>Common AAI infrastructure</a:t>
            </a:r>
          </a:p>
          <a:p>
            <a:pPr lvl="1"/>
            <a:r>
              <a:rPr lang="en-US" smtClean="0">
                <a:ea typeface="ＭＳ Ｐゴシック"/>
              </a:rPr>
              <a:t>Single system of persistent identifiers (PIDs) for resources</a:t>
            </a:r>
          </a:p>
          <a:p>
            <a:pPr lvl="1"/>
            <a:r>
              <a:rPr lang="en-US" b="1" smtClean="0">
                <a:ea typeface="ＭＳ Ｐゴシック"/>
              </a:rPr>
              <a:t>Common metadata domain - CMDI</a:t>
            </a:r>
          </a:p>
          <a:p>
            <a:pPr lvl="1"/>
            <a:r>
              <a:rPr lang="en-US" smtClean="0">
                <a:ea typeface="ＭＳ Ｐゴシック"/>
              </a:rPr>
              <a:t>…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CMDI is being developed by CLARIN partners: 	 Austrian Academy, IDS, MPI for Psyl, Sprakbanken Univ. Gothenborg, 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National CLARIN projects: CLARIN-NL, (D-SPIN) CLARIN-DE/DK have committed resources to work with CMDI</a:t>
            </a:r>
          </a:p>
          <a:p>
            <a:pPr lvl="1"/>
            <a:r>
              <a:rPr lang="en-US" smtClean="0">
                <a:ea typeface="ＭＳ Ｐゴシック"/>
              </a:rPr>
              <a:t>CLARIN NL metadata project has been testing the CMDI basics</a:t>
            </a:r>
          </a:p>
          <a:p>
            <a:pPr lvl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in General</a:t>
            </a:r>
          </a:p>
        </p:txBody>
      </p:sp>
      <p:sp>
        <p:nvSpPr>
          <p:cNvPr id="215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912813" y="1338263"/>
            <a:ext cx="7585075" cy="4681537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Data about Data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Structured Data about Data</a:t>
            </a:r>
          </a:p>
          <a:p>
            <a:pPr lvl="1"/>
            <a:r>
              <a:rPr lang="en-US" smtClean="0">
                <a:ea typeface="ＭＳ Ｐゴシック"/>
              </a:rPr>
              <a:t>Not a prose description </a:t>
            </a:r>
            <a:r>
              <a:rPr lang="en-US" sz="1600" smtClean="0">
                <a:ea typeface="ＭＳ Ｐゴシック"/>
              </a:rPr>
              <a:t>(although that can be a part)</a:t>
            </a:r>
            <a:endParaRPr lang="en-US" smtClean="0">
              <a:ea typeface="ＭＳ Ｐゴシック"/>
            </a:endParaRPr>
          </a:p>
          <a:p>
            <a:pPr lvl="1"/>
            <a:r>
              <a:rPr lang="en-US" smtClean="0">
                <a:ea typeface="ＭＳ Ｐゴシック"/>
              </a:rPr>
              <a:t>… but keyword/value type of data: </a:t>
            </a:r>
          </a:p>
          <a:p>
            <a:pPr lvl="2">
              <a:buFont typeface="Wingdings" pitchFamily="2" charset="2"/>
              <a:buNone/>
            </a:pPr>
            <a:r>
              <a:rPr lang="en-US" smtClean="0">
                <a:ea typeface="ＭＳ Ｐゴシック"/>
              </a:rPr>
              <a:t>Name = “myresource”, Title = “mybook”, Creator = “me”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Set of such keys is a metadata set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elements: metadata elements, attributes, descriptors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Metadata set or schema (also a format specification)</a:t>
            </a:r>
          </a:p>
          <a:p>
            <a:pPr>
              <a:buFontTx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Tx/>
              <a:buNone/>
            </a:pPr>
            <a:r>
              <a:rPr lang="en-US" smtClean="0">
                <a:ea typeface="ＭＳ Ｐゴシック"/>
                <a:cs typeface="ＭＳ Ｐゴシック"/>
              </a:rPr>
              <a:t>Used for: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Resource discovery / accessing</a:t>
            </a:r>
            <a:endParaRPr lang="en-US" sz="2200" smtClean="0">
              <a:ea typeface="ＭＳ Ｐゴシック"/>
              <a:cs typeface="ＭＳ Ｐゴシック"/>
            </a:endParaRPr>
          </a:p>
          <a:p>
            <a:r>
              <a:rPr lang="en-US" smtClean="0">
                <a:ea typeface="ＭＳ Ｐゴシック"/>
                <a:cs typeface="ＭＳ Ｐゴシック"/>
              </a:rPr>
              <a:t>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04800" y="190500"/>
            <a:ext cx="6121400" cy="800100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for </a:t>
            </a:r>
            <a:br>
              <a:rPr lang="en-US" smtClean="0">
                <a:ea typeface="ＭＳ Ｐゴシック"/>
                <a:cs typeface="ＭＳ Ｐゴシック"/>
              </a:rPr>
            </a:br>
            <a:r>
              <a:rPr lang="en-US" smtClean="0">
                <a:ea typeface="ＭＳ Ｐゴシック"/>
                <a:cs typeface="ＭＳ Ｐゴシック"/>
              </a:rPr>
              <a:t>Language Resources I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415338" cy="5138738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Resource types:</a:t>
            </a:r>
          </a:p>
          <a:p>
            <a:pPr lvl="1"/>
            <a:r>
              <a:rPr lang="en-US" smtClean="0">
                <a:ea typeface="ＭＳ Ｐゴシック"/>
              </a:rPr>
              <a:t>Video, audio, pictures, annotations, primary texts, notes, grammars, lexica, …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Application</a:t>
            </a:r>
          </a:p>
          <a:p>
            <a:pPr lvl="1"/>
            <a:r>
              <a:rPr lang="en-US" smtClean="0">
                <a:ea typeface="ＭＳ Ｐゴシック"/>
              </a:rPr>
              <a:t>Resource discovery, management, res. processing,…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Different levels of description (granularity):</a:t>
            </a:r>
          </a:p>
          <a:p>
            <a:pPr lvl="1"/>
            <a:r>
              <a:rPr lang="en-US" smtClean="0">
                <a:ea typeface="ＭＳ Ｐゴシック"/>
              </a:rPr>
              <a:t>complete corpora e.g. Brown Corpus.</a:t>
            </a:r>
          </a:p>
          <a:p>
            <a:pPr lvl="1"/>
            <a:r>
              <a:rPr lang="en-US" smtClean="0">
                <a:ea typeface="ＭＳ Ｐゴシック"/>
              </a:rPr>
              <a:t>sub corpora or corpus components: e.g. all Flemish recordings in the Spoken Corpus Dutch</a:t>
            </a:r>
          </a:p>
          <a:p>
            <a:pPr lvl="1"/>
            <a:r>
              <a:rPr lang="en-US" smtClean="0">
                <a:ea typeface="ＭＳ Ｐゴシック"/>
              </a:rPr>
              <a:t>(recording) sessions: e.g. the recording of a dialogue (sound file + transcript)</a:t>
            </a:r>
          </a:p>
          <a:p>
            <a:pPr lvl="1"/>
            <a:r>
              <a:rPr lang="en-US" smtClean="0">
                <a:ea typeface="ＭＳ Ｐゴシック"/>
              </a:rPr>
              <a:t>individual resources: e.g. a text file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for </a:t>
            </a:r>
            <a:br>
              <a:rPr lang="en-US" smtClean="0">
                <a:ea typeface="ＭＳ Ｐゴシック"/>
                <a:cs typeface="ＭＳ Ｐゴシック"/>
              </a:rPr>
            </a:br>
            <a:r>
              <a:rPr lang="en-US" smtClean="0">
                <a:ea typeface="ＭＳ Ｐゴシック"/>
                <a:cs typeface="ＭＳ Ｐゴシック"/>
              </a:rPr>
              <a:t>Language Resources II</a:t>
            </a:r>
          </a:p>
        </p:txBody>
      </p:sp>
      <p:sp>
        <p:nvSpPr>
          <p:cNvPr id="25602" name="Content Placeholder 40"/>
          <p:cNvSpPr>
            <a:spLocks noGrp="1"/>
          </p:cNvSpPr>
          <p:nvPr>
            <p:ph sz="half" idx="2"/>
          </p:nvPr>
        </p:nvSpPr>
        <p:spPr>
          <a:xfrm>
            <a:off x="693738" y="1447800"/>
            <a:ext cx="8450262" cy="5410200"/>
          </a:xfrm>
        </p:spPr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was/is often embedded in annotations</a:t>
            </a:r>
          </a:p>
          <a:p>
            <a:pPr lvl="1"/>
            <a:r>
              <a:rPr lang="en-US" smtClean="0">
                <a:ea typeface="ＭＳ Ｐゴシック"/>
              </a:rPr>
              <a:t>CHAT format</a:t>
            </a:r>
          </a:p>
          <a:p>
            <a:pPr lvl="1"/>
            <a:r>
              <a:rPr lang="en-US" smtClean="0">
                <a:ea typeface="ＭＳ Ｐゴシック"/>
              </a:rPr>
              <a:t>TEI header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Advantage of splitting this:</a:t>
            </a:r>
          </a:p>
          <a:p>
            <a:pPr lvl="1"/>
            <a:r>
              <a:rPr lang="en-US" smtClean="0">
                <a:ea typeface="ＭＳ Ｐゴシック"/>
              </a:rPr>
              <a:t>Independent formats allowing combinations as IMDI or OLAC metadata with CHAT annotations</a:t>
            </a:r>
          </a:p>
          <a:p>
            <a:pPr lvl="1"/>
            <a:r>
              <a:rPr lang="en-US" smtClean="0">
                <a:ea typeface="ＭＳ Ｐゴシック"/>
              </a:rPr>
              <a:t>Keep different versions of metadata records for different metadata environments or frameworks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 … but danger of inconsistencies</a:t>
            </a:r>
          </a:p>
          <a:p>
            <a:pPr lvl="1"/>
            <a:endParaRPr lang="en-US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CHAT Example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8534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@UTF8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@Begin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@Languages: eng, spa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@Participants: TEX Participant Text @ID: eng, spa|belc|TEX|10;09.00|female|1A||Text||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@Transcriber: Cristina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*TEX: hello my name is Laura .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*TEX: m_agrada@s el@s color@s white, the television .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*TEX: soc@s tall .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*TEX: tinc@s una@s bicycle .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*TEX: very well . </a:t>
            </a:r>
          </a:p>
          <a:p>
            <a:pPr>
              <a:buFont typeface="Wingdings" pitchFamily="2" charset="2"/>
              <a:buNone/>
            </a:pPr>
            <a:r>
              <a:rPr lang="en-US" sz="2000" smtClean="0">
                <a:ea typeface="ＭＳ Ｐゴシック"/>
                <a:cs typeface="ＭＳ Ｐゴシック"/>
              </a:rPr>
              <a:t>@End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Current Metadata Situation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04800" y="1195388"/>
            <a:ext cx="8534400" cy="49530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Fragmented landscape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Metadata sets, schema &amp; infrastructures in our domain:</a:t>
            </a:r>
          </a:p>
          <a:p>
            <a:pPr lvl="1"/>
            <a:r>
              <a:rPr lang="en-US" sz="2400" smtClean="0">
                <a:ea typeface="ＭＳ Ｐゴシック"/>
              </a:rPr>
              <a:t>IMDI, OLAC/DCMI, TEI, …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Problems with current solutions:</a:t>
            </a:r>
          </a:p>
          <a:p>
            <a:pPr lvl="1"/>
            <a:r>
              <a:rPr lang="en-US" sz="2400" smtClean="0">
                <a:ea typeface="ＭＳ Ｐゴシック"/>
              </a:rPr>
              <a:t>Inflexible: too many (IMDI) or too few (OLAC) metadata elements</a:t>
            </a:r>
          </a:p>
          <a:p>
            <a:pPr lvl="1"/>
            <a:r>
              <a:rPr lang="en-US" sz="2400" smtClean="0">
                <a:ea typeface="ＭＳ Ｐゴシック"/>
              </a:rPr>
              <a:t>Limited interoperability (both semantic and functional)</a:t>
            </a:r>
          </a:p>
          <a:p>
            <a:pPr lvl="1"/>
            <a:r>
              <a:rPr lang="en-US" sz="2400" smtClean="0">
                <a:ea typeface="ＭＳ Ｐゴシック"/>
              </a:rPr>
              <a:t>Problematic  (unfamiliar) terminology for some sub-communities.</a:t>
            </a:r>
          </a:p>
          <a:p>
            <a:pPr lvl="1"/>
            <a:r>
              <a:rPr lang="en-US" sz="2400" smtClean="0">
                <a:ea typeface="ＭＳ Ｐゴシック"/>
              </a:rPr>
              <a:t>Limited support for LT tool &amp; services descriptions</a:t>
            </a:r>
          </a:p>
          <a:p>
            <a:pPr lvl="1">
              <a:buFont typeface="Wingdings" pitchFamily="2" charset="2"/>
              <a:buNone/>
            </a:pPr>
            <a:endParaRPr lang="en-US" sz="2400" smtClean="0">
              <a:ea typeface="ＭＳ Ｐゴシック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/>
                <a:cs typeface="ＭＳ Ｐゴシック"/>
              </a:rPr>
              <a:t>Metadata Components</a:t>
            </a:r>
          </a:p>
        </p:txBody>
      </p:sp>
      <p:sp>
        <p:nvSpPr>
          <p:cNvPr id="30722" name="Content Placeholder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CLARIN chose for a component approach: CMDI </a:t>
            </a:r>
          </a:p>
          <a:p>
            <a:pPr lvl="1"/>
            <a:r>
              <a:rPr lang="en-US" smtClean="0">
                <a:ea typeface="ＭＳ Ｐゴシック"/>
              </a:rPr>
              <a:t>NOT a single new metadata schema</a:t>
            </a:r>
          </a:p>
          <a:p>
            <a:pPr lvl="1"/>
            <a:r>
              <a:rPr lang="en-US" smtClean="0">
                <a:ea typeface="ＭＳ Ｐゴシック"/>
              </a:rPr>
              <a:t>but rather allow coexistence of many (community/researcher) defined and controlled schemas</a:t>
            </a:r>
          </a:p>
          <a:p>
            <a:pPr lvl="1"/>
            <a:r>
              <a:rPr lang="en-US" smtClean="0">
                <a:ea typeface="ＭＳ Ｐゴシック"/>
              </a:rPr>
              <a:t>with explicit semantics for interoperability</a:t>
            </a:r>
          </a:p>
          <a:p>
            <a:pPr>
              <a:buFont typeface="Wingdings" pitchFamily="2" charset="2"/>
              <a:buNone/>
            </a:pPr>
            <a:endParaRPr lang="en-US" smtClean="0">
              <a:ea typeface="ＭＳ Ｐゴシック"/>
              <a:cs typeface="ＭＳ Ｐゴシック"/>
            </a:endParaRPr>
          </a:p>
          <a:p>
            <a:pPr>
              <a:buFont typeface="Wingdings" pitchFamily="2" charset="2"/>
              <a:buNone/>
            </a:pPr>
            <a:r>
              <a:rPr lang="en-US" smtClean="0">
                <a:ea typeface="ＭＳ Ｐゴシック"/>
                <a:cs typeface="ＭＳ Ｐゴシック"/>
              </a:rPr>
              <a:t>How does this work?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Components are bundles of related metadata elements that describe an aspect of the resource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A complete description of a resource may require several components.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Components may use and contain other components</a:t>
            </a:r>
          </a:p>
          <a:p>
            <a:r>
              <a:rPr lang="en-US" smtClean="0">
                <a:ea typeface="ＭＳ Ｐゴシック"/>
                <a:cs typeface="ＭＳ Ｐゴシック"/>
              </a:rPr>
              <a:t>Components should be designed for reusability </a:t>
            </a:r>
          </a:p>
        </p:txBody>
      </p:sp>
      <p:sp>
        <p:nvSpPr>
          <p:cNvPr id="7" name="Round Diagonal Corner Rectangle 6"/>
          <p:cNvSpPr/>
          <p:nvPr/>
        </p:nvSpPr>
        <p:spPr bwMode="auto">
          <a:xfrm>
            <a:off x="1143000" y="3886200"/>
            <a:ext cx="914400" cy="914400"/>
          </a:xfrm>
          <a:prstGeom prst="round2Diag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anchor="ctr"/>
          <a:lstStyle/>
          <a:p>
            <a:pPr algn="r" defTabSz="914400">
              <a:defRPr/>
            </a:pPr>
            <a:endParaRPr lang="en-US" sz="900" b="1">
              <a:solidFill>
                <a:srgbClr val="000000"/>
              </a:solidFill>
              <a:latin typeface="Arial" pitchFamily="-111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Overview">
  <a:themeElements>
    <a:clrScheme name="Project Overview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Project Overview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9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pitchFamily="-111" charset="0"/>
          </a:defRPr>
        </a:defPPr>
      </a:lstStyle>
    </a:lnDef>
  </a:objectDefaults>
  <a:extraClrSchemeLst>
    <a:extraClrScheme>
      <a:clrScheme name="Project Overview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Overview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Overview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CMDI clean.pptx</Template>
  <TotalTime>18216</TotalTime>
  <Words>1254</Words>
  <Application>Microsoft Macintosh PowerPoint</Application>
  <PresentationFormat>On-screen Show (4:3)</PresentationFormat>
  <Paragraphs>461</Paragraphs>
  <Slides>28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ＭＳ Ｐゴシック</vt:lpstr>
      <vt:lpstr>Wingdings</vt:lpstr>
      <vt:lpstr>Calibri</vt:lpstr>
      <vt:lpstr>Times New Roman</vt:lpstr>
      <vt:lpstr>Arial Unicode MS</vt:lpstr>
      <vt:lpstr>宋体</vt:lpstr>
      <vt:lpstr>Project Overview</vt:lpstr>
      <vt:lpstr>Project Overview</vt:lpstr>
      <vt:lpstr>Project Overview</vt:lpstr>
      <vt:lpstr>Agenda CMDI Tutorial</vt:lpstr>
      <vt:lpstr>CMDI CLARIN Component Metadata Infrastructure </vt:lpstr>
      <vt:lpstr>CLARIN metadata background</vt:lpstr>
      <vt:lpstr>Metadata in General</vt:lpstr>
      <vt:lpstr>Metadata for  Language Resources I</vt:lpstr>
      <vt:lpstr>Metadata for  Language Resources II</vt:lpstr>
      <vt:lpstr>CHAT Example</vt:lpstr>
      <vt:lpstr>Current Metadata Situation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Metadata Components</vt:lpstr>
      <vt:lpstr>CMDI Schema Model</vt:lpstr>
      <vt:lpstr>CMDI Component Reuse</vt:lpstr>
      <vt:lpstr>Concept registries</vt:lpstr>
      <vt:lpstr>CMDI Explicit Semantics</vt:lpstr>
      <vt:lpstr>Relation Registry</vt:lpstr>
      <vt:lpstr>CMDI Metadata Live-cycle</vt:lpstr>
      <vt:lpstr>CMDI Architecture I</vt:lpstr>
      <vt:lpstr>CMDI Architecture II</vt:lpstr>
      <vt:lpstr>Current CMDI status I</vt:lpstr>
      <vt:lpstr>Current CMDI status II</vt:lpstr>
      <vt:lpstr>Slide 28</vt:lpstr>
    </vt:vector>
  </TitlesOfParts>
  <Company>MPI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Data Category Registry- and Component-based Metadata Framework</dc:title>
  <dc:creator>Daan Broeder</dc:creator>
  <cp:lastModifiedBy>Schol137</cp:lastModifiedBy>
  <cp:revision>102</cp:revision>
  <cp:lastPrinted>2011-01-17T07:22:49Z</cp:lastPrinted>
  <dcterms:created xsi:type="dcterms:W3CDTF">2011-01-13T15:37:34Z</dcterms:created>
  <dcterms:modified xsi:type="dcterms:W3CDTF">2012-05-07T09:07:54Z</dcterms:modified>
</cp:coreProperties>
</file>