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3"/>
  </p:notesMasterIdLst>
  <p:sldIdLst>
    <p:sldId id="256" r:id="rId2"/>
    <p:sldId id="275" r:id="rId3"/>
    <p:sldId id="272" r:id="rId4"/>
    <p:sldId id="269" r:id="rId5"/>
    <p:sldId id="267" r:id="rId6"/>
    <p:sldId id="270" r:id="rId7"/>
    <p:sldId id="271" r:id="rId8"/>
    <p:sldId id="268" r:id="rId9"/>
    <p:sldId id="257" r:id="rId10"/>
    <p:sldId id="258" r:id="rId11"/>
    <p:sldId id="259" r:id="rId12"/>
    <p:sldId id="260" r:id="rId13"/>
    <p:sldId id="261" r:id="rId14"/>
    <p:sldId id="262" r:id="rId15"/>
    <p:sldId id="263" r:id="rId16"/>
    <p:sldId id="264" r:id="rId17"/>
    <p:sldId id="265" r:id="rId18"/>
    <p:sldId id="266" r:id="rId19"/>
    <p:sldId id="273" r:id="rId20"/>
    <p:sldId id="274" r:id="rId21"/>
    <p:sldId id="276" r:id="rId22"/>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35" autoAdjust="0"/>
    <p:restoredTop sz="80824" autoAdjust="0"/>
  </p:normalViewPr>
  <p:slideViewPr>
    <p:cSldViewPr>
      <p:cViewPr varScale="1">
        <p:scale>
          <a:sx n="88" d="100"/>
          <a:sy n="88" d="100"/>
        </p:scale>
        <p:origin x="-654"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DB6A256-50BF-41E4-BBA2-A5DF04C8F068}" type="datetimeFigureOut">
              <a:rPr lang="nl-NL" smtClean="0"/>
              <a:pPr/>
              <a:t>28-8-2012</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C682CF-56F8-449E-BFA5-DF1FDF2A4A2B}" type="slidenum">
              <a:rPr lang="nl-NL" smtClean="0"/>
              <a:pPr/>
              <a:t>‹nr.›</a:t>
            </a:fld>
            <a:endParaRPr lang="nl-NL"/>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dirty="0" smtClean="0"/>
              <a:t>We bouwen</a:t>
            </a:r>
            <a:r>
              <a:rPr lang="nl-NL" baseline="0" dirty="0" smtClean="0"/>
              <a:t> voort op een NWO project begin jaren ‘90 waarin Hein van der Voort &amp; </a:t>
            </a:r>
            <a:r>
              <a:rPr lang="nl-NL" baseline="0" dirty="0" err="1" smtClean="0"/>
              <a:t>Cefas</a:t>
            </a:r>
            <a:r>
              <a:rPr lang="nl-NL" baseline="0" dirty="0" smtClean="0"/>
              <a:t> van Rossem</a:t>
            </a:r>
            <a:r>
              <a:rPr lang="nl-NL" baseline="0" dirty="0" smtClean="0"/>
              <a:t>.</a:t>
            </a:r>
            <a:endParaRPr lang="nl-NL" dirty="0" smtClean="0"/>
          </a:p>
          <a:p>
            <a:endParaRPr lang="nl-NL" dirty="0"/>
          </a:p>
        </p:txBody>
      </p:sp>
      <p:sp>
        <p:nvSpPr>
          <p:cNvPr id="4" name="Tijdelijke aanduiding voor dianummer 3"/>
          <p:cNvSpPr>
            <a:spLocks noGrp="1"/>
          </p:cNvSpPr>
          <p:nvPr>
            <p:ph type="sldNum" sz="quarter" idx="10"/>
          </p:nvPr>
        </p:nvSpPr>
        <p:spPr/>
        <p:txBody>
          <a:bodyPr/>
          <a:lstStyle/>
          <a:p>
            <a:fld id="{8DC682CF-56F8-449E-BFA5-DF1FDF2A4A2B}" type="slidenum">
              <a:rPr lang="nl-NL" smtClean="0"/>
              <a:pPr/>
              <a:t>3</a:t>
            </a:fld>
            <a:endParaRPr lang="nl-N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smtClean="0"/>
              <a:t>Hier is een voorbeeld van hoe de annotaties</a:t>
            </a:r>
            <a:r>
              <a:rPr lang="nl-NL" baseline="0" dirty="0" smtClean="0"/>
              <a:t> eruit zien. Het is belangrijk de annotaties te bekijken </a:t>
            </a:r>
            <a:r>
              <a:rPr lang="nl-NL" baseline="0" dirty="0" err="1" smtClean="0"/>
              <a:t>vóórdat</a:t>
            </a:r>
            <a:r>
              <a:rPr lang="nl-NL" baseline="0" dirty="0" smtClean="0"/>
              <a:t> je een zoekopdracht uitvoert. Er is geen vertaling toegevoegd. De </a:t>
            </a:r>
            <a:r>
              <a:rPr lang="nl-NL" baseline="0" dirty="0" err="1" smtClean="0"/>
              <a:t>annoties</a:t>
            </a:r>
            <a:r>
              <a:rPr lang="nl-NL" baseline="0" dirty="0" smtClean="0"/>
              <a:t> zijn met Toolbox gemaakt. De </a:t>
            </a:r>
            <a:r>
              <a:rPr lang="nl-NL" baseline="0" dirty="0" err="1" smtClean="0"/>
              <a:t>mb-regel</a:t>
            </a:r>
            <a:r>
              <a:rPr lang="nl-NL" baseline="0" dirty="0" smtClean="0"/>
              <a:t> bevat een gestandaardiseerde vorm voor elk woord. Deze standaard geldt alleen binnen een bron (of mogelijk ook voor verwante bronnen). Is gebaseerd op spelling (niet uitspraak) meest frequente vorm. Spelling en frequentie kunnen verschillen van bron tot bron.</a:t>
            </a:r>
            <a:endParaRPr lang="nl-NL" dirty="0"/>
          </a:p>
        </p:txBody>
      </p:sp>
      <p:sp>
        <p:nvSpPr>
          <p:cNvPr id="4" name="Tijdelijke aanduiding voor dianummer 3"/>
          <p:cNvSpPr>
            <a:spLocks noGrp="1"/>
          </p:cNvSpPr>
          <p:nvPr>
            <p:ph type="sldNum" sz="quarter" idx="10"/>
          </p:nvPr>
        </p:nvSpPr>
        <p:spPr/>
        <p:txBody>
          <a:bodyPr/>
          <a:lstStyle/>
          <a:p>
            <a:fld id="{8DC682CF-56F8-449E-BFA5-DF1FDF2A4A2B}" type="slidenum">
              <a:rPr lang="nl-NL" smtClean="0"/>
              <a:pPr/>
              <a:t>6</a:t>
            </a:fld>
            <a:endParaRPr lang="nl-N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smtClean="0"/>
              <a:t>[-a]: doorgekraste</a:t>
            </a:r>
            <a:r>
              <a:rPr lang="nl-NL" baseline="0" dirty="0" smtClean="0"/>
              <a:t> ‘a’, ‘=‘-teken origineel in manuscript als afbrekingsteken, [-*.*]  onleesbare letter verwijderd, &lt;- : noot in rechtermarge, ^a is boven de regel ingevoegd.</a:t>
            </a:r>
            <a:endParaRPr lang="nl-NL" dirty="0"/>
          </a:p>
        </p:txBody>
      </p:sp>
      <p:sp>
        <p:nvSpPr>
          <p:cNvPr id="4" name="Tijdelijke aanduiding voor dianummer 3"/>
          <p:cNvSpPr>
            <a:spLocks noGrp="1"/>
          </p:cNvSpPr>
          <p:nvPr>
            <p:ph type="sldNum" sz="quarter" idx="10"/>
          </p:nvPr>
        </p:nvSpPr>
        <p:spPr/>
        <p:txBody>
          <a:bodyPr/>
          <a:lstStyle/>
          <a:p>
            <a:fld id="{8DC682CF-56F8-449E-BFA5-DF1FDF2A4A2B}" type="slidenum">
              <a:rPr lang="nl-NL" smtClean="0"/>
              <a:pPr/>
              <a:t>7</a:t>
            </a:fld>
            <a:endParaRPr lang="nl-N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smtClean="0"/>
              <a:t>Slavenbrieven, Manuscripten Duitse missionarissen</a:t>
            </a:r>
            <a:r>
              <a:rPr lang="nl-NL" baseline="0" dirty="0" smtClean="0"/>
              <a:t> </a:t>
            </a:r>
            <a:r>
              <a:rPr lang="nl-NL" dirty="0" smtClean="0"/>
              <a:t>(beide ontdekt door Peter Stein in archieven </a:t>
            </a:r>
            <a:r>
              <a:rPr lang="nl-NL" dirty="0" err="1" smtClean="0"/>
              <a:t>Herrnhut</a:t>
            </a:r>
            <a:r>
              <a:rPr lang="nl-NL" dirty="0" smtClean="0"/>
              <a:t> begin jaren ‘80), Documenten Deense missionarissen, Dialogen, Alle verhalen van De Josselin de Jong (1926), Veldwerkaantekeningen Nelson (1936)</a:t>
            </a:r>
            <a:endParaRPr lang="nl-NL" dirty="0"/>
          </a:p>
        </p:txBody>
      </p:sp>
      <p:sp>
        <p:nvSpPr>
          <p:cNvPr id="4" name="Tijdelijke aanduiding voor dianummer 3"/>
          <p:cNvSpPr>
            <a:spLocks noGrp="1"/>
          </p:cNvSpPr>
          <p:nvPr>
            <p:ph type="sldNum" sz="quarter" idx="10"/>
          </p:nvPr>
        </p:nvSpPr>
        <p:spPr/>
        <p:txBody>
          <a:bodyPr/>
          <a:lstStyle/>
          <a:p>
            <a:fld id="{8DC682CF-56F8-449E-BFA5-DF1FDF2A4A2B}" type="slidenum">
              <a:rPr lang="nl-NL" smtClean="0"/>
              <a:pPr/>
              <a:t>8</a:t>
            </a:fld>
            <a:endParaRPr lang="nl-N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smtClean="0"/>
              <a:t>Je kunt</a:t>
            </a:r>
            <a:r>
              <a:rPr lang="nl-NL" baseline="0" dirty="0" smtClean="0"/>
              <a:t> </a:t>
            </a:r>
            <a:r>
              <a:rPr lang="nl-NL" baseline="0" smtClean="0"/>
              <a:t>ook opslaan</a:t>
            </a:r>
            <a:endParaRPr lang="nl-NL"/>
          </a:p>
        </p:txBody>
      </p:sp>
      <p:sp>
        <p:nvSpPr>
          <p:cNvPr id="4" name="Tijdelijke aanduiding voor dianummer 3"/>
          <p:cNvSpPr>
            <a:spLocks noGrp="1"/>
          </p:cNvSpPr>
          <p:nvPr>
            <p:ph type="sldNum" sz="quarter" idx="10"/>
          </p:nvPr>
        </p:nvSpPr>
        <p:spPr/>
        <p:txBody>
          <a:bodyPr/>
          <a:lstStyle/>
          <a:p>
            <a:fld id="{8DC682CF-56F8-449E-BFA5-DF1FDF2A4A2B}" type="slidenum">
              <a:rPr lang="nl-NL" smtClean="0"/>
              <a:pPr/>
              <a:t>17</a:t>
            </a:fld>
            <a:endParaRPr lang="nl-N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smtClean="0"/>
              <a:t>NOT() = alles behalve dit woord.</a:t>
            </a:r>
            <a:endParaRPr lang="nl-NL" dirty="0"/>
          </a:p>
        </p:txBody>
      </p:sp>
      <p:sp>
        <p:nvSpPr>
          <p:cNvPr id="4" name="Tijdelijke aanduiding voor dianummer 3"/>
          <p:cNvSpPr>
            <a:spLocks noGrp="1"/>
          </p:cNvSpPr>
          <p:nvPr>
            <p:ph type="sldNum" sz="quarter" idx="10"/>
          </p:nvPr>
        </p:nvSpPr>
        <p:spPr/>
        <p:txBody>
          <a:bodyPr/>
          <a:lstStyle/>
          <a:p>
            <a:fld id="{8DC682CF-56F8-449E-BFA5-DF1FDF2A4A2B}" type="slidenum">
              <a:rPr lang="nl-NL" smtClean="0"/>
              <a:pPr/>
              <a:t>18</a:t>
            </a:fld>
            <a:endParaRPr lang="nl-N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err="1" smtClean="0"/>
              <a:t>Substring</a:t>
            </a:r>
            <a:r>
              <a:rPr lang="nl-NL" dirty="0" smtClean="0"/>
              <a:t> zoeken; exact</a:t>
            </a:r>
            <a:r>
              <a:rPr lang="nl-NL" baseline="0" dirty="0" smtClean="0"/>
              <a:t> match; reguliere expressie/ inlezen meerdere delen database om tegelijkertijd in te zoeken.</a:t>
            </a:r>
            <a:endParaRPr lang="nl-NL" dirty="0"/>
          </a:p>
        </p:txBody>
      </p:sp>
      <p:sp>
        <p:nvSpPr>
          <p:cNvPr id="4" name="Tijdelijke aanduiding voor dianummer 3"/>
          <p:cNvSpPr>
            <a:spLocks noGrp="1"/>
          </p:cNvSpPr>
          <p:nvPr>
            <p:ph type="sldNum" sz="quarter" idx="10"/>
          </p:nvPr>
        </p:nvSpPr>
        <p:spPr/>
        <p:txBody>
          <a:bodyPr/>
          <a:lstStyle/>
          <a:p>
            <a:fld id="{8DC682CF-56F8-449E-BFA5-DF1FDF2A4A2B}" type="slidenum">
              <a:rPr lang="nl-NL" smtClean="0"/>
              <a:pPr/>
              <a:t>19</a:t>
            </a:fld>
            <a:endParaRPr lang="nl-N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smtClean="0"/>
              <a:t>Suriname wordt hierbij gerekend tot de Caraïben. Invloed van de missionarissen op de verschillende</a:t>
            </a:r>
            <a:r>
              <a:rPr lang="nl-NL" baseline="0" dirty="0" smtClean="0"/>
              <a:t> creooltalen, beschrijving van versch. creooltalen in versch. regio’s.</a:t>
            </a:r>
            <a:endParaRPr lang="nl-NL" dirty="0"/>
          </a:p>
        </p:txBody>
      </p:sp>
      <p:sp>
        <p:nvSpPr>
          <p:cNvPr id="4" name="Tijdelijke aanduiding voor dianummer 3"/>
          <p:cNvSpPr>
            <a:spLocks noGrp="1"/>
          </p:cNvSpPr>
          <p:nvPr>
            <p:ph type="sldNum" sz="quarter" idx="10"/>
          </p:nvPr>
        </p:nvSpPr>
        <p:spPr/>
        <p:txBody>
          <a:bodyPr/>
          <a:lstStyle/>
          <a:p>
            <a:fld id="{8DC682CF-56F8-449E-BFA5-DF1FDF2A4A2B}" type="slidenum">
              <a:rPr lang="nl-NL" smtClean="0"/>
              <a:pPr/>
              <a:t>20</a:t>
            </a:fld>
            <a:endParaRPr lang="nl-N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bg>
      <p:bgRef idx="1001">
        <a:schemeClr val="bg1"/>
      </p:bgRef>
    </p:bg>
    <p:spTree>
      <p:nvGrpSpPr>
        <p:cNvPr id="1" name=""/>
        <p:cNvGrpSpPr/>
        <p:nvPr/>
      </p:nvGrpSpPr>
      <p:grpSpPr>
        <a:xfrm>
          <a:off x="0" y="0"/>
          <a:ext cx="0" cy="0"/>
          <a:chOff x="0" y="0"/>
          <a:chExt cx="0" cy="0"/>
        </a:xfrm>
      </p:grpSpPr>
      <p:sp>
        <p:nvSpPr>
          <p:cNvPr id="8" name="Titel 7"/>
          <p:cNvSpPr>
            <a:spLocks noGrp="1"/>
          </p:cNvSpPr>
          <p:nvPr>
            <p:ph type="ctrTitle"/>
          </p:nvPr>
        </p:nvSpPr>
        <p:spPr>
          <a:xfrm>
            <a:off x="2286000" y="3124200"/>
            <a:ext cx="6172200" cy="1894362"/>
          </a:xfrm>
        </p:spPr>
        <p:txBody>
          <a:bodyPr/>
          <a:lstStyle>
            <a:lvl1pPr>
              <a:defRPr b="1"/>
            </a:lvl1pPr>
          </a:lstStyle>
          <a:p>
            <a:r>
              <a:rPr kumimoji="0" lang="nl-NL" smtClean="0"/>
              <a:t>Klik om de stijl te bewerken</a:t>
            </a:r>
            <a:endParaRPr kumimoji="0" lang="en-US"/>
          </a:p>
        </p:txBody>
      </p:sp>
      <p:sp>
        <p:nvSpPr>
          <p:cNvPr id="9" name="Ondertitel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nl-NL" smtClean="0"/>
              <a:t>Klik om het opmaakprofiel van de modelondertitel te bewerken</a:t>
            </a:r>
            <a:endParaRPr kumimoji="0" lang="en-US"/>
          </a:p>
        </p:txBody>
      </p:sp>
      <p:sp>
        <p:nvSpPr>
          <p:cNvPr id="28" name="Tijdelijke aanduiding voor datum 27"/>
          <p:cNvSpPr>
            <a:spLocks noGrp="1"/>
          </p:cNvSpPr>
          <p:nvPr>
            <p:ph type="dt" sz="half" idx="10"/>
          </p:nvPr>
        </p:nvSpPr>
        <p:spPr bwMode="auto">
          <a:xfrm rot="5400000">
            <a:off x="7764621" y="1174097"/>
            <a:ext cx="2286000" cy="381000"/>
          </a:xfrm>
        </p:spPr>
        <p:txBody>
          <a:bodyPr/>
          <a:lstStyle/>
          <a:p>
            <a:fld id="{9080327A-4619-4A57-9078-554044FD3E9C}" type="datetimeFigureOut">
              <a:rPr lang="nl-NL" smtClean="0"/>
              <a:pPr/>
              <a:t>28-8-2012</a:t>
            </a:fld>
            <a:endParaRPr lang="nl-NL"/>
          </a:p>
        </p:txBody>
      </p:sp>
      <p:sp>
        <p:nvSpPr>
          <p:cNvPr id="17" name="Tijdelijke aanduiding voor voettekst 16"/>
          <p:cNvSpPr>
            <a:spLocks noGrp="1"/>
          </p:cNvSpPr>
          <p:nvPr>
            <p:ph type="ftr" sz="quarter" idx="11"/>
          </p:nvPr>
        </p:nvSpPr>
        <p:spPr bwMode="auto">
          <a:xfrm rot="5400000">
            <a:off x="7077269" y="4181669"/>
            <a:ext cx="3657600" cy="384048"/>
          </a:xfrm>
        </p:spPr>
        <p:txBody>
          <a:bodyPr/>
          <a:lstStyle/>
          <a:p>
            <a:endParaRPr lang="nl-NL"/>
          </a:p>
        </p:txBody>
      </p:sp>
      <p:sp>
        <p:nvSpPr>
          <p:cNvPr id="10" name="Rechthoek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hthoek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hthoek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hthoek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hte verbindingslijn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hte verbindingslijn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Rechte verbindingslijn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Rechte verbindingslijn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Rechte verbindingslijn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Rechte verbindingslijn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hthoek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Tijdelijke aanduiding voor dianummer 28"/>
          <p:cNvSpPr>
            <a:spLocks noGrp="1"/>
          </p:cNvSpPr>
          <p:nvPr>
            <p:ph type="sldNum" sz="quarter" idx="12"/>
          </p:nvPr>
        </p:nvSpPr>
        <p:spPr bwMode="auto">
          <a:xfrm>
            <a:off x="1325544" y="4928702"/>
            <a:ext cx="609600" cy="517524"/>
          </a:xfrm>
        </p:spPr>
        <p:txBody>
          <a:bodyPr/>
          <a:lstStyle/>
          <a:p>
            <a:fld id="{96F1ACB1-F83E-4B5D-AFED-F6560A956BDD}" type="slidenum">
              <a:rPr lang="nl-NL" smtClean="0"/>
              <a:pPr/>
              <a:t>‹nr.›</a:t>
            </a:fld>
            <a:endParaRPr lang="nl-NL"/>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smtClean="0"/>
              <a:t>Klik om de stijl te bewerken</a:t>
            </a:r>
            <a:endParaRPr kumimoji="0" lang="en-US"/>
          </a:p>
        </p:txBody>
      </p:sp>
      <p:sp>
        <p:nvSpPr>
          <p:cNvPr id="3" name="Tijdelijke aanduiding voor verticale tekst 2"/>
          <p:cNvSpPr>
            <a:spLocks noGrp="1"/>
          </p:cNvSpPr>
          <p:nvPr>
            <p:ph type="body" orient="vert" idx="1"/>
          </p:nvPr>
        </p:nvSpPr>
        <p:spPr/>
        <p:txBody>
          <a:bodyPr vert="eaVer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datum 3"/>
          <p:cNvSpPr>
            <a:spLocks noGrp="1"/>
          </p:cNvSpPr>
          <p:nvPr>
            <p:ph type="dt" sz="half" idx="10"/>
          </p:nvPr>
        </p:nvSpPr>
        <p:spPr/>
        <p:txBody>
          <a:bodyPr/>
          <a:lstStyle/>
          <a:p>
            <a:fld id="{9080327A-4619-4A57-9078-554044FD3E9C}" type="datetimeFigureOut">
              <a:rPr lang="nl-NL" smtClean="0"/>
              <a:pPr/>
              <a:t>28-8-2012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6F1ACB1-F83E-4B5D-AFED-F6560A956BDD}" type="slidenum">
              <a:rPr lang="nl-NL" smtClean="0"/>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9"/>
            <a:ext cx="1676400" cy="5851525"/>
          </a:xfrm>
        </p:spPr>
        <p:txBody>
          <a:bodyPr vert="eaVert"/>
          <a:lstStyle/>
          <a:p>
            <a:r>
              <a:rPr kumimoji="0" lang="nl-NL" smtClean="0"/>
              <a:t>Klik om de stijl te bewerken</a:t>
            </a:r>
            <a:endParaRPr kumimoji="0" lang="en-US"/>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datum 3"/>
          <p:cNvSpPr>
            <a:spLocks noGrp="1"/>
          </p:cNvSpPr>
          <p:nvPr>
            <p:ph type="dt" sz="half" idx="10"/>
          </p:nvPr>
        </p:nvSpPr>
        <p:spPr/>
        <p:txBody>
          <a:bodyPr/>
          <a:lstStyle/>
          <a:p>
            <a:fld id="{9080327A-4619-4A57-9078-554044FD3E9C}" type="datetimeFigureOut">
              <a:rPr lang="nl-NL" smtClean="0"/>
              <a:pPr/>
              <a:t>28-8-2012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6F1ACB1-F83E-4B5D-AFED-F6560A956BDD}" type="slidenum">
              <a:rPr lang="nl-NL" smtClean="0"/>
              <a:pPr/>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smtClean="0"/>
              <a:t>Klik om de stijl te bewerken</a:t>
            </a:r>
            <a:endParaRPr kumimoji="0" lang="en-US"/>
          </a:p>
        </p:txBody>
      </p:sp>
      <p:sp>
        <p:nvSpPr>
          <p:cNvPr id="8" name="Tijdelijke aanduiding voor inhoud 7"/>
          <p:cNvSpPr>
            <a:spLocks noGrp="1"/>
          </p:cNvSpPr>
          <p:nvPr>
            <p:ph sz="quarter" idx="1"/>
          </p:nvPr>
        </p:nvSpPr>
        <p:spPr>
          <a:xfrm>
            <a:off x="457200" y="1600200"/>
            <a:ext cx="7467600" cy="4873752"/>
          </a:xfrm>
        </p:spPr>
        <p:txBody>
          <a:body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7" name="Tijdelijke aanduiding voor datum 6"/>
          <p:cNvSpPr>
            <a:spLocks noGrp="1"/>
          </p:cNvSpPr>
          <p:nvPr>
            <p:ph type="dt" sz="half" idx="14"/>
          </p:nvPr>
        </p:nvSpPr>
        <p:spPr/>
        <p:txBody>
          <a:bodyPr rtlCol="0"/>
          <a:lstStyle/>
          <a:p>
            <a:fld id="{9080327A-4619-4A57-9078-554044FD3E9C}" type="datetimeFigureOut">
              <a:rPr lang="nl-NL" smtClean="0"/>
              <a:pPr/>
              <a:t>28-8-2012</a:t>
            </a:fld>
            <a:endParaRPr lang="nl-NL"/>
          </a:p>
        </p:txBody>
      </p:sp>
      <p:sp>
        <p:nvSpPr>
          <p:cNvPr id="9" name="Tijdelijke aanduiding voor dianummer 8"/>
          <p:cNvSpPr>
            <a:spLocks noGrp="1"/>
          </p:cNvSpPr>
          <p:nvPr>
            <p:ph type="sldNum" sz="quarter" idx="15"/>
          </p:nvPr>
        </p:nvSpPr>
        <p:spPr/>
        <p:txBody>
          <a:bodyPr rtlCol="0"/>
          <a:lstStyle/>
          <a:p>
            <a:fld id="{96F1ACB1-F83E-4B5D-AFED-F6560A956BDD}" type="slidenum">
              <a:rPr lang="nl-NL" smtClean="0"/>
              <a:pPr/>
              <a:t>‹nr.›</a:t>
            </a:fld>
            <a:endParaRPr lang="nl-NL"/>
          </a:p>
        </p:txBody>
      </p:sp>
      <p:sp>
        <p:nvSpPr>
          <p:cNvPr id="10" name="Tijdelijke aanduiding voor voettekst 9"/>
          <p:cNvSpPr>
            <a:spLocks noGrp="1"/>
          </p:cNvSpPr>
          <p:nvPr>
            <p:ph type="ftr" sz="quarter" idx="16"/>
          </p:nvPr>
        </p:nvSpPr>
        <p:spPr/>
        <p:txBody>
          <a:bodyPr rtlCol="0"/>
          <a:lstStyle/>
          <a:p>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p:nvPr>
        </p:nvSpPr>
        <p:spPr>
          <a:xfrm>
            <a:off x="2286000" y="2895600"/>
            <a:ext cx="6172200" cy="2053590"/>
          </a:xfrm>
        </p:spPr>
        <p:txBody>
          <a:bodyPr/>
          <a:lstStyle>
            <a:lvl1pPr algn="l">
              <a:buNone/>
              <a:defRPr sz="3000" b="1" cap="small" baseline="0"/>
            </a:lvl1pPr>
          </a:lstStyle>
          <a:p>
            <a:r>
              <a:rPr kumimoji="0" lang="nl-NL" smtClean="0"/>
              <a:t>Klik om de stijl te bewerken</a:t>
            </a:r>
            <a:endParaRPr kumimoji="0" lang="en-US"/>
          </a:p>
        </p:txBody>
      </p:sp>
      <p:sp>
        <p:nvSpPr>
          <p:cNvPr id="3" name="Tijdelijke aanduiding voor tekst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nl-NL" smtClean="0"/>
              <a:t>Klik om de modelstijlen te bewerken</a:t>
            </a:r>
          </a:p>
        </p:txBody>
      </p:sp>
      <p:sp>
        <p:nvSpPr>
          <p:cNvPr id="4" name="Tijdelijke aanduiding voor datum 3"/>
          <p:cNvSpPr>
            <a:spLocks noGrp="1"/>
          </p:cNvSpPr>
          <p:nvPr>
            <p:ph type="dt" sz="half" idx="10"/>
          </p:nvPr>
        </p:nvSpPr>
        <p:spPr bwMode="auto">
          <a:xfrm rot="5400000">
            <a:off x="7763256" y="1170432"/>
            <a:ext cx="2286000" cy="381000"/>
          </a:xfrm>
        </p:spPr>
        <p:txBody>
          <a:bodyPr/>
          <a:lstStyle/>
          <a:p>
            <a:fld id="{9080327A-4619-4A57-9078-554044FD3E9C}" type="datetimeFigureOut">
              <a:rPr lang="nl-NL" smtClean="0"/>
              <a:pPr/>
              <a:t>28-8-2012</a:t>
            </a:fld>
            <a:endParaRPr lang="nl-NL"/>
          </a:p>
        </p:txBody>
      </p:sp>
      <p:sp>
        <p:nvSpPr>
          <p:cNvPr id="5" name="Tijdelijke aanduiding voor voettekst 4"/>
          <p:cNvSpPr>
            <a:spLocks noGrp="1"/>
          </p:cNvSpPr>
          <p:nvPr>
            <p:ph type="ftr" sz="quarter" idx="11"/>
          </p:nvPr>
        </p:nvSpPr>
        <p:spPr bwMode="auto">
          <a:xfrm rot="5400000">
            <a:off x="7077456" y="4178808"/>
            <a:ext cx="3657600" cy="384048"/>
          </a:xfrm>
        </p:spPr>
        <p:txBody>
          <a:bodyPr/>
          <a:lstStyle/>
          <a:p>
            <a:endParaRPr lang="nl-NL"/>
          </a:p>
        </p:txBody>
      </p:sp>
      <p:sp>
        <p:nvSpPr>
          <p:cNvPr id="9" name="Rechthoek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hthoek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hthoek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hthoek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hte verbindingslijn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echte verbindingslijn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Rechte verbindingslijn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Rechte verbindingslijn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Rechte verbindingslijn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hthoek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Rechte verbindingslijn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ijdelijke aanduiding voor dianummer 5"/>
          <p:cNvSpPr>
            <a:spLocks noGrp="1"/>
          </p:cNvSpPr>
          <p:nvPr>
            <p:ph type="sldNum" sz="quarter" idx="12"/>
          </p:nvPr>
        </p:nvSpPr>
        <p:spPr bwMode="auto">
          <a:xfrm>
            <a:off x="1340616" y="4928702"/>
            <a:ext cx="609600" cy="517524"/>
          </a:xfrm>
        </p:spPr>
        <p:txBody>
          <a:bodyPr/>
          <a:lstStyle/>
          <a:p>
            <a:fld id="{96F1ACB1-F83E-4B5D-AFED-F6560A956BDD}" type="slidenum">
              <a:rPr lang="nl-NL" smtClean="0"/>
              <a:pPr/>
              <a:t>‹nr.›</a:t>
            </a:fld>
            <a:endParaRPr lang="nl-NL"/>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smtClean="0"/>
              <a:t>Klik om de stijl te bewerken</a:t>
            </a:r>
            <a:endParaRPr kumimoji="0" lang="en-US"/>
          </a:p>
        </p:txBody>
      </p:sp>
      <p:sp>
        <p:nvSpPr>
          <p:cNvPr id="5" name="Tijdelijke aanduiding voor datum 4"/>
          <p:cNvSpPr>
            <a:spLocks noGrp="1"/>
          </p:cNvSpPr>
          <p:nvPr>
            <p:ph type="dt" sz="half" idx="10"/>
          </p:nvPr>
        </p:nvSpPr>
        <p:spPr/>
        <p:txBody>
          <a:bodyPr/>
          <a:lstStyle/>
          <a:p>
            <a:fld id="{9080327A-4619-4A57-9078-554044FD3E9C}" type="datetimeFigureOut">
              <a:rPr lang="nl-NL" smtClean="0"/>
              <a:pPr/>
              <a:t>28-8-2012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6F1ACB1-F83E-4B5D-AFED-F6560A956BDD}" type="slidenum">
              <a:rPr lang="nl-NL" smtClean="0"/>
              <a:pPr/>
              <a:t>‹nr.›</a:t>
            </a:fld>
            <a:endParaRPr lang="nl-NL"/>
          </a:p>
        </p:txBody>
      </p:sp>
      <p:sp>
        <p:nvSpPr>
          <p:cNvPr id="9" name="Tijdelijke aanduiding voor inhoud 8"/>
          <p:cNvSpPr>
            <a:spLocks noGrp="1"/>
          </p:cNvSpPr>
          <p:nvPr>
            <p:ph sz="quarter" idx="1"/>
          </p:nvPr>
        </p:nvSpPr>
        <p:spPr>
          <a:xfrm>
            <a:off x="457200" y="1600200"/>
            <a:ext cx="3657600" cy="4572000"/>
          </a:xfrm>
        </p:spPr>
        <p:txBody>
          <a:body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11" name="Tijdelijke aanduiding voor inhoud 10"/>
          <p:cNvSpPr>
            <a:spLocks noGrp="1"/>
          </p:cNvSpPr>
          <p:nvPr>
            <p:ph sz="quarter" idx="2"/>
          </p:nvPr>
        </p:nvSpPr>
        <p:spPr>
          <a:xfrm>
            <a:off x="4270248" y="1600200"/>
            <a:ext cx="3657600" cy="4572000"/>
          </a:xfrm>
        </p:spPr>
        <p:txBody>
          <a:body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7543800" cy="1143000"/>
          </a:xfrm>
        </p:spPr>
        <p:txBody>
          <a:bodyPr anchor="b"/>
          <a:lstStyle>
            <a:lvl1pPr>
              <a:defRPr/>
            </a:lvl1pPr>
          </a:lstStyle>
          <a:p>
            <a:r>
              <a:rPr kumimoji="0" lang="nl-NL" smtClean="0"/>
              <a:t>Klik om de stijl te bewerken</a:t>
            </a:r>
            <a:endParaRPr kumimoji="0" lang="en-US"/>
          </a:p>
        </p:txBody>
      </p:sp>
      <p:sp>
        <p:nvSpPr>
          <p:cNvPr id="7" name="Tijdelijke aanduiding voor datum 6"/>
          <p:cNvSpPr>
            <a:spLocks noGrp="1"/>
          </p:cNvSpPr>
          <p:nvPr>
            <p:ph type="dt" sz="half" idx="10"/>
          </p:nvPr>
        </p:nvSpPr>
        <p:spPr/>
        <p:txBody>
          <a:bodyPr/>
          <a:lstStyle/>
          <a:p>
            <a:fld id="{9080327A-4619-4A57-9078-554044FD3E9C}" type="datetimeFigureOut">
              <a:rPr lang="nl-NL" smtClean="0"/>
              <a:pPr/>
              <a:t>28-8-2012</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96F1ACB1-F83E-4B5D-AFED-F6560A956BDD}" type="slidenum">
              <a:rPr lang="nl-NL" smtClean="0"/>
              <a:pPr/>
              <a:t>‹nr.›</a:t>
            </a:fld>
            <a:endParaRPr lang="nl-NL"/>
          </a:p>
        </p:txBody>
      </p:sp>
      <p:sp>
        <p:nvSpPr>
          <p:cNvPr id="11" name="Tijdelijke aanduiding voor inhoud 10"/>
          <p:cNvSpPr>
            <a:spLocks noGrp="1"/>
          </p:cNvSpPr>
          <p:nvPr>
            <p:ph sz="quarter" idx="2"/>
          </p:nvPr>
        </p:nvSpPr>
        <p:spPr>
          <a:xfrm>
            <a:off x="457200" y="2362200"/>
            <a:ext cx="3657600" cy="3886200"/>
          </a:xfrm>
        </p:spPr>
        <p:txBody>
          <a:body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13" name="Tijdelijke aanduiding voor inhoud 12"/>
          <p:cNvSpPr>
            <a:spLocks noGrp="1"/>
          </p:cNvSpPr>
          <p:nvPr>
            <p:ph sz="quarter" idx="4"/>
          </p:nvPr>
        </p:nvSpPr>
        <p:spPr>
          <a:xfrm>
            <a:off x="4371975" y="2362200"/>
            <a:ext cx="3657600" cy="3886200"/>
          </a:xfrm>
        </p:spPr>
        <p:txBody>
          <a:body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12" name="Tijdelijke aanduiding voor tekst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nl-NL" smtClean="0"/>
              <a:t>Klik om de modelstijlen te bewerken</a:t>
            </a:r>
          </a:p>
        </p:txBody>
      </p:sp>
      <p:sp>
        <p:nvSpPr>
          <p:cNvPr id="14" name="Tijdelijke aanduiding voor tekst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nl-NL" smtClean="0"/>
              <a:t>Klik om de modelstijlen te bewerken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smtClean="0"/>
              <a:t>Klik om de stijl te bewerken</a:t>
            </a:r>
            <a:endParaRPr kumimoji="0" lang="en-US"/>
          </a:p>
        </p:txBody>
      </p:sp>
      <p:sp>
        <p:nvSpPr>
          <p:cNvPr id="6" name="Tijdelijke aanduiding voor datum 5"/>
          <p:cNvSpPr>
            <a:spLocks noGrp="1"/>
          </p:cNvSpPr>
          <p:nvPr>
            <p:ph type="dt" sz="half" idx="10"/>
          </p:nvPr>
        </p:nvSpPr>
        <p:spPr/>
        <p:txBody>
          <a:bodyPr rtlCol="0"/>
          <a:lstStyle/>
          <a:p>
            <a:fld id="{9080327A-4619-4A57-9078-554044FD3E9C}" type="datetimeFigureOut">
              <a:rPr lang="nl-NL" smtClean="0"/>
              <a:pPr/>
              <a:t>28-8-2012</a:t>
            </a:fld>
            <a:endParaRPr lang="nl-NL"/>
          </a:p>
        </p:txBody>
      </p:sp>
      <p:sp>
        <p:nvSpPr>
          <p:cNvPr id="7" name="Tijdelijke aanduiding voor dianummer 6"/>
          <p:cNvSpPr>
            <a:spLocks noGrp="1"/>
          </p:cNvSpPr>
          <p:nvPr>
            <p:ph type="sldNum" sz="quarter" idx="11"/>
          </p:nvPr>
        </p:nvSpPr>
        <p:spPr/>
        <p:txBody>
          <a:bodyPr rtlCol="0"/>
          <a:lstStyle/>
          <a:p>
            <a:fld id="{96F1ACB1-F83E-4B5D-AFED-F6560A956BDD}" type="slidenum">
              <a:rPr lang="nl-NL" smtClean="0"/>
              <a:pPr/>
              <a:t>‹nr.›</a:t>
            </a:fld>
            <a:endParaRPr lang="nl-NL"/>
          </a:p>
        </p:txBody>
      </p:sp>
      <p:sp>
        <p:nvSpPr>
          <p:cNvPr id="8" name="Tijdelijke aanduiding voor voettekst 7"/>
          <p:cNvSpPr>
            <a:spLocks noGrp="1"/>
          </p:cNvSpPr>
          <p:nvPr>
            <p:ph type="ftr" sz="quarter" idx="12"/>
          </p:nvPr>
        </p:nvSpPr>
        <p:spPr/>
        <p:txBody>
          <a:bodyPr rtlCol="0"/>
          <a:lstStyle/>
          <a:p>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9080327A-4619-4A57-9078-554044FD3E9C}" type="datetimeFigureOut">
              <a:rPr lang="nl-NL" smtClean="0"/>
              <a:pPr/>
              <a:t>28-8-2012</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96F1ACB1-F83E-4B5D-AFED-F6560A956BDD}" type="slidenum">
              <a:rPr lang="nl-NL" smtClean="0"/>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bg>
      <p:bgRef idx="1001">
        <a:schemeClr val="bg1"/>
      </p:bgRef>
    </p:bg>
    <p:spTree>
      <p:nvGrpSpPr>
        <p:cNvPr id="1" name=""/>
        <p:cNvGrpSpPr/>
        <p:nvPr/>
      </p:nvGrpSpPr>
      <p:grpSpPr>
        <a:xfrm>
          <a:off x="0" y="0"/>
          <a:ext cx="0" cy="0"/>
          <a:chOff x="0" y="0"/>
          <a:chExt cx="0" cy="0"/>
        </a:xfrm>
      </p:grpSpPr>
      <p:sp>
        <p:nvSpPr>
          <p:cNvPr id="10" name="Rechte verbindingslijn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el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nl-NL" smtClean="0"/>
              <a:t>Klik om de stijl te bewerken</a:t>
            </a:r>
            <a:endParaRPr kumimoji="0" lang="en-US"/>
          </a:p>
        </p:txBody>
      </p:sp>
      <p:sp>
        <p:nvSpPr>
          <p:cNvPr id="3" name="Tijdelijke aanduiding voor tekst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nl-NL" smtClean="0"/>
              <a:t>Klik om de modelstijlen te bewerken</a:t>
            </a:r>
          </a:p>
        </p:txBody>
      </p:sp>
      <p:sp>
        <p:nvSpPr>
          <p:cNvPr id="8" name="Rechte verbindingslijn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Rechte verbindingslijn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Rechte verbindingslijn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hthoek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hte verbindingslijn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Tijdelijke aanduiding voor inhoud 17"/>
          <p:cNvSpPr>
            <a:spLocks noGrp="1"/>
          </p:cNvSpPr>
          <p:nvPr>
            <p:ph sz="quarter" idx="1"/>
          </p:nvPr>
        </p:nvSpPr>
        <p:spPr>
          <a:xfrm>
            <a:off x="304800" y="274320"/>
            <a:ext cx="5638800" cy="6327648"/>
          </a:xfrm>
        </p:spPr>
        <p:txBody>
          <a:body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21" name="Tijdelijke aanduiding voor datum 20"/>
          <p:cNvSpPr>
            <a:spLocks noGrp="1"/>
          </p:cNvSpPr>
          <p:nvPr>
            <p:ph type="dt" sz="half" idx="14"/>
          </p:nvPr>
        </p:nvSpPr>
        <p:spPr/>
        <p:txBody>
          <a:bodyPr rtlCol="0"/>
          <a:lstStyle/>
          <a:p>
            <a:fld id="{9080327A-4619-4A57-9078-554044FD3E9C}" type="datetimeFigureOut">
              <a:rPr lang="nl-NL" smtClean="0"/>
              <a:pPr/>
              <a:t>28-8-2012</a:t>
            </a:fld>
            <a:endParaRPr lang="nl-NL"/>
          </a:p>
        </p:txBody>
      </p:sp>
      <p:sp>
        <p:nvSpPr>
          <p:cNvPr id="22" name="Tijdelijke aanduiding voor dianummer 21"/>
          <p:cNvSpPr>
            <a:spLocks noGrp="1"/>
          </p:cNvSpPr>
          <p:nvPr>
            <p:ph type="sldNum" sz="quarter" idx="15"/>
          </p:nvPr>
        </p:nvSpPr>
        <p:spPr/>
        <p:txBody>
          <a:bodyPr rtlCol="0"/>
          <a:lstStyle/>
          <a:p>
            <a:fld id="{96F1ACB1-F83E-4B5D-AFED-F6560A956BDD}" type="slidenum">
              <a:rPr lang="nl-NL" smtClean="0"/>
              <a:pPr/>
              <a:t>‹nr.›</a:t>
            </a:fld>
            <a:endParaRPr lang="nl-NL"/>
          </a:p>
        </p:txBody>
      </p:sp>
      <p:sp>
        <p:nvSpPr>
          <p:cNvPr id="23" name="Tijdelijke aanduiding voor voettekst 22"/>
          <p:cNvSpPr>
            <a:spLocks noGrp="1"/>
          </p:cNvSpPr>
          <p:nvPr>
            <p:ph type="ftr" sz="quarter" idx="16"/>
          </p:nvPr>
        </p:nvSpPr>
        <p:spPr/>
        <p:txBody>
          <a:bodyPr rtlCol="0"/>
          <a:lstStyle/>
          <a:p>
            <a:endParaRPr lang="nl-NL"/>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9" name="Rechte verbindingslijn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el 1"/>
          <p:cNvSpPr>
            <a:spLocks noGrp="1"/>
          </p:cNvSpPr>
          <p:nvPr>
            <p:ph type="title"/>
          </p:nvPr>
        </p:nvSpPr>
        <p:spPr>
          <a:xfrm rot="5400000">
            <a:off x="3350133" y="3200400"/>
            <a:ext cx="6309360" cy="457200"/>
          </a:xfrm>
        </p:spPr>
        <p:txBody>
          <a:bodyPr anchor="b"/>
          <a:lstStyle>
            <a:lvl1pPr algn="l">
              <a:buNone/>
              <a:defRPr sz="2000" b="1"/>
            </a:lvl1pPr>
          </a:lstStyle>
          <a:p>
            <a:r>
              <a:rPr kumimoji="0" lang="nl-NL" smtClean="0"/>
              <a:t>Klik om de stijl te bewerken</a:t>
            </a:r>
            <a:endParaRPr kumimoji="0" lang="en-US"/>
          </a:p>
        </p:txBody>
      </p:sp>
      <p:sp>
        <p:nvSpPr>
          <p:cNvPr id="3" name="Tijdelijke aanduiding voor afbeelding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nl-NL" smtClean="0"/>
              <a:t>Klik op het pictogram als u een afbeelding wilt toevoegen</a:t>
            </a:r>
            <a:endParaRPr kumimoji="0" lang="en-US" dirty="0"/>
          </a:p>
        </p:txBody>
      </p:sp>
      <p:sp>
        <p:nvSpPr>
          <p:cNvPr id="4" name="Tijdelijke aanduiding voor tekst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nl-NL" smtClean="0"/>
              <a:t>Klik om de modelstijlen te bewerken</a:t>
            </a:r>
          </a:p>
        </p:txBody>
      </p:sp>
      <p:sp>
        <p:nvSpPr>
          <p:cNvPr id="10" name="Rechte verbindingslijn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hthoek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hte verbindingslijn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Rechte verbindingslijn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Rechte verbindingslijn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Tijdelijke aanduiding voor datum 16"/>
          <p:cNvSpPr>
            <a:spLocks noGrp="1"/>
          </p:cNvSpPr>
          <p:nvPr>
            <p:ph type="dt" sz="half" idx="10"/>
          </p:nvPr>
        </p:nvSpPr>
        <p:spPr/>
        <p:txBody>
          <a:bodyPr rtlCol="0"/>
          <a:lstStyle/>
          <a:p>
            <a:fld id="{9080327A-4619-4A57-9078-554044FD3E9C}" type="datetimeFigureOut">
              <a:rPr lang="nl-NL" smtClean="0"/>
              <a:pPr/>
              <a:t>28-8-2012</a:t>
            </a:fld>
            <a:endParaRPr lang="nl-NL"/>
          </a:p>
        </p:txBody>
      </p:sp>
      <p:sp>
        <p:nvSpPr>
          <p:cNvPr id="18" name="Tijdelijke aanduiding voor dianummer 17"/>
          <p:cNvSpPr>
            <a:spLocks noGrp="1"/>
          </p:cNvSpPr>
          <p:nvPr>
            <p:ph type="sldNum" sz="quarter" idx="11"/>
          </p:nvPr>
        </p:nvSpPr>
        <p:spPr/>
        <p:txBody>
          <a:bodyPr rtlCol="0"/>
          <a:lstStyle/>
          <a:p>
            <a:fld id="{96F1ACB1-F83E-4B5D-AFED-F6560A956BDD}" type="slidenum">
              <a:rPr lang="nl-NL" smtClean="0"/>
              <a:pPr/>
              <a:t>‹nr.›</a:t>
            </a:fld>
            <a:endParaRPr lang="nl-NL"/>
          </a:p>
        </p:txBody>
      </p:sp>
      <p:sp>
        <p:nvSpPr>
          <p:cNvPr id="21" name="Tijdelijke aanduiding voor voettekst 20"/>
          <p:cNvSpPr>
            <a:spLocks noGrp="1"/>
          </p:cNvSpPr>
          <p:nvPr>
            <p:ph type="ftr" sz="quarter" idx="12"/>
          </p:nvPr>
        </p:nvSpPr>
        <p:spPr/>
        <p:txBody>
          <a:bodyPr rtlCol="0"/>
          <a:lstStyle/>
          <a:p>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Rechte verbindingslijn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jdelijke aanduiding voor titel 21"/>
          <p:cNvSpPr>
            <a:spLocks noGrp="1"/>
          </p:cNvSpPr>
          <p:nvPr>
            <p:ph type="title"/>
          </p:nvPr>
        </p:nvSpPr>
        <p:spPr>
          <a:xfrm>
            <a:off x="457200" y="274638"/>
            <a:ext cx="7467600" cy="1143000"/>
          </a:xfrm>
          <a:prstGeom prst="rect">
            <a:avLst/>
          </a:prstGeom>
        </p:spPr>
        <p:txBody>
          <a:bodyPr vert="horz" anchor="b">
            <a:normAutofit/>
          </a:bodyPr>
          <a:lstStyle/>
          <a:p>
            <a:r>
              <a:rPr kumimoji="0" lang="nl-NL" smtClean="0"/>
              <a:t>Klik om de stijl te bewerken</a:t>
            </a:r>
            <a:endParaRPr kumimoji="0" lang="en-US"/>
          </a:p>
        </p:txBody>
      </p:sp>
      <p:sp>
        <p:nvSpPr>
          <p:cNvPr id="13" name="Tijdelijke aanduiding voor tekst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nl-NL" smtClean="0"/>
              <a:t>Klik om de modelstijlen te bewerken</a:t>
            </a:r>
          </a:p>
          <a:p>
            <a:pPr lvl="1" eaLnBrk="1" latinLnBrk="0" hangingPunct="1"/>
            <a:r>
              <a:rPr kumimoji="0" lang="nl-NL" smtClean="0"/>
              <a:t>Tweede niveau</a:t>
            </a:r>
          </a:p>
          <a:p>
            <a:pPr lvl="2" eaLnBrk="1" latinLnBrk="0" hangingPunct="1"/>
            <a:r>
              <a:rPr kumimoji="0" lang="nl-NL" smtClean="0"/>
              <a:t>Derde niveau</a:t>
            </a:r>
          </a:p>
          <a:p>
            <a:pPr lvl="3" eaLnBrk="1" latinLnBrk="0" hangingPunct="1"/>
            <a:r>
              <a:rPr kumimoji="0" lang="nl-NL" smtClean="0"/>
              <a:t>Vierde niveau</a:t>
            </a:r>
          </a:p>
          <a:p>
            <a:pPr lvl="4" eaLnBrk="1" latinLnBrk="0" hangingPunct="1"/>
            <a:r>
              <a:rPr kumimoji="0" lang="nl-NL" smtClean="0"/>
              <a:t>Vijfde niveau</a:t>
            </a:r>
            <a:endParaRPr kumimoji="0" lang="en-US"/>
          </a:p>
        </p:txBody>
      </p:sp>
      <p:sp>
        <p:nvSpPr>
          <p:cNvPr id="14" name="Tijdelijke aanduiding voor datum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9080327A-4619-4A57-9078-554044FD3E9C}" type="datetimeFigureOut">
              <a:rPr lang="nl-NL" smtClean="0"/>
              <a:pPr/>
              <a:t>28-8-2012</a:t>
            </a:fld>
            <a:endParaRPr lang="nl-NL"/>
          </a:p>
        </p:txBody>
      </p:sp>
      <p:sp>
        <p:nvSpPr>
          <p:cNvPr id="3" name="Tijdelijke aanduiding voor voettekst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nl-NL"/>
          </a:p>
        </p:txBody>
      </p:sp>
      <p:sp>
        <p:nvSpPr>
          <p:cNvPr id="7" name="Rechte verbindingslijn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Rechte verbindingslijn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hthoek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hte verbindingslijn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Tijdelijke aanduiding voor dianumm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96F1ACB1-F83E-4B5D-AFED-F6560A956BDD}" type="slidenum">
              <a:rPr lang="nl-NL" smtClean="0"/>
              <a:pPr/>
              <a:t>‹nr.›</a:t>
            </a:fld>
            <a:endParaRPr lang="nl-NL"/>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1628800"/>
            <a:ext cx="7772400" cy="2952328"/>
          </a:xfrm>
        </p:spPr>
        <p:txBody>
          <a:bodyPr>
            <a:normAutofit/>
          </a:bodyPr>
          <a:lstStyle/>
          <a:p>
            <a:pPr algn="r"/>
            <a:r>
              <a:rPr lang="nl-NL" dirty="0" smtClean="0"/>
              <a:t>NEHOL (</a:t>
            </a:r>
            <a:r>
              <a:rPr lang="nl-NL" dirty="0" err="1" smtClean="0"/>
              <a:t>NEgerHOLlands</a:t>
            </a:r>
            <a:r>
              <a:rPr lang="nl-NL" dirty="0" smtClean="0"/>
              <a:t>) database:</a:t>
            </a:r>
            <a:br>
              <a:rPr lang="nl-NL" dirty="0" smtClean="0"/>
            </a:br>
            <a:r>
              <a:rPr lang="nl-NL" dirty="0" smtClean="0"/>
              <a:t>200 jaar Negerhollands data</a:t>
            </a:r>
            <a:br>
              <a:rPr lang="nl-NL" dirty="0" smtClean="0"/>
            </a:br>
            <a:r>
              <a:rPr lang="nl-NL" dirty="0"/>
              <a:t/>
            </a:r>
            <a:br>
              <a:rPr lang="nl-NL" dirty="0"/>
            </a:br>
            <a:r>
              <a:rPr lang="nl-NL" sz="3200" dirty="0" smtClean="0">
                <a:solidFill>
                  <a:schemeClr val="accent3">
                    <a:lumMod val="50000"/>
                  </a:schemeClr>
                </a:solidFill>
              </a:rPr>
              <a:t>Robbert van </a:t>
            </a:r>
            <a:r>
              <a:rPr lang="nl-NL" sz="3200" dirty="0" err="1" smtClean="0">
                <a:solidFill>
                  <a:schemeClr val="accent3">
                    <a:lumMod val="50000"/>
                  </a:schemeClr>
                </a:solidFill>
              </a:rPr>
              <a:t>Sluijs</a:t>
            </a:r>
            <a:r>
              <a:rPr lang="nl-NL" sz="3200" dirty="0" smtClean="0">
                <a:solidFill>
                  <a:schemeClr val="accent3">
                    <a:lumMod val="50000"/>
                  </a:schemeClr>
                </a:solidFill>
              </a:rPr>
              <a:t/>
            </a:r>
            <a:br>
              <a:rPr lang="nl-NL" sz="3200" dirty="0" smtClean="0">
                <a:solidFill>
                  <a:schemeClr val="accent3">
                    <a:lumMod val="50000"/>
                  </a:schemeClr>
                </a:solidFill>
              </a:rPr>
            </a:br>
            <a:r>
              <a:rPr lang="nl-NL" sz="2400" dirty="0" smtClean="0">
                <a:solidFill>
                  <a:schemeClr val="accent3">
                    <a:lumMod val="50000"/>
                  </a:schemeClr>
                </a:solidFill>
              </a:rPr>
              <a:t>Radboud Universiteit Nijmegen</a:t>
            </a:r>
            <a:r>
              <a:rPr lang="nl-NL" sz="3200" dirty="0" smtClean="0">
                <a:solidFill>
                  <a:schemeClr val="accent3">
                    <a:lumMod val="50000"/>
                  </a:schemeClr>
                </a:solidFill>
              </a:rPr>
              <a:t/>
            </a:r>
            <a:br>
              <a:rPr lang="nl-NL" sz="3200" dirty="0" smtClean="0">
                <a:solidFill>
                  <a:schemeClr val="accent3">
                    <a:lumMod val="50000"/>
                  </a:schemeClr>
                </a:solidFill>
              </a:rPr>
            </a:br>
            <a:r>
              <a:rPr lang="nl-NL" sz="2400" dirty="0" smtClean="0">
                <a:solidFill>
                  <a:schemeClr val="accent3">
                    <a:lumMod val="50000"/>
                  </a:schemeClr>
                </a:solidFill>
              </a:rPr>
              <a:t>(</a:t>
            </a:r>
            <a:r>
              <a:rPr lang="nl-NL" sz="2400" dirty="0" err="1" smtClean="0">
                <a:solidFill>
                  <a:schemeClr val="accent3">
                    <a:lumMod val="50000"/>
                  </a:schemeClr>
                </a:solidFill>
              </a:rPr>
              <a:t>r.vansluijs</a:t>
            </a:r>
            <a:r>
              <a:rPr lang="nl-NL" sz="2400" dirty="0" smtClean="0">
                <a:solidFill>
                  <a:schemeClr val="accent3">
                    <a:lumMod val="50000"/>
                  </a:schemeClr>
                </a:solidFill>
              </a:rPr>
              <a:t>@</a:t>
            </a:r>
            <a:r>
              <a:rPr lang="nl-NL" sz="2400" dirty="0" err="1" smtClean="0">
                <a:solidFill>
                  <a:schemeClr val="accent3">
                    <a:lumMod val="50000"/>
                  </a:schemeClr>
                </a:solidFill>
              </a:rPr>
              <a:t>let.ru.nl</a:t>
            </a:r>
            <a:r>
              <a:rPr lang="nl-NL" sz="2400" dirty="0" smtClean="0">
                <a:solidFill>
                  <a:schemeClr val="accent3">
                    <a:lumMod val="50000"/>
                  </a:schemeClr>
                </a:solidFill>
              </a:rPr>
              <a:t>)</a:t>
            </a:r>
            <a:endParaRPr lang="nl-NL" dirty="0">
              <a:solidFill>
                <a:schemeClr val="accent3">
                  <a:lumMod val="50000"/>
                </a:schemeClr>
              </a:solidFill>
            </a:endParaRPr>
          </a:p>
        </p:txBody>
      </p:sp>
      <p:sp>
        <p:nvSpPr>
          <p:cNvPr id="3" name="Ondertitel 2"/>
          <p:cNvSpPr>
            <a:spLocks noGrp="1"/>
          </p:cNvSpPr>
          <p:nvPr>
            <p:ph type="subTitle" idx="1"/>
          </p:nvPr>
        </p:nvSpPr>
        <p:spPr>
          <a:xfrm>
            <a:off x="1371600" y="4797152"/>
            <a:ext cx="6400800" cy="1368152"/>
          </a:xfrm>
        </p:spPr>
        <p:txBody>
          <a:bodyPr>
            <a:normAutofit/>
          </a:bodyPr>
          <a:lstStyle/>
          <a:p>
            <a:r>
              <a:rPr lang="nl-NL" dirty="0" smtClean="0"/>
              <a:t>CLARIN-NL-10-010</a:t>
            </a:r>
            <a:r>
              <a:rPr lang="nl-NL" dirty="0" smtClean="0"/>
              <a:t>		</a:t>
            </a:r>
            <a:endParaRPr lang="nl-NL" dirty="0" smtClean="0"/>
          </a:p>
          <a:p>
            <a:r>
              <a:rPr lang="nl-NL" dirty="0" err="1" smtClean="0"/>
              <a:t>Call</a:t>
            </a:r>
            <a:r>
              <a:rPr lang="nl-NL" dirty="0" smtClean="0"/>
              <a:t> 2 </a:t>
            </a:r>
            <a:r>
              <a:rPr lang="nl-NL" dirty="0" smtClean="0"/>
              <a:t>				</a:t>
            </a:r>
            <a:endParaRPr lang="nl-NL" dirty="0" smtClean="0"/>
          </a:p>
          <a:p>
            <a:r>
              <a:rPr lang="nl-NL" dirty="0" smtClean="0"/>
              <a:t>	CORPUS1.MPI.NL</a:t>
            </a:r>
            <a:endParaRPr lang="nl-NL" dirty="0" smtClean="0"/>
          </a:p>
          <a:p>
            <a:endParaRPr lang="nl-NL"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4" name="Tijdelijke aanduiding voor inhoud 3" descr="NEHOLstructuur.png"/>
          <p:cNvPicPr>
            <a:picLocks noGrp="1" noChangeAspect="1"/>
          </p:cNvPicPr>
          <p:nvPr>
            <p:ph sz="quarter" idx="1"/>
          </p:nvPr>
        </p:nvPicPr>
        <p:blipFill>
          <a:blip r:embed="rId2" cstate="print"/>
          <a:stretch>
            <a:fillRect/>
          </a:stretch>
        </p:blipFill>
        <p:spPr>
          <a:xfrm>
            <a:off x="179512" y="1052736"/>
            <a:ext cx="8748464" cy="4916636"/>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dirty="0"/>
          </a:p>
        </p:txBody>
      </p:sp>
      <p:pic>
        <p:nvPicPr>
          <p:cNvPr id="4" name="Tijdelijke aanduiding voor inhoud 3" descr="NEHOLstructuur2.png"/>
          <p:cNvPicPr>
            <a:picLocks noGrp="1" noChangeAspect="1"/>
          </p:cNvPicPr>
          <p:nvPr>
            <p:ph sz="quarter" idx="1"/>
          </p:nvPr>
        </p:nvPicPr>
        <p:blipFill>
          <a:blip r:embed="rId2" cstate="print"/>
          <a:stretch>
            <a:fillRect/>
          </a:stretch>
        </p:blipFill>
        <p:spPr>
          <a:xfrm>
            <a:off x="251520" y="1052736"/>
            <a:ext cx="8236060" cy="4630523"/>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4" name="Tijdelijke aanduiding voor inhoud 3" descr="NEHOLstructuur3.png"/>
          <p:cNvPicPr>
            <a:picLocks noGrp="1" noChangeAspect="1"/>
          </p:cNvPicPr>
          <p:nvPr>
            <p:ph sz="quarter" idx="1"/>
          </p:nvPr>
        </p:nvPicPr>
        <p:blipFill>
          <a:blip r:embed="rId2" cstate="print"/>
          <a:stretch>
            <a:fillRect/>
          </a:stretch>
        </p:blipFill>
        <p:spPr>
          <a:xfrm>
            <a:off x="395536" y="980728"/>
            <a:ext cx="8017157" cy="4507450"/>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4" name="Tijdelijke aanduiding voor inhoud 3" descr="NEHOLstructuur4.png"/>
          <p:cNvPicPr>
            <a:picLocks noGrp="1" noChangeAspect="1"/>
          </p:cNvPicPr>
          <p:nvPr>
            <p:ph sz="quarter" idx="1"/>
          </p:nvPr>
        </p:nvPicPr>
        <p:blipFill>
          <a:blip r:embed="rId2" cstate="print"/>
          <a:stretch>
            <a:fillRect/>
          </a:stretch>
        </p:blipFill>
        <p:spPr>
          <a:xfrm>
            <a:off x="251520" y="980728"/>
            <a:ext cx="8226488" cy="4409639"/>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dirty="0"/>
          </a:p>
        </p:txBody>
      </p:sp>
      <p:pic>
        <p:nvPicPr>
          <p:cNvPr id="4" name="Tijdelijke aanduiding voor inhoud 3" descr="NEHOLstructuur5.png"/>
          <p:cNvPicPr>
            <a:picLocks noGrp="1" noChangeAspect="1"/>
          </p:cNvPicPr>
          <p:nvPr>
            <p:ph sz="quarter" idx="1"/>
          </p:nvPr>
        </p:nvPicPr>
        <p:blipFill>
          <a:blip r:embed="rId2" cstate="print"/>
          <a:stretch>
            <a:fillRect/>
          </a:stretch>
        </p:blipFill>
        <p:spPr>
          <a:xfrm>
            <a:off x="251520" y="1196752"/>
            <a:ext cx="8229790" cy="4408168"/>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4" name="Tijdelijke aanduiding voor inhoud 3" descr="NEHOLzoeken.png"/>
          <p:cNvPicPr>
            <a:picLocks noGrp="1" noChangeAspect="1"/>
          </p:cNvPicPr>
          <p:nvPr>
            <p:ph sz="quarter" idx="1"/>
          </p:nvPr>
        </p:nvPicPr>
        <p:blipFill>
          <a:blip r:embed="rId2" cstate="print"/>
          <a:stretch>
            <a:fillRect/>
          </a:stretch>
        </p:blipFill>
        <p:spPr>
          <a:xfrm>
            <a:off x="179512" y="980728"/>
            <a:ext cx="8492133" cy="4554928"/>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4" name="Tijdelijke aanduiding voor inhoud 3" descr="NEHOLzoeken2.png"/>
          <p:cNvPicPr>
            <a:picLocks noGrp="1" noChangeAspect="1"/>
          </p:cNvPicPr>
          <p:nvPr>
            <p:ph sz="quarter" idx="1"/>
          </p:nvPr>
        </p:nvPicPr>
        <p:blipFill>
          <a:blip r:embed="rId2" cstate="print"/>
          <a:stretch>
            <a:fillRect/>
          </a:stretch>
        </p:blipFill>
        <p:spPr>
          <a:xfrm>
            <a:off x="179512" y="980728"/>
            <a:ext cx="8360823" cy="4481647"/>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4" name="Tijdelijke aanduiding voor inhoud 3" descr="NEHOLzoeken3.png"/>
          <p:cNvPicPr>
            <a:picLocks noGrp="1" noChangeAspect="1"/>
          </p:cNvPicPr>
          <p:nvPr>
            <p:ph sz="quarter" idx="1"/>
          </p:nvPr>
        </p:nvPicPr>
        <p:blipFill>
          <a:blip r:embed="rId3" cstate="print"/>
          <a:stretch>
            <a:fillRect/>
          </a:stretch>
        </p:blipFill>
        <p:spPr>
          <a:xfrm>
            <a:off x="251520" y="1124744"/>
            <a:ext cx="8363773" cy="4480372"/>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4" name="Tijdelijke aanduiding voor inhoud 3" descr="NEHOLzoeken4.png"/>
          <p:cNvPicPr>
            <a:picLocks noGrp="1" noChangeAspect="1"/>
          </p:cNvPicPr>
          <p:nvPr>
            <p:ph sz="quarter" idx="1"/>
          </p:nvPr>
        </p:nvPicPr>
        <p:blipFill>
          <a:blip r:embed="rId3" cstate="print"/>
          <a:stretch>
            <a:fillRect/>
          </a:stretch>
        </p:blipFill>
        <p:spPr>
          <a:xfrm>
            <a:off x="179512" y="1124744"/>
            <a:ext cx="8481643" cy="4559352"/>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dirty="0"/>
          </a:p>
        </p:txBody>
      </p:sp>
      <p:pic>
        <p:nvPicPr>
          <p:cNvPr id="4" name="Tijdelijke aanduiding voor inhoud 3" descr="NEHOLzoeken5.png"/>
          <p:cNvPicPr>
            <a:picLocks noGrp="1" noChangeAspect="1"/>
          </p:cNvPicPr>
          <p:nvPr>
            <p:ph sz="quarter" idx="1"/>
          </p:nvPr>
        </p:nvPicPr>
        <p:blipFill>
          <a:blip r:embed="rId3" cstate="print"/>
          <a:stretch>
            <a:fillRect/>
          </a:stretch>
        </p:blipFill>
        <p:spPr>
          <a:xfrm>
            <a:off x="251520" y="1052736"/>
            <a:ext cx="8627064" cy="4462932"/>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Inleiding overzicht</a:t>
            </a:r>
            <a:endParaRPr lang="nl-NL" dirty="0"/>
          </a:p>
        </p:txBody>
      </p:sp>
      <p:sp>
        <p:nvSpPr>
          <p:cNvPr id="3" name="Tijdelijke aanduiding voor inhoud 2"/>
          <p:cNvSpPr>
            <a:spLocks noGrp="1"/>
          </p:cNvSpPr>
          <p:nvPr>
            <p:ph sz="quarter" idx="1"/>
          </p:nvPr>
        </p:nvSpPr>
        <p:spPr/>
        <p:txBody>
          <a:bodyPr/>
          <a:lstStyle/>
          <a:p>
            <a:endParaRPr lang="nl-NL" dirty="0" smtClean="0"/>
          </a:p>
          <a:p>
            <a:endParaRPr lang="nl-NL" dirty="0" smtClean="0"/>
          </a:p>
          <a:p>
            <a:r>
              <a:rPr lang="nl-NL" dirty="0" smtClean="0"/>
              <a:t>NEHOL: WIE?</a:t>
            </a:r>
          </a:p>
          <a:p>
            <a:r>
              <a:rPr lang="nl-NL" dirty="0" err="1" smtClean="0"/>
              <a:t>NEgerHOLlands</a:t>
            </a:r>
            <a:endParaRPr lang="nl-NL" dirty="0" smtClean="0"/>
          </a:p>
          <a:p>
            <a:r>
              <a:rPr lang="nl-NL" dirty="0" smtClean="0"/>
              <a:t>NEHOL: WAT?</a:t>
            </a:r>
          </a:p>
          <a:p>
            <a:r>
              <a:rPr lang="nl-NL" dirty="0" smtClean="0"/>
              <a:t>Annotaties, Coderingen, Bronnen</a:t>
            </a:r>
          </a:p>
          <a:p>
            <a:r>
              <a:rPr lang="nl-NL" dirty="0" smtClean="0"/>
              <a:t>Database doorzoeken</a:t>
            </a:r>
          </a:p>
          <a:p>
            <a:r>
              <a:rPr lang="nl-NL" dirty="0" smtClean="0"/>
              <a:t>NEHOL: Mogelijkheden</a:t>
            </a:r>
            <a:endParaRPr lang="nl-NL"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NEHOL</a:t>
            </a:r>
            <a:endParaRPr lang="nl-NL" dirty="0"/>
          </a:p>
        </p:txBody>
      </p:sp>
      <p:sp>
        <p:nvSpPr>
          <p:cNvPr id="3" name="Tijdelijke aanduiding voor inhoud 2"/>
          <p:cNvSpPr>
            <a:spLocks noGrp="1"/>
          </p:cNvSpPr>
          <p:nvPr>
            <p:ph sz="quarter" idx="1"/>
          </p:nvPr>
        </p:nvSpPr>
        <p:spPr/>
        <p:txBody>
          <a:bodyPr/>
          <a:lstStyle/>
          <a:p>
            <a:pPr>
              <a:buNone/>
            </a:pPr>
            <a:r>
              <a:rPr lang="nl-NL" dirty="0" smtClean="0"/>
              <a:t>MOGELIJKHEDEN:</a:t>
            </a:r>
          </a:p>
          <a:p>
            <a:r>
              <a:rPr lang="nl-NL" sz="2400" dirty="0" smtClean="0"/>
              <a:t>Geavanceerde zoekmethoden verschillende variëteiten:</a:t>
            </a:r>
          </a:p>
          <a:p>
            <a:pPr lvl="1"/>
            <a:r>
              <a:rPr lang="nl-NL" dirty="0" err="1" smtClean="0"/>
              <a:t>Basilectaal</a:t>
            </a:r>
            <a:r>
              <a:rPr lang="nl-NL" dirty="0" smtClean="0"/>
              <a:t> Negerhollands</a:t>
            </a:r>
          </a:p>
          <a:p>
            <a:pPr lvl="1"/>
            <a:r>
              <a:rPr lang="nl-NL" dirty="0" err="1" smtClean="0"/>
              <a:t>Acrolectaal</a:t>
            </a:r>
            <a:r>
              <a:rPr lang="nl-NL" dirty="0" smtClean="0"/>
              <a:t> Negerhollands</a:t>
            </a:r>
          </a:p>
          <a:p>
            <a:pPr lvl="1"/>
            <a:r>
              <a:rPr lang="nl-NL" dirty="0" smtClean="0"/>
              <a:t>Documenten missionarissen</a:t>
            </a:r>
          </a:p>
          <a:p>
            <a:pPr lvl="1"/>
            <a:r>
              <a:rPr lang="nl-NL" dirty="0" smtClean="0"/>
              <a:t>Slavenbrieven</a:t>
            </a:r>
          </a:p>
          <a:p>
            <a:r>
              <a:rPr lang="nl-NL" dirty="0" smtClean="0"/>
              <a:t>Vergelijkend onderzoek andere </a:t>
            </a:r>
            <a:r>
              <a:rPr lang="nl-NL" dirty="0" err="1" smtClean="0"/>
              <a:t>Caraïbische</a:t>
            </a:r>
            <a:r>
              <a:rPr lang="nl-NL" dirty="0" smtClean="0"/>
              <a:t> </a:t>
            </a:r>
            <a:r>
              <a:rPr lang="nl-NL" dirty="0" smtClean="0"/>
              <a:t>creolen (</a:t>
            </a:r>
            <a:r>
              <a:rPr lang="nl-NL" dirty="0" err="1" smtClean="0"/>
              <a:t>Sranan</a:t>
            </a:r>
            <a:r>
              <a:rPr lang="nl-NL" dirty="0" smtClean="0"/>
              <a:t> </a:t>
            </a:r>
            <a:r>
              <a:rPr lang="nl-NL" dirty="0" err="1" smtClean="0"/>
              <a:t>Tongo</a:t>
            </a:r>
            <a:r>
              <a:rPr lang="nl-NL" dirty="0" smtClean="0"/>
              <a:t> </a:t>
            </a:r>
            <a:r>
              <a:rPr lang="nl-NL" dirty="0" smtClean="0"/>
              <a:t>&amp; </a:t>
            </a:r>
            <a:r>
              <a:rPr lang="nl-NL" dirty="0" err="1" smtClean="0"/>
              <a:t>Saramakkaans</a:t>
            </a:r>
            <a:r>
              <a:rPr lang="nl-NL" dirty="0" smtClean="0"/>
              <a:t>) in parallel </a:t>
            </a:r>
            <a:r>
              <a:rPr lang="nl-NL" dirty="0" smtClean="0"/>
              <a:t>SUCA (Margot van den Berg).</a:t>
            </a:r>
            <a:endParaRPr lang="nl-NL" dirty="0" smtClean="0"/>
          </a:p>
          <a:p>
            <a:endParaRPr lang="nl-NL" dirty="0" smtClean="0"/>
          </a:p>
          <a:p>
            <a:pPr lvl="1">
              <a:buNone/>
            </a:pPr>
            <a:endParaRPr lang="nl-NL" dirty="0" smtClean="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Dankwoord</a:t>
            </a:r>
            <a:endParaRPr lang="nl-NL" dirty="0"/>
          </a:p>
        </p:txBody>
      </p:sp>
      <p:sp>
        <p:nvSpPr>
          <p:cNvPr id="3" name="Tijdelijke aanduiding voor inhoud 2"/>
          <p:cNvSpPr>
            <a:spLocks noGrp="1"/>
          </p:cNvSpPr>
          <p:nvPr>
            <p:ph sz="quarter" idx="1"/>
          </p:nvPr>
        </p:nvSpPr>
        <p:spPr/>
        <p:txBody>
          <a:bodyPr/>
          <a:lstStyle/>
          <a:p>
            <a:pPr>
              <a:buNone/>
            </a:pPr>
            <a:r>
              <a:rPr lang="nl-NL" dirty="0" smtClean="0"/>
              <a:t>	</a:t>
            </a:r>
            <a:r>
              <a:rPr lang="nl-NL" dirty="0" err="1" smtClean="0"/>
              <a:t>Clarin-NL</a:t>
            </a:r>
            <a:r>
              <a:rPr lang="nl-NL" dirty="0" smtClean="0"/>
              <a:t> (projectnummer 10-010)</a:t>
            </a:r>
          </a:p>
          <a:p>
            <a:endParaRPr lang="nl-NL" dirty="0" smtClean="0"/>
          </a:p>
          <a:p>
            <a:pPr>
              <a:buNone/>
            </a:pPr>
            <a:r>
              <a:rPr lang="nl-NL" dirty="0" smtClean="0"/>
              <a:t>	Pieter </a:t>
            </a:r>
            <a:r>
              <a:rPr lang="nl-NL" dirty="0" err="1" smtClean="0"/>
              <a:t>Muysken</a:t>
            </a:r>
            <a:endParaRPr lang="nl-NL" dirty="0" smtClean="0"/>
          </a:p>
          <a:p>
            <a:pPr>
              <a:buNone/>
            </a:pPr>
            <a:r>
              <a:rPr lang="nl-NL" dirty="0" smtClean="0"/>
              <a:t>	Margot van den Berg</a:t>
            </a:r>
          </a:p>
          <a:p>
            <a:endParaRPr lang="nl-NL" dirty="0" smtClean="0"/>
          </a:p>
          <a:p>
            <a:pPr>
              <a:buNone/>
            </a:pPr>
            <a:r>
              <a:rPr lang="nl-NL" dirty="0" smtClean="0"/>
              <a:t>	The </a:t>
            </a:r>
            <a:r>
              <a:rPr lang="nl-NL" dirty="0" err="1" smtClean="0"/>
              <a:t>Language</a:t>
            </a:r>
            <a:r>
              <a:rPr lang="nl-NL" dirty="0" smtClean="0"/>
              <a:t> </a:t>
            </a:r>
            <a:r>
              <a:rPr lang="nl-NL" dirty="0" err="1" smtClean="0"/>
              <a:t>Archive</a:t>
            </a:r>
            <a:r>
              <a:rPr lang="nl-NL" dirty="0" smtClean="0"/>
              <a:t>/</a:t>
            </a:r>
          </a:p>
          <a:p>
            <a:pPr>
              <a:buNone/>
            </a:pPr>
            <a:r>
              <a:rPr lang="nl-NL" dirty="0" smtClean="0"/>
              <a:t>	</a:t>
            </a:r>
            <a:r>
              <a:rPr lang="nl-NL" dirty="0" smtClean="0"/>
              <a:t>Max </a:t>
            </a:r>
            <a:r>
              <a:rPr lang="nl-NL" dirty="0" err="1" smtClean="0"/>
              <a:t>Planck</a:t>
            </a:r>
            <a:r>
              <a:rPr lang="nl-NL" dirty="0" smtClean="0"/>
              <a:t> Instituut Nijmegen:</a:t>
            </a:r>
          </a:p>
          <a:p>
            <a:pPr>
              <a:buNone/>
            </a:pPr>
            <a:r>
              <a:rPr lang="nl-NL" dirty="0" smtClean="0"/>
              <a:t>	</a:t>
            </a:r>
            <a:r>
              <a:rPr lang="nl-NL" dirty="0" smtClean="0"/>
              <a:t>	</a:t>
            </a:r>
            <a:r>
              <a:rPr lang="nl-NL" dirty="0" smtClean="0"/>
              <a:t>Daan Broeder</a:t>
            </a:r>
          </a:p>
          <a:p>
            <a:pPr lvl="1">
              <a:buNone/>
            </a:pPr>
            <a:r>
              <a:rPr lang="nl-NL" dirty="0" smtClean="0"/>
              <a:t>	</a:t>
            </a:r>
            <a:r>
              <a:rPr lang="nl-NL" dirty="0" smtClean="0"/>
              <a:t>	</a:t>
            </a:r>
            <a:r>
              <a:rPr lang="nl-NL" sz="2400" dirty="0" smtClean="0"/>
              <a:t>Paul </a:t>
            </a:r>
            <a:r>
              <a:rPr lang="nl-NL" sz="2400" dirty="0" err="1" smtClean="0"/>
              <a:t>Trilsbeek</a:t>
            </a:r>
            <a:endParaRPr lang="nl-NL" sz="2400" dirty="0" smtClean="0"/>
          </a:p>
          <a:p>
            <a:pPr lvl="1">
              <a:buNone/>
            </a:pPr>
            <a:r>
              <a:rPr lang="nl-NL" sz="2400" dirty="0" smtClean="0"/>
              <a:t>					</a:t>
            </a:r>
            <a:endParaRPr lang="nl-NL" dirty="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NEHOL: wie?</a:t>
            </a:r>
            <a:endParaRPr lang="nl-NL" dirty="0"/>
          </a:p>
        </p:txBody>
      </p:sp>
      <p:sp>
        <p:nvSpPr>
          <p:cNvPr id="3" name="Tijdelijke aanduiding voor inhoud 2"/>
          <p:cNvSpPr>
            <a:spLocks noGrp="1"/>
          </p:cNvSpPr>
          <p:nvPr>
            <p:ph sz="quarter" idx="1"/>
          </p:nvPr>
        </p:nvSpPr>
        <p:spPr/>
        <p:txBody>
          <a:bodyPr/>
          <a:lstStyle/>
          <a:p>
            <a:r>
              <a:rPr lang="nl-NL" i="1" dirty="0" smtClean="0"/>
              <a:t>Coördinator:</a:t>
            </a:r>
            <a:r>
              <a:rPr lang="nl-NL" dirty="0" smtClean="0"/>
              <a:t> Pieter </a:t>
            </a:r>
            <a:r>
              <a:rPr lang="nl-NL" dirty="0" err="1" smtClean="0"/>
              <a:t>Muysken</a:t>
            </a:r>
            <a:endParaRPr lang="nl-NL" dirty="0" smtClean="0"/>
          </a:p>
          <a:p>
            <a:r>
              <a:rPr lang="nl-NL" dirty="0" smtClean="0"/>
              <a:t>Robbert van Sluijs</a:t>
            </a:r>
          </a:p>
          <a:p>
            <a:r>
              <a:rPr lang="nl-NL" dirty="0" smtClean="0"/>
              <a:t>Margot van den Berg</a:t>
            </a:r>
          </a:p>
          <a:p>
            <a:r>
              <a:rPr lang="nl-NL" dirty="0" err="1" smtClean="0"/>
              <a:t>Cefas</a:t>
            </a:r>
            <a:r>
              <a:rPr lang="nl-NL" dirty="0" smtClean="0"/>
              <a:t> van Rossem</a:t>
            </a:r>
          </a:p>
          <a:p>
            <a:pPr>
              <a:buNone/>
            </a:pPr>
            <a:r>
              <a:rPr lang="nl-NL" dirty="0" smtClean="0"/>
              <a:t>	</a:t>
            </a:r>
          </a:p>
          <a:p>
            <a:r>
              <a:rPr lang="nl-NL" i="1" dirty="0" smtClean="0"/>
              <a:t>The </a:t>
            </a:r>
            <a:r>
              <a:rPr lang="nl-NL" i="1" dirty="0" err="1" smtClean="0"/>
              <a:t>Language</a:t>
            </a:r>
            <a:r>
              <a:rPr lang="nl-NL" i="1" dirty="0" smtClean="0"/>
              <a:t> </a:t>
            </a:r>
            <a:r>
              <a:rPr lang="nl-NL" i="1" dirty="0" err="1" smtClean="0"/>
              <a:t>Archive</a:t>
            </a:r>
            <a:r>
              <a:rPr lang="nl-NL" dirty="0" smtClean="0"/>
              <a:t> (MPI Nijmegen):</a:t>
            </a:r>
          </a:p>
          <a:p>
            <a:pPr lvl="1"/>
            <a:r>
              <a:rPr lang="nl-NL" sz="2400" dirty="0" smtClean="0"/>
              <a:t>Daan Broeder</a:t>
            </a:r>
          </a:p>
          <a:p>
            <a:pPr lvl="1"/>
            <a:r>
              <a:rPr lang="nl-NL" sz="2400" dirty="0" smtClean="0"/>
              <a:t>Paul </a:t>
            </a:r>
            <a:r>
              <a:rPr lang="nl-NL" sz="2400" dirty="0" err="1" smtClean="0"/>
              <a:t>Trilsbeek</a:t>
            </a:r>
            <a:endParaRPr lang="nl-NL" dirty="0" smtClean="0"/>
          </a:p>
          <a:p>
            <a:pPr lvl="1"/>
            <a:endParaRPr lang="nl-NL" dirty="0" smtClean="0"/>
          </a:p>
          <a:p>
            <a:pPr lvl="1">
              <a:buNone/>
            </a:pPr>
            <a:endParaRPr lang="nl-NL" dirty="0" smtClean="0"/>
          </a:p>
          <a:p>
            <a:pPr>
              <a:buNone/>
            </a:pPr>
            <a:endParaRPr lang="nl-NL"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436096" y="274638"/>
            <a:ext cx="2488704" cy="1143000"/>
          </a:xfrm>
        </p:spPr>
        <p:txBody>
          <a:bodyPr/>
          <a:lstStyle/>
          <a:p>
            <a:r>
              <a:rPr lang="nl-NL" dirty="0" err="1" smtClean="0"/>
              <a:t>NEger-HOLlands</a:t>
            </a:r>
            <a:endParaRPr lang="nl-NL" dirty="0"/>
          </a:p>
        </p:txBody>
      </p:sp>
      <p:sp>
        <p:nvSpPr>
          <p:cNvPr id="3" name="Tijdelijke aanduiding voor inhoud 2"/>
          <p:cNvSpPr>
            <a:spLocks noGrp="1"/>
          </p:cNvSpPr>
          <p:nvPr>
            <p:ph sz="quarter" idx="1"/>
          </p:nvPr>
        </p:nvSpPr>
        <p:spPr>
          <a:xfrm>
            <a:off x="5436096" y="1600200"/>
            <a:ext cx="3096344" cy="4873752"/>
          </a:xfrm>
        </p:spPr>
        <p:txBody>
          <a:bodyPr>
            <a:normAutofit/>
          </a:bodyPr>
          <a:lstStyle/>
          <a:p>
            <a:r>
              <a:rPr lang="nl-NL" dirty="0" smtClean="0"/>
              <a:t>Negerhollands (*1700 - </a:t>
            </a:r>
            <a:r>
              <a:rPr lang="nl-NL" dirty="0" smtClean="0">
                <a:cs typeface="Calibri"/>
              </a:rPr>
              <a:t>†1987)</a:t>
            </a:r>
            <a:endParaRPr lang="nl-NL" dirty="0" smtClean="0"/>
          </a:p>
          <a:p>
            <a:r>
              <a:rPr lang="nl-NL" dirty="0" smtClean="0"/>
              <a:t>Gesproken op de Maagdeneilanden (VS): tot 1917 Deense kolonie</a:t>
            </a:r>
            <a:r>
              <a:rPr lang="nl-NL" sz="2800" dirty="0" smtClean="0"/>
              <a:t>.</a:t>
            </a:r>
          </a:p>
          <a:p>
            <a:r>
              <a:rPr lang="nl-NL" dirty="0" smtClean="0"/>
              <a:t>Ontstaan op St. Thomas eind 17</a:t>
            </a:r>
            <a:r>
              <a:rPr lang="nl-NL" baseline="30000" dirty="0" smtClean="0"/>
              <a:t>e</a:t>
            </a:r>
            <a:r>
              <a:rPr lang="nl-NL" dirty="0" smtClean="0"/>
              <a:t> eeuw, verspreid naar St. </a:t>
            </a:r>
            <a:r>
              <a:rPr lang="nl-NL" dirty="0" err="1" smtClean="0"/>
              <a:t>Croix</a:t>
            </a:r>
            <a:r>
              <a:rPr lang="nl-NL" dirty="0" smtClean="0"/>
              <a:t> &amp;  St. Jan begin 18</a:t>
            </a:r>
            <a:r>
              <a:rPr lang="nl-NL" baseline="30000" dirty="0" smtClean="0"/>
              <a:t>e</a:t>
            </a:r>
            <a:r>
              <a:rPr lang="nl-NL" dirty="0" smtClean="0"/>
              <a:t> eeuw.</a:t>
            </a:r>
          </a:p>
          <a:p>
            <a:pPr>
              <a:buNone/>
            </a:pPr>
            <a:endParaRPr lang="nl-NL" sz="2800" dirty="0"/>
          </a:p>
        </p:txBody>
      </p:sp>
      <p:pic>
        <p:nvPicPr>
          <p:cNvPr id="1026" name="Picture 2"/>
          <p:cNvPicPr>
            <a:picLocks noChangeAspect="1" noChangeArrowheads="1"/>
          </p:cNvPicPr>
          <p:nvPr/>
        </p:nvPicPr>
        <p:blipFill>
          <a:blip r:embed="rId2" cstate="print"/>
          <a:srcRect/>
          <a:stretch>
            <a:fillRect/>
          </a:stretch>
        </p:blipFill>
        <p:spPr bwMode="auto">
          <a:xfrm>
            <a:off x="467544" y="548680"/>
            <a:ext cx="4838700" cy="579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Wat is NEHOL?</a:t>
            </a:r>
            <a:endParaRPr lang="nl-NL" dirty="0"/>
          </a:p>
        </p:txBody>
      </p:sp>
      <p:sp>
        <p:nvSpPr>
          <p:cNvPr id="3" name="Tijdelijke aanduiding voor inhoud 2"/>
          <p:cNvSpPr>
            <a:spLocks noGrp="1"/>
          </p:cNvSpPr>
          <p:nvPr>
            <p:ph sz="quarter" idx="1"/>
          </p:nvPr>
        </p:nvSpPr>
        <p:spPr/>
        <p:txBody>
          <a:bodyPr>
            <a:normAutofit lnSpcReduction="10000"/>
          </a:bodyPr>
          <a:lstStyle/>
          <a:p>
            <a:pPr>
              <a:buNone/>
            </a:pPr>
            <a:r>
              <a:rPr lang="nl-NL" dirty="0" smtClean="0"/>
              <a:t>Een online toegankelijke database</a:t>
            </a:r>
          </a:p>
          <a:p>
            <a:r>
              <a:rPr lang="nl-NL" dirty="0" smtClean="0"/>
              <a:t>met vrijwel alle beschikbare bronnen van Negerhollands tussen 1738 – 1936.</a:t>
            </a:r>
          </a:p>
          <a:p>
            <a:r>
              <a:rPr lang="nl-NL" dirty="0" smtClean="0"/>
              <a:t>Geheel elektronisch doorzoekbaar met geavanceerde zoekmachine.</a:t>
            </a:r>
          </a:p>
          <a:p>
            <a:r>
              <a:rPr lang="nl-NL" dirty="0" smtClean="0"/>
              <a:t>Deel bronnen volledig geannoteerd (.</a:t>
            </a:r>
            <a:r>
              <a:rPr lang="nl-NL" dirty="0" err="1" smtClean="0"/>
              <a:t>tbt</a:t>
            </a:r>
            <a:r>
              <a:rPr lang="nl-NL" dirty="0" smtClean="0"/>
              <a:t>).</a:t>
            </a:r>
          </a:p>
          <a:p>
            <a:r>
              <a:rPr lang="nl-NL" dirty="0" smtClean="0"/>
              <a:t>Rest bronnen (.pdf) voorzien van speciale opmaak:</a:t>
            </a:r>
          </a:p>
          <a:p>
            <a:pPr lvl="1"/>
            <a:r>
              <a:rPr lang="nl-NL" dirty="0" smtClean="0"/>
              <a:t>Wijzingen auteur in de tekst in het origineel.</a:t>
            </a:r>
          </a:p>
          <a:p>
            <a:pPr lvl="1"/>
            <a:r>
              <a:rPr lang="nl-NL" dirty="0" smtClean="0"/>
              <a:t>Plaats van toevoegingen aan de tekst in het origineel.</a:t>
            </a:r>
          </a:p>
          <a:p>
            <a:r>
              <a:rPr lang="nl-NL" dirty="0" smtClean="0"/>
              <a:t>Zelfde annotatie </a:t>
            </a:r>
            <a:r>
              <a:rPr lang="nl-NL" dirty="0" smtClean="0"/>
              <a:t>&amp; lay-out als </a:t>
            </a:r>
            <a:r>
              <a:rPr lang="nl-NL" dirty="0" smtClean="0"/>
              <a:t>in SUCA (</a:t>
            </a:r>
            <a:r>
              <a:rPr lang="nl-NL" dirty="0" err="1" smtClean="0"/>
              <a:t>SUrinamese</a:t>
            </a:r>
            <a:r>
              <a:rPr lang="nl-NL" dirty="0" smtClean="0"/>
              <a:t> Creole </a:t>
            </a:r>
            <a:r>
              <a:rPr lang="nl-NL" dirty="0" err="1" smtClean="0"/>
              <a:t>Archive</a:t>
            </a:r>
            <a:r>
              <a:rPr lang="nl-NL" dirty="0" smtClean="0"/>
              <a:t>) - Margot van den Berg</a:t>
            </a:r>
          </a:p>
          <a:p>
            <a:endParaRPr lang="nl-NL" dirty="0" smtClean="0"/>
          </a:p>
          <a:p>
            <a:pPr>
              <a:buNone/>
            </a:pPr>
            <a:endParaRPr lang="nl-NL" dirty="0" smtClean="0"/>
          </a:p>
          <a:p>
            <a:pPr>
              <a:buNone/>
            </a:pPr>
            <a:endParaRPr lang="nl-NL" dirty="0" smtClean="0"/>
          </a:p>
          <a:p>
            <a:endParaRPr lang="nl-NL"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NEHOL-annotaties</a:t>
            </a:r>
            <a:endParaRPr lang="nl-NL" dirty="0"/>
          </a:p>
        </p:txBody>
      </p:sp>
      <p:sp>
        <p:nvSpPr>
          <p:cNvPr id="3" name="Tijdelijke aanduiding voor inhoud 2"/>
          <p:cNvSpPr>
            <a:spLocks noGrp="1"/>
          </p:cNvSpPr>
          <p:nvPr>
            <p:ph sz="quarter" idx="1"/>
          </p:nvPr>
        </p:nvSpPr>
        <p:spPr/>
        <p:txBody>
          <a:bodyPr>
            <a:normAutofit fontScale="92500" lnSpcReduction="20000"/>
          </a:bodyPr>
          <a:lstStyle/>
          <a:p>
            <a:pPr>
              <a:buNone/>
            </a:pPr>
            <a:r>
              <a:rPr lang="nl-NL" dirty="0" smtClean="0"/>
              <a:t>\</a:t>
            </a:r>
            <a:r>
              <a:rPr lang="nl-NL" dirty="0" err="1" smtClean="0"/>
              <a:t>id</a:t>
            </a:r>
            <a:r>
              <a:rPr lang="nl-NL" dirty="0" smtClean="0"/>
              <a:t> </a:t>
            </a:r>
            <a:r>
              <a:rPr lang="nl-NL" dirty="0" err="1" smtClean="0"/>
              <a:t>DJDJtekst</a:t>
            </a:r>
            <a:r>
              <a:rPr lang="nl-NL" dirty="0" smtClean="0"/>
              <a:t> </a:t>
            </a:r>
          </a:p>
          <a:p>
            <a:pPr>
              <a:buNone/>
            </a:pPr>
            <a:r>
              <a:rPr lang="nl-NL" dirty="0" smtClean="0"/>
              <a:t>\</a:t>
            </a:r>
            <a:r>
              <a:rPr lang="nl-NL" dirty="0" err="1" smtClean="0"/>
              <a:t>ref</a:t>
            </a:r>
            <a:r>
              <a:rPr lang="nl-NL" dirty="0" smtClean="0"/>
              <a:t> .001 </a:t>
            </a:r>
          </a:p>
          <a:p>
            <a:pPr>
              <a:buNone/>
            </a:pPr>
            <a:r>
              <a:rPr lang="nl-NL" dirty="0" smtClean="0"/>
              <a:t>\</a:t>
            </a:r>
            <a:r>
              <a:rPr lang="nl-NL" dirty="0" err="1" smtClean="0"/>
              <a:t>tx</a:t>
            </a:r>
            <a:r>
              <a:rPr lang="nl-NL" dirty="0" smtClean="0"/>
              <a:t> 	Di </a:t>
            </a:r>
            <a:r>
              <a:rPr lang="nl-NL" dirty="0" err="1" smtClean="0"/>
              <a:t>hā</a:t>
            </a:r>
            <a:r>
              <a:rPr lang="nl-NL" dirty="0" smtClean="0"/>
              <a:t> </a:t>
            </a:r>
            <a:r>
              <a:rPr lang="nl-NL" dirty="0" err="1" smtClean="0"/>
              <a:t>ēn</a:t>
            </a:r>
            <a:r>
              <a:rPr lang="nl-NL" dirty="0" smtClean="0"/>
              <a:t> </a:t>
            </a:r>
            <a:r>
              <a:rPr lang="nl-NL" dirty="0" err="1" smtClean="0"/>
              <a:t>juṅ</a:t>
            </a:r>
            <a:r>
              <a:rPr lang="nl-NL" dirty="0" smtClean="0"/>
              <a:t>. </a:t>
            </a:r>
          </a:p>
          <a:p>
            <a:pPr>
              <a:buNone/>
            </a:pPr>
            <a:r>
              <a:rPr lang="nl-NL" dirty="0" smtClean="0"/>
              <a:t>\</a:t>
            </a:r>
            <a:r>
              <a:rPr lang="nl-NL" dirty="0" err="1" smtClean="0"/>
              <a:t>mb</a:t>
            </a:r>
            <a:r>
              <a:rPr lang="nl-NL" dirty="0" smtClean="0"/>
              <a:t> 	</a:t>
            </a:r>
            <a:r>
              <a:rPr lang="nl-NL" dirty="0" err="1" smtClean="0"/>
              <a:t>di</a:t>
            </a:r>
            <a:r>
              <a:rPr lang="nl-NL" dirty="0" smtClean="0"/>
              <a:t> 		ha 	</a:t>
            </a:r>
            <a:r>
              <a:rPr lang="nl-NL" dirty="0" err="1" smtClean="0"/>
              <a:t>ēn</a:t>
            </a:r>
            <a:r>
              <a:rPr lang="nl-NL" dirty="0" smtClean="0"/>
              <a:t> 		</a:t>
            </a:r>
            <a:r>
              <a:rPr lang="nl-NL" dirty="0" err="1" smtClean="0"/>
              <a:t>juṅ</a:t>
            </a:r>
            <a:r>
              <a:rPr lang="nl-NL" dirty="0" smtClean="0"/>
              <a:t> </a:t>
            </a:r>
          </a:p>
          <a:p>
            <a:pPr>
              <a:buNone/>
            </a:pPr>
            <a:r>
              <a:rPr lang="nl-NL" dirty="0" smtClean="0"/>
              <a:t>\ge 	3SG.IMP 	have 	ART.IND 	boy </a:t>
            </a:r>
          </a:p>
          <a:p>
            <a:pPr>
              <a:buNone/>
            </a:pPr>
            <a:r>
              <a:rPr lang="nl-NL" dirty="0" smtClean="0"/>
              <a:t>\</a:t>
            </a:r>
            <a:r>
              <a:rPr lang="nl-NL" dirty="0" err="1" smtClean="0"/>
              <a:t>ps</a:t>
            </a:r>
            <a:r>
              <a:rPr lang="nl-NL" dirty="0" smtClean="0"/>
              <a:t> 	PRON 		V 	DET 		NN </a:t>
            </a:r>
          </a:p>
          <a:p>
            <a:pPr>
              <a:buNone/>
            </a:pPr>
            <a:r>
              <a:rPr lang="nl-NL" dirty="0" smtClean="0"/>
              <a:t>\page 	11 </a:t>
            </a:r>
          </a:p>
          <a:p>
            <a:pPr>
              <a:buNone/>
            </a:pPr>
            <a:endParaRPr lang="nl-NL" dirty="0" smtClean="0"/>
          </a:p>
          <a:p>
            <a:pPr>
              <a:buNone/>
            </a:pPr>
            <a:r>
              <a:rPr lang="nl-NL" dirty="0" smtClean="0"/>
              <a:t>\</a:t>
            </a:r>
            <a:r>
              <a:rPr lang="nl-NL" dirty="0" err="1" smtClean="0"/>
              <a:t>ref</a:t>
            </a:r>
            <a:r>
              <a:rPr lang="nl-NL" dirty="0" smtClean="0"/>
              <a:t> .002 </a:t>
            </a:r>
          </a:p>
          <a:p>
            <a:pPr>
              <a:buNone/>
            </a:pPr>
            <a:r>
              <a:rPr lang="nl-NL" dirty="0" smtClean="0"/>
              <a:t>\</a:t>
            </a:r>
            <a:r>
              <a:rPr lang="nl-NL" dirty="0" err="1" smtClean="0"/>
              <a:t>tx</a:t>
            </a:r>
            <a:r>
              <a:rPr lang="nl-NL" dirty="0" smtClean="0"/>
              <a:t> 	Am a </a:t>
            </a:r>
            <a:r>
              <a:rPr lang="nl-NL" dirty="0" err="1" smtClean="0"/>
              <a:t>nām</a:t>
            </a:r>
            <a:r>
              <a:rPr lang="nl-NL" dirty="0" smtClean="0"/>
              <a:t> </a:t>
            </a:r>
            <a:r>
              <a:rPr lang="nl-NL" dirty="0" err="1" smtClean="0"/>
              <a:t>Tišas</a:t>
            </a:r>
            <a:r>
              <a:rPr lang="nl-NL" dirty="0" smtClean="0"/>
              <a:t>. </a:t>
            </a:r>
          </a:p>
          <a:p>
            <a:pPr>
              <a:buNone/>
            </a:pPr>
            <a:r>
              <a:rPr lang="nl-NL" dirty="0" smtClean="0"/>
              <a:t>\</a:t>
            </a:r>
            <a:r>
              <a:rPr lang="nl-NL" dirty="0" err="1" smtClean="0"/>
              <a:t>mb</a:t>
            </a:r>
            <a:r>
              <a:rPr lang="nl-NL" dirty="0" smtClean="0"/>
              <a:t> 	</a:t>
            </a:r>
            <a:r>
              <a:rPr lang="nl-NL" dirty="0" err="1" smtClean="0"/>
              <a:t>am</a:t>
            </a:r>
            <a:r>
              <a:rPr lang="nl-NL" dirty="0" smtClean="0"/>
              <a:t> 	a 	</a:t>
            </a:r>
            <a:r>
              <a:rPr lang="nl-NL" dirty="0" err="1" smtClean="0"/>
              <a:t>nām</a:t>
            </a:r>
            <a:r>
              <a:rPr lang="nl-NL" dirty="0" smtClean="0"/>
              <a:t> 		</a:t>
            </a:r>
            <a:r>
              <a:rPr lang="nl-NL" dirty="0" err="1" smtClean="0"/>
              <a:t>Tišas</a:t>
            </a:r>
            <a:r>
              <a:rPr lang="nl-NL" dirty="0" smtClean="0"/>
              <a:t> </a:t>
            </a:r>
          </a:p>
          <a:p>
            <a:pPr>
              <a:buNone/>
            </a:pPr>
            <a:r>
              <a:rPr lang="nl-NL" dirty="0" smtClean="0"/>
              <a:t>\ge 	3SG 	PST 	</a:t>
            </a:r>
            <a:r>
              <a:rPr lang="nl-NL" dirty="0" err="1" smtClean="0"/>
              <a:t>be.called</a:t>
            </a:r>
            <a:r>
              <a:rPr lang="nl-NL" dirty="0" smtClean="0"/>
              <a:t> 	</a:t>
            </a:r>
            <a:r>
              <a:rPr lang="nl-NL" dirty="0" err="1" smtClean="0"/>
              <a:t>Theseus</a:t>
            </a:r>
            <a:r>
              <a:rPr lang="nl-NL" dirty="0" smtClean="0"/>
              <a:t> </a:t>
            </a:r>
          </a:p>
          <a:p>
            <a:pPr>
              <a:buNone/>
            </a:pPr>
            <a:r>
              <a:rPr lang="nl-NL" dirty="0" smtClean="0"/>
              <a:t>\</a:t>
            </a:r>
            <a:r>
              <a:rPr lang="nl-NL" dirty="0" err="1" smtClean="0"/>
              <a:t>ps</a:t>
            </a:r>
            <a:r>
              <a:rPr lang="nl-NL" dirty="0" smtClean="0"/>
              <a:t> 	PRON TAM 	V 		NP </a:t>
            </a:r>
          </a:p>
          <a:p>
            <a:pPr>
              <a:buNone/>
            </a:pPr>
            <a:r>
              <a:rPr lang="nl-NL" dirty="0" smtClean="0"/>
              <a:t>\page 	11</a:t>
            </a:r>
            <a:endParaRPr lang="nl-NL"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NEHOL opmaakcodering</a:t>
            </a:r>
            <a:endParaRPr lang="nl-NL" dirty="0"/>
          </a:p>
        </p:txBody>
      </p:sp>
      <p:sp>
        <p:nvSpPr>
          <p:cNvPr id="3" name="Tijdelijke aanduiding voor inhoud 2"/>
          <p:cNvSpPr>
            <a:spLocks noGrp="1"/>
          </p:cNvSpPr>
          <p:nvPr>
            <p:ph sz="quarter" idx="1"/>
          </p:nvPr>
        </p:nvSpPr>
        <p:spPr/>
        <p:txBody>
          <a:bodyPr/>
          <a:lstStyle/>
          <a:p>
            <a:pPr>
              <a:buNone/>
            </a:pPr>
            <a:r>
              <a:rPr lang="nl-NL" dirty="0" smtClean="0"/>
              <a:t>en van die </a:t>
            </a:r>
            <a:r>
              <a:rPr lang="nl-NL" dirty="0" err="1" smtClean="0"/>
              <a:t>selvde</a:t>
            </a:r>
            <a:r>
              <a:rPr lang="nl-NL" dirty="0" smtClean="0"/>
              <a:t> </a:t>
            </a:r>
            <a:r>
              <a:rPr lang="nl-NL" dirty="0" err="1" smtClean="0"/>
              <a:t>jender</a:t>
            </a:r>
            <a:r>
              <a:rPr lang="nl-NL" dirty="0" smtClean="0"/>
              <a:t> </a:t>
            </a:r>
            <a:r>
              <a:rPr lang="nl-NL" dirty="0" err="1" smtClean="0"/>
              <a:t>sal</a:t>
            </a:r>
            <a:r>
              <a:rPr lang="nl-NL" dirty="0" smtClean="0"/>
              <a:t> </a:t>
            </a:r>
          </a:p>
          <a:p>
            <a:pPr>
              <a:buNone/>
            </a:pPr>
            <a:r>
              <a:rPr lang="nl-NL" dirty="0" smtClean="0"/>
              <a:t>maak </a:t>
            </a:r>
            <a:r>
              <a:rPr lang="nl-NL" dirty="0" err="1" smtClean="0"/>
              <a:t>somige</a:t>
            </a:r>
            <a:r>
              <a:rPr lang="nl-NL" dirty="0" smtClean="0"/>
              <a:t> dood, en </a:t>
            </a:r>
            <a:r>
              <a:rPr lang="nl-NL" dirty="0" err="1" smtClean="0"/>
              <a:t>Kroesig</a:t>
            </a:r>
            <a:r>
              <a:rPr lang="nl-NL" dirty="0" smtClean="0"/>
              <a:t> </a:t>
            </a:r>
            <a:r>
              <a:rPr lang="nl-NL" dirty="0" err="1" smtClean="0"/>
              <a:t>sender</a:t>
            </a:r>
            <a:r>
              <a:rPr lang="nl-NL" dirty="0" smtClean="0"/>
              <a:t>, en </a:t>
            </a:r>
          </a:p>
          <a:p>
            <a:pPr>
              <a:buNone/>
            </a:pPr>
            <a:r>
              <a:rPr lang="nl-NL" dirty="0" err="1" smtClean="0"/>
              <a:t>somige</a:t>
            </a:r>
            <a:r>
              <a:rPr lang="nl-NL" dirty="0" smtClean="0"/>
              <a:t> </a:t>
            </a:r>
            <a:r>
              <a:rPr lang="nl-NL" dirty="0" err="1" smtClean="0"/>
              <a:t>jender</a:t>
            </a:r>
            <a:r>
              <a:rPr lang="nl-NL" dirty="0" smtClean="0"/>
              <a:t> </a:t>
            </a:r>
            <a:r>
              <a:rPr lang="nl-NL" dirty="0" err="1" smtClean="0"/>
              <a:t>sal</a:t>
            </a:r>
            <a:r>
              <a:rPr lang="nl-NL" dirty="0" smtClean="0"/>
              <a:t> </a:t>
            </a:r>
            <a:r>
              <a:rPr lang="nl-NL" dirty="0" err="1" smtClean="0"/>
              <a:t>geesel</a:t>
            </a:r>
            <a:r>
              <a:rPr lang="nl-NL" dirty="0" smtClean="0"/>
              <a:t> </a:t>
            </a:r>
            <a:r>
              <a:rPr lang="nl-NL" dirty="0" err="1" smtClean="0"/>
              <a:t>nabin</a:t>
            </a:r>
            <a:r>
              <a:rPr lang="nl-NL" dirty="0" smtClean="0"/>
              <a:t> </a:t>
            </a:r>
            <a:r>
              <a:rPr lang="nl-NL" dirty="0" err="1" smtClean="0"/>
              <a:t>jender</a:t>
            </a:r>
            <a:r>
              <a:rPr lang="nl-NL" dirty="0" smtClean="0"/>
              <a:t> </a:t>
            </a:r>
          </a:p>
          <a:p>
            <a:pPr>
              <a:buNone/>
            </a:pPr>
            <a:r>
              <a:rPr lang="nl-NL" dirty="0" err="1" smtClean="0"/>
              <a:t>Skoelen</a:t>
            </a:r>
            <a:r>
              <a:rPr lang="nl-NL" dirty="0" smtClean="0"/>
              <a:t>, en </a:t>
            </a:r>
            <a:r>
              <a:rPr lang="nl-NL" dirty="0" err="1" smtClean="0"/>
              <a:t>sal</a:t>
            </a:r>
            <a:r>
              <a:rPr lang="nl-NL" dirty="0" smtClean="0">
                <a:solidFill>
                  <a:srgbClr val="FF0000"/>
                </a:solidFill>
              </a:rPr>
              <a:t>[-a] </a:t>
            </a:r>
            <a:r>
              <a:rPr lang="nl-NL" dirty="0" smtClean="0"/>
              <a:t>ver volg </a:t>
            </a:r>
            <a:r>
              <a:rPr lang="nl-NL" dirty="0" err="1" smtClean="0"/>
              <a:t>sender</a:t>
            </a:r>
            <a:r>
              <a:rPr lang="nl-NL" dirty="0" smtClean="0"/>
              <a:t>, van een </a:t>
            </a:r>
          </a:p>
          <a:p>
            <a:pPr>
              <a:buNone/>
            </a:pPr>
            <a:r>
              <a:rPr lang="nl-NL" dirty="0" err="1" smtClean="0"/>
              <a:t>Stadt</a:t>
            </a:r>
            <a:r>
              <a:rPr lang="nl-NL" dirty="0" smtClean="0"/>
              <a:t> na die ander, op dat kom op </a:t>
            </a:r>
            <a:r>
              <a:rPr lang="nl-NL" dirty="0" err="1" smtClean="0"/>
              <a:t>jender</a:t>
            </a:r>
            <a:r>
              <a:rPr lang="nl-NL" dirty="0" smtClean="0"/>
              <a:t> </a:t>
            </a:r>
          </a:p>
          <a:p>
            <a:pPr>
              <a:buNone/>
            </a:pPr>
            <a:r>
              <a:rPr lang="nl-NL" dirty="0" err="1" smtClean="0"/>
              <a:t>allgaar</a:t>
            </a:r>
            <a:r>
              <a:rPr lang="nl-NL" dirty="0" smtClean="0"/>
              <a:t> die </a:t>
            </a:r>
            <a:r>
              <a:rPr lang="nl-NL" dirty="0" err="1" smtClean="0"/>
              <a:t>rechtveerdig</a:t>
            </a:r>
            <a:r>
              <a:rPr lang="nl-NL" dirty="0" smtClean="0"/>
              <a:t> </a:t>
            </a:r>
            <a:r>
              <a:rPr lang="nl-NL" dirty="0" err="1" smtClean="0"/>
              <a:t>Bloet</a:t>
            </a:r>
            <a:r>
              <a:rPr lang="nl-NL" dirty="0" smtClean="0"/>
              <a:t>, die </a:t>
            </a:r>
            <a:r>
              <a:rPr lang="nl-NL" dirty="0" err="1" smtClean="0"/>
              <a:t>vergot</a:t>
            </a:r>
            <a:r>
              <a:rPr lang="nl-NL" dirty="0" smtClean="0"/>
              <a:t>= </a:t>
            </a:r>
          </a:p>
          <a:p>
            <a:pPr>
              <a:buNone/>
            </a:pPr>
            <a:r>
              <a:rPr lang="nl-NL" dirty="0" smtClean="0"/>
              <a:t>ten ben op </a:t>
            </a:r>
            <a:r>
              <a:rPr lang="nl-NL" dirty="0" err="1" smtClean="0"/>
              <a:t>Aerden</a:t>
            </a:r>
            <a:r>
              <a:rPr lang="nl-NL" dirty="0" smtClean="0"/>
              <a:t>, van die </a:t>
            </a:r>
            <a:r>
              <a:rPr lang="nl-NL" dirty="0" err="1" smtClean="0"/>
              <a:t>Bloet</a:t>
            </a:r>
            <a:r>
              <a:rPr lang="nl-NL" dirty="0" smtClean="0"/>
              <a:t> af van </a:t>
            </a:r>
          </a:p>
          <a:p>
            <a:pPr>
              <a:buNone/>
            </a:pPr>
            <a:r>
              <a:rPr lang="nl-NL" dirty="0" smtClean="0"/>
              <a:t>die </a:t>
            </a:r>
            <a:r>
              <a:rPr lang="nl-NL" dirty="0" err="1" smtClean="0"/>
              <a:t>rechtveeridg</a:t>
            </a:r>
            <a:r>
              <a:rPr lang="nl-NL" dirty="0" smtClean="0"/>
              <a:t> Abel, </a:t>
            </a:r>
            <a:r>
              <a:rPr lang="nl-NL" dirty="0" err="1" smtClean="0"/>
              <a:t>tee</a:t>
            </a:r>
            <a:r>
              <a:rPr lang="nl-NL" dirty="0" smtClean="0">
                <a:solidFill>
                  <a:srgbClr val="FF0000"/>
                </a:solidFill>
              </a:rPr>
              <a:t>[-*.*]</a:t>
            </a:r>
            <a:r>
              <a:rPr lang="nl-NL" dirty="0" smtClean="0"/>
              <a:t> op die </a:t>
            </a:r>
            <a:r>
              <a:rPr lang="nl-NL" dirty="0" err="1" smtClean="0"/>
              <a:t>Bloet</a:t>
            </a:r>
            <a:r>
              <a:rPr lang="nl-NL" dirty="0" smtClean="0"/>
              <a:t> </a:t>
            </a:r>
          </a:p>
          <a:p>
            <a:pPr>
              <a:buNone/>
            </a:pPr>
            <a:r>
              <a:rPr lang="nl-NL" dirty="0" err="1" smtClean="0"/>
              <a:t>Zacharias</a:t>
            </a:r>
            <a:r>
              <a:rPr lang="nl-NL" dirty="0" smtClean="0"/>
              <a:t>, die </a:t>
            </a:r>
            <a:r>
              <a:rPr lang="nl-NL" dirty="0" err="1" smtClean="0"/>
              <a:t>Soon</a:t>
            </a:r>
            <a:r>
              <a:rPr lang="nl-NL" dirty="0" smtClean="0"/>
              <a:t> van </a:t>
            </a:r>
            <a:r>
              <a:rPr lang="nl-NL" dirty="0" err="1" smtClean="0"/>
              <a:t>Barachie</a:t>
            </a:r>
            <a:r>
              <a:rPr lang="nl-NL" dirty="0" smtClean="0"/>
              <a:t>, </a:t>
            </a:r>
            <a:r>
              <a:rPr lang="nl-NL" dirty="0" smtClean="0">
                <a:solidFill>
                  <a:srgbClr val="FF0000"/>
                </a:solidFill>
              </a:rPr>
              <a:t>&lt;</a:t>
            </a:r>
            <a:r>
              <a:rPr lang="nl-NL" dirty="0" smtClean="0">
                <a:solidFill>
                  <a:srgbClr val="FF0000"/>
                </a:solidFill>
                <a:latin typeface="Calibri"/>
                <a:cs typeface="Calibri"/>
              </a:rPr>
              <a:t>←</a:t>
            </a:r>
            <a:r>
              <a:rPr lang="nl-NL" dirty="0" smtClean="0"/>
              <a:t>2. </a:t>
            </a:r>
            <a:r>
              <a:rPr lang="nl-NL" dirty="0" err="1" smtClean="0"/>
              <a:t>Buch</a:t>
            </a:r>
            <a:r>
              <a:rPr lang="nl-NL" dirty="0" smtClean="0"/>
              <a:t> der </a:t>
            </a:r>
            <a:r>
              <a:rPr lang="nl-NL" dirty="0" err="1" smtClean="0"/>
              <a:t>Chronica</a:t>
            </a:r>
            <a:r>
              <a:rPr lang="nl-NL" dirty="0" smtClean="0"/>
              <a:t> Cap. 24, v. 21.</a:t>
            </a:r>
            <a:r>
              <a:rPr lang="nl-NL" dirty="0" smtClean="0">
                <a:solidFill>
                  <a:srgbClr val="FF0000"/>
                </a:solidFill>
              </a:rPr>
              <a:t>&gt;</a:t>
            </a:r>
            <a:r>
              <a:rPr lang="nl-NL" dirty="0" smtClean="0"/>
              <a:t> die </a:t>
            </a:r>
          </a:p>
          <a:p>
            <a:pPr>
              <a:buNone/>
            </a:pPr>
            <a:r>
              <a:rPr lang="nl-NL" dirty="0" err="1" smtClean="0"/>
              <a:t>jender</a:t>
            </a:r>
            <a:r>
              <a:rPr lang="nl-NL" dirty="0" smtClean="0"/>
              <a:t> </a:t>
            </a:r>
            <a:r>
              <a:rPr lang="nl-NL" dirty="0" smtClean="0">
                <a:solidFill>
                  <a:srgbClr val="FF0000"/>
                </a:solidFill>
              </a:rPr>
              <a:t>&lt;</a:t>
            </a:r>
            <a:r>
              <a:rPr lang="nl-NL" dirty="0" smtClean="0">
                <a:solidFill>
                  <a:srgbClr val="FF0000"/>
                </a:solidFill>
                <a:latin typeface="Calibri"/>
                <a:cs typeface="Calibri"/>
              </a:rPr>
              <a:t>↑</a:t>
            </a:r>
            <a:r>
              <a:rPr lang="nl-NL" dirty="0" smtClean="0">
                <a:solidFill>
                  <a:srgbClr val="FF0000"/>
                </a:solidFill>
              </a:rPr>
              <a:t>a&gt;</a:t>
            </a:r>
            <a:r>
              <a:rPr lang="nl-NL" dirty="0" smtClean="0"/>
              <a:t> ka maak dood </a:t>
            </a:r>
            <a:r>
              <a:rPr lang="nl-NL" dirty="0" err="1" smtClean="0"/>
              <a:t>tuschen</a:t>
            </a:r>
            <a:r>
              <a:rPr lang="nl-NL" dirty="0" smtClean="0"/>
              <a:t> die Tempel </a:t>
            </a:r>
            <a:endParaRPr lang="nl-NL"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Bronnen</a:t>
            </a:r>
            <a:endParaRPr lang="nl-NL" dirty="0"/>
          </a:p>
        </p:txBody>
      </p:sp>
      <p:sp>
        <p:nvSpPr>
          <p:cNvPr id="3" name="Tijdelijke aanduiding voor inhoud 2"/>
          <p:cNvSpPr>
            <a:spLocks noGrp="1"/>
          </p:cNvSpPr>
          <p:nvPr>
            <p:ph sz="quarter" idx="1"/>
          </p:nvPr>
        </p:nvSpPr>
        <p:spPr/>
        <p:txBody>
          <a:bodyPr/>
          <a:lstStyle/>
          <a:p>
            <a:endParaRPr lang="nl-NL" dirty="0" smtClean="0"/>
          </a:p>
          <a:p>
            <a:pPr>
              <a:buNone/>
            </a:pPr>
            <a:r>
              <a:rPr lang="nl-NL" dirty="0" smtClean="0"/>
              <a:t>4 subcorpora:</a:t>
            </a:r>
          </a:p>
          <a:p>
            <a:pPr>
              <a:buNone/>
            </a:pPr>
            <a:endParaRPr lang="nl-NL" dirty="0" smtClean="0"/>
          </a:p>
          <a:p>
            <a:pPr>
              <a:buNone/>
            </a:pPr>
            <a:r>
              <a:rPr lang="nl-NL" dirty="0" err="1" smtClean="0"/>
              <a:t>Acrolectaal</a:t>
            </a:r>
            <a:r>
              <a:rPr lang="nl-NL" dirty="0" smtClean="0"/>
              <a:t> Negerhollands (1770)</a:t>
            </a:r>
          </a:p>
          <a:p>
            <a:pPr>
              <a:buNone/>
            </a:pPr>
            <a:r>
              <a:rPr lang="nl-NL" dirty="0" err="1" smtClean="0"/>
              <a:t>Basilectaal</a:t>
            </a:r>
            <a:r>
              <a:rPr lang="nl-NL" dirty="0" smtClean="0"/>
              <a:t> Negerhollands (1880-1936)</a:t>
            </a:r>
          </a:p>
          <a:p>
            <a:pPr>
              <a:buNone/>
            </a:pPr>
            <a:r>
              <a:rPr lang="nl-NL" dirty="0" smtClean="0"/>
              <a:t>Negerhollands missionarissen (18</a:t>
            </a:r>
            <a:r>
              <a:rPr lang="nl-NL" baseline="30000" dirty="0" smtClean="0"/>
              <a:t>e</a:t>
            </a:r>
            <a:r>
              <a:rPr lang="nl-NL" dirty="0" smtClean="0"/>
              <a:t> eeuw)</a:t>
            </a:r>
          </a:p>
          <a:p>
            <a:pPr>
              <a:buNone/>
            </a:pPr>
            <a:r>
              <a:rPr lang="nl-NL" dirty="0" smtClean="0"/>
              <a:t>Slavenbrieven (1738-1762)</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Locatie NEHOL: corpus1.mpi.nl</a:t>
            </a:r>
            <a:endParaRPr lang="nl-NL" dirty="0"/>
          </a:p>
        </p:txBody>
      </p:sp>
      <p:pic>
        <p:nvPicPr>
          <p:cNvPr id="6" name="Tijdelijke aanduiding voor inhoud 5" descr="NEHOLadres.png"/>
          <p:cNvPicPr>
            <a:picLocks noGrp="1" noChangeAspect="1"/>
          </p:cNvPicPr>
          <p:nvPr>
            <p:ph sz="quarter" idx="1"/>
          </p:nvPr>
        </p:nvPicPr>
        <p:blipFill>
          <a:blip r:embed="rId2" cstate="print"/>
          <a:stretch>
            <a:fillRect/>
          </a:stretch>
        </p:blipFill>
        <p:spPr>
          <a:xfrm>
            <a:off x="683568" y="1628800"/>
            <a:ext cx="7467600" cy="4196791"/>
          </a:xfr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1062</TotalTime>
  <Words>594</Words>
  <Application>Microsoft Office PowerPoint</Application>
  <PresentationFormat>Diavoorstelling (4:3)</PresentationFormat>
  <Paragraphs>108</Paragraphs>
  <Slides>21</Slides>
  <Notes>8</Notes>
  <HiddenSlides>0</HiddenSlides>
  <MMClips>0</MMClips>
  <ScaleCrop>false</ScaleCrop>
  <HeadingPairs>
    <vt:vector size="4" baseType="variant">
      <vt:variant>
        <vt:lpstr>Thema</vt:lpstr>
      </vt:variant>
      <vt:variant>
        <vt:i4>1</vt:i4>
      </vt:variant>
      <vt:variant>
        <vt:lpstr>Diatitels</vt:lpstr>
      </vt:variant>
      <vt:variant>
        <vt:i4>21</vt:i4>
      </vt:variant>
    </vt:vector>
  </HeadingPairs>
  <TitlesOfParts>
    <vt:vector size="22" baseType="lpstr">
      <vt:lpstr>Oriel</vt:lpstr>
      <vt:lpstr>NEHOL (NEgerHOLlands) database: 200 jaar Negerhollands data  Robbert van Sluijs Radboud Universiteit Nijmegen (r.vansluijs@let.ru.nl)</vt:lpstr>
      <vt:lpstr>Inleiding overzicht</vt:lpstr>
      <vt:lpstr>NEHOL: wie?</vt:lpstr>
      <vt:lpstr>NEger-HOLlands</vt:lpstr>
      <vt:lpstr>Wat is NEHOL?</vt:lpstr>
      <vt:lpstr>NEHOL-annotaties</vt:lpstr>
      <vt:lpstr>NEHOL opmaakcodering</vt:lpstr>
      <vt:lpstr>Bronnen</vt:lpstr>
      <vt:lpstr>Locatie NEHOL: corpus1.mpi.nl</vt:lpstr>
      <vt:lpstr>Dia 10</vt:lpstr>
      <vt:lpstr>Dia 11</vt:lpstr>
      <vt:lpstr>Dia 12</vt:lpstr>
      <vt:lpstr>Dia 13</vt:lpstr>
      <vt:lpstr>Dia 14</vt:lpstr>
      <vt:lpstr>Dia 15</vt:lpstr>
      <vt:lpstr>Dia 16</vt:lpstr>
      <vt:lpstr>Dia 17</vt:lpstr>
      <vt:lpstr>Dia 18</vt:lpstr>
      <vt:lpstr>Dia 19</vt:lpstr>
      <vt:lpstr>NEHOL</vt:lpstr>
      <vt:lpstr>Dankwoord</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NEgerHOLlands (NEHOL) database: 200 jaar Negerhollands data</dc:title>
  <dc:creator>Robbert</dc:creator>
  <cp:lastModifiedBy>u770135</cp:lastModifiedBy>
  <cp:revision>165</cp:revision>
  <dcterms:created xsi:type="dcterms:W3CDTF">2012-08-25T14:04:16Z</dcterms:created>
  <dcterms:modified xsi:type="dcterms:W3CDTF">2012-08-28T14:23:13Z</dcterms:modified>
</cp:coreProperties>
</file>