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5"/>
  </p:notesMasterIdLst>
  <p:handoutMasterIdLst>
    <p:handoutMasterId r:id="rId16"/>
  </p:handoutMasterIdLst>
  <p:sldIdLst>
    <p:sldId id="322" r:id="rId3"/>
    <p:sldId id="309" r:id="rId4"/>
    <p:sldId id="355" r:id="rId5"/>
    <p:sldId id="357" r:id="rId6"/>
    <p:sldId id="365" r:id="rId7"/>
    <p:sldId id="364" r:id="rId8"/>
    <p:sldId id="358" r:id="rId9"/>
    <p:sldId id="359" r:id="rId10"/>
    <p:sldId id="360" r:id="rId11"/>
    <p:sldId id="345" r:id="rId12"/>
    <p:sldId id="366" r:id="rId13"/>
    <p:sldId id="363" r:id="rId14"/>
  </p:sldIdLst>
  <p:sldSz cx="9906000" cy="6858000" type="A4"/>
  <p:notesSz cx="6972300" cy="10109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8EA"/>
    <a:srgbClr val="E7F4F5"/>
    <a:srgbClr val="4AA9B0"/>
    <a:srgbClr val="40949A"/>
    <a:srgbClr val="8FCCD1"/>
    <a:srgbClr val="80C5CA"/>
    <a:srgbClr val="DDDDDD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8" autoAdjust="0"/>
    <p:restoredTop sz="94660"/>
  </p:normalViewPr>
  <p:slideViewPr>
    <p:cSldViewPr snapToGrid="0">
      <p:cViewPr varScale="1">
        <p:scale>
          <a:sx n="77" d="100"/>
          <a:sy n="77" d="100"/>
        </p:scale>
        <p:origin x="-630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defTabSz="9398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970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defTabSz="9398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970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smtClean="0"/>
            </a:lvl1pPr>
          </a:lstStyle>
          <a:p>
            <a:pPr>
              <a:defRPr/>
            </a:pPr>
            <a:fld id="{F711693F-8DBC-4417-9BE8-E219699BD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defTabSz="9398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970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52475" y="758825"/>
            <a:ext cx="5470525" cy="3789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913" y="4802188"/>
            <a:ext cx="557847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defTabSz="93980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970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smtClean="0"/>
            </a:lvl1pPr>
          </a:lstStyle>
          <a:p>
            <a:pPr>
              <a:defRPr/>
            </a:pPr>
            <a:fld id="{94B9BA30-845C-4A18-AB27-B91E66274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F195A-86D1-4608-9209-480186F619D4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59D56-7C62-44C0-92BC-FD5D2BED8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12C07-16CC-4634-921E-E68C241D3958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FF14D-0B0E-49E0-8F3A-787791245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B5498-B2D1-4036-8280-0E9444506EF6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05AB4-01EE-464F-A6AB-3033AE308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B715E-EC1E-4E16-9A22-25E88CC62A67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41969-7A86-4729-9A03-404830C34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059E4-2E46-404D-B6FC-2CB91541390A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0FCAA-6B68-4AE3-8E0F-901EA2E66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DFADE-539C-4650-88DD-FC3087D349A5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9E9B0-58D2-4529-8773-601E15BB7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32141-0847-49DD-9EF0-ED2A3D1CE704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52A77-51D1-485E-9697-1CC590965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F2107-0A36-42B7-829B-45CC1FD21A99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5261C-FC42-40BD-B4A3-5875E8AC3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1C423-AA26-497E-80ED-EA5CCF9DCB6C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8D0D1-137A-43F8-98D2-3FA22C41F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F5040-E7D0-435F-A530-13DFF2EDB844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2CD0D-9EF2-4F57-8968-05BB8B978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2DACD-0C8C-45CC-884D-E4D965E6B51E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AE1D1-85D3-4C10-8AC8-02D2433A4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68A5A-3A02-49A3-9E03-14EC31C7E2EF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F02C4-1A0A-454A-AEF0-105BF9BAB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987B3-AEBA-4695-9030-CD6EAB129D50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59C99-7418-4CEC-9AA7-B07F9DD30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AD88F-F95F-438A-8558-CC2ED7CB1421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41D45-9809-4A49-A714-7983AFD6D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8F7AD-B25A-4B7A-AEEF-D312B58C419F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24998-60DA-4BED-9FFE-4CAECE791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E1F10-A638-4846-908D-B235926386D2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5C1C3-A879-45AF-8A06-F976B804F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585CA-D541-4C14-AFA8-12962825E3D1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02C8F-4CD6-46FD-B16C-5E88EE276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CC054-F421-4D5D-949A-49D9B94DE0B0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C1B4-5945-4918-AF2C-A4EBCD58C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C0608-7D67-4A2B-8907-D15B81DB5D3F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3E691-5C87-4806-B335-D544705AF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B8744-7F97-4314-8258-43CCFCB2FAEF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BB6BB-377A-404B-978E-7C2BB0618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84EAD-CEA3-47B0-A7C0-9A87E09683F3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71CD0-DBCC-4177-94D9-103E33879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1E6CE-1501-4DA2-B54C-D3C8F84509AF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7D138-01F8-46EC-A165-19C893AB6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F7122C3-0F6E-4C85-8260-476BFC9644BA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3404920-E12C-4A3C-BF79-963960ED6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7" descr="clarin-logo-3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318250" y="0"/>
            <a:ext cx="358775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0" y="0"/>
            <a:ext cx="6356350" cy="1158875"/>
          </a:xfrm>
          <a:prstGeom prst="rect">
            <a:avLst/>
          </a:prstGeom>
          <a:solidFill>
            <a:srgbClr val="BACC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E03F03D-7BD0-4812-BB39-92E8E04693A0}" type="datetime1">
              <a:rPr lang="nl-NL"/>
              <a:pPr/>
              <a:t>30-8-2012</a:t>
            </a:fld>
            <a:endParaRPr lang="nl-NL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85B8E4E-E99F-47EB-8D59-D6C1ABFBF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clarin.n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2CB44DE-F679-4614-8EAD-AD431423267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07C967F-AC39-4AA1-A21A-6DCE1CAF1FF8}" type="slidenum">
              <a:rPr lang="en-US" sz="1400"/>
              <a:pPr algn="r"/>
              <a:t>1</a:t>
            </a:fld>
            <a:endParaRPr lang="en-US" sz="1400"/>
          </a:p>
        </p:txBody>
      </p:sp>
      <p:sp>
        <p:nvSpPr>
          <p:cNvPr id="3075" name="Rectangle 2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endParaRPr lang="en-GB" sz="4400" smtClean="0">
              <a:latin typeface="Copperplate Gothic Bold" pitchFamily="34" charset="0"/>
            </a:endParaRPr>
          </a:p>
          <a:p>
            <a:pPr algn="ctr" eaLnBrk="1" hangingPunct="1">
              <a:buFontTx/>
              <a:buNone/>
            </a:pPr>
            <a:r>
              <a:rPr lang="en-GB" sz="4400" smtClean="0">
                <a:latin typeface="Copperplate Gothic Bold" pitchFamily="34" charset="0"/>
              </a:rPr>
              <a:t>CLARIN? ISOCAT!</a:t>
            </a:r>
            <a:br>
              <a:rPr lang="en-GB" sz="4400" smtClean="0">
                <a:latin typeface="Copperplate Gothic Bold" pitchFamily="34" charset="0"/>
              </a:rPr>
            </a:br>
            <a:endParaRPr lang="en-GB" smtClean="0"/>
          </a:p>
          <a:p>
            <a:pPr algn="ctr" eaLnBrk="1" hangingPunct="1">
              <a:buFontTx/>
              <a:buNone/>
            </a:pPr>
            <a:endParaRPr lang="en-GB" smtClean="0"/>
          </a:p>
          <a:p>
            <a:pPr algn="ctr" eaLnBrk="1" hangingPunct="1">
              <a:buFontTx/>
              <a:buNone/>
            </a:pPr>
            <a:r>
              <a:rPr lang="en-GB" sz="2400" smtClean="0"/>
              <a:t>Ineke Schuurman</a:t>
            </a:r>
          </a:p>
          <a:p>
            <a:pPr algn="ctr" eaLnBrk="1" hangingPunct="1">
              <a:buFontTx/>
              <a:buNone/>
            </a:pPr>
            <a:r>
              <a:rPr lang="en-GB" sz="2400" smtClean="0"/>
              <a:t>ISOcat content co</a:t>
            </a:r>
            <a:r>
              <a:rPr lang="en-US" sz="2400" smtClean="0"/>
              <a:t>ö</a:t>
            </a:r>
            <a:r>
              <a:rPr lang="en-GB" sz="2400" smtClean="0"/>
              <a:t>rdinator CLARIN-NL</a:t>
            </a:r>
          </a:p>
          <a:p>
            <a:pPr algn="ctr" eaLnBrk="1" hangingPunct="1">
              <a:buFontTx/>
              <a:buNone/>
            </a:pPr>
            <a:endParaRPr lang="en-GB" sz="2400" smtClean="0"/>
          </a:p>
          <a:p>
            <a:pPr algn="ctr" eaLnBrk="1" hangingPunct="1">
              <a:buFontTx/>
              <a:buNone/>
            </a:pPr>
            <a:r>
              <a:rPr lang="en-GB" sz="2400" smtClean="0"/>
              <a:t>Amsterdam  30-08-2012</a:t>
            </a:r>
            <a:endParaRPr lang="en-US" sz="2400" smtClean="0"/>
          </a:p>
        </p:txBody>
      </p:sp>
      <p:pic>
        <p:nvPicPr>
          <p:cNvPr id="3076" name="Picture 3" descr="CLARIN-NL bluemarine_logo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1141413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D65B9E5-3D4A-4393-9E05-3EBDEDA42E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C11B883-04D2-4D0C-932C-BB0A81BA926E}" type="slidenum">
              <a:rPr lang="en-US" sz="1400"/>
              <a:pPr algn="r"/>
              <a:t>10</a:t>
            </a:fld>
            <a:endParaRPr lang="en-US" sz="1400"/>
          </a:p>
        </p:txBody>
      </p:sp>
      <p:sp>
        <p:nvSpPr>
          <p:cNvPr id="16387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293688" y="215900"/>
            <a:ext cx="8915400" cy="8905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mtClean="0"/>
              <a:t>CLARIN-NL</a:t>
            </a:r>
          </a:p>
        </p:txBody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just" eaLnBrk="1" hangingPunct="1"/>
            <a:endParaRPr lang="en-GB" altLang="zh-CN" smtClean="0">
              <a:ea typeface="宋体" pitchFamily="2" charset="-122"/>
            </a:endParaRPr>
          </a:p>
          <a:p>
            <a:pPr lvl="1" algn="just" eaLnBrk="1" hangingPunct="1">
              <a:buFontTx/>
              <a:buNone/>
            </a:pPr>
            <a:endParaRPr lang="en-GB" altLang="zh-CN" smtClean="0">
              <a:ea typeface="宋体" pitchFamily="2" charset="-122"/>
            </a:endParaRPr>
          </a:p>
          <a:p>
            <a:pPr lvl="1" algn="just" eaLnBrk="1" hangingPunct="1">
              <a:buFontTx/>
              <a:buNone/>
            </a:pPr>
            <a:r>
              <a:rPr lang="en-GB" altLang="zh-CN" smtClean="0">
                <a:ea typeface="宋体" pitchFamily="2" charset="-122"/>
              </a:rPr>
              <a:t>Thank you for your attention.</a:t>
            </a:r>
          </a:p>
          <a:p>
            <a:pPr lvl="1" eaLnBrk="1" hangingPunct="1">
              <a:buFontTx/>
              <a:buNone/>
            </a:pPr>
            <a:endParaRPr lang="nl-NL" smtClean="0"/>
          </a:p>
          <a:p>
            <a:pPr lvl="1" eaLnBrk="1" hangingPunct="1">
              <a:buFontTx/>
              <a:buNone/>
            </a:pPr>
            <a:r>
              <a:rPr lang="en-US" smtClean="0"/>
              <a:t>Any questions?</a:t>
            </a: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DE1CBAD-E85A-413C-B1F2-F4C52002334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47643CA0-D965-434D-BDD1-3DAF197ED58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6863" y="0"/>
            <a:ext cx="8915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mtClean="0"/>
              <a:t>XML-format</a:t>
            </a:r>
            <a:endParaRPr lang="nl-NL" smtClean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0" y="1600200"/>
            <a:ext cx="4316413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mtClean="0"/>
              <a:t>CGN            CGN-format    </a:t>
            </a:r>
          </a:p>
          <a:p>
            <a:pPr>
              <a:buFontTx/>
              <a:buNone/>
            </a:pPr>
            <a:r>
              <a:rPr lang="en-US" smtClean="0"/>
              <a:t>&lt;pw ref=“fn000248.20.4”</a:t>
            </a:r>
          </a:p>
          <a:p>
            <a:pPr>
              <a:buFontTx/>
              <a:buNone/>
            </a:pPr>
            <a:r>
              <a:rPr lang="en-US" smtClean="0"/>
              <a:t>   w=“is”</a:t>
            </a:r>
          </a:p>
          <a:p>
            <a:pPr>
              <a:buFontTx/>
              <a:buNone/>
            </a:pPr>
            <a:r>
              <a:rPr lang="en-US" smtClean="0"/>
              <a:t>   pos=“WW(pv,tgw,ev)”</a:t>
            </a:r>
          </a:p>
          <a:p>
            <a:pPr>
              <a:buFontTx/>
              <a:buNone/>
            </a:pPr>
            <a:r>
              <a:rPr lang="en-US" smtClean="0"/>
              <a:t>   lem=“zijn”</a:t>
            </a:r>
          </a:p>
          <a:p>
            <a:pPr>
              <a:buFontTx/>
              <a:buNone/>
            </a:pPr>
            <a:r>
              <a:rPr lang="en-US" smtClean="0"/>
              <a:t>   …</a:t>
            </a:r>
          </a:p>
          <a:p>
            <a:pPr>
              <a:buFontTx/>
              <a:buNone/>
            </a:pPr>
            <a:r>
              <a:rPr lang="en-US" smtClean="0"/>
              <a:t>   pq=“man”</a:t>
            </a:r>
          </a:p>
          <a:p>
            <a:pPr>
              <a:buFontTx/>
              <a:buNone/>
            </a:pPr>
            <a:r>
              <a:rPr lang="en-US" smtClean="0"/>
              <a:t>/&gt;</a:t>
            </a:r>
            <a:endParaRPr lang="nl-NL" smtClean="0"/>
          </a:p>
          <a:p>
            <a:endParaRPr lang="nl-NL" smtClean="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548188" y="1568450"/>
            <a:ext cx="5595937" cy="46243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mtClean="0"/>
              <a:t>VU-DNC                 FoLiA-format</a:t>
            </a:r>
          </a:p>
          <a:p>
            <a:pPr>
              <a:buFontTx/>
              <a:buNone/>
            </a:pPr>
            <a:r>
              <a:rPr lang="en-US" smtClean="0"/>
              <a:t>&lt;w xml:id=“BAObi1.s.5.w.18”&gt;</a:t>
            </a:r>
          </a:p>
          <a:p>
            <a:pPr>
              <a:buFontTx/>
              <a:buNone/>
            </a:pPr>
            <a:r>
              <a:rPr lang="en-US" smtClean="0"/>
              <a:t>   &lt;t&gt;is&lt;/t&gt;</a:t>
            </a:r>
          </a:p>
          <a:p>
            <a:pPr>
              <a:buFontTx/>
              <a:buNone/>
            </a:pPr>
            <a:r>
              <a:rPr lang="en-US" smtClean="0"/>
              <a:t>   &lt;lemma class=“zijn”/&gt;</a:t>
            </a:r>
          </a:p>
          <a:p>
            <a:pPr>
              <a:buFontTx/>
              <a:buNone/>
            </a:pPr>
            <a:r>
              <a:rPr lang="en-US" smtClean="0"/>
              <a:t>   &lt;pos class=“WW(pv,tgw.ev)”&gt;</a:t>
            </a:r>
          </a:p>
          <a:p>
            <a:pPr>
              <a:buFontTx/>
              <a:buNone/>
            </a:pPr>
            <a:r>
              <a:rPr lang="en-US" smtClean="0"/>
              <a:t>   …</a:t>
            </a:r>
          </a:p>
          <a:p>
            <a:pPr>
              <a:buFontTx/>
              <a:buNone/>
            </a:pPr>
            <a:r>
              <a:rPr lang="en-US" smtClean="0"/>
              <a:t>    &lt;pos/&gt;</a:t>
            </a:r>
          </a:p>
          <a:p>
            <a:pPr>
              <a:buFontTx/>
              <a:buNone/>
            </a:pPr>
            <a:r>
              <a:rPr lang="en-US" smtClean="0"/>
              <a:t>   &lt;t class=“ocroutput’&gt;is&lt;/t&gt;</a:t>
            </a:r>
          </a:p>
          <a:p>
            <a:pPr>
              <a:buFontTx/>
              <a:buNone/>
            </a:pPr>
            <a:r>
              <a:rPr lang="en-US" smtClean="0"/>
              <a:t>&lt;/w&gt;</a:t>
            </a:r>
            <a:endParaRPr lang="nl-N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125BCE5-819C-45CD-8ADC-1E66B015EB4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8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878A0FC-2189-4EAC-929D-F1524F851102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4099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Overview</a:t>
            </a:r>
          </a:p>
        </p:txBody>
      </p:sp>
      <p:sp>
        <p:nvSpPr>
          <p:cNvPr id="4100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376238" y="1997075"/>
            <a:ext cx="8915400" cy="4525963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ISOcat </a:t>
            </a:r>
          </a:p>
          <a:p>
            <a:pPr lvl="1" eaLnBrk="1" hangingPunct="1"/>
            <a:r>
              <a:rPr lang="en-US" smtClean="0"/>
              <a:t>general</a:t>
            </a:r>
          </a:p>
          <a:p>
            <a:pPr lvl="1" eaLnBrk="1" hangingPunct="1"/>
            <a:r>
              <a:rPr lang="en-US" smtClean="0"/>
              <a:t>use in CLARIN</a:t>
            </a:r>
          </a:p>
          <a:p>
            <a:pPr eaLnBrk="1" hangingPunct="1"/>
            <a:r>
              <a:rPr lang="en-US" smtClean="0"/>
              <a:t>An example</a:t>
            </a:r>
          </a:p>
          <a:p>
            <a:pPr eaLnBrk="1" hangingPunct="1"/>
            <a:r>
              <a:rPr lang="en-US" smtClean="0"/>
              <a:t>Your task wrt ISOcat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FC8F1AE-C8E3-4606-AC8D-E018FA1D604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9D0D4E6-A75A-4F6F-8E34-2A73CCA0EACA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5123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ISOcat</a:t>
            </a:r>
          </a:p>
        </p:txBody>
      </p:sp>
      <p:sp>
        <p:nvSpPr>
          <p:cNvPr id="5124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ISOcat:</a:t>
            </a: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Data Category Registry</a:t>
            </a:r>
            <a:r>
              <a:rPr lang="en-US" smtClean="0"/>
              <a:t> defining widely accepted data categories (DCs)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  <a:r>
              <a:rPr lang="en-US" smtClean="0">
                <a:hlinkClick r:id="rId2"/>
              </a:rPr>
              <a:t>http://www.isocat.org</a:t>
            </a:r>
            <a:endParaRPr lang="en-US" i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i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Registry that stores DCs for language resources and their metadata, together with properties of the DCs (definition, administration, examples,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9B3D740F-581B-4DE0-976E-BA60AA0BA01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986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764D08D-64FD-468E-853E-4DFF4931F0C4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41987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0" y="0"/>
            <a:ext cx="6316663" cy="825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4000" smtClean="0"/>
              <a:t>Use in CLARIN</a:t>
            </a:r>
          </a:p>
        </p:txBody>
      </p:sp>
      <p:sp>
        <p:nvSpPr>
          <p:cNvPr id="41988" name="Rectangle 3"/>
          <p:cNvSpPr>
            <a:spLocks noChangeArrowheads="1"/>
          </p:cNvSpPr>
          <p:nvPr>
            <p:ph type="body" idx="4294967295"/>
          </p:nvPr>
        </p:nvSpPr>
        <p:spPr bwMode="auto">
          <a:xfrm>
            <a:off x="0" y="1243013"/>
            <a:ext cx="9906000" cy="495776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what is in resource</a:t>
            </a:r>
            <a:r>
              <a:rPr lang="en-US" sz="2800" i="1" u="sng" smtClean="0"/>
              <a:t> A</a:t>
            </a:r>
            <a:r>
              <a:rPr lang="en-US" sz="2800" smtClean="0"/>
              <a:t> meant with DC </a:t>
            </a:r>
            <a:r>
              <a:rPr lang="en-US" sz="2800" i="1" u="sng" smtClean="0"/>
              <a:t>X </a:t>
            </a:r>
            <a:r>
              <a:rPr lang="en-US" sz="2800" smtClean="0"/>
              <a:t>?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b="1" i="1" u="sng" smtClean="0"/>
              <a:t>There may be several (valid) definitions !!!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Does </a:t>
            </a:r>
            <a:r>
              <a:rPr lang="en-US" sz="2800" i="1" u="sng" smtClean="0"/>
              <a:t>X </a:t>
            </a:r>
            <a:r>
              <a:rPr lang="en-US" sz="2800" smtClean="0"/>
              <a:t>have the same meaning in resources </a:t>
            </a:r>
            <a:r>
              <a:rPr lang="en-US" sz="2800" i="1" u="sng" smtClean="0"/>
              <a:t>A</a:t>
            </a:r>
            <a:r>
              <a:rPr lang="en-US" sz="2800" smtClean="0"/>
              <a:t> and</a:t>
            </a:r>
            <a:r>
              <a:rPr lang="en-US" sz="2800" i="1" u="sng" smtClean="0"/>
              <a:t> B </a:t>
            </a:r>
            <a:r>
              <a:rPr lang="en-US" sz="2800" smtClean="0"/>
              <a:t>?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In CLARIN needed first and foremost for </a:t>
            </a:r>
            <a:r>
              <a:rPr lang="en-US" sz="2800" b="1" u="sng" smtClean="0"/>
              <a:t>tools </a:t>
            </a:r>
            <a:r>
              <a:rPr lang="en-US" sz="2800" smtClean="0"/>
              <a:t>(so that they ‘know’ what the meaning of elements in resources are)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Especially important for: search in data and metadata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But also for other tools that apply to data (cf. last talk on TTNWW)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i="1" smtClean="0"/>
              <a:t>Human use</a:t>
            </a:r>
            <a:r>
              <a:rPr lang="en-US" sz="2800" smtClean="0"/>
              <a:t> is only secondary, but … humans must after all fill the ISOcat registry, and make the right mappings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BF86A15-D9A0-4A2F-AED6-D01A66A891C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mtClean="0"/>
              <a:t>An example with ‘</a:t>
            </a:r>
            <a:r>
              <a:rPr lang="en-US" b="1" smtClean="0"/>
              <a:t>ev</a:t>
            </a:r>
            <a:r>
              <a:rPr lang="en-US" smtClean="0"/>
              <a:t>’</a:t>
            </a:r>
            <a:endParaRPr lang="nl-NL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Have a look at these two tags: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WW(pv,tgw,</a:t>
            </a:r>
            <a:r>
              <a:rPr lang="en-US" b="1" smtClean="0"/>
              <a:t>ev</a:t>
            </a:r>
            <a:r>
              <a:rPr lang="en-US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N(soort,</a:t>
            </a:r>
            <a:r>
              <a:rPr lang="en-US" b="1" smtClean="0"/>
              <a:t>ev</a:t>
            </a:r>
            <a:r>
              <a:rPr lang="en-US" smtClean="0"/>
              <a:t>,dim,onz,stan)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All parts of such tags, like </a:t>
            </a:r>
            <a:r>
              <a:rPr lang="en-US" b="1" smtClean="0"/>
              <a:t>ev</a:t>
            </a:r>
            <a:r>
              <a:rPr lang="en-US" smtClean="0"/>
              <a:t>, are to be included in ISOcat. The full tags are to be included as well.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ev, enkelvoud, sg, sing, singular, singulier, …</a:t>
            </a:r>
          </a:p>
          <a:p>
            <a:pPr lvl="1">
              <a:lnSpc>
                <a:spcPct val="90000"/>
              </a:lnSpc>
            </a:pPr>
            <a:endParaRPr lang="nl-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C96F6F80-9BA9-4F48-8FC3-FEF2F3A3D1A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mtClean="0"/>
              <a:t>singular</a:t>
            </a:r>
            <a:endParaRPr lang="nl-NL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All these representations can be mapped on one DC: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/>
              <a:t>singular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-DC-4918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word form indicating that one entity is involved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In full: http://www.isocat.org/datcat/DC-4918</a:t>
            </a:r>
            <a:endParaRPr lang="nl-NL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B8F5C47-011C-4C41-BCE7-7BA70ED0002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3010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DF45BBE-4AAF-4698-8DC6-AED2A55D0949}" type="slidenum">
              <a:rPr lang="en-US" sz="1400"/>
              <a:pPr algn="r"/>
              <a:t>7</a:t>
            </a:fld>
            <a:endParaRPr lang="en-US" sz="1400"/>
          </a:p>
        </p:txBody>
      </p:sp>
      <p:sp>
        <p:nvSpPr>
          <p:cNvPr id="43011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293688" y="257175"/>
            <a:ext cx="6316662" cy="825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4000" smtClean="0"/>
              <a:t>Other cats</a:t>
            </a:r>
          </a:p>
        </p:txBody>
      </p:sp>
      <p:sp>
        <p:nvSpPr>
          <p:cNvPr id="43012" name="Rectangle 3"/>
          <p:cNvSpPr>
            <a:spLocks noChangeArrowheads="1"/>
          </p:cNvSpPr>
          <p:nvPr>
            <p:ph type="body" idx="4294967295"/>
          </p:nvPr>
        </p:nvSpPr>
        <p:spPr bwMode="auto">
          <a:xfrm>
            <a:off x="533400" y="1296988"/>
            <a:ext cx="9372600" cy="498316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/>
            <a:r>
              <a:rPr lang="en-US" b="1" smtClean="0"/>
              <a:t>ISOcat</a:t>
            </a:r>
            <a:r>
              <a:rPr lang="en-US" smtClean="0"/>
              <a:t>: defining DCs		   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							 ongoing</a:t>
            </a:r>
          </a:p>
          <a:p>
            <a:pPr marL="609600" indent="-609600" eaLnBrk="1" hangingPunct="1"/>
            <a:r>
              <a:rPr lang="en-US" b="1" smtClean="0"/>
              <a:t>RELcat</a:t>
            </a:r>
            <a:r>
              <a:rPr lang="en-US" smtClean="0"/>
              <a:t>: relating DCs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							 started</a:t>
            </a:r>
          </a:p>
          <a:p>
            <a:pPr marL="609600" indent="-609600" eaLnBrk="1" hangingPunct="1"/>
            <a:endParaRPr lang="en-US" smtClean="0"/>
          </a:p>
          <a:p>
            <a:pPr marL="609600" indent="-609600" eaLnBrk="1" hangingPunct="1"/>
            <a:r>
              <a:rPr lang="en-US" b="1" smtClean="0"/>
              <a:t>SCHEMAcat</a:t>
            </a:r>
            <a:r>
              <a:rPr lang="en-US" smtClean="0"/>
              <a:t>: a registry of Schemas, a schema being a description of the structure of your dataformat					just started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407CFB77-E148-4E6C-BD6C-80AC2640D71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4034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745D65C-451E-4AD6-8059-28F9905AB1B9}" type="slidenum">
              <a:rPr lang="en-US" sz="1400"/>
              <a:pPr algn="r"/>
              <a:t>8</a:t>
            </a:fld>
            <a:endParaRPr lang="en-US" sz="1400"/>
          </a:p>
        </p:txBody>
      </p:sp>
      <p:sp>
        <p:nvSpPr>
          <p:cNvPr id="44035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293688" y="257175"/>
            <a:ext cx="6316662" cy="825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4000" smtClean="0"/>
              <a:t>Call 4 projects</a:t>
            </a:r>
          </a:p>
        </p:txBody>
      </p:sp>
      <p:sp>
        <p:nvSpPr>
          <p:cNvPr id="44036" name="Rectangle 3"/>
          <p:cNvSpPr>
            <a:spLocks noChangeArrowheads="1"/>
          </p:cNvSpPr>
          <p:nvPr>
            <p:ph type="body" idx="4294967295"/>
          </p:nvPr>
        </p:nvSpPr>
        <p:spPr bwMode="auto">
          <a:xfrm>
            <a:off x="441325" y="1343025"/>
            <a:ext cx="9042400" cy="4876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Each call 4 project must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mtClean="0"/>
              <a:t>check, for each DC used in your resource or its metadata, whether a corresponding DC exists in ISOcat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mtClean="0"/>
              <a:t>If not, extend ISOcat with such a DC, with all its properties (definitions, examples, etc.)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mtClean="0"/>
              <a:t>create a schema with a mapping that maps each DC used in the resources and metadata to an ISOcat DC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All this will be explained in </a:t>
            </a:r>
            <a:r>
              <a:rPr lang="en-US" u="sng" smtClean="0"/>
              <a:t>tutorials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BF1D010D-FD2F-44D7-A929-E7132DBD0A5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5058" name="Slide Number Placeholder 5"/>
          <p:cNvSpPr txBox="1">
            <a:spLocks noGrp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D879710-809E-4C1E-A4D1-2759738E65E5}" type="slidenum">
              <a:rPr lang="en-US" sz="1400"/>
              <a:pPr algn="r"/>
              <a:t>9</a:t>
            </a:fld>
            <a:endParaRPr lang="en-US" sz="1400"/>
          </a:p>
        </p:txBody>
      </p:sp>
      <p:sp>
        <p:nvSpPr>
          <p:cNvPr id="45059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293688" y="257175"/>
            <a:ext cx="6316662" cy="825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4000" smtClean="0"/>
              <a:t>Call 4 projects</a:t>
            </a:r>
          </a:p>
        </p:txBody>
      </p:sp>
      <p:sp>
        <p:nvSpPr>
          <p:cNvPr id="45060" name="Rectangle 3"/>
          <p:cNvSpPr>
            <a:spLocks noChangeArrowheads="1"/>
          </p:cNvSpPr>
          <p:nvPr>
            <p:ph type="body" idx="4294967295"/>
          </p:nvPr>
        </p:nvSpPr>
        <p:spPr bwMode="auto">
          <a:xfrm>
            <a:off x="0" y="1281113"/>
            <a:ext cx="9906000" cy="4924425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do NOT underestimate this ISOcat task!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Good news: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DCs used in some common formats are already included in ISOcat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CGN / D-Coi tagset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TEI header elements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Many DCs concerning metadata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Contact ASAP a CLARIN-centre to help you with this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OR contact the helpdesk (</a:t>
            </a:r>
            <a:r>
              <a:rPr lang="en-US" sz="2800" u="sng" smtClean="0">
                <a:hlinkClick r:id="rId2"/>
              </a:rPr>
              <a:t>helpdesk@clarin.nl</a:t>
            </a:r>
            <a:r>
              <a:rPr lang="en-US" sz="2800" smtClean="0"/>
              <a:t>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10365</TotalTime>
  <Words>404</Words>
  <Application>Microsoft Office PowerPoint</Application>
  <PresentationFormat>A4 Paper (210x297 mm)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Copperplate Gothic Bold</vt:lpstr>
      <vt:lpstr>宋体</vt:lpstr>
      <vt:lpstr>Default Design</vt:lpstr>
      <vt:lpstr>1_Default Design</vt:lpstr>
      <vt:lpstr>Slide 1</vt:lpstr>
      <vt:lpstr>Overview</vt:lpstr>
      <vt:lpstr>ISOcat</vt:lpstr>
      <vt:lpstr>Use in CLARIN</vt:lpstr>
      <vt:lpstr>An example with ‘ev’</vt:lpstr>
      <vt:lpstr>singular</vt:lpstr>
      <vt:lpstr>Other cats</vt:lpstr>
      <vt:lpstr>Call 4 projects</vt:lpstr>
      <vt:lpstr>Call 4 projects</vt:lpstr>
      <vt:lpstr>CLARIN-NL</vt:lpstr>
      <vt:lpstr>Slide 11</vt:lpstr>
      <vt:lpstr>XML-format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martinw</dc:creator>
  <cp:lastModifiedBy>Jolien</cp:lastModifiedBy>
  <cp:revision>170</cp:revision>
  <dcterms:created xsi:type="dcterms:W3CDTF">2006-10-29T11:19:35Z</dcterms:created>
  <dcterms:modified xsi:type="dcterms:W3CDTF">2012-08-30T07:19:54Z</dcterms:modified>
</cp:coreProperties>
</file>