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6" r:id="rId3"/>
    <p:sldId id="265" r:id="rId4"/>
    <p:sldId id="257" r:id="rId5"/>
    <p:sldId id="258" r:id="rId6"/>
    <p:sldId id="259" r:id="rId7"/>
    <p:sldId id="271" r:id="rId8"/>
    <p:sldId id="261" r:id="rId9"/>
    <p:sldId id="272" r:id="rId10"/>
    <p:sldId id="269"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9" autoAdjust="0"/>
  </p:normalViewPr>
  <p:slideViewPr>
    <p:cSldViewPr>
      <p:cViewPr>
        <p:scale>
          <a:sx n="100" d="100"/>
          <a:sy n="100" d="100"/>
        </p:scale>
        <p:origin x="-130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3A337-2E9A-4198-9B20-AB33B58397F2}" type="datetimeFigureOut">
              <a:rPr lang="nl-NL" smtClean="0"/>
              <a:t>5-3-2012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7AACF-41E3-473F-90CA-4018F356F632}" type="slidenum">
              <a:rPr lang="nl-NL" smtClean="0"/>
              <a:t>‹#›</a:t>
            </a:fld>
            <a:endParaRPr lang="nl-NL"/>
          </a:p>
        </p:txBody>
      </p:sp>
    </p:spTree>
    <p:extLst>
      <p:ext uri="{BB962C8B-B14F-4D97-AF65-F5344CB8AC3E}">
        <p14:creationId xmlns:p14="http://schemas.microsoft.com/office/powerpoint/2010/main" val="262996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Limited: not everything is in it, but more importantly no mark-up</a:t>
            </a:r>
            <a:r>
              <a:rPr lang="nl-NL" baseline="0" dirty="0" smtClean="0"/>
              <a:t> or pages</a:t>
            </a:r>
            <a:endParaRPr lang="nl-NL" dirty="0"/>
          </a:p>
        </p:txBody>
      </p:sp>
      <p:sp>
        <p:nvSpPr>
          <p:cNvPr id="4" name="Slide Number Placeholder 3"/>
          <p:cNvSpPr>
            <a:spLocks noGrp="1"/>
          </p:cNvSpPr>
          <p:nvPr>
            <p:ph type="sldNum" sz="quarter" idx="10"/>
          </p:nvPr>
        </p:nvSpPr>
        <p:spPr/>
        <p:txBody>
          <a:bodyPr/>
          <a:lstStyle/>
          <a:p>
            <a:fld id="{B587AACF-41E3-473F-90CA-4018F356F632}" type="slidenum">
              <a:rPr lang="nl-NL" smtClean="0"/>
              <a:t>5</a:t>
            </a:fld>
            <a:endParaRPr lang="nl-NL"/>
          </a:p>
        </p:txBody>
      </p:sp>
    </p:spTree>
    <p:extLst>
      <p:ext uri="{BB962C8B-B14F-4D97-AF65-F5344CB8AC3E}">
        <p14:creationId xmlns:p14="http://schemas.microsoft.com/office/powerpoint/2010/main" val="59614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Searching and browsing multimedial databases in a single interface</a:t>
            </a:r>
          </a:p>
          <a:p>
            <a:r>
              <a:rPr lang="nl-NL" dirty="0" smtClean="0"/>
              <a:t>Offering a better insight in the relations between media items</a:t>
            </a:r>
          </a:p>
          <a:p>
            <a:r>
              <a:rPr lang="en-US" dirty="0" smtClean="0"/>
              <a:t>Allowing researchers to create their own interface on top of the infrastructure</a:t>
            </a:r>
            <a:endParaRPr lang="nl-NL" dirty="0" smtClean="0"/>
          </a:p>
        </p:txBody>
      </p:sp>
      <p:sp>
        <p:nvSpPr>
          <p:cNvPr id="4" name="Slide Number Placeholder 3"/>
          <p:cNvSpPr>
            <a:spLocks noGrp="1"/>
          </p:cNvSpPr>
          <p:nvPr>
            <p:ph type="sldNum" sz="quarter" idx="10"/>
          </p:nvPr>
        </p:nvSpPr>
        <p:spPr/>
        <p:txBody>
          <a:bodyPr/>
          <a:lstStyle/>
          <a:p>
            <a:fld id="{B587AACF-41E3-473F-90CA-4018F356F632}" type="slidenum">
              <a:rPr lang="nl-NL" smtClean="0"/>
              <a:t>7</a:t>
            </a:fld>
            <a:endParaRPr lang="nl-NL"/>
          </a:p>
        </p:txBody>
      </p:sp>
    </p:spTree>
    <p:extLst>
      <p:ext uri="{BB962C8B-B14F-4D97-AF65-F5344CB8AC3E}">
        <p14:creationId xmlns:p14="http://schemas.microsoft.com/office/powerpoint/2010/main" val="138550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EUR:</a:t>
            </a:r>
          </a:p>
          <a:p>
            <a:r>
              <a:rPr lang="nl-NL" dirty="0" smtClean="0"/>
              <a:t>Requirements</a:t>
            </a:r>
          </a:p>
          <a:p>
            <a:pPr lvl="1"/>
            <a:r>
              <a:rPr lang="nl-NL" dirty="0" smtClean="0"/>
              <a:t>What do researchers want?</a:t>
            </a:r>
          </a:p>
          <a:p>
            <a:pPr lvl="2"/>
            <a:r>
              <a:rPr lang="nl-NL" dirty="0" smtClean="0"/>
              <a:t>Searching/Browsing/Analysing</a:t>
            </a:r>
          </a:p>
          <a:p>
            <a:pPr lvl="1"/>
            <a:r>
              <a:rPr lang="nl-NL" dirty="0" smtClean="0"/>
              <a:t>Method: Interviews</a:t>
            </a:r>
          </a:p>
          <a:p>
            <a:r>
              <a:rPr lang="nl-NL" dirty="0" smtClean="0"/>
              <a:t>Usability</a:t>
            </a:r>
          </a:p>
          <a:p>
            <a:pPr lvl="1"/>
            <a:r>
              <a:rPr lang="nl-NL" dirty="0" smtClean="0"/>
              <a:t>Technique</a:t>
            </a:r>
          </a:p>
          <a:p>
            <a:pPr lvl="1"/>
            <a:r>
              <a:rPr lang="nl-NL" dirty="0" smtClean="0"/>
              <a:t>Interface of portal</a:t>
            </a:r>
          </a:p>
          <a:p>
            <a:pPr lvl="1"/>
            <a:r>
              <a:rPr lang="nl-NL" dirty="0" smtClean="0"/>
              <a:t>Method: Experiments</a:t>
            </a:r>
          </a:p>
          <a:p>
            <a:pPr lvl="1"/>
            <a:endParaRPr lang="nl-NL"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dirty="0" smtClean="0"/>
              <a:t>Delft:</a:t>
            </a:r>
          </a:p>
          <a:p>
            <a:r>
              <a:rPr lang="nl-NL" dirty="0" smtClean="0"/>
              <a:t>Semantic model</a:t>
            </a:r>
          </a:p>
          <a:p>
            <a:pPr lvl="1"/>
            <a:r>
              <a:rPr lang="nl-NL" dirty="0" smtClean="0"/>
              <a:t>Representing links between the four datasets</a:t>
            </a:r>
          </a:p>
          <a:p>
            <a:r>
              <a:rPr lang="nl-NL" dirty="0" smtClean="0"/>
              <a:t>Linking</a:t>
            </a:r>
          </a:p>
          <a:p>
            <a:pPr lvl="1"/>
            <a:r>
              <a:rPr lang="nl-NL" dirty="0" smtClean="0"/>
              <a:t>Transforming XML into RDF</a:t>
            </a:r>
          </a:p>
          <a:p>
            <a:pPr lvl="1"/>
            <a:r>
              <a:rPr lang="nl-NL" dirty="0" smtClean="0"/>
              <a:t>Annotate entities</a:t>
            </a:r>
          </a:p>
          <a:p>
            <a:pPr lvl="2"/>
            <a:r>
              <a:rPr lang="nl-NL" dirty="0" smtClean="0"/>
              <a:t>People</a:t>
            </a:r>
          </a:p>
          <a:p>
            <a:pPr lvl="2"/>
            <a:r>
              <a:rPr lang="nl-NL" dirty="0" smtClean="0"/>
              <a:t>Timestamps</a:t>
            </a:r>
          </a:p>
          <a:p>
            <a:pPr lvl="2"/>
            <a:r>
              <a:rPr lang="nl-NL" dirty="0" smtClean="0"/>
              <a:t>Locations</a:t>
            </a:r>
          </a:p>
          <a:p>
            <a:pPr lvl="1"/>
            <a:r>
              <a:rPr lang="nl-NL" dirty="0" smtClean="0"/>
              <a:t>Detect links</a:t>
            </a:r>
          </a:p>
          <a:p>
            <a:pPr lvl="1"/>
            <a:endParaRPr lang="nl-NL"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NL" dirty="0" smtClean="0"/>
              <a:t>NISV:</a:t>
            </a:r>
          </a:p>
          <a:p>
            <a:r>
              <a:rPr lang="nl-NL" dirty="0" smtClean="0"/>
              <a:t>Dataset</a:t>
            </a:r>
          </a:p>
          <a:p>
            <a:pPr lvl="1"/>
            <a:r>
              <a:rPr lang="nl-NL" dirty="0" smtClean="0"/>
              <a:t>Academia</a:t>
            </a:r>
          </a:p>
          <a:p>
            <a:pPr lvl="1"/>
            <a:r>
              <a:rPr lang="nl-NL" dirty="0" smtClean="0"/>
              <a:t>Dublin Core, CDMI</a:t>
            </a:r>
          </a:p>
          <a:p>
            <a:pPr lvl="1"/>
            <a:r>
              <a:rPr lang="nl-NL" dirty="0" smtClean="0"/>
              <a:t>OAI-PMH end-point</a:t>
            </a:r>
          </a:p>
          <a:p>
            <a:pPr lvl="1"/>
            <a:r>
              <a:rPr lang="nl-NL" dirty="0" smtClean="0"/>
              <a:t>IPR: Usable for educative purposes</a:t>
            </a:r>
          </a:p>
          <a:p>
            <a:r>
              <a:rPr lang="nl-NL" dirty="0" smtClean="0"/>
              <a:t>Virtual workspace</a:t>
            </a:r>
          </a:p>
          <a:p>
            <a:pPr lvl="1"/>
            <a:r>
              <a:rPr lang="nl-NL" dirty="0" smtClean="0"/>
              <a:t>Browse system on linked datasets</a:t>
            </a:r>
          </a:p>
          <a:p>
            <a:pPr lvl="1"/>
            <a:r>
              <a:rPr lang="nl-NL" dirty="0" smtClean="0"/>
              <a:t>Installation on CLARIN server</a:t>
            </a:r>
          </a:p>
          <a:p>
            <a:pPr lvl="1"/>
            <a:r>
              <a:rPr lang="nl-NL" dirty="0" smtClean="0"/>
              <a:t>Documentation (API, code and datasets)</a:t>
            </a:r>
          </a:p>
          <a:p>
            <a:pPr lvl="1"/>
            <a:endParaRPr lang="nl-NL" dirty="0" smtClean="0"/>
          </a:p>
          <a:p>
            <a:pPr lvl="1"/>
            <a:endParaRPr lang="nl-NL" dirty="0" smtClean="0"/>
          </a:p>
          <a:p>
            <a:pPr lvl="1"/>
            <a:endParaRPr lang="nl-NL" dirty="0" smtClean="0"/>
          </a:p>
        </p:txBody>
      </p:sp>
      <p:sp>
        <p:nvSpPr>
          <p:cNvPr id="4" name="Slide Number Placeholder 3"/>
          <p:cNvSpPr>
            <a:spLocks noGrp="1"/>
          </p:cNvSpPr>
          <p:nvPr>
            <p:ph type="sldNum" sz="quarter" idx="10"/>
          </p:nvPr>
        </p:nvSpPr>
        <p:spPr/>
        <p:txBody>
          <a:bodyPr/>
          <a:lstStyle/>
          <a:p>
            <a:fld id="{B587AACF-41E3-473F-90CA-4018F356F632}" type="slidenum">
              <a:rPr lang="nl-NL" smtClean="0"/>
              <a:t>8</a:t>
            </a:fld>
            <a:endParaRPr lang="nl-NL"/>
          </a:p>
        </p:txBody>
      </p:sp>
    </p:spTree>
    <p:extLst>
      <p:ext uri="{BB962C8B-B14F-4D97-AF65-F5344CB8AC3E}">
        <p14:creationId xmlns:p14="http://schemas.microsoft.com/office/powerpoint/2010/main" val="299730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069BCB1D-6438-41C0-9F0B-0666F77FE3F5}"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8119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EE825663-26AB-40A6-AE6C-A5CAF640B08D}"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238866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E80E2E10-194F-474A-9884-4E26216CE767}"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34502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195810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71DCF-67BE-4C4A-988D-214ABC5A6696}"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300196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D6821C50-68AC-4890-B8AF-3D293B39484E}" type="datetime1">
              <a:rPr lang="nl-NL" smtClean="0"/>
              <a:t>5-3-2012</a:t>
            </a:fld>
            <a:endParaRPr lang="nl-NL"/>
          </a:p>
        </p:txBody>
      </p:sp>
      <p:sp>
        <p:nvSpPr>
          <p:cNvPr id="6" name="Footer Placeholder 5"/>
          <p:cNvSpPr>
            <a:spLocks noGrp="1"/>
          </p:cNvSpPr>
          <p:nvPr>
            <p:ph type="ftr" sz="quarter" idx="11"/>
          </p:nvPr>
        </p:nvSpPr>
        <p:spPr/>
        <p:txBody>
          <a:bodyPr/>
          <a:lstStyle/>
          <a:p>
            <a:r>
              <a:rPr lang="nl-NL" smtClean="0"/>
              <a:t>CLARIN Kick-off presentation</a:t>
            </a:r>
            <a:endParaRPr lang="nl-NL"/>
          </a:p>
        </p:txBody>
      </p:sp>
      <p:sp>
        <p:nvSpPr>
          <p:cNvPr id="7" name="Slide Number Placeholder 6"/>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141653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1C511429-70C6-480C-AFE1-A660EBC3DDA2}" type="datetime1">
              <a:rPr lang="nl-NL" smtClean="0"/>
              <a:t>5-3-2012</a:t>
            </a:fld>
            <a:endParaRPr lang="nl-NL"/>
          </a:p>
        </p:txBody>
      </p:sp>
      <p:sp>
        <p:nvSpPr>
          <p:cNvPr id="8" name="Footer Placeholder 7"/>
          <p:cNvSpPr>
            <a:spLocks noGrp="1"/>
          </p:cNvSpPr>
          <p:nvPr>
            <p:ph type="ftr" sz="quarter" idx="11"/>
          </p:nvPr>
        </p:nvSpPr>
        <p:spPr/>
        <p:txBody>
          <a:bodyPr/>
          <a:lstStyle/>
          <a:p>
            <a:r>
              <a:rPr lang="nl-NL" smtClean="0"/>
              <a:t>CLARIN Kick-off presentation</a:t>
            </a:r>
            <a:endParaRPr lang="nl-NL"/>
          </a:p>
        </p:txBody>
      </p:sp>
      <p:sp>
        <p:nvSpPr>
          <p:cNvPr id="9" name="Slide Number Placeholder 8"/>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31844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6BA0D005-3DA0-4928-8597-E7FAFF7D22BF}" type="datetime1">
              <a:rPr lang="nl-NL" smtClean="0"/>
              <a:t>5-3-2012</a:t>
            </a:fld>
            <a:endParaRPr lang="nl-NL"/>
          </a:p>
        </p:txBody>
      </p:sp>
      <p:sp>
        <p:nvSpPr>
          <p:cNvPr id="4" name="Footer Placeholder 3"/>
          <p:cNvSpPr>
            <a:spLocks noGrp="1"/>
          </p:cNvSpPr>
          <p:nvPr>
            <p:ph type="ftr" sz="quarter" idx="11"/>
          </p:nvPr>
        </p:nvSpPr>
        <p:spPr/>
        <p:txBody>
          <a:bodyPr/>
          <a:lstStyle/>
          <a:p>
            <a:r>
              <a:rPr lang="nl-NL" smtClean="0"/>
              <a:t>CLARIN Kick-off presentation</a:t>
            </a:r>
            <a:endParaRPr lang="nl-NL"/>
          </a:p>
        </p:txBody>
      </p:sp>
      <p:sp>
        <p:nvSpPr>
          <p:cNvPr id="5" name="Slide Number Placeholder 4"/>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328399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C00AF-0F10-4088-8C0A-C9DE2E10F635}" type="datetime1">
              <a:rPr lang="nl-NL" smtClean="0"/>
              <a:t>5-3-2012</a:t>
            </a:fld>
            <a:endParaRPr lang="nl-NL"/>
          </a:p>
        </p:txBody>
      </p:sp>
      <p:sp>
        <p:nvSpPr>
          <p:cNvPr id="3" name="Footer Placeholder 2"/>
          <p:cNvSpPr>
            <a:spLocks noGrp="1"/>
          </p:cNvSpPr>
          <p:nvPr>
            <p:ph type="ftr" sz="quarter" idx="11"/>
          </p:nvPr>
        </p:nvSpPr>
        <p:spPr/>
        <p:txBody>
          <a:bodyPr/>
          <a:lstStyle/>
          <a:p>
            <a:r>
              <a:rPr lang="nl-NL" smtClean="0"/>
              <a:t>CLARIN Kick-off presentation</a:t>
            </a:r>
            <a:endParaRPr lang="nl-NL"/>
          </a:p>
        </p:txBody>
      </p:sp>
      <p:sp>
        <p:nvSpPr>
          <p:cNvPr id="4" name="Slide Number Placeholder 3"/>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120958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E8D7E-7CA9-46B4-B853-71232D9B6731}" type="datetime1">
              <a:rPr lang="nl-NL" smtClean="0"/>
              <a:t>5-3-2012</a:t>
            </a:fld>
            <a:endParaRPr lang="nl-NL"/>
          </a:p>
        </p:txBody>
      </p:sp>
      <p:sp>
        <p:nvSpPr>
          <p:cNvPr id="6" name="Footer Placeholder 5"/>
          <p:cNvSpPr>
            <a:spLocks noGrp="1"/>
          </p:cNvSpPr>
          <p:nvPr>
            <p:ph type="ftr" sz="quarter" idx="11"/>
          </p:nvPr>
        </p:nvSpPr>
        <p:spPr/>
        <p:txBody>
          <a:bodyPr/>
          <a:lstStyle/>
          <a:p>
            <a:r>
              <a:rPr lang="nl-NL" smtClean="0"/>
              <a:t>CLARIN Kick-off presentation</a:t>
            </a:r>
            <a:endParaRPr lang="nl-NL"/>
          </a:p>
        </p:txBody>
      </p:sp>
      <p:sp>
        <p:nvSpPr>
          <p:cNvPr id="7" name="Slide Number Placeholder 6"/>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126709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1BD5D-E96A-46CC-9518-45B61F22D7CD}" type="datetime1">
              <a:rPr lang="nl-NL" smtClean="0"/>
              <a:t>5-3-2012</a:t>
            </a:fld>
            <a:endParaRPr lang="nl-NL"/>
          </a:p>
        </p:txBody>
      </p:sp>
      <p:sp>
        <p:nvSpPr>
          <p:cNvPr id="6" name="Footer Placeholder 5"/>
          <p:cNvSpPr>
            <a:spLocks noGrp="1"/>
          </p:cNvSpPr>
          <p:nvPr>
            <p:ph type="ftr" sz="quarter" idx="11"/>
          </p:nvPr>
        </p:nvSpPr>
        <p:spPr/>
        <p:txBody>
          <a:bodyPr/>
          <a:lstStyle/>
          <a:p>
            <a:r>
              <a:rPr lang="nl-NL" smtClean="0"/>
              <a:t>CLARIN Kick-off presentation</a:t>
            </a:r>
            <a:endParaRPr lang="nl-NL"/>
          </a:p>
        </p:txBody>
      </p:sp>
      <p:sp>
        <p:nvSpPr>
          <p:cNvPr id="7" name="Slide Number Placeholder 6"/>
          <p:cNvSpPr>
            <a:spLocks noGrp="1"/>
          </p:cNvSpPr>
          <p:nvPr>
            <p:ph type="sldNum" sz="quarter" idx="12"/>
          </p:nvPr>
        </p:nvSpPr>
        <p:spPr/>
        <p:txBody>
          <a:bodyPr/>
          <a:lstStyle/>
          <a:p>
            <a:fld id="{FBCC7D99-D5C6-4AC7-AD87-DE3BDC36C5A8}" type="slidenum">
              <a:rPr lang="nl-NL" smtClean="0"/>
              <a:t>‹#›</a:t>
            </a:fld>
            <a:endParaRPr lang="nl-NL"/>
          </a:p>
        </p:txBody>
      </p:sp>
    </p:spTree>
    <p:extLst>
      <p:ext uri="{BB962C8B-B14F-4D97-AF65-F5344CB8AC3E}">
        <p14:creationId xmlns:p14="http://schemas.microsoft.com/office/powerpoint/2010/main" val="260145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969D6-3538-43F1-A40E-FC04BFE50E94}" type="datetime1">
              <a:rPr lang="nl-NL" smtClean="0"/>
              <a:t>5-3-2012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CLARIN Kick-off presentation</a:t>
            </a: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C7D99-D5C6-4AC7-AD87-DE3BDC36C5A8}" type="slidenum">
              <a:rPr lang="nl-NL" smtClean="0"/>
              <a:t>‹#›</a:t>
            </a:fld>
            <a:endParaRPr lang="nl-NL"/>
          </a:p>
        </p:txBody>
      </p:sp>
    </p:spTree>
    <p:extLst>
      <p:ext uri="{BB962C8B-B14F-4D97-AF65-F5344CB8AC3E}">
        <p14:creationId xmlns:p14="http://schemas.microsoft.com/office/powerpoint/2010/main" val="263752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polimedia.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jpe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558" y="932019"/>
            <a:ext cx="7772400" cy="1470025"/>
          </a:xfrm>
        </p:spPr>
        <p:txBody>
          <a:bodyPr>
            <a:normAutofit/>
          </a:body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
        <p:nvSpPr>
          <p:cNvPr id="3" name="Subtitle 2"/>
          <p:cNvSpPr>
            <a:spLocks noGrp="1"/>
          </p:cNvSpPr>
          <p:nvPr>
            <p:ph type="subTitle" idx="1"/>
          </p:nvPr>
        </p:nvSpPr>
        <p:spPr>
          <a:xfrm>
            <a:off x="395536" y="2179980"/>
            <a:ext cx="8352928" cy="1752600"/>
          </a:xfrm>
        </p:spPr>
        <p:txBody>
          <a:bodyPr/>
          <a:lstStyle/>
          <a:p>
            <a:r>
              <a:rPr lang="nl-NL" dirty="0" err="1" smtClean="0"/>
              <a:t>Interlinking</a:t>
            </a:r>
            <a:r>
              <a:rPr lang="nl-NL" dirty="0" smtClean="0"/>
              <a:t> multimedia </a:t>
            </a:r>
            <a:r>
              <a:rPr lang="nl-NL" dirty="0" err="1" smtClean="0"/>
              <a:t>for</a:t>
            </a:r>
            <a:r>
              <a:rPr lang="nl-NL" dirty="0" smtClean="0"/>
              <a:t> the analysis of media </a:t>
            </a:r>
            <a:r>
              <a:rPr lang="nl-NL" dirty="0" err="1" smtClean="0"/>
              <a:t>coverage</a:t>
            </a:r>
            <a:r>
              <a:rPr lang="nl-NL" dirty="0" smtClean="0"/>
              <a:t> of </a:t>
            </a:r>
            <a:r>
              <a:rPr lang="nl-NL" dirty="0" err="1" smtClean="0"/>
              <a:t>political</a:t>
            </a:r>
            <a:r>
              <a:rPr lang="nl-NL" dirty="0" smtClean="0"/>
              <a:t> </a:t>
            </a:r>
            <a:r>
              <a:rPr lang="nl-NL" dirty="0" err="1" smtClean="0"/>
              <a:t>debates</a:t>
            </a: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70604"/>
            <a:ext cx="2527838" cy="64918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0648"/>
            <a:ext cx="2715146" cy="6491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273" y="244117"/>
            <a:ext cx="1649454" cy="64918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2" y="5823774"/>
            <a:ext cx="1382316" cy="103422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102" y="2780928"/>
            <a:ext cx="3905795" cy="3820058"/>
          </a:xfrm>
          <a:prstGeom prst="rect">
            <a:avLst/>
          </a:prstGeom>
        </p:spPr>
      </p:pic>
      <p:sp>
        <p:nvSpPr>
          <p:cNvPr id="8" name="TextBox 7"/>
          <p:cNvSpPr txBox="1"/>
          <p:nvPr/>
        </p:nvSpPr>
        <p:spPr>
          <a:xfrm>
            <a:off x="3509300" y="6403265"/>
            <a:ext cx="2125400" cy="707886"/>
          </a:xfrm>
          <a:prstGeom prst="rect">
            <a:avLst/>
          </a:prstGeom>
          <a:noFill/>
        </p:spPr>
        <p:txBody>
          <a:bodyPr wrap="square" rtlCol="0">
            <a:spAutoFit/>
          </a:bodyPr>
          <a:lstStyle/>
          <a:p>
            <a:pPr algn="ctr"/>
            <a:r>
              <a:rPr lang="nl-NL" sz="2000" dirty="0" smtClean="0"/>
              <a:t>www.polimedia.nl	</a:t>
            </a:r>
            <a:endParaRPr lang="nl-NL" sz="2000" dirty="0"/>
          </a:p>
        </p:txBody>
      </p:sp>
    </p:spTree>
    <p:extLst>
      <p:ext uri="{BB962C8B-B14F-4D97-AF65-F5344CB8AC3E}">
        <p14:creationId xmlns:p14="http://schemas.microsoft.com/office/powerpoint/2010/main" val="340342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Contact</a:t>
            </a:r>
            <a:endParaRPr lang="nl-NL" b="1" dirty="0">
              <a:solidFill>
                <a:schemeClr val="accent2"/>
              </a:solidFill>
            </a:endParaRPr>
          </a:p>
        </p:txBody>
      </p:sp>
      <p:sp>
        <p:nvSpPr>
          <p:cNvPr id="3" name="Content Placeholder 2"/>
          <p:cNvSpPr>
            <a:spLocks noGrp="1"/>
          </p:cNvSpPr>
          <p:nvPr>
            <p:ph idx="1"/>
          </p:nvPr>
        </p:nvSpPr>
        <p:spPr/>
        <p:txBody>
          <a:bodyPr/>
          <a:lstStyle/>
          <a:p>
            <a:pPr marL="0" indent="0" algn="ctr">
              <a:buNone/>
            </a:pPr>
            <a:r>
              <a:rPr lang="nl-NL" dirty="0" smtClean="0">
                <a:hlinkClick r:id="rId2"/>
              </a:rPr>
              <a:t>www.polimedia.nl</a:t>
            </a:r>
            <a:endParaRPr lang="nl-NL" dirty="0" smtClean="0"/>
          </a:p>
          <a:p>
            <a:pPr marL="0" indent="0" algn="ctr">
              <a:buNone/>
            </a:pPr>
            <a:r>
              <a:rPr lang="nl-NL" dirty="0" smtClean="0"/>
              <a:t>kemman@eshcc.eur.nl</a:t>
            </a:r>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10</a:t>
            </a:fld>
            <a:endParaRPr lang="nl-NL"/>
          </a:p>
        </p:txBody>
      </p:sp>
      <p:sp>
        <p:nvSpPr>
          <p:cNvPr id="7"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Tree>
    <p:extLst>
      <p:ext uri="{BB962C8B-B14F-4D97-AF65-F5344CB8AC3E}">
        <p14:creationId xmlns:p14="http://schemas.microsoft.com/office/powerpoint/2010/main" val="31460842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The Team</a:t>
            </a:r>
            <a:endParaRPr lang="nl-NL" b="1" dirty="0">
              <a:solidFill>
                <a:schemeClr val="accent2"/>
              </a:solidFill>
            </a:endParaRPr>
          </a:p>
        </p:txBody>
      </p:sp>
      <p:sp>
        <p:nvSpPr>
          <p:cNvPr id="3" name="Content Placeholder 2"/>
          <p:cNvSpPr>
            <a:spLocks noGrp="1"/>
          </p:cNvSpPr>
          <p:nvPr>
            <p:ph idx="1"/>
          </p:nvPr>
        </p:nvSpPr>
        <p:spPr>
          <a:xfrm>
            <a:off x="1614500" y="1600200"/>
            <a:ext cx="5915000" cy="4525963"/>
          </a:xfrm>
        </p:spPr>
        <p:txBody>
          <a:bodyPr>
            <a:normAutofit fontScale="77500" lnSpcReduction="20000"/>
          </a:bodyPr>
          <a:lstStyle/>
          <a:p>
            <a:endParaRPr lang="nl-NL" dirty="0" smtClean="0"/>
          </a:p>
          <a:p>
            <a:r>
              <a:rPr lang="nl-NL" dirty="0" smtClean="0"/>
              <a:t>Henri Beunders</a:t>
            </a:r>
          </a:p>
          <a:p>
            <a:r>
              <a:rPr lang="nl-NL" dirty="0" smtClean="0"/>
              <a:t>Martijn Kleppe</a:t>
            </a:r>
          </a:p>
          <a:p>
            <a:r>
              <a:rPr lang="nl-NL" dirty="0" smtClean="0"/>
              <a:t>Max Kemman</a:t>
            </a:r>
          </a:p>
          <a:p>
            <a:endParaRPr lang="nl-NL" dirty="0"/>
          </a:p>
          <a:p>
            <a:r>
              <a:rPr lang="nl-NL" dirty="0" smtClean="0"/>
              <a:t>Geert-Jan Houben</a:t>
            </a:r>
          </a:p>
          <a:p>
            <a:r>
              <a:rPr lang="nl-NL" dirty="0" smtClean="0"/>
              <a:t>Laura Hollink (VU)</a:t>
            </a:r>
          </a:p>
          <a:p>
            <a:r>
              <a:rPr lang="nl-NL" dirty="0" smtClean="0"/>
              <a:t>...</a:t>
            </a:r>
          </a:p>
          <a:p>
            <a:endParaRPr lang="nl-NL" dirty="0"/>
          </a:p>
          <a:p>
            <a:r>
              <a:rPr lang="nl-NL" dirty="0" smtClean="0"/>
              <a:t>Johan Oomen</a:t>
            </a:r>
          </a:p>
          <a:p>
            <a:r>
              <a:rPr lang="nl-NL" dirty="0" smtClean="0"/>
              <a:t>Jaap Blom</a:t>
            </a:r>
            <a:endParaRPr lang="nl-NL" dirty="0"/>
          </a:p>
          <a:p>
            <a:pPr marL="0" indent="0">
              <a:buNone/>
            </a:pPr>
            <a:endParaRPr lang="nl-NL" dirty="0"/>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2</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5654" y="5085184"/>
            <a:ext cx="2527838" cy="64918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071918"/>
            <a:ext cx="2715146" cy="6491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846" y="3501008"/>
            <a:ext cx="1649454" cy="649186"/>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Tree>
    <p:extLst>
      <p:ext uri="{BB962C8B-B14F-4D97-AF65-F5344CB8AC3E}">
        <p14:creationId xmlns:p14="http://schemas.microsoft.com/office/powerpoint/2010/main" val="14960973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Main research question</a:t>
            </a:r>
            <a:endParaRPr lang="nl-NL" b="1" dirty="0">
              <a:solidFill>
                <a:schemeClr val="accent2"/>
              </a:solidFill>
            </a:endParaRPr>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dirty="0"/>
          </a:p>
        </p:txBody>
      </p:sp>
      <p:sp>
        <p:nvSpPr>
          <p:cNvPr id="5" name="Footer Placeholder 4"/>
          <p:cNvSpPr>
            <a:spLocks noGrp="1"/>
          </p:cNvSpPr>
          <p:nvPr>
            <p:ph type="ftr" sz="quarter" idx="11"/>
          </p:nvPr>
        </p:nvSpPr>
        <p:spPr/>
        <p:txBody>
          <a:bodyPr/>
          <a:lstStyle/>
          <a:p>
            <a:r>
              <a:rPr lang="nl-NL" dirty="0" smtClean="0"/>
              <a:t>CLARIN Kick-off presentation</a:t>
            </a:r>
            <a:endParaRPr lang="nl-NL" dirty="0"/>
          </a:p>
        </p:txBody>
      </p:sp>
      <p:sp>
        <p:nvSpPr>
          <p:cNvPr id="6" name="Slide Number Placeholder 5"/>
          <p:cNvSpPr>
            <a:spLocks noGrp="1"/>
          </p:cNvSpPr>
          <p:nvPr>
            <p:ph type="sldNum" sz="quarter" idx="12"/>
          </p:nvPr>
        </p:nvSpPr>
        <p:spPr/>
        <p:txBody>
          <a:bodyPr/>
          <a:lstStyle/>
          <a:p>
            <a:fld id="{FBCC7D99-D5C6-4AC7-AD87-DE3BDC36C5A8}" type="slidenum">
              <a:rPr lang="nl-NL" smtClean="0"/>
              <a:t>3</a:t>
            </a:fld>
            <a:endParaRPr lang="nl-NL"/>
          </a:p>
        </p:txBody>
      </p:sp>
      <p:sp>
        <p:nvSpPr>
          <p:cNvPr id="19"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cxnSp>
        <p:nvCxnSpPr>
          <p:cNvPr id="15" name="Straight Connector 14"/>
          <p:cNvCxnSpPr>
            <a:stCxn id="7" idx="6"/>
            <a:endCxn id="9" idx="0"/>
          </p:cNvCxnSpPr>
          <p:nvPr/>
        </p:nvCxnSpPr>
        <p:spPr>
          <a:xfrm>
            <a:off x="5364088" y="2057922"/>
            <a:ext cx="1620180" cy="2824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03748" y="2057922"/>
            <a:ext cx="2052228" cy="2824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372200" y="2340372"/>
            <a:ext cx="1224136" cy="72008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p:cNvSpPr/>
          <p:nvPr/>
        </p:nvSpPr>
        <p:spPr>
          <a:xfrm>
            <a:off x="971600" y="2348880"/>
            <a:ext cx="2664296" cy="72008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p:cNvSpPr/>
          <p:nvPr/>
        </p:nvSpPr>
        <p:spPr>
          <a:xfrm>
            <a:off x="4355976" y="1697882"/>
            <a:ext cx="1008112" cy="720080"/>
          </a:xfrm>
          <a:prstGeom prst="ellips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p:cNvSpPr>
            <a:spLocks noGrp="1"/>
          </p:cNvSpPr>
          <p:nvPr>
            <p:ph idx="1"/>
          </p:nvPr>
        </p:nvSpPr>
        <p:spPr>
          <a:noFill/>
        </p:spPr>
        <p:txBody>
          <a:bodyPr>
            <a:normAutofit/>
          </a:bodyPr>
          <a:lstStyle/>
          <a:p>
            <a:pPr marL="0" indent="0" algn="ctr">
              <a:lnSpc>
                <a:spcPct val="150000"/>
              </a:lnSpc>
              <a:buNone/>
            </a:pPr>
            <a:r>
              <a:rPr lang="en-US" sz="2800" i="1" dirty="0"/>
              <a:t>What choices do different media make in the coverage of people and topics while reporting on debates in the Dutch parliament since the first televised evening news in 1956 until 1995? </a:t>
            </a:r>
            <a:endParaRPr lang="en-US" sz="2800" dirty="0"/>
          </a:p>
        </p:txBody>
      </p:sp>
    </p:spTree>
    <p:extLst>
      <p:ext uri="{BB962C8B-B14F-4D97-AF65-F5344CB8AC3E}">
        <p14:creationId xmlns:p14="http://schemas.microsoft.com/office/powerpoint/2010/main" val="198950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Current approach of research</a:t>
            </a:r>
            <a:endParaRPr lang="nl-NL" b="1" dirty="0">
              <a:solidFill>
                <a:schemeClr val="accent2"/>
              </a:solidFill>
            </a:endParaRPr>
          </a:p>
        </p:txBody>
      </p:sp>
      <p:sp>
        <p:nvSpPr>
          <p:cNvPr id="3" name="Content Placeholder 2"/>
          <p:cNvSpPr>
            <a:spLocks noGrp="1"/>
          </p:cNvSpPr>
          <p:nvPr>
            <p:ph idx="1"/>
          </p:nvPr>
        </p:nvSpPr>
        <p:spPr/>
        <p:txBody>
          <a:bodyPr/>
          <a:lstStyle/>
          <a:p>
            <a:pPr marL="0" indent="0">
              <a:buNone/>
            </a:pPr>
            <a:r>
              <a:rPr lang="nl-NL" dirty="0" smtClean="0"/>
              <a:t>Potential research questions</a:t>
            </a:r>
          </a:p>
          <a:p>
            <a:r>
              <a:rPr lang="nl-NL" sz="2000" dirty="0" smtClean="0"/>
              <a:t>How is a person, subject or process covered by the media?</a:t>
            </a:r>
          </a:p>
          <a:p>
            <a:r>
              <a:rPr lang="nl-NL" sz="2000" dirty="0" smtClean="0"/>
              <a:t>How do </a:t>
            </a:r>
            <a:r>
              <a:rPr lang="nl-NL" sz="2000" dirty="0" err="1" smtClean="0"/>
              <a:t>debates</a:t>
            </a:r>
            <a:r>
              <a:rPr lang="nl-NL" sz="2000" dirty="0" smtClean="0"/>
              <a:t> </a:t>
            </a:r>
            <a:r>
              <a:rPr lang="nl-NL" sz="2000" dirty="0" err="1" smtClean="0"/>
              <a:t>and</a:t>
            </a:r>
            <a:r>
              <a:rPr lang="nl-NL" sz="2000" dirty="0" smtClean="0"/>
              <a:t> </a:t>
            </a:r>
            <a:r>
              <a:rPr lang="nl-NL" sz="2000" dirty="0" err="1" smtClean="0"/>
              <a:t>arguments</a:t>
            </a:r>
            <a:r>
              <a:rPr lang="nl-NL" sz="2000" dirty="0" smtClean="0"/>
              <a:t> </a:t>
            </a:r>
            <a:r>
              <a:rPr lang="nl-NL" sz="2000" dirty="0" err="1" smtClean="0"/>
              <a:t>develop</a:t>
            </a:r>
            <a:r>
              <a:rPr lang="nl-NL" sz="2000" dirty="0" smtClean="0"/>
              <a:t> over a </a:t>
            </a:r>
            <a:r>
              <a:rPr lang="nl-NL" sz="2000" dirty="0" err="1" smtClean="0"/>
              <a:t>longer</a:t>
            </a:r>
            <a:r>
              <a:rPr lang="nl-NL" sz="2000" dirty="0" smtClean="0"/>
              <a:t> </a:t>
            </a:r>
            <a:r>
              <a:rPr lang="nl-NL" sz="2000" dirty="0" err="1" smtClean="0"/>
              <a:t>period</a:t>
            </a:r>
            <a:r>
              <a:rPr lang="nl-NL" sz="2000" dirty="0" smtClean="0"/>
              <a:t> of time?</a:t>
            </a:r>
          </a:p>
          <a:p>
            <a:r>
              <a:rPr lang="en-US" sz="2000" dirty="0" err="1" smtClean="0"/>
              <a:t>Analysing</a:t>
            </a:r>
            <a:r>
              <a:rPr lang="en-US" sz="2000" dirty="0" smtClean="0"/>
              <a:t> the changing ideas, arguments and presentation in different media</a:t>
            </a:r>
            <a:endParaRPr lang="nl-NL" sz="2000" dirty="0" smtClean="0"/>
          </a:p>
          <a:p>
            <a:endParaRPr lang="nl-NL" sz="2000" dirty="0"/>
          </a:p>
        </p:txBody>
      </p:sp>
      <p:sp>
        <p:nvSpPr>
          <p:cNvPr id="4" name="Date Placeholder 3"/>
          <p:cNvSpPr>
            <a:spLocks noGrp="1"/>
          </p:cNvSpPr>
          <p:nvPr>
            <p:ph type="dt" sz="half" idx="10"/>
          </p:nvPr>
        </p:nvSpPr>
        <p:spPr/>
        <p:txBody>
          <a:bodyPr/>
          <a:lstStyle/>
          <a:p>
            <a:fld id="{8F8B3B77-5FB1-458E-98E1-BBF00BBAA1A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4</a:t>
            </a:fld>
            <a:endParaRPr lang="nl-NL"/>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71568"/>
            <a:ext cx="2514600" cy="1607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136" y="4149080"/>
            <a:ext cx="3115110" cy="207674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598" y="4575146"/>
            <a:ext cx="2076740" cy="2076740"/>
          </a:xfrm>
          <a:prstGeom prst="rect">
            <a:avLst/>
          </a:prstGeom>
          <a:ln>
            <a:noFill/>
          </a:ln>
          <a:effectLst>
            <a:outerShdw blurRad="292100" dist="139700" dir="2700000" algn="tl" rotWithShape="0">
              <a:srgbClr val="333333">
                <a:alpha val="65000"/>
              </a:srgbClr>
            </a:outerShdw>
          </a:effectLst>
        </p:spPr>
      </p:pic>
      <p:sp>
        <p:nvSpPr>
          <p:cNvPr id="16"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7598" y="3544942"/>
            <a:ext cx="1279757" cy="1030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55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Issues with current approach</a:t>
            </a:r>
            <a:endParaRPr lang="nl-NL" b="1" dirty="0">
              <a:solidFill>
                <a:schemeClr val="accent2"/>
              </a:solidFill>
            </a:endParaRPr>
          </a:p>
        </p:txBody>
      </p:sp>
      <p:sp>
        <p:nvSpPr>
          <p:cNvPr id="4" name="Date Placeholder 3"/>
          <p:cNvSpPr>
            <a:spLocks noGrp="1"/>
          </p:cNvSpPr>
          <p:nvPr>
            <p:ph type="dt" sz="half" idx="10"/>
          </p:nvPr>
        </p:nvSpPr>
        <p:spPr/>
        <p:txBody>
          <a:bodyPr/>
          <a:lstStyle/>
          <a:p>
            <a:fld id="{29B9975C-2447-4077-81B4-DAA58393997F}"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5</a:t>
            </a:fld>
            <a:endParaRPr lang="nl-N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1"/>
            <a:ext cx="2011363" cy="175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556791"/>
            <a:ext cx="2346428" cy="1755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4773231"/>
            <a:ext cx="2346428" cy="555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773231"/>
            <a:ext cx="2666771" cy="55520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918291" y="1649848"/>
            <a:ext cx="933630" cy="1569660"/>
          </a:xfrm>
          <a:prstGeom prst="rect">
            <a:avLst/>
          </a:prstGeom>
          <a:noFill/>
        </p:spPr>
        <p:txBody>
          <a:bodyPr wrap="square" rtlCol="0">
            <a:spAutoFit/>
          </a:bodyPr>
          <a:lstStyle/>
          <a:p>
            <a:r>
              <a:rPr lang="nl-NL" sz="9600" dirty="0" smtClean="0"/>
              <a:t>+</a:t>
            </a:r>
          </a:p>
        </p:txBody>
      </p:sp>
      <p:sp>
        <p:nvSpPr>
          <p:cNvPr id="13" name="TextBox 12"/>
          <p:cNvSpPr txBox="1"/>
          <p:nvPr/>
        </p:nvSpPr>
        <p:spPr>
          <a:xfrm>
            <a:off x="2918290" y="4266005"/>
            <a:ext cx="933630" cy="1569660"/>
          </a:xfrm>
          <a:prstGeom prst="rect">
            <a:avLst/>
          </a:prstGeom>
          <a:noFill/>
        </p:spPr>
        <p:txBody>
          <a:bodyPr wrap="square" rtlCol="0">
            <a:spAutoFit/>
          </a:bodyPr>
          <a:lstStyle/>
          <a:p>
            <a:r>
              <a:rPr lang="nl-NL" sz="9600" dirty="0" smtClean="0"/>
              <a:t>+</a:t>
            </a:r>
          </a:p>
        </p:txBody>
      </p:sp>
      <p:sp>
        <p:nvSpPr>
          <p:cNvPr id="14" name="TextBox 13"/>
          <p:cNvSpPr txBox="1"/>
          <p:nvPr/>
        </p:nvSpPr>
        <p:spPr>
          <a:xfrm>
            <a:off x="6198348" y="1649848"/>
            <a:ext cx="677908" cy="1569660"/>
          </a:xfrm>
          <a:prstGeom prst="rect">
            <a:avLst/>
          </a:prstGeom>
          <a:noFill/>
        </p:spPr>
        <p:txBody>
          <a:bodyPr wrap="square" rtlCol="0">
            <a:spAutoFit/>
          </a:bodyPr>
          <a:lstStyle/>
          <a:p>
            <a:r>
              <a:rPr lang="nl-NL" sz="9600" dirty="0"/>
              <a:t>=</a:t>
            </a:r>
            <a:endParaRPr lang="nl-NL" sz="9600" dirty="0" smtClean="0"/>
          </a:p>
        </p:txBody>
      </p:sp>
      <p:sp>
        <p:nvSpPr>
          <p:cNvPr id="15" name="TextBox 14"/>
          <p:cNvSpPr txBox="1"/>
          <p:nvPr/>
        </p:nvSpPr>
        <p:spPr>
          <a:xfrm>
            <a:off x="6198348" y="4266005"/>
            <a:ext cx="933630" cy="1569660"/>
          </a:xfrm>
          <a:prstGeom prst="rect">
            <a:avLst/>
          </a:prstGeom>
          <a:noFill/>
        </p:spPr>
        <p:txBody>
          <a:bodyPr wrap="square" rtlCol="0">
            <a:spAutoFit/>
          </a:bodyPr>
          <a:lstStyle/>
          <a:p>
            <a:r>
              <a:rPr lang="nl-NL" sz="9600" dirty="0"/>
              <a:t>=</a:t>
            </a:r>
            <a:endParaRPr lang="nl-NL" sz="9600" dirty="0" smtClean="0"/>
          </a:p>
        </p:txBody>
      </p:sp>
      <p:sp>
        <p:nvSpPr>
          <p:cNvPr id="16" name="TextBox 15"/>
          <p:cNvSpPr txBox="1"/>
          <p:nvPr/>
        </p:nvSpPr>
        <p:spPr>
          <a:xfrm>
            <a:off x="6876256" y="1957624"/>
            <a:ext cx="1872208" cy="954107"/>
          </a:xfrm>
          <a:prstGeom prst="rect">
            <a:avLst/>
          </a:prstGeom>
          <a:noFill/>
        </p:spPr>
        <p:txBody>
          <a:bodyPr wrap="square" rtlCol="0">
            <a:spAutoFit/>
          </a:bodyPr>
          <a:lstStyle/>
          <a:p>
            <a:pPr algn="ctr"/>
            <a:r>
              <a:rPr lang="nl-NL" sz="2800" dirty="0" smtClean="0"/>
              <a:t>Too much work</a:t>
            </a:r>
            <a:endParaRPr lang="nl-NL" sz="2400" dirty="0" smtClean="0"/>
          </a:p>
        </p:txBody>
      </p:sp>
      <p:sp>
        <p:nvSpPr>
          <p:cNvPr id="17" name="TextBox 16"/>
          <p:cNvSpPr txBox="1"/>
          <p:nvPr/>
        </p:nvSpPr>
        <p:spPr>
          <a:xfrm>
            <a:off x="6876256" y="3927450"/>
            <a:ext cx="1872208" cy="2246769"/>
          </a:xfrm>
          <a:prstGeom prst="rect">
            <a:avLst/>
          </a:prstGeom>
          <a:noFill/>
        </p:spPr>
        <p:txBody>
          <a:bodyPr wrap="square" rtlCol="0">
            <a:spAutoFit/>
          </a:bodyPr>
          <a:lstStyle/>
          <a:p>
            <a:pPr algn="ctr"/>
            <a:r>
              <a:rPr lang="nl-NL" sz="2800" dirty="0" smtClean="0"/>
              <a:t>Limited material and different systems</a:t>
            </a:r>
            <a:endParaRPr lang="nl-NL" sz="2400" dirty="0" smtClean="0"/>
          </a:p>
        </p:txBody>
      </p:sp>
      <p:sp>
        <p:nvSpPr>
          <p:cNvPr id="18"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Tree>
    <p:extLst>
      <p:ext uri="{BB962C8B-B14F-4D97-AF65-F5344CB8AC3E}">
        <p14:creationId xmlns:p14="http://schemas.microsoft.com/office/powerpoint/2010/main" val="905766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2"/>
                </a:solidFill>
                <a:latin typeface="World of Water" pitchFamily="50" charset="0"/>
              </a:rPr>
              <a:t>PoliMedia</a:t>
            </a:r>
            <a:r>
              <a:rPr lang="nl-NL" b="1" dirty="0" smtClean="0">
                <a:solidFill>
                  <a:schemeClr val="accent2"/>
                </a:solidFill>
              </a:rPr>
              <a:t> approach</a:t>
            </a:r>
            <a:endParaRPr lang="nl-NL" b="1" dirty="0">
              <a:solidFill>
                <a:schemeClr val="accent2"/>
              </a:solidFill>
            </a:endParaRPr>
          </a:p>
        </p:txBody>
      </p:sp>
      <p:sp>
        <p:nvSpPr>
          <p:cNvPr id="4" name="Date Placeholder 3"/>
          <p:cNvSpPr>
            <a:spLocks noGrp="1"/>
          </p:cNvSpPr>
          <p:nvPr>
            <p:ph type="dt" sz="half" idx="10"/>
          </p:nvPr>
        </p:nvSpPr>
        <p:spPr/>
        <p:txBody>
          <a:bodyPr/>
          <a:lstStyle/>
          <a:p>
            <a:fld id="{3D6D54FA-3C2D-4599-8D07-B550E2C3D62B}" type="datetime1">
              <a:rPr lang="nl-NL" smtClean="0"/>
              <a:t>5-3-2012</a:t>
            </a:fld>
            <a:endParaRPr lang="nl-NL"/>
          </a:p>
        </p:txBody>
      </p:sp>
      <p:sp>
        <p:nvSpPr>
          <p:cNvPr id="5" name="Footer Placeholder 4"/>
          <p:cNvSpPr>
            <a:spLocks noGrp="1"/>
          </p:cNvSpPr>
          <p:nvPr>
            <p:ph type="ftr" sz="quarter" idx="11"/>
          </p:nvPr>
        </p:nvSpPr>
        <p:spPr/>
        <p:txBody>
          <a:bodyPr/>
          <a:lstStyle/>
          <a:p>
            <a:r>
              <a:rPr lang="nl-NL" dirty="0" smtClean="0"/>
              <a:t>CLARIN Kick-off presentation</a:t>
            </a:r>
            <a:endParaRPr lang="nl-NL" dirty="0"/>
          </a:p>
        </p:txBody>
      </p:sp>
      <p:sp>
        <p:nvSpPr>
          <p:cNvPr id="6" name="Slide Number Placeholder 5"/>
          <p:cNvSpPr>
            <a:spLocks noGrp="1"/>
          </p:cNvSpPr>
          <p:nvPr>
            <p:ph type="sldNum" sz="quarter" idx="12"/>
          </p:nvPr>
        </p:nvSpPr>
        <p:spPr/>
        <p:txBody>
          <a:bodyPr/>
          <a:lstStyle/>
          <a:p>
            <a:fld id="{FBCC7D99-D5C6-4AC7-AD87-DE3BDC36C5A8}" type="slidenum">
              <a:rPr lang="nl-NL" smtClean="0"/>
              <a:t>6</a:t>
            </a:fld>
            <a:endParaRPr lang="nl-NL"/>
          </a:p>
        </p:txBody>
      </p:sp>
      <p:sp>
        <p:nvSpPr>
          <p:cNvPr id="7" name="Rounded Rectangle 6"/>
          <p:cNvSpPr/>
          <p:nvPr/>
        </p:nvSpPr>
        <p:spPr>
          <a:xfrm>
            <a:off x="755576" y="2119418"/>
            <a:ext cx="2160240" cy="3555268"/>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World of Water" pitchFamily="50" charset="0"/>
              </a:rPr>
              <a:t>PoliMedia </a:t>
            </a:r>
            <a:r>
              <a:rPr lang="nl-NL" sz="2400" dirty="0" smtClean="0">
                <a:solidFill>
                  <a:schemeClr val="tx1"/>
                </a:solidFill>
              </a:rPr>
              <a:t>Portal</a:t>
            </a:r>
            <a:endParaRPr lang="nl-NL" sz="2400" dirty="0">
              <a:solidFill>
                <a:schemeClr val="tx1"/>
              </a:solidFill>
            </a:endParaRPr>
          </a:p>
          <a:p>
            <a:pPr algn="ctr"/>
            <a:endParaRPr lang="nl-NL" sz="2400" dirty="0" smtClean="0">
              <a:solidFill>
                <a:schemeClr val="tx1"/>
              </a:solidFill>
            </a:endParaRPr>
          </a:p>
          <a:p>
            <a:pPr marL="285750" indent="-285750">
              <a:buFontTx/>
              <a:buChar char="-"/>
            </a:pPr>
            <a:r>
              <a:rPr lang="nl-NL" sz="2400" dirty="0" smtClean="0">
                <a:solidFill>
                  <a:schemeClr val="tx1"/>
                </a:solidFill>
              </a:rPr>
              <a:t>Browse: debate and date</a:t>
            </a:r>
          </a:p>
          <a:p>
            <a:pPr marL="285750" indent="-285750">
              <a:buFontTx/>
              <a:buChar char="-"/>
            </a:pPr>
            <a:r>
              <a:rPr lang="nl-NL" sz="2400" dirty="0" smtClean="0">
                <a:solidFill>
                  <a:schemeClr val="tx1"/>
                </a:solidFill>
              </a:rPr>
              <a:t>Search: debate and person</a:t>
            </a:r>
          </a:p>
        </p:txBody>
      </p:sp>
      <p:cxnSp>
        <p:nvCxnSpPr>
          <p:cNvPr id="14" name="Straight Connector 13"/>
          <p:cNvCxnSpPr>
            <a:stCxn id="7" idx="3"/>
            <a:endCxn id="10" idx="1"/>
          </p:cNvCxnSpPr>
          <p:nvPr/>
        </p:nvCxnSpPr>
        <p:spPr>
          <a:xfrm>
            <a:off x="2915816" y="3897052"/>
            <a:ext cx="64807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9" idx="1"/>
          </p:cNvCxnSpPr>
          <p:nvPr/>
        </p:nvCxnSpPr>
        <p:spPr>
          <a:xfrm flipV="1">
            <a:off x="5227539" y="2786063"/>
            <a:ext cx="568597" cy="11109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3"/>
            <a:endCxn id="12" idx="1"/>
          </p:cNvCxnSpPr>
          <p:nvPr/>
        </p:nvCxnSpPr>
        <p:spPr>
          <a:xfrm>
            <a:off x="5227539" y="3897052"/>
            <a:ext cx="568597" cy="11932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3"/>
            <a:endCxn id="11" idx="1"/>
          </p:cNvCxnSpPr>
          <p:nvPr/>
        </p:nvCxnSpPr>
        <p:spPr>
          <a:xfrm>
            <a:off x="5227539" y="3897052"/>
            <a:ext cx="568597" cy="51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
        <p:nvSpPr>
          <p:cNvPr id="9" name="Rounded Rectangle 8"/>
          <p:cNvSpPr/>
          <p:nvPr/>
        </p:nvSpPr>
        <p:spPr>
          <a:xfrm>
            <a:off x="5796136" y="2390019"/>
            <a:ext cx="2880320" cy="792088"/>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Newspapers</a:t>
            </a:r>
          </a:p>
          <a:p>
            <a:pPr algn="ctr"/>
            <a:r>
              <a:rPr lang="nl-NL" sz="2400" i="1" dirty="0" smtClean="0">
                <a:solidFill>
                  <a:schemeClr val="tx1"/>
                </a:solidFill>
              </a:rPr>
              <a:t>KB</a:t>
            </a:r>
            <a:endParaRPr lang="nl-NL" sz="2400" i="1" dirty="0">
              <a:solidFill>
                <a:schemeClr val="tx1"/>
              </a:solidFill>
            </a:endParaRPr>
          </a:p>
        </p:txBody>
      </p:sp>
      <p:sp>
        <p:nvSpPr>
          <p:cNvPr id="11" name="Rounded Rectangle 10"/>
          <p:cNvSpPr/>
          <p:nvPr/>
        </p:nvSpPr>
        <p:spPr>
          <a:xfrm>
            <a:off x="5796136" y="3434135"/>
            <a:ext cx="2880320" cy="936104"/>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Television</a:t>
            </a:r>
          </a:p>
          <a:p>
            <a:pPr algn="ctr"/>
            <a:r>
              <a:rPr lang="nl-NL" sz="2400" i="1" dirty="0" smtClean="0">
                <a:solidFill>
                  <a:schemeClr val="tx1"/>
                </a:solidFill>
              </a:rPr>
              <a:t>Sound and Vision</a:t>
            </a:r>
            <a:endParaRPr lang="nl-NL" sz="2400" i="1" dirty="0">
              <a:solidFill>
                <a:schemeClr val="tx1"/>
              </a:solidFill>
            </a:endParaRPr>
          </a:p>
        </p:txBody>
      </p:sp>
      <p:sp>
        <p:nvSpPr>
          <p:cNvPr id="12" name="Rounded Rectangle 11"/>
          <p:cNvSpPr/>
          <p:nvPr/>
        </p:nvSpPr>
        <p:spPr>
          <a:xfrm>
            <a:off x="5796136" y="4626831"/>
            <a:ext cx="2880320" cy="926976"/>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Radio</a:t>
            </a:r>
          </a:p>
          <a:p>
            <a:pPr algn="ctr"/>
            <a:r>
              <a:rPr lang="nl-NL" sz="2400" i="1" dirty="0" smtClean="0">
                <a:solidFill>
                  <a:schemeClr val="tx1"/>
                </a:solidFill>
              </a:rPr>
              <a:t>KB</a:t>
            </a:r>
            <a:endParaRPr lang="nl-NL" sz="2400" i="1" dirty="0">
              <a:solidFill>
                <a:schemeClr val="tx1"/>
              </a:solidFill>
            </a:endParaRPr>
          </a:p>
        </p:txBody>
      </p:sp>
      <p:sp>
        <p:nvSpPr>
          <p:cNvPr id="10" name="Rounded Rectangle 9"/>
          <p:cNvSpPr/>
          <p:nvPr/>
        </p:nvSpPr>
        <p:spPr>
          <a:xfrm>
            <a:off x="3563888" y="2708920"/>
            <a:ext cx="1663651" cy="2376264"/>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rPr>
              <a:t>Staten Generaal Digitaal</a:t>
            </a:r>
          </a:p>
          <a:p>
            <a:pPr algn="ctr"/>
            <a:r>
              <a:rPr lang="nl-NL" sz="2400" i="1" dirty="0" smtClean="0">
                <a:solidFill>
                  <a:schemeClr val="tx1"/>
                </a:solidFill>
              </a:rPr>
              <a:t>KB</a:t>
            </a:r>
            <a:endParaRPr lang="nl-NL" sz="2400" i="1" dirty="0">
              <a:solidFill>
                <a:schemeClr val="tx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936" y="2238789"/>
            <a:ext cx="918901" cy="86923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41" y="2003559"/>
            <a:ext cx="687434" cy="78250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586" y="3108020"/>
            <a:ext cx="754425" cy="789032"/>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722" y="4351859"/>
            <a:ext cx="788153" cy="733325"/>
          </a:xfrm>
          <a:prstGeom prst="rect">
            <a:avLst/>
          </a:prstGeom>
        </p:spPr>
      </p:pic>
    </p:spTree>
    <p:extLst>
      <p:ext uri="{BB962C8B-B14F-4D97-AF65-F5344CB8AC3E}">
        <p14:creationId xmlns:p14="http://schemas.microsoft.com/office/powerpoint/2010/main" val="1584483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
        <p:nvSpPr>
          <p:cNvPr id="2" name="Title 1"/>
          <p:cNvSpPr>
            <a:spLocks noGrp="1"/>
          </p:cNvSpPr>
          <p:nvPr>
            <p:ph type="title"/>
          </p:nvPr>
        </p:nvSpPr>
        <p:spPr/>
        <p:txBody>
          <a:bodyPr/>
          <a:lstStyle/>
          <a:p>
            <a:r>
              <a:rPr lang="nl-NL" b="1" dirty="0">
                <a:solidFill>
                  <a:schemeClr val="accent2"/>
                </a:solidFill>
              </a:rPr>
              <a:t>Advantage of </a:t>
            </a:r>
            <a:r>
              <a:rPr lang="nl-NL" b="1" dirty="0">
                <a:solidFill>
                  <a:schemeClr val="accent2"/>
                </a:solidFill>
                <a:latin typeface="World of Water" pitchFamily="50" charset="0"/>
              </a:rPr>
              <a:t>PoliMedia</a:t>
            </a:r>
            <a:endParaRPr lang="nl-NL" dirty="0"/>
          </a:p>
        </p:txBody>
      </p:sp>
      <p:sp>
        <p:nvSpPr>
          <p:cNvPr id="3" name="Content Placeholder 2"/>
          <p:cNvSpPr>
            <a:spLocks noGrp="1"/>
          </p:cNvSpPr>
          <p:nvPr>
            <p:ph idx="1"/>
          </p:nvPr>
        </p:nvSpPr>
        <p:spPr/>
        <p:txBody>
          <a:bodyPr/>
          <a:lstStyle/>
          <a:p>
            <a:pPr marL="0" indent="0">
              <a:buNone/>
            </a:pPr>
            <a:r>
              <a:rPr lang="nl-NL" dirty="0" smtClean="0"/>
              <a:t>Better insight in the relations between media items</a:t>
            </a:r>
            <a:endParaRPr lang="nl-NL" dirty="0"/>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7</a:t>
            </a:fld>
            <a:endParaRPr lang="nl-NL"/>
          </a:p>
        </p:txBody>
      </p:sp>
      <p:pic>
        <p:nvPicPr>
          <p:cNvPr id="7" name="Afbeelding 28" descr="Schermafbeelding 2012-03-02 om 11.08.34.png"/>
          <p:cNvPicPr>
            <a:picLocks noChangeAspect="1"/>
          </p:cNvPicPr>
          <p:nvPr/>
        </p:nvPicPr>
        <p:blipFill>
          <a:blip r:embed="rId3"/>
          <a:stretch>
            <a:fillRect/>
          </a:stretch>
        </p:blipFill>
        <p:spPr>
          <a:xfrm>
            <a:off x="6012160" y="2888159"/>
            <a:ext cx="2997200" cy="3098800"/>
          </a:xfrm>
          <a:prstGeom prst="rect">
            <a:avLst/>
          </a:prstGeom>
        </p:spPr>
      </p:pic>
      <p:pic>
        <p:nvPicPr>
          <p:cNvPr id="8"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760" y="2126159"/>
            <a:ext cx="918901" cy="869231"/>
          </a:xfrm>
          <a:prstGeom prst="rect">
            <a:avLst/>
          </a:prstGeom>
        </p:spPr>
      </p:pic>
      <p:pic>
        <p:nvPicPr>
          <p:cNvPr id="9" name="Afbeelding 33" descr="Lubbers.jpg"/>
          <p:cNvPicPr>
            <a:picLocks noChangeAspect="1"/>
          </p:cNvPicPr>
          <p:nvPr/>
        </p:nvPicPr>
        <p:blipFill>
          <a:blip r:embed="rId5"/>
          <a:stretch>
            <a:fillRect/>
          </a:stretch>
        </p:blipFill>
        <p:spPr>
          <a:xfrm>
            <a:off x="3460229" y="2560774"/>
            <a:ext cx="1676400" cy="1285875"/>
          </a:xfrm>
          <a:prstGeom prst="rect">
            <a:avLst/>
          </a:prstGeom>
        </p:spPr>
      </p:pic>
      <p:pic>
        <p:nvPicPr>
          <p:cNvPr id="10"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7239" y="2001986"/>
            <a:ext cx="754425" cy="789032"/>
          </a:xfrm>
          <a:prstGeom prst="rect">
            <a:avLst/>
          </a:prstGeom>
        </p:spPr>
      </p:pic>
      <p:pic>
        <p:nvPicPr>
          <p:cNvPr id="11" name="Afbeelding 31" descr="Schermafbeelding 2012-03-02 om 11.17.55.png"/>
          <p:cNvPicPr>
            <a:picLocks noChangeAspect="1"/>
          </p:cNvPicPr>
          <p:nvPr/>
        </p:nvPicPr>
        <p:blipFill>
          <a:blip r:embed="rId7"/>
          <a:stretch>
            <a:fillRect/>
          </a:stretch>
        </p:blipFill>
        <p:spPr>
          <a:xfrm>
            <a:off x="3460229" y="4174207"/>
            <a:ext cx="4303089" cy="2438687"/>
          </a:xfrm>
          <a:prstGeom prst="rect">
            <a:avLst/>
          </a:prstGeom>
        </p:spPr>
      </p:pic>
      <p:pic>
        <p:nvPicPr>
          <p:cNvPr id="12"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7429" y="3717007"/>
            <a:ext cx="788153" cy="733325"/>
          </a:xfrm>
          <a:prstGeom prst="rect">
            <a:avLst/>
          </a:prstGeom>
        </p:spPr>
      </p:pic>
      <p:pic>
        <p:nvPicPr>
          <p:cNvPr id="13" name="Afbeelding 26" descr="Schermafbeelding 2012-03-02 om 11.03.48.png"/>
          <p:cNvPicPr>
            <a:picLocks noChangeAspect="1"/>
          </p:cNvPicPr>
          <p:nvPr/>
        </p:nvPicPr>
        <p:blipFill>
          <a:blip r:embed="rId9"/>
          <a:stretch>
            <a:fillRect/>
          </a:stretch>
        </p:blipFill>
        <p:spPr>
          <a:xfrm>
            <a:off x="683568" y="3089746"/>
            <a:ext cx="2663662" cy="3326966"/>
          </a:xfrm>
          <a:prstGeom prst="rect">
            <a:avLst/>
          </a:prstGeom>
        </p:spPr>
      </p:pic>
      <p:pic>
        <p:nvPicPr>
          <p:cNvPr id="14"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928" y="2676810"/>
            <a:ext cx="687434" cy="782504"/>
          </a:xfrm>
          <a:prstGeom prst="rect">
            <a:avLst/>
          </a:prstGeom>
        </p:spPr>
      </p:pic>
    </p:spTree>
    <p:extLst>
      <p:ext uri="{BB962C8B-B14F-4D97-AF65-F5344CB8AC3E}">
        <p14:creationId xmlns:p14="http://schemas.microsoft.com/office/powerpoint/2010/main" val="840906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chemeClr val="accent2"/>
                </a:solidFill>
              </a:rPr>
              <a:t>Roles</a:t>
            </a:r>
            <a:endParaRPr lang="nl-NL" b="1"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pPr lvl="1">
              <a:buFont typeface="Arial" pitchFamily="34" charset="0"/>
              <a:buChar char="•"/>
            </a:pPr>
            <a:r>
              <a:rPr lang="nl-NL" dirty="0" smtClean="0"/>
              <a:t>User </a:t>
            </a:r>
            <a:r>
              <a:rPr lang="nl-NL" b="1" dirty="0" smtClean="0"/>
              <a:t>requirements</a:t>
            </a:r>
            <a:r>
              <a:rPr lang="nl-NL" dirty="0" smtClean="0"/>
              <a:t> </a:t>
            </a:r>
          </a:p>
          <a:p>
            <a:pPr lvl="1">
              <a:buFont typeface="Arial" pitchFamily="34" charset="0"/>
              <a:buChar char="•"/>
            </a:pPr>
            <a:r>
              <a:rPr lang="nl-NL" b="1" dirty="0" smtClean="0"/>
              <a:t>Usability</a:t>
            </a:r>
            <a:r>
              <a:rPr lang="nl-NL" dirty="0" smtClean="0"/>
              <a:t> evaluation</a:t>
            </a:r>
            <a:endParaRPr lang="nl-NL" dirty="0"/>
          </a:p>
          <a:p>
            <a:pPr marL="0" indent="0">
              <a:buNone/>
            </a:pPr>
            <a:endParaRPr lang="nl-NL" dirty="0" smtClean="0"/>
          </a:p>
          <a:p>
            <a:pPr lvl="1">
              <a:buFont typeface="Arial" pitchFamily="34" charset="0"/>
              <a:buChar char="•"/>
            </a:pPr>
            <a:r>
              <a:rPr lang="nl-NL" b="1" dirty="0" smtClean="0"/>
              <a:t>Linking</a:t>
            </a:r>
            <a:r>
              <a:rPr lang="nl-NL" dirty="0" smtClean="0"/>
              <a:t> media and debates</a:t>
            </a:r>
          </a:p>
          <a:p>
            <a:pPr lvl="1">
              <a:buFont typeface="Arial" pitchFamily="34" charset="0"/>
              <a:buChar char="•"/>
            </a:pPr>
            <a:r>
              <a:rPr lang="nl-NL" b="1" dirty="0" smtClean="0"/>
              <a:t>Structured</a:t>
            </a:r>
            <a:r>
              <a:rPr lang="nl-NL" dirty="0" smtClean="0"/>
              <a:t> information about</a:t>
            </a:r>
            <a:br>
              <a:rPr lang="nl-NL" dirty="0" smtClean="0"/>
            </a:br>
            <a:r>
              <a:rPr lang="nl-NL" dirty="0" smtClean="0"/>
              <a:t>people and debates</a:t>
            </a:r>
          </a:p>
          <a:p>
            <a:pPr lvl="1">
              <a:buFont typeface="Arial" pitchFamily="34" charset="0"/>
              <a:buChar char="•"/>
            </a:pPr>
            <a:r>
              <a:rPr lang="nl-NL" dirty="0" smtClean="0"/>
              <a:t>Published in </a:t>
            </a:r>
            <a:r>
              <a:rPr lang="nl-NL" b="1" dirty="0" smtClean="0"/>
              <a:t>Web standards</a:t>
            </a:r>
            <a:endParaRPr lang="nl-NL" dirty="0" smtClean="0"/>
          </a:p>
          <a:p>
            <a:pPr lvl="1"/>
            <a:endParaRPr lang="nl-NL" dirty="0" smtClean="0"/>
          </a:p>
          <a:p>
            <a:pPr lvl="1">
              <a:buFont typeface="Arial" pitchFamily="34" charset="0"/>
              <a:buChar char="•"/>
            </a:pPr>
            <a:r>
              <a:rPr lang="nl-NL" dirty="0" smtClean="0"/>
              <a:t>Academia </a:t>
            </a:r>
            <a:r>
              <a:rPr lang="nl-NL" b="1" dirty="0" smtClean="0"/>
              <a:t>dataset</a:t>
            </a:r>
          </a:p>
          <a:p>
            <a:pPr lvl="1">
              <a:buFont typeface="Arial" pitchFamily="34" charset="0"/>
              <a:buChar char="•"/>
            </a:pPr>
            <a:r>
              <a:rPr lang="nl-NL" dirty="0" smtClean="0"/>
              <a:t>Virtual </a:t>
            </a:r>
            <a:r>
              <a:rPr lang="nl-NL" b="1" dirty="0" smtClean="0"/>
              <a:t>workspace/Portal</a:t>
            </a:r>
          </a:p>
          <a:p>
            <a:pPr lvl="1"/>
            <a:endParaRPr lang="nl-NL" dirty="0" smtClean="0"/>
          </a:p>
          <a:p>
            <a:pPr lvl="1"/>
            <a:endParaRPr lang="nl-NL" dirty="0"/>
          </a:p>
        </p:txBody>
      </p:sp>
      <p:sp>
        <p:nvSpPr>
          <p:cNvPr id="4" name="Date Placeholder 3"/>
          <p:cNvSpPr>
            <a:spLocks noGrp="1"/>
          </p:cNvSpPr>
          <p:nvPr>
            <p:ph type="dt" sz="half" idx="10"/>
          </p:nvPr>
        </p:nvSpPr>
        <p:spPr/>
        <p:txBody>
          <a:bodyPr/>
          <a:lstStyle/>
          <a:p>
            <a:fld id="{7BC936DC-0362-4EAD-BB80-5AABCCEEE60E}"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8</a:t>
            </a:fld>
            <a:endParaRPr lang="nl-NL"/>
          </a:p>
        </p:txBody>
      </p:sp>
      <p:sp>
        <p:nvSpPr>
          <p:cNvPr id="7"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532" y="5183524"/>
            <a:ext cx="2527838" cy="6491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700808"/>
            <a:ext cx="2715146" cy="64918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0724" y="3501008"/>
            <a:ext cx="1649454" cy="6491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9663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chemeClr val="accent2"/>
                </a:solidFill>
                <a:latin typeface="World of Water" pitchFamily="50" charset="0"/>
              </a:rPr>
              <a:t>PoliMedia+</a:t>
            </a:r>
            <a:r>
              <a:rPr lang="nl-NL" b="1" dirty="0">
                <a:solidFill>
                  <a:schemeClr val="accent2"/>
                </a:solidFill>
              </a:rPr>
              <a:t>?</a:t>
            </a:r>
            <a:endParaRPr lang="nl-NL" dirty="0"/>
          </a:p>
        </p:txBody>
      </p:sp>
      <p:sp>
        <p:nvSpPr>
          <p:cNvPr id="4" name="Date Placeholder 3"/>
          <p:cNvSpPr>
            <a:spLocks noGrp="1"/>
          </p:cNvSpPr>
          <p:nvPr>
            <p:ph type="dt" sz="half" idx="10"/>
          </p:nvPr>
        </p:nvSpPr>
        <p:spPr/>
        <p:txBody>
          <a:bodyPr/>
          <a:lstStyle/>
          <a:p>
            <a:fld id="{2883ED1E-8A24-41D1-BA4F-9657AC843224}" type="datetime1">
              <a:rPr lang="nl-NL" smtClean="0"/>
              <a:t>5-3-2012</a:t>
            </a:fld>
            <a:endParaRPr lang="nl-NL"/>
          </a:p>
        </p:txBody>
      </p:sp>
      <p:sp>
        <p:nvSpPr>
          <p:cNvPr id="5" name="Footer Placeholder 4"/>
          <p:cNvSpPr>
            <a:spLocks noGrp="1"/>
          </p:cNvSpPr>
          <p:nvPr>
            <p:ph type="ftr" sz="quarter" idx="11"/>
          </p:nvPr>
        </p:nvSpPr>
        <p:spPr/>
        <p:txBody>
          <a:bodyPr/>
          <a:lstStyle/>
          <a:p>
            <a:r>
              <a:rPr lang="nl-NL" smtClean="0"/>
              <a:t>CLARIN Kick-off presentation</a:t>
            </a:r>
            <a:endParaRPr lang="nl-NL"/>
          </a:p>
        </p:txBody>
      </p:sp>
      <p:sp>
        <p:nvSpPr>
          <p:cNvPr id="6" name="Slide Number Placeholder 5"/>
          <p:cNvSpPr>
            <a:spLocks noGrp="1"/>
          </p:cNvSpPr>
          <p:nvPr>
            <p:ph type="sldNum" sz="quarter" idx="12"/>
          </p:nvPr>
        </p:nvSpPr>
        <p:spPr/>
        <p:txBody>
          <a:bodyPr/>
          <a:lstStyle/>
          <a:p>
            <a:fld id="{FBCC7D99-D5C6-4AC7-AD87-DE3BDC36C5A8}" type="slidenum">
              <a:rPr lang="nl-NL" smtClean="0"/>
              <a:t>9</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546" y="1340768"/>
            <a:ext cx="4862909" cy="4756162"/>
          </a:xfrm>
          <a:prstGeom prst="rect">
            <a:avLst/>
          </a:prstGeom>
        </p:spPr>
      </p:pic>
      <p:pic>
        <p:nvPicPr>
          <p:cNvPr id="2050" name="Picture 2" descr="http://wiki.dbpedia.org/images/dbpedi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742" y="2373755"/>
            <a:ext cx="1498612" cy="9269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506" y="3963877"/>
            <a:ext cx="1247949" cy="2572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96" y="2812368"/>
            <a:ext cx="2097653" cy="488364"/>
          </a:xfrm>
          <a:prstGeom prst="rect">
            <a:avLst/>
          </a:prstGeom>
        </p:spPr>
      </p:pic>
      <p:pic>
        <p:nvPicPr>
          <p:cNvPr id="2057" name="Picture 9" descr="https://si0.twimg.com/a/1330626450/images/about-bird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630537"/>
            <a:ext cx="800100" cy="59055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rot="5400000">
            <a:off x="7879804" y="5598938"/>
            <a:ext cx="2060848" cy="467544"/>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8900" dirty="0" smtClean="0">
                <a:solidFill>
                  <a:schemeClr val="accent2"/>
                </a:solidFill>
                <a:latin typeface="World of Water" pitchFamily="50" charset="0"/>
              </a:rPr>
              <a:t>PoliMedia</a:t>
            </a:r>
            <a:endParaRPr lang="nl-NL" dirty="0">
              <a:solidFill>
                <a:schemeClr val="accent2"/>
              </a:solidFill>
              <a:latin typeface="World of Water" pitchFamily="50" charset="0"/>
            </a:endParaRPr>
          </a:p>
        </p:txBody>
      </p:sp>
    </p:spTree>
    <p:extLst>
      <p:ext uri="{BB962C8B-B14F-4D97-AF65-F5344CB8AC3E}">
        <p14:creationId xmlns:p14="http://schemas.microsoft.com/office/powerpoint/2010/main" val="3545788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fade">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362</Words>
  <Application>Microsoft Office PowerPoint</Application>
  <PresentationFormat>On-screen Show (4:3)</PresentationFormat>
  <Paragraphs>133</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PoliMedia</vt:lpstr>
      <vt:lpstr>The Team</vt:lpstr>
      <vt:lpstr>Main research question</vt:lpstr>
      <vt:lpstr>Current approach of research</vt:lpstr>
      <vt:lpstr>Issues with current approach</vt:lpstr>
      <vt:lpstr>PoliMedia approach</vt:lpstr>
      <vt:lpstr>Advantage of PoliMedia</vt:lpstr>
      <vt:lpstr>Roles</vt:lpstr>
      <vt:lpstr>PoliMedia+?</vt:lpstr>
      <vt:lpstr>Contact</vt:lpstr>
    </vt:vector>
  </TitlesOfParts>
  <Company>EUR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Polimedia</dc:title>
  <dc:creator>Max Kemman</dc:creator>
  <cp:lastModifiedBy>Max Kemman</cp:lastModifiedBy>
  <cp:revision>73</cp:revision>
  <dcterms:created xsi:type="dcterms:W3CDTF">2012-02-24T09:10:59Z</dcterms:created>
  <dcterms:modified xsi:type="dcterms:W3CDTF">2012-03-05T13:52:50Z</dcterms:modified>
</cp:coreProperties>
</file>