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8" r:id="rId2"/>
    <p:sldId id="259" r:id="rId3"/>
    <p:sldId id="260" r:id="rId4"/>
    <p:sldId id="261" r:id="rId5"/>
    <p:sldId id="268" r:id="rId6"/>
    <p:sldId id="266" r:id="rId7"/>
    <p:sldId id="263" r:id="rId8"/>
    <p:sldId id="265" r:id="rId9"/>
    <p:sldId id="269" r:id="rId10"/>
    <p:sldId id="291" r:id="rId11"/>
    <p:sldId id="292" r:id="rId12"/>
    <p:sldId id="293" r:id="rId13"/>
    <p:sldId id="294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 varScale="1">
        <p:scale>
          <a:sx n="74" d="100"/>
          <a:sy n="74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28-8-2012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C1AB9-8CD2-4184-AF23-26BDC9D82D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</p:sldLayoutIdLst>
  <mc:AlternateContent xmlns:mc="http://schemas.openxmlformats.org/markup-compatibility/2006">
    <mc:Choice xmlns="" xmlns:p14="http://schemas.microsoft.com/office/powerpoint/2010/main" Requires="p14">
      <p:transition spd="slow" p14:dur="140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ertens.knaw.nl/cms/en/variationist-linguistics/30-algemeen/139619-aandachtsgebiede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page/about/13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helpdesk@clarin.n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clarinnl@uu.n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node/135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375" TargetMode="External"/><Relationship Id="rId2" Type="http://schemas.openxmlformats.org/officeDocument/2006/relationships/hyperlink" Target="http://www.clarin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n.nl/node/37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clarinnl@uu.nl" TargetMode="External"/><Relationship Id="rId2" Type="http://schemas.openxmlformats.org/officeDocument/2006/relationships/hyperlink" Target="mailto:helpdesk.clarin@uu.n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eu/recommendations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node/37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379" TargetMode="External"/><Relationship Id="rId2" Type="http://schemas.openxmlformats.org/officeDocument/2006/relationships/hyperlink" Target="http://www.clarin.nl/node/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CLARIN-NL</a:t>
            </a:r>
            <a:br>
              <a:rPr lang="en-US" dirty="0" smtClean="0"/>
            </a:br>
            <a:r>
              <a:rPr lang="en-US" dirty="0" smtClean="0"/>
              <a:t>Call 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CLARIN-NL Call 4 Info-session</a:t>
            </a:r>
          </a:p>
          <a:p>
            <a:pPr eaLnBrk="1" hangingPunct="1"/>
            <a:r>
              <a:rPr lang="en-US" dirty="0" smtClean="0"/>
              <a:t>Amsterdam, 30 Aug 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Candidate CLARIN Centres</a:t>
            </a:r>
          </a:p>
          <a:p>
            <a:pPr lvl="1" eaLnBrk="1" hangingPunct="1"/>
            <a:r>
              <a:rPr lang="en-US" dirty="0" smtClean="0"/>
              <a:t>MPI, Nijmegen</a:t>
            </a:r>
          </a:p>
          <a:p>
            <a:pPr lvl="2"/>
            <a:r>
              <a:rPr lang="en-US" dirty="0" smtClean="0"/>
              <a:t>Resources related to the study of psychological, social and biological foundations of language</a:t>
            </a:r>
          </a:p>
          <a:p>
            <a:pPr lvl="1" eaLnBrk="1" hangingPunct="1"/>
            <a:r>
              <a:rPr lang="en-US" dirty="0" smtClean="0"/>
              <a:t>INL, Leiden</a:t>
            </a:r>
          </a:p>
          <a:p>
            <a:pPr lvl="2"/>
            <a:r>
              <a:rPr lang="en-US" dirty="0" smtClean="0"/>
              <a:t>Resources relevant to the lexicological study of the Dutch language and resources relevant for research in and development of language and speech technology</a:t>
            </a:r>
          </a:p>
          <a:p>
            <a:pPr lvl="1" eaLnBrk="1" hangingPunct="1"/>
            <a:r>
              <a:rPr lang="en-US" dirty="0" smtClean="0"/>
              <a:t>MI, Amsterdam</a:t>
            </a:r>
          </a:p>
          <a:p>
            <a:pPr lvl="2"/>
            <a:r>
              <a:rPr lang="en-US" dirty="0" smtClean="0"/>
              <a:t>Resources relevant for cultural expressions and for the </a:t>
            </a:r>
            <a:r>
              <a:rPr lang="en-US" dirty="0" smtClean="0">
                <a:hlinkClick r:id="rId2"/>
              </a:rPr>
              <a:t>structural, dialectological and sociolinguistic study</a:t>
            </a:r>
            <a:r>
              <a:rPr lang="en-US" dirty="0" smtClean="0"/>
              <a:t> of language variation within the Dutch language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centres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Candidate CLARIN Centres</a:t>
            </a:r>
          </a:p>
          <a:p>
            <a:pPr lvl="1" eaLnBrk="1" hangingPunct="1"/>
            <a:r>
              <a:rPr lang="en-US" dirty="0" smtClean="0"/>
              <a:t>DANS, The Hague</a:t>
            </a:r>
          </a:p>
          <a:p>
            <a:pPr lvl="2"/>
            <a:r>
              <a:rPr lang="en-US" dirty="0" smtClean="0"/>
              <a:t>datasets in the fields of humanities including oral history, archaeology, geospatial sciences and behavioural and social sciences</a:t>
            </a:r>
          </a:p>
          <a:p>
            <a:pPr lvl="1" eaLnBrk="1" hangingPunct="1"/>
            <a:r>
              <a:rPr lang="en-US" dirty="0" smtClean="0"/>
              <a:t>Huygens ING, The Hague</a:t>
            </a:r>
          </a:p>
          <a:p>
            <a:pPr lvl="2"/>
            <a:r>
              <a:rPr lang="en-US" dirty="0" smtClean="0"/>
              <a:t>Resources related to the study of history and literature of the Netherlands.</a:t>
            </a:r>
          </a:p>
          <a:p>
            <a:r>
              <a:rPr lang="en-US" dirty="0" smtClean="0"/>
              <a:t>More information:</a:t>
            </a:r>
          </a:p>
          <a:p>
            <a:pPr lvl="1"/>
            <a:r>
              <a:rPr lang="en-US" dirty="0" smtClean="0">
                <a:hlinkClick r:id="rId2"/>
              </a:rPr>
              <a:t>http://www.clarin.nl/node/130</a:t>
            </a:r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centres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/>
              <a:t>For technical questions</a:t>
            </a:r>
          </a:p>
          <a:p>
            <a:pPr lvl="1"/>
            <a:r>
              <a:rPr lang="en-US" dirty="0" smtClean="0"/>
              <a:t>Contact the Helpdesk</a:t>
            </a:r>
          </a:p>
          <a:p>
            <a:pPr lvl="1"/>
            <a:r>
              <a:rPr lang="en-US" dirty="0" smtClean="0">
                <a:hlinkClick r:id="rId2"/>
              </a:rPr>
              <a:t>helpdesk@clarin.nl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your Proposal:</a:t>
            </a:r>
            <a:br>
              <a:rPr lang="en-US" dirty="0" smtClean="0"/>
            </a:br>
            <a:r>
              <a:rPr lang="en-US" dirty="0" smtClean="0"/>
              <a:t>CLARIN-NL Helpdesk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CLARIN-NL Office service (</a:t>
            </a:r>
            <a:r>
              <a:rPr lang="en-US" dirty="0" smtClean="0">
                <a:hlinkClick r:id="rId2"/>
              </a:rPr>
              <a:t>clarinnl@uu.nl</a:t>
            </a:r>
            <a:r>
              <a:rPr lang="en-US" dirty="0" smtClean="0"/>
              <a:t> )</a:t>
            </a:r>
          </a:p>
          <a:p>
            <a:pPr lvl="1" eaLnBrk="1" hangingPunct="1"/>
            <a:r>
              <a:rPr lang="en-US" dirty="0" smtClean="0"/>
              <a:t>Offers advice in writing the proposal</a:t>
            </a:r>
          </a:p>
          <a:p>
            <a:pPr lvl="1" eaLnBrk="1" hangingPunct="1"/>
            <a:r>
              <a:rPr lang="en-US" dirty="0" smtClean="0"/>
              <a:t>Will, upon request, check a draft proposal for basic check</a:t>
            </a:r>
          </a:p>
          <a:p>
            <a:pPr lvl="2"/>
            <a:r>
              <a:rPr lang="en-US" dirty="0" smtClean="0"/>
              <a:t>Project type, IPR</a:t>
            </a:r>
          </a:p>
          <a:p>
            <a:pPr lvl="2"/>
            <a:r>
              <a:rPr lang="en-US" dirty="0" smtClean="0"/>
              <a:t>Obligatory deliverables present</a:t>
            </a:r>
          </a:p>
          <a:p>
            <a:pPr lvl="2"/>
            <a:r>
              <a:rPr lang="en-US" dirty="0" smtClean="0"/>
              <a:t>Administrative details</a:t>
            </a:r>
          </a:p>
          <a:p>
            <a:pPr lvl="2"/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We want to help you write good proposals!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your Proposal:</a:t>
            </a:r>
            <a:br>
              <a:rPr lang="en-US" dirty="0" smtClean="0"/>
            </a:br>
            <a:r>
              <a:rPr lang="en-US" dirty="0" smtClean="0"/>
              <a:t>CLARIN-NL Office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/>
            <a:r>
              <a:rPr lang="en-US" dirty="0" smtClean="0"/>
              <a:t>Evaluation by IAP</a:t>
            </a:r>
          </a:p>
          <a:p>
            <a:pPr marL="1009650" lvl="1" indent="-609600"/>
            <a:r>
              <a:rPr lang="en-US" dirty="0" smtClean="0">
                <a:solidFill>
                  <a:srgbClr val="FF0000"/>
                </a:solidFill>
              </a:rPr>
              <a:t>Questions / Remarks from IAP</a:t>
            </a:r>
          </a:p>
          <a:p>
            <a:pPr marL="1009650" lvl="1" indent="-609600"/>
            <a:r>
              <a:rPr lang="en-US" dirty="0" smtClean="0">
                <a:solidFill>
                  <a:srgbClr val="FF0000"/>
                </a:solidFill>
              </a:rPr>
              <a:t>Response by proposers</a:t>
            </a:r>
          </a:p>
          <a:p>
            <a:pPr marL="609600" indent="-609600" eaLnBrk="1" hangingPunct="1"/>
            <a:r>
              <a:rPr lang="en-US" dirty="0" smtClean="0"/>
              <a:t>Evaluation by NAP, with IAPs input </a:t>
            </a:r>
          </a:p>
          <a:p>
            <a:pPr marL="1009650" lvl="1" indent="-609600" eaLnBrk="1" hangingPunct="1"/>
            <a:r>
              <a:rPr lang="en-US" dirty="0" smtClean="0"/>
              <a:t>Focus on national considerations</a:t>
            </a:r>
          </a:p>
          <a:p>
            <a:pPr marL="1009650" lvl="1" indent="-609600" eaLnBrk="1" hangingPunct="1"/>
            <a:r>
              <a:rPr lang="en-US" dirty="0" smtClean="0"/>
              <a:t>Taking into account the responses</a:t>
            </a:r>
          </a:p>
          <a:p>
            <a:pPr marL="609600" indent="-609600" eaLnBrk="1" hangingPunct="1"/>
            <a:r>
              <a:rPr lang="en-US" dirty="0" smtClean="0"/>
              <a:t>For Open Call: Ranking by IAP, possibly adapted by NAP</a:t>
            </a:r>
          </a:p>
          <a:p>
            <a:pPr marL="609600" indent="-609600" eaLnBrk="1" hangingPunct="1"/>
            <a:r>
              <a:rPr lang="en-US" dirty="0" smtClean="0"/>
              <a:t>Recommendation by EB to Board</a:t>
            </a:r>
          </a:p>
          <a:p>
            <a:pPr marL="609600" indent="-609600" eaLnBrk="1" hangingPunct="1"/>
            <a:r>
              <a:rPr lang="en-US" dirty="0" smtClean="0"/>
              <a:t>Decision by the Board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/>
            <a:r>
              <a:rPr lang="en-US" dirty="0" smtClean="0"/>
              <a:t>Next to approval, possible outcomes are</a:t>
            </a:r>
          </a:p>
          <a:p>
            <a:pPr marL="1009650" lvl="1" indent="-609600" eaLnBrk="1" hangingPunct="1"/>
            <a:r>
              <a:rPr lang="en-US" dirty="0" smtClean="0"/>
              <a:t>Conditional approval, or </a:t>
            </a:r>
          </a:p>
          <a:p>
            <a:pPr marL="1009650" lvl="1" indent="-609600" eaLnBrk="1" hangingPunct="1"/>
            <a:r>
              <a:rPr lang="en-US" dirty="0" smtClean="0"/>
              <a:t>Request for submission of improved version</a:t>
            </a:r>
          </a:p>
          <a:p>
            <a:pPr marL="609600" indent="-609600" eaLnBrk="1" hangingPunct="1"/>
            <a:r>
              <a:rPr lang="en-US" dirty="0" smtClean="0"/>
              <a:t>Evaluation Criteria described in the Call</a:t>
            </a:r>
          </a:p>
          <a:p>
            <a:pPr marL="1009650" lvl="1" indent="-609600" eaLnBrk="1" hangingPunct="1"/>
            <a:r>
              <a:rPr lang="en-US" dirty="0" smtClean="0"/>
              <a:t>For the Open call, the highest ranked proposals will receive funding</a:t>
            </a:r>
          </a:p>
          <a:p>
            <a:pPr marL="1009650" lvl="1" indent="-609600" eaLnBrk="1" hangingPunct="1"/>
            <a:r>
              <a:rPr lang="en-US" dirty="0" smtClean="0"/>
              <a:t>For the Closed Call, the approved projects will receive funding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b="1" dirty="0" smtClean="0"/>
              <a:t>Who</a:t>
            </a:r>
            <a:r>
              <a:rPr lang="en-US" dirty="0" smtClean="0"/>
              <a:t>: 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dirty="0" smtClean="0"/>
              <a:t>researchers employed by CLARIN-NL participants that have signed the CLARIN-NL consortium agreement.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b="1" dirty="0" smtClean="0"/>
              <a:t>Eligible Costs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dirty="0" smtClean="0"/>
              <a:t>Personnel in accordance with NWO-VSNU agreement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dirty="0" smtClean="0"/>
              <a:t>Fee for travel and subsistence</a:t>
            </a:r>
            <a:r>
              <a:rPr lang="en-US" b="1" dirty="0" smtClean="0"/>
              <a:t> </a:t>
            </a:r>
            <a:endParaRPr lang="en-US" dirty="0" smtClean="0"/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dirty="0" smtClean="0"/>
              <a:t>Max 3000 Euro / FTE / year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Matters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/>
            <a:r>
              <a:rPr lang="en-US" dirty="0" smtClean="0"/>
              <a:t>Use Proposal Template </a:t>
            </a:r>
          </a:p>
          <a:p>
            <a:pPr marL="609600" indent="-609600" eaLnBrk="1" hangingPunct="1"/>
            <a:r>
              <a:rPr lang="en-US" dirty="0" smtClean="0"/>
              <a:t>Proposal language: English</a:t>
            </a:r>
          </a:p>
          <a:p>
            <a:pPr marL="609600" indent="-609600" eaLnBrk="1" hangingPunct="1"/>
            <a:r>
              <a:rPr lang="en-US" dirty="0" smtClean="0"/>
              <a:t>Submit Proposal via the web form</a:t>
            </a:r>
          </a:p>
          <a:p>
            <a:pPr marL="1009650" lvl="1" indent="-609600" eaLnBrk="1" hangingPunct="1"/>
            <a:r>
              <a:rPr lang="en-US" dirty="0" smtClean="0">
                <a:hlinkClick r:id="rId2"/>
              </a:rPr>
              <a:t>http://www.clarin.nl/node/135</a:t>
            </a:r>
            <a:r>
              <a:rPr lang="en-US" dirty="0" smtClean="0"/>
              <a:t> </a:t>
            </a:r>
          </a:p>
          <a:p>
            <a:pPr marL="609600" indent="-609600" eaLnBrk="1" hangingPunct="1"/>
            <a:r>
              <a:rPr lang="en-US" dirty="0" smtClean="0"/>
              <a:t>As a single file (.pdf or .zip)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Matters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03" name="Group 83"/>
          <p:cNvGraphicFramePr>
            <a:graphicFrameLocks noGrp="1"/>
          </p:cNvGraphicFramePr>
          <p:nvPr>
            <p:ph sz="half" idx="2"/>
          </p:nvPr>
        </p:nvGraphicFramePr>
        <p:xfrm>
          <a:off x="251520" y="1196752"/>
          <a:ext cx="8229600" cy="5362402"/>
        </p:xfrm>
        <a:graphic>
          <a:graphicData uri="http://schemas.openxmlformats.org/drawingml/2006/table">
            <a:tbl>
              <a:tblPr/>
              <a:tblGrid>
                <a:gridCol w="3343275"/>
                <a:gridCol w="4886325"/>
              </a:tblGrid>
              <a:tr h="244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Activity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CLARIN-NL Call 4 Open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Monday July 2, 2012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Call 4 Info Session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Thursday August 30, 2012 (today)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Deadline Proposal Submission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b="1" dirty="0" smtClean="0"/>
                        <a:t>Wednesday September 26, 2012, 13:00 hours CET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6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Assessment IAP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November 2012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Questions / Remarks from IAP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dirty="0" smtClean="0"/>
                        <a:t>Monday November 12, 2012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Response by Proposers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dirty="0" smtClean="0"/>
                        <a:t>Monday November 19, 2012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Assessment NAP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 December 2012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Decision on Funding by Board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 December 2012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C1AB9-8CD2-4184-AF23-26BDC9D82D1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/>
            <a:r>
              <a:rPr lang="en-US" dirty="0" smtClean="0"/>
              <a:t>Can be found on the CLARIN-NL website</a:t>
            </a:r>
          </a:p>
          <a:p>
            <a:pPr marL="609600" indent="-609600" eaLnBrk="1" hangingPunct="1"/>
            <a:r>
              <a:rPr lang="en-US" dirty="0" smtClean="0"/>
              <a:t>Since June 29, 2012</a:t>
            </a:r>
          </a:p>
          <a:p>
            <a:pPr marL="609600" indent="-609600" eaLnBrk="1" hangingPunct="1"/>
            <a:endParaRPr lang="en-US" dirty="0" smtClean="0"/>
          </a:p>
          <a:p>
            <a:pPr marL="609600" indent="-609600" algn="ctr" eaLnBrk="1" hangingPunct="1">
              <a:buFontTx/>
              <a:buNone/>
            </a:pPr>
            <a:r>
              <a:rPr lang="en-US" dirty="0" smtClean="0">
                <a:hlinkClick r:id="rId2"/>
              </a:rPr>
              <a:t>http://www.clarin.nl/</a:t>
            </a:r>
            <a:r>
              <a:rPr lang="en-US" dirty="0" smtClean="0"/>
              <a:t> </a:t>
            </a:r>
          </a:p>
          <a:p>
            <a:pPr marL="609600" indent="-609600" algn="ctr" eaLnBrk="1" hangingPunct="1">
              <a:buFontTx/>
              <a:buNone/>
            </a:pPr>
            <a:endParaRPr lang="en-US" dirty="0" smtClean="0"/>
          </a:p>
          <a:p>
            <a:pPr marL="609600" indent="-609600" algn="ctr" eaLnBrk="1" hangingPunct="1">
              <a:buFontTx/>
              <a:buNone/>
            </a:pPr>
            <a:r>
              <a:rPr lang="en-US" dirty="0" smtClean="0"/>
              <a:t>Closed Call: </a:t>
            </a:r>
            <a:r>
              <a:rPr lang="en-US" dirty="0" smtClean="0">
                <a:hlinkClick r:id="rId3"/>
              </a:rPr>
              <a:t>http://www.clarin.nl/node/375</a:t>
            </a:r>
            <a:r>
              <a:rPr lang="en-US" dirty="0" smtClean="0"/>
              <a:t> </a:t>
            </a:r>
          </a:p>
          <a:p>
            <a:pPr marL="609600" indent="-609600" algn="ctr" eaLnBrk="1" hangingPunct="1">
              <a:buFontTx/>
              <a:buNone/>
            </a:pPr>
            <a:r>
              <a:rPr lang="en-US" dirty="0" smtClean="0"/>
              <a:t>Open Call: </a:t>
            </a:r>
            <a:r>
              <a:rPr lang="en-US" dirty="0" smtClean="0">
                <a:hlinkClick r:id="rId4"/>
              </a:rPr>
              <a:t>http://www.clarin.nl/node/379</a:t>
            </a:r>
            <a:r>
              <a:rPr lang="en-US" dirty="0" smtClean="0"/>
              <a:t>  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Official Documents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Call 4 </a:t>
            </a:r>
            <a:r>
              <a:rPr lang="en-US" sz="2800" dirty="0" smtClean="0"/>
              <a:t>General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Call 4 Closed </a:t>
            </a:r>
            <a:r>
              <a:rPr lang="en-US" sz="2800" dirty="0" smtClean="0"/>
              <a:t>Call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Call 4 Open </a:t>
            </a:r>
            <a:r>
              <a:rPr lang="en-US" sz="2800" dirty="0" smtClean="0"/>
              <a:t>Call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Preparing your proposal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CLARIN-Centres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CLARIN-NL Helpdesk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CLARIN-NL Office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Evaluation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Practical Matters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/>
            <a:r>
              <a:rPr lang="en-US" dirty="0" smtClean="0"/>
              <a:t>For any technical questions:</a:t>
            </a:r>
          </a:p>
          <a:p>
            <a:pPr marL="990600" lvl="1" indent="-533400" eaLnBrk="1" hangingPunct="1"/>
            <a:r>
              <a:rPr lang="en-US" dirty="0" smtClean="0"/>
              <a:t>Contact the CLARIN-NL Helpdesk!</a:t>
            </a:r>
          </a:p>
          <a:p>
            <a:pPr marL="990600" lvl="1" indent="-533400" eaLnBrk="1" hangingPunct="1"/>
            <a:r>
              <a:rPr lang="en-US" dirty="0" smtClean="0">
                <a:hlinkClick r:id="rId2"/>
              </a:rPr>
              <a:t>helpdesk.clarin@uu.nl</a:t>
            </a:r>
            <a:r>
              <a:rPr lang="en-US" dirty="0" smtClean="0"/>
              <a:t> </a:t>
            </a:r>
          </a:p>
          <a:p>
            <a:pPr marL="609600" indent="-609600" eaLnBrk="1" hangingPunct="1"/>
            <a:r>
              <a:rPr lang="en-US" dirty="0" smtClean="0"/>
              <a:t>For any questions related to the call, your proposal, or for partner search:</a:t>
            </a:r>
          </a:p>
          <a:p>
            <a:pPr marL="990600" lvl="1" indent="-533400" eaLnBrk="1" hangingPunct="1"/>
            <a:r>
              <a:rPr lang="en-US" dirty="0" smtClean="0"/>
              <a:t>Contact the CLARIN-NL office!</a:t>
            </a:r>
          </a:p>
          <a:p>
            <a:pPr marL="990600" lvl="1" indent="-533400" eaLnBrk="1" hangingPunct="1"/>
            <a:r>
              <a:rPr lang="en-US" dirty="0" smtClean="0">
                <a:hlinkClick r:id="rId3"/>
              </a:rPr>
              <a:t>clarinnl@uu.nl</a:t>
            </a:r>
            <a:r>
              <a:rPr lang="en-US" dirty="0" smtClean="0"/>
              <a:t> </a:t>
            </a:r>
            <a:endParaRPr lang="en-US" dirty="0" smtClean="0"/>
          </a:p>
          <a:p>
            <a:pPr marL="990600" lvl="1" indent="-533400" eaLnBrk="1" hangingPunct="1"/>
            <a:r>
              <a:rPr lang="en-US" dirty="0" smtClean="0"/>
              <a:t>030 253 6279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algn="ctr" eaLnBrk="1" hangingPunct="1">
              <a:buFontTx/>
              <a:buNone/>
            </a:pPr>
            <a:r>
              <a:rPr lang="en-US" dirty="0" smtClean="0"/>
              <a:t>Thanks for your attention!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DO NOT ENTER HERE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CLARIN-NL Phase 1: Specification and Design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Incorporate existing data and tools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Standards and Interoperability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hlinkClick r:id="rId2"/>
              </a:rPr>
              <a:t>http://www.clarin.eu/recommendations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Conversions and Adaptations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Standardized data and metadata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Web applications structured to become web services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Demonstrators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Requirements and Desiderata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dirty="0" smtClean="0"/>
              <a:t>User</a:t>
            </a:r>
          </a:p>
          <a:p>
            <a:pPr eaLnBrk="1" hangingPunct="1"/>
            <a:r>
              <a:rPr lang="en-US" dirty="0" smtClean="0"/>
              <a:t>Data Provider</a:t>
            </a:r>
          </a:p>
          <a:p>
            <a:pPr eaLnBrk="1" hangingPunct="1"/>
            <a:r>
              <a:rPr lang="en-US" dirty="0" smtClean="0"/>
              <a:t>Technology Provider</a:t>
            </a:r>
          </a:p>
          <a:p>
            <a:pPr eaLnBrk="1" hangingPunct="1"/>
            <a:r>
              <a:rPr lang="en-US" dirty="0" smtClean="0"/>
              <a:t>Infrastructure Specialist</a:t>
            </a:r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dirty="0" smtClean="0"/>
              <a:t>Is a researcher from</a:t>
            </a:r>
          </a:p>
          <a:p>
            <a:pPr lvl="1" eaLnBrk="1" hangingPunct="1"/>
            <a:r>
              <a:rPr lang="en-US" dirty="0" smtClean="0"/>
              <a:t>Linguistics, or</a:t>
            </a:r>
          </a:p>
          <a:p>
            <a:pPr lvl="1" eaLnBrk="1" hangingPunct="1"/>
            <a:r>
              <a:rPr lang="en-US" dirty="0" smtClean="0"/>
              <a:t>Humanities more broadly</a:t>
            </a:r>
          </a:p>
          <a:p>
            <a:pPr eaLnBrk="1" hangingPunct="1"/>
            <a:r>
              <a:rPr lang="en-US" dirty="0" smtClean="0"/>
              <a:t>Wants to investigate research question(s)</a:t>
            </a:r>
          </a:p>
          <a:p>
            <a:pPr eaLnBrk="1" hangingPunct="1"/>
            <a:r>
              <a:rPr lang="en-US" dirty="0" smtClean="0"/>
              <a:t>Some data and tools can facilitate this</a:t>
            </a:r>
          </a:p>
          <a:p>
            <a:pPr eaLnBrk="1" hangingPunct="1"/>
            <a:r>
              <a:rPr lang="en-US" dirty="0" smtClean="0"/>
              <a:t>Must be the project leader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dirty="0" smtClean="0"/>
              <a:t>Has digital language data</a:t>
            </a:r>
          </a:p>
          <a:p>
            <a:pPr eaLnBrk="1" hangingPunct="1"/>
            <a:r>
              <a:rPr lang="en-US" dirty="0" smtClean="0"/>
              <a:t>Can be used to address the user’s research question</a:t>
            </a:r>
          </a:p>
          <a:p>
            <a:pPr eaLnBrk="1" hangingPunct="1"/>
            <a:r>
              <a:rPr lang="en-US" dirty="0" smtClean="0"/>
              <a:t>Has the rights to use these data and to make them available on CLARIN-servers</a:t>
            </a:r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provider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Has technology and expertise on this technology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E.g. language or speech technology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Can be used to address the user’s research question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Can form the basis for a web application and demonstrator, 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Can be used for resource curation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Has the rights to use this technology and (for web applications) to make them available on CLARIN-servers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provider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dirty="0" smtClean="0"/>
              <a:t>Has a deep understanding of </a:t>
            </a:r>
          </a:p>
          <a:p>
            <a:pPr lvl="1" eaLnBrk="1" hangingPunct="1"/>
            <a:r>
              <a:rPr lang="en-US" dirty="0" smtClean="0"/>
              <a:t>CLARIN service-oriented architecture and its requirements, and/or</a:t>
            </a:r>
          </a:p>
          <a:p>
            <a:pPr lvl="1" eaLnBrk="1" hangingPunct="1"/>
            <a:r>
              <a:rPr lang="en-US" dirty="0" smtClean="0"/>
              <a:t>Data, metadata or tool format standards and best practices supported in CLARIN</a:t>
            </a:r>
          </a:p>
          <a:p>
            <a:pPr eaLnBrk="1" hangingPunct="1"/>
            <a:r>
              <a:rPr lang="en-US" dirty="0" smtClean="0"/>
              <a:t>Will assist a project and its members if needed</a:t>
            </a:r>
          </a:p>
          <a:p>
            <a:pPr eaLnBrk="1" hangingPunct="1"/>
            <a:r>
              <a:rPr lang="en-US" dirty="0" smtClean="0"/>
              <a:t>Always via the CLARIN-NL HelpDesk</a:t>
            </a:r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Specialist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dirty="0" smtClean="0"/>
              <a:t>Often roles will be played by different persons (possibly of different organisations), but</a:t>
            </a:r>
          </a:p>
          <a:p>
            <a:pPr eaLnBrk="1" hangingPunct="1"/>
            <a:r>
              <a:rPr lang="en-US" dirty="0" smtClean="0"/>
              <a:t>Several roles may coincide in one person</a:t>
            </a:r>
          </a:p>
          <a:p>
            <a:pPr lvl="1" eaLnBrk="1" hangingPunct="1"/>
            <a:r>
              <a:rPr lang="en-US" dirty="0" smtClean="0"/>
              <a:t>E.g. user &amp; data provider</a:t>
            </a:r>
          </a:p>
          <a:p>
            <a:pPr lvl="1" eaLnBrk="1" hangingPunct="1"/>
            <a:r>
              <a:rPr lang="en-US" dirty="0" smtClean="0"/>
              <a:t>Data provider &amp; technology provider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and People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Open Call and Closed Call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Continue population with data and tools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Continue testing CLARIN against real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Resource Curation and Demonstrator Projects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Total budget 1M euro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Projects duration: max 12 months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Last CLARIN-NL Call!!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dirty="0" smtClean="0"/>
              <a:t>Resource must be brought in CLARIN-standards compatible format</a:t>
            </a:r>
          </a:p>
          <a:p>
            <a:pPr eaLnBrk="1" hangingPunct="1"/>
            <a:r>
              <a:rPr lang="en-US" dirty="0" smtClean="0"/>
              <a:t>Metadata descriptions must be created and made available, including persistent identifiers, using CMDI</a:t>
            </a:r>
          </a:p>
          <a:p>
            <a:pPr eaLnBrk="1" hangingPunct="1"/>
            <a:r>
              <a:rPr lang="en-US" dirty="0" smtClean="0"/>
              <a:t>Linguistic encoding must be related to the data category registry as implemented in ISOCAT: </a:t>
            </a:r>
            <a:r>
              <a:rPr lang="en-US" dirty="0" smtClean="0">
                <a:hlinkClick r:id="rId2"/>
              </a:rPr>
              <a:t>http://www.isocat.org</a:t>
            </a:r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Curation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dirty="0" smtClean="0"/>
              <a:t>Resource must be properly documented</a:t>
            </a:r>
          </a:p>
          <a:p>
            <a:pPr eaLnBrk="1" hangingPunct="1"/>
            <a:r>
              <a:rPr lang="en-US" dirty="0" smtClean="0"/>
              <a:t>Resource must be made available on a server of a designated CLARIN centre</a:t>
            </a:r>
          </a:p>
          <a:p>
            <a:pPr eaLnBrk="1" hangingPunct="1"/>
            <a:r>
              <a:rPr lang="en-US" dirty="0" smtClean="0"/>
              <a:t>All aspects must be tested, e.g.</a:t>
            </a:r>
          </a:p>
          <a:p>
            <a:pPr lvl="1" eaLnBrk="1" hangingPunct="1"/>
            <a:r>
              <a:rPr lang="en-US" dirty="0" smtClean="0"/>
              <a:t>Metadata harvesting test</a:t>
            </a:r>
          </a:p>
          <a:p>
            <a:pPr lvl="1" eaLnBrk="1" hangingPunct="1"/>
            <a:r>
              <a:rPr lang="en-US" dirty="0" smtClean="0"/>
              <a:t>Testing against XML schemata</a:t>
            </a:r>
          </a:p>
          <a:p>
            <a:pPr lvl="1" eaLnBrk="1" hangingPunct="1"/>
            <a:r>
              <a:rPr lang="en-US" dirty="0" smtClean="0"/>
              <a:t> …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Curation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dirty="0" smtClean="0"/>
              <a:t>Adapt existing tool / application into</a:t>
            </a:r>
          </a:p>
          <a:p>
            <a:pPr lvl="1" eaLnBrk="1" hangingPunct="1"/>
            <a:r>
              <a:rPr lang="en-US" dirty="0" smtClean="0"/>
              <a:t>A web-based application with</a:t>
            </a:r>
          </a:p>
          <a:p>
            <a:pPr lvl="2" eaLnBrk="1" hangingPunct="1"/>
            <a:r>
              <a:rPr lang="en-US" dirty="0" smtClean="0"/>
              <a:t>Clearly separated user interface</a:t>
            </a:r>
          </a:p>
          <a:p>
            <a:pPr lvl="2" eaLnBrk="1" hangingPunct="1"/>
            <a:r>
              <a:rPr lang="en-US" dirty="0" smtClean="0"/>
              <a:t>Core component for which an API is defined</a:t>
            </a:r>
          </a:p>
          <a:p>
            <a:pPr lvl="3" eaLnBrk="1" hangingPunct="1"/>
            <a:r>
              <a:rPr lang="en-US" dirty="0" smtClean="0"/>
              <a:t>Can be turned into a web-service if desired/required</a:t>
            </a:r>
          </a:p>
          <a:p>
            <a:pPr eaLnBrk="1" hangingPunct="1"/>
            <a:r>
              <a:rPr lang="en-US" dirty="0" smtClean="0"/>
              <a:t>Provide Data for the demonstrator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Demonstrator Project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dirty="0" smtClean="0"/>
              <a:t>Provide Demonstration scenario</a:t>
            </a:r>
          </a:p>
          <a:p>
            <a:pPr lvl="1" eaLnBrk="1" hangingPunct="1"/>
            <a:r>
              <a:rPr lang="en-US" dirty="0" smtClean="0"/>
              <a:t>Optionally movie or screen capture sequence</a:t>
            </a:r>
          </a:p>
          <a:p>
            <a:pPr eaLnBrk="1" hangingPunct="1"/>
            <a:r>
              <a:rPr lang="en-US" dirty="0" smtClean="0"/>
              <a:t>Provide proper documentation</a:t>
            </a:r>
          </a:p>
          <a:p>
            <a:pPr eaLnBrk="1" hangingPunct="1"/>
            <a:r>
              <a:rPr lang="en-US" dirty="0" smtClean="0"/>
              <a:t>Metadata description</a:t>
            </a:r>
          </a:p>
          <a:p>
            <a:pPr eaLnBrk="1" hangingPunct="1"/>
            <a:r>
              <a:rPr lang="en-US" dirty="0" smtClean="0"/>
              <a:t>Make it available on a server of a designated CLARIN center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Demonstrator Project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Data and Metadata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Requirements for data formats and encoding standards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IPR / restricted use / ethical issues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Metadata elements and formats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Tools / Applications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Processing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Memory 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Network Bandwidth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API requirements (e.g. Calling conventions)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Infrastructure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Web-service wrappers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User workspace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Repository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Requirements for registering and resolving PIDs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Semantic interoperability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Data Category Registry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ISOcat</a:t>
            </a:r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&amp; Desiderata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Resource Curation Projects</a:t>
            </a:r>
          </a:p>
          <a:p>
            <a:pPr lvl="1" eaLnBrk="1" hangingPunct="1"/>
            <a:r>
              <a:rPr lang="en-US" sz="2400" dirty="0" smtClean="0"/>
              <a:t>Data or tools</a:t>
            </a:r>
          </a:p>
          <a:p>
            <a:pPr lvl="1" eaLnBrk="1" hangingPunct="1"/>
            <a:r>
              <a:rPr lang="en-US" sz="2400" dirty="0" smtClean="0"/>
              <a:t>Curation of digital language resources</a:t>
            </a:r>
          </a:p>
          <a:p>
            <a:pPr eaLnBrk="1" hangingPunct="1"/>
            <a:r>
              <a:rPr lang="en-US" sz="2800" dirty="0" smtClean="0"/>
              <a:t>Demonstrator Projects</a:t>
            </a:r>
          </a:p>
          <a:p>
            <a:pPr lvl="1" eaLnBrk="1" hangingPunct="1"/>
            <a:r>
              <a:rPr lang="en-US" sz="2400" dirty="0" smtClean="0"/>
              <a:t>Web applications</a:t>
            </a:r>
          </a:p>
          <a:p>
            <a:pPr lvl="2" eaLnBrk="1" hangingPunct="1"/>
            <a:r>
              <a:rPr lang="en-US" sz="2000" dirty="0" smtClean="0"/>
              <a:t>User interface</a:t>
            </a:r>
          </a:p>
          <a:p>
            <a:pPr lvl="2" eaLnBrk="1" hangingPunct="1"/>
            <a:r>
              <a:rPr lang="en-US" sz="2000" dirty="0" smtClean="0"/>
              <a:t>Core component (possibly web-service)</a:t>
            </a:r>
          </a:p>
          <a:p>
            <a:pPr lvl="1" eaLnBrk="1" hangingPunct="1"/>
            <a:r>
              <a:rPr lang="en-US" sz="2400" dirty="0" smtClean="0"/>
              <a:t>Demonstrator (example data, demonstration scenario,..)</a:t>
            </a:r>
          </a:p>
          <a:p>
            <a:pPr eaLnBrk="1" hangingPunct="1"/>
            <a:r>
              <a:rPr lang="en-US" sz="2800" dirty="0" smtClean="0"/>
              <a:t>Mix of the two</a:t>
            </a:r>
          </a:p>
          <a:p>
            <a:pPr lvl="1" eaLnBrk="1" hangingPunct="1"/>
            <a:endParaRPr lang="en-US" sz="24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dirty="0" smtClean="0"/>
              <a:t>For all projects:</a:t>
            </a:r>
          </a:p>
          <a:p>
            <a:pPr lvl="1" eaLnBrk="1" hangingPunct="1"/>
            <a:r>
              <a:rPr lang="en-US" dirty="0" smtClean="0"/>
              <a:t>establish requirements and desiderata for the CLARIN infrastructure</a:t>
            </a:r>
          </a:p>
          <a:p>
            <a:pPr lvl="2" eaLnBrk="1" hangingPunct="1"/>
            <a:r>
              <a:rPr lang="en-US" dirty="0" smtClean="0"/>
              <a:t>By applying standards and best practices</a:t>
            </a:r>
          </a:p>
          <a:p>
            <a:pPr lvl="2" eaLnBrk="1" hangingPunct="1"/>
            <a:r>
              <a:rPr lang="en-US" dirty="0" smtClean="0"/>
              <a:t>By making use of CLARIN architecture and agreements</a:t>
            </a:r>
          </a:p>
          <a:p>
            <a:pPr lvl="2" eaLnBrk="1" hangingPunct="1">
              <a:buFontTx/>
              <a:buNone/>
            </a:pPr>
            <a:r>
              <a:rPr lang="en-US" dirty="0" smtClean="0"/>
              <a:t>So that we understand their limitations</a:t>
            </a:r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CLARIN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Philosophy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Literary sciences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Cultural sciences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Communication &amp; Media Studies, including Theatre sciences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Linguistics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History and political sciences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4 Priorities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Submissions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Only on invitation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4 can be invited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:  the budget is used for Nederlab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No competition among projects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Budget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Maximum per project 80k euro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Total budget 400k euro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hlinkClick r:id="rId2"/>
              </a:rPr>
              <a:t>http://www.clarin.nl/node/375</a:t>
            </a:r>
            <a:r>
              <a:rPr lang="en-US" dirty="0" smtClean="0"/>
              <a:t> 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Call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71500" indent="-514350" eaLnBrk="1" hangingPunct="1">
              <a:lnSpc>
                <a:spcPct val="80000"/>
              </a:lnSpc>
            </a:pPr>
            <a:r>
              <a:rPr lang="en-US" dirty="0" smtClean="0"/>
              <a:t>Every employee of a </a:t>
            </a:r>
            <a:r>
              <a:rPr lang="en-US" dirty="0" smtClean="0">
                <a:hlinkClick r:id="rId2"/>
              </a:rPr>
              <a:t>CLARIN partner </a:t>
            </a:r>
            <a:r>
              <a:rPr lang="en-US" dirty="0" smtClean="0"/>
              <a:t>can submit a proposal</a:t>
            </a:r>
          </a:p>
          <a:p>
            <a:pPr marL="971550" lvl="1" indent="-514350" eaLnBrk="1" hangingPunct="1">
              <a:lnSpc>
                <a:spcPct val="80000"/>
              </a:lnSpc>
            </a:pPr>
            <a:r>
              <a:rPr lang="en-US" dirty="0" smtClean="0"/>
              <a:t>If your organisation is not yet a CLARIN-partner, contact the CLARIN Office</a:t>
            </a:r>
          </a:p>
          <a:p>
            <a:pPr marL="571500" indent="-514350" eaLnBrk="1" hangingPunct="1">
              <a:lnSpc>
                <a:spcPct val="80000"/>
              </a:lnSpc>
            </a:pPr>
            <a:r>
              <a:rPr lang="en-US" dirty="0" smtClean="0"/>
              <a:t>Competition among the projects</a:t>
            </a:r>
          </a:p>
          <a:p>
            <a:pPr marL="571500" indent="-514350" eaLnBrk="1" hangingPunct="1">
              <a:lnSpc>
                <a:spcPct val="80000"/>
              </a:lnSpc>
            </a:pPr>
            <a:r>
              <a:rPr lang="en-US" dirty="0" smtClean="0"/>
              <a:t>Max Budget per project: 120k euro </a:t>
            </a:r>
          </a:p>
          <a:p>
            <a:pPr marL="571500" indent="-514350" eaLnBrk="1" hangingPunct="1">
              <a:lnSpc>
                <a:spcPct val="80000"/>
              </a:lnSpc>
            </a:pPr>
            <a:r>
              <a:rPr lang="en-US" dirty="0" smtClean="0"/>
              <a:t>Total Budget: 600k euro</a:t>
            </a:r>
          </a:p>
          <a:p>
            <a:pPr marL="571500" indent="-514350" eaLnBrk="1" hangingPunct="1">
              <a:lnSpc>
                <a:spcPct val="80000"/>
              </a:lnSpc>
            </a:pPr>
            <a:r>
              <a:rPr lang="en-US" dirty="0" smtClean="0">
                <a:hlinkClick r:id="rId3"/>
              </a:rPr>
              <a:t>http://www.clarin.nl/node/379</a:t>
            </a:r>
            <a:r>
              <a:rPr lang="en-US" dirty="0" smtClean="0"/>
              <a:t>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Call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A (candidate) CLARIN-Centre must participate in the project!</a:t>
            </a:r>
          </a:p>
          <a:p>
            <a:pPr eaLnBrk="1" hangingPunct="1"/>
            <a:r>
              <a:rPr lang="en-US" dirty="0" smtClean="0"/>
              <a:t>Contact a CLARIN-Centre ASAP!</a:t>
            </a:r>
          </a:p>
          <a:p>
            <a:pPr eaLnBrk="1" hangingPunct="1"/>
            <a:r>
              <a:rPr lang="en-US" dirty="0" smtClean="0"/>
              <a:t>Select a Centre where your data/tools fit</a:t>
            </a:r>
          </a:p>
          <a:p>
            <a:pPr eaLnBrk="1" hangingPunct="1"/>
            <a:r>
              <a:rPr lang="en-US" dirty="0" smtClean="0"/>
              <a:t>The Centre can assist you with the project proposal, esp. the more technical aspects</a:t>
            </a:r>
          </a:p>
          <a:p>
            <a:r>
              <a:rPr lang="en-US" dirty="0" smtClean="0"/>
              <a:t>No recognized CLARIN centers exist yet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err="1" smtClean="0"/>
              <a:t>yOur</a:t>
            </a:r>
            <a:r>
              <a:rPr lang="en-US" dirty="0" smtClean="0"/>
              <a:t> Proposal: CLARIN </a:t>
            </a:r>
            <a:r>
              <a:rPr lang="en-US" dirty="0" smtClean="0"/>
              <a:t>centres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1115</TotalTime>
  <Words>1287</Words>
  <Application>Microsoft Office PowerPoint</Application>
  <PresentationFormat>On-screen Show (4:3)</PresentationFormat>
  <Paragraphs>315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Odijk LREC  2012</vt:lpstr>
      <vt:lpstr>CLARIN-NL Call 4</vt:lpstr>
      <vt:lpstr>Overview</vt:lpstr>
      <vt:lpstr>Call 4</vt:lpstr>
      <vt:lpstr>Project Types</vt:lpstr>
      <vt:lpstr>testing CLARIN</vt:lpstr>
      <vt:lpstr>Call 4 Priorities</vt:lpstr>
      <vt:lpstr>Closed Call</vt:lpstr>
      <vt:lpstr>Open Call</vt:lpstr>
      <vt:lpstr>Preparing yOur Proposal: CLARIN centres</vt:lpstr>
      <vt:lpstr>CLARIN centres</vt:lpstr>
      <vt:lpstr>CLARIN centres</vt:lpstr>
      <vt:lpstr>Preparing your Proposal: CLARIN-NL Helpdesk</vt:lpstr>
      <vt:lpstr>Preparing your Proposal: CLARIN-NL Office</vt:lpstr>
      <vt:lpstr>Evaluation Procedure</vt:lpstr>
      <vt:lpstr>Evaluation Procedure</vt:lpstr>
      <vt:lpstr>Practical Matters</vt:lpstr>
      <vt:lpstr>Practical Matters</vt:lpstr>
      <vt:lpstr>Time Line</vt:lpstr>
      <vt:lpstr>Official Documents</vt:lpstr>
      <vt:lpstr>Questions</vt:lpstr>
      <vt:lpstr>Slide 21</vt:lpstr>
      <vt:lpstr>Slide 22</vt:lpstr>
      <vt:lpstr>Background</vt:lpstr>
      <vt:lpstr>Roles</vt:lpstr>
      <vt:lpstr>User</vt:lpstr>
      <vt:lpstr>Data provider</vt:lpstr>
      <vt:lpstr>Technology provider</vt:lpstr>
      <vt:lpstr>Infrastructure Specialist</vt:lpstr>
      <vt:lpstr>Roles and People</vt:lpstr>
      <vt:lpstr>Resource Curation (1)</vt:lpstr>
      <vt:lpstr>Resource Curation (2)</vt:lpstr>
      <vt:lpstr>Demonstrator Project (1)</vt:lpstr>
      <vt:lpstr>Demonstrator Project (2)</vt:lpstr>
      <vt:lpstr>Requirements &amp; Desiderata</vt:lpstr>
    </vt:vector>
  </TitlesOfParts>
  <Company>Universiteits Utrecht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Odijk, J. (Jan)</cp:lastModifiedBy>
  <cp:revision>159</cp:revision>
  <dcterms:created xsi:type="dcterms:W3CDTF">2012-05-14T07:52:03Z</dcterms:created>
  <dcterms:modified xsi:type="dcterms:W3CDTF">2012-08-28T14:44:14Z</dcterms:modified>
</cp:coreProperties>
</file>