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31"/>
  </p:notesMasterIdLst>
  <p:handoutMasterIdLst>
    <p:handoutMasterId r:id="rId32"/>
  </p:handoutMasterIdLst>
  <p:sldIdLst>
    <p:sldId id="322" r:id="rId3"/>
    <p:sldId id="309" r:id="rId4"/>
    <p:sldId id="387" r:id="rId5"/>
    <p:sldId id="377" r:id="rId6"/>
    <p:sldId id="378" r:id="rId7"/>
    <p:sldId id="379" r:id="rId8"/>
    <p:sldId id="380" r:id="rId9"/>
    <p:sldId id="381" r:id="rId10"/>
    <p:sldId id="367" r:id="rId11"/>
    <p:sldId id="384" r:id="rId12"/>
    <p:sldId id="368" r:id="rId13"/>
    <p:sldId id="369" r:id="rId14"/>
    <p:sldId id="370" r:id="rId15"/>
    <p:sldId id="388" r:id="rId16"/>
    <p:sldId id="361" r:id="rId17"/>
    <p:sldId id="362" r:id="rId18"/>
    <p:sldId id="364" r:id="rId19"/>
    <p:sldId id="385" r:id="rId20"/>
    <p:sldId id="363" r:id="rId21"/>
    <p:sldId id="375" r:id="rId22"/>
    <p:sldId id="376" r:id="rId23"/>
    <p:sldId id="353" r:id="rId24"/>
    <p:sldId id="389" r:id="rId25"/>
    <p:sldId id="386" r:id="rId26"/>
    <p:sldId id="390" r:id="rId27"/>
    <p:sldId id="365" r:id="rId28"/>
    <p:sldId id="325" r:id="rId29"/>
    <p:sldId id="345" r:id="rId30"/>
  </p:sldIdLst>
  <p:sldSz cx="9906000" cy="6858000" type="A4"/>
  <p:notesSz cx="6972300" cy="10109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8EA"/>
    <a:srgbClr val="E7F4F5"/>
    <a:srgbClr val="4AA9B0"/>
    <a:srgbClr val="40949A"/>
    <a:srgbClr val="8FCCD1"/>
    <a:srgbClr val="80C5CA"/>
    <a:srgbClr val="DDDDDD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56" autoAdjust="0"/>
    <p:restoredTop sz="94660"/>
  </p:normalViewPr>
  <p:slideViewPr>
    <p:cSldViewPr snapToGrid="0">
      <p:cViewPr varScale="1">
        <p:scale>
          <a:sx n="77" d="100"/>
          <a:sy n="77" d="100"/>
        </p:scale>
        <p:origin x="-516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54" rIns="93909" bIns="46954" numCol="1" anchor="t" anchorCtr="0" compatLnSpc="1">
            <a:prstTxWarp prst="textNoShape">
              <a:avLst/>
            </a:prstTxWarp>
          </a:bodyPr>
          <a:lstStyle>
            <a:lvl1pPr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9700" y="0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54" rIns="93909" bIns="46954" numCol="1" anchor="t" anchorCtr="0" compatLnSpc="1">
            <a:prstTxWarp prst="textNoShape">
              <a:avLst/>
            </a:prstTxWarp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02788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54" rIns="93909" bIns="46954" numCol="1" anchor="b" anchorCtr="0" compatLnSpc="1">
            <a:prstTxWarp prst="textNoShape">
              <a:avLst/>
            </a:prstTxWarp>
          </a:bodyPr>
          <a:lstStyle>
            <a:lvl1pPr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9700" y="9602788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54" rIns="93909" bIns="46954" numCol="1" anchor="b" anchorCtr="0" compatLnSpc="1">
            <a:prstTxWarp prst="textNoShape">
              <a:avLst/>
            </a:prstTxWarp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fld id="{1A48C1EA-B8B6-4EDA-BD7D-FE1B84564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54" rIns="93909" bIns="46954" numCol="1" anchor="t" anchorCtr="0" compatLnSpc="1">
            <a:prstTxWarp prst="textNoShape">
              <a:avLst/>
            </a:prstTxWarp>
          </a:bodyPr>
          <a:lstStyle>
            <a:lvl1pPr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9700" y="0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54" rIns="93909" bIns="46954" numCol="1" anchor="t" anchorCtr="0" compatLnSpc="1">
            <a:prstTxWarp prst="textNoShape">
              <a:avLst/>
            </a:prstTxWarp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2475" y="758825"/>
            <a:ext cx="5470525" cy="3789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6913" y="4802188"/>
            <a:ext cx="5578475" cy="454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54" rIns="93909" bIns="469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02788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54" rIns="93909" bIns="46954" numCol="1" anchor="b" anchorCtr="0" compatLnSpc="1">
            <a:prstTxWarp prst="textNoShape">
              <a:avLst/>
            </a:prstTxWarp>
          </a:bodyPr>
          <a:lstStyle>
            <a:lvl1pPr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9700" y="9602788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54" rIns="93909" bIns="46954" numCol="1" anchor="b" anchorCtr="0" compatLnSpc="1">
            <a:prstTxWarp prst="textNoShape">
              <a:avLst/>
            </a:prstTxWarp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fld id="{50CCE58B-6ECA-42C4-BBA2-671132482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7407E-A413-40DB-9FCB-E2462DC8A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BEB36-515E-47D5-ABF4-54FEA4F2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01096-64D0-493D-A850-3EE73DAD9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63AE9-B6A9-4207-B609-AE1BFC2DA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F06BC-4819-429C-8CDF-ED101AC9FA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FB4E9-A7C0-438C-A7B0-FCCB91FCC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8A877-7C83-4328-86CE-8FBA550C0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1DF28-B662-4B77-8F9C-ADDF66E55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61002-85B9-408E-A488-4AD6AF5C1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E3683-8A40-4A32-8A58-529181F88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CAD12-EC11-464F-8325-D922DD526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51F79-C325-4CB1-B1A8-9CF2565A89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949A4-9996-435D-889A-7EB3B3840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5839D-2412-4A9D-9B30-0DAF95029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5F0F6-3D5C-4B0D-80C8-086C2A0F4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F15E3-ACC5-4D77-8A2D-464EBC554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03728-D69A-4839-B7F9-2410952E4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E04B1-5B71-486B-9DA1-FD740A4D7E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F33A7-C6F8-4366-BF12-C20CF34DE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4CE59-95F6-4033-98A9-665083707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89A9-75ED-4EEE-8D6E-B31DFA9EC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926DE-46BD-4BCF-B409-15638BA77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BD78434-28F6-4DBE-9571-11B94AFF1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7" descr="clarin-logo-3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318250" y="0"/>
            <a:ext cx="358775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2" name="Rectangle 18"/>
          <p:cNvSpPr>
            <a:spLocks noChangeArrowheads="1"/>
          </p:cNvSpPr>
          <p:nvPr userDrawn="1"/>
        </p:nvSpPr>
        <p:spPr bwMode="auto">
          <a:xfrm>
            <a:off x="0" y="0"/>
            <a:ext cx="6356350" cy="1158875"/>
          </a:xfrm>
          <a:prstGeom prst="rect">
            <a:avLst/>
          </a:prstGeom>
          <a:solidFill>
            <a:srgbClr val="BACC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2518EB9-9274-4733-A0DB-C68912129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clarinnl@uu.nl" TargetMode="External"/><Relationship Id="rId2" Type="http://schemas.openxmlformats.org/officeDocument/2006/relationships/hyperlink" Target="mailto:helpdesk@clarin.n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nl/system/files/CLARIN-NL%20format%20financieel%20eindverslag%20110114.xls" TargetMode="External"/><Relationship Id="rId2" Type="http://schemas.openxmlformats.org/officeDocument/2006/relationships/hyperlink" Target="http://www.clarin.nl/system/files/CLARIN-NL%20TemplaatFinal%20Report%20100813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arin.nl/page/templates-and-instructions-project-reports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n.nl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n.n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9625EB-9655-4D71-BDA6-289529C3081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</a:pPr>
            <a:r>
              <a:rPr lang="en-GB" sz="5400" smtClean="0">
                <a:latin typeface="Copperplate Gothic Bold" pitchFamily="34" charset="0"/>
              </a:rPr>
              <a:t>CLARIN - NL</a:t>
            </a:r>
            <a:r>
              <a:rPr lang="en-GB" sz="4400" smtClean="0">
                <a:latin typeface="Copperplate Gothic Bold" pitchFamily="34" charset="0"/>
              </a:rPr>
              <a:t/>
            </a:r>
            <a:br>
              <a:rPr lang="en-GB" sz="4400" smtClean="0">
                <a:latin typeface="Copperplate Gothic Bold" pitchFamily="34" charset="0"/>
              </a:rPr>
            </a:br>
            <a:endParaRPr lang="en-GB" sz="4400" smtClean="0">
              <a:latin typeface="Copperplate Gothic Bold" pitchFamily="34" charset="0"/>
            </a:endParaRPr>
          </a:p>
          <a:p>
            <a:pPr algn="ctr" eaLnBrk="1" hangingPunct="1">
              <a:buFontTx/>
              <a:buNone/>
            </a:pPr>
            <a:r>
              <a:rPr lang="en-GB" smtClean="0"/>
              <a:t>Call 3 Kick-off</a:t>
            </a:r>
          </a:p>
          <a:p>
            <a:pPr algn="ctr" eaLnBrk="1" hangingPunct="1">
              <a:buFontTx/>
              <a:buNone/>
            </a:pPr>
            <a:r>
              <a:rPr lang="en-GB" smtClean="0"/>
              <a:t>Introduction</a:t>
            </a:r>
          </a:p>
          <a:p>
            <a:pPr algn="ctr" eaLnBrk="1" hangingPunct="1">
              <a:buFontTx/>
              <a:buNone/>
            </a:pPr>
            <a:endParaRPr lang="en-GB" smtClean="0"/>
          </a:p>
          <a:p>
            <a:pPr algn="ctr" eaLnBrk="1" hangingPunct="1">
              <a:buFontTx/>
              <a:buNone/>
            </a:pPr>
            <a:r>
              <a:rPr lang="en-GB" sz="2400" i="1" smtClean="0"/>
              <a:t>Jan Odijk </a:t>
            </a:r>
          </a:p>
          <a:p>
            <a:pPr algn="ctr" eaLnBrk="1" hangingPunct="1">
              <a:buFontTx/>
              <a:buNone/>
            </a:pPr>
            <a:r>
              <a:rPr lang="en-GB" sz="2400" i="1" smtClean="0"/>
              <a:t>IBG, Hilversum 6 Mar 2010</a:t>
            </a:r>
            <a:endParaRPr lang="en-US" sz="2400" i="1" smtClean="0"/>
          </a:p>
        </p:txBody>
      </p:sp>
      <p:pic>
        <p:nvPicPr>
          <p:cNvPr id="27651" name="Picture 3" descr="CLARIN-NL bluemarine_logo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1141413"/>
          </a:xfrm>
          <a:noFill/>
          <a:ln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95B74A-4938-42B5-B019-358BDFB8EDF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nl-NL" sz="4000" smtClean="0"/>
              <a:t>CLARIN-NL Call 3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Subdisciplines of </a:t>
            </a:r>
            <a:r>
              <a:rPr lang="en-US" i="1" smtClean="0"/>
              <a:t>Linguistics</a:t>
            </a:r>
            <a:r>
              <a:rPr lang="en-US" smtClean="0"/>
              <a:t> covered are: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discourse (1)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semantics (1)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second language acquisition (1)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language acquisition/impairment (1)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Multimodality, e.g. sign language (1).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3569A2-A251-48C2-A3FD-2C530FED733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nl-NL" sz="4000" smtClean="0"/>
              <a:t>Call 3: </a:t>
            </a:r>
            <a:r>
              <a:rPr lang="en-US" sz="4000" smtClean="0"/>
              <a:t>by Main Applicant</a:t>
            </a:r>
            <a:endParaRPr lang="nl-NL" sz="400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97025" y="1492250"/>
          <a:ext cx="6078538" cy="4813300"/>
        </p:xfrm>
        <a:graphic>
          <a:graphicData uri="http://schemas.openxmlformats.org/drawingml/2006/table">
            <a:tbl>
              <a:tblPr/>
              <a:tblGrid>
                <a:gridCol w="2081184"/>
                <a:gridCol w="3997644"/>
              </a:tblGrid>
              <a:tr h="545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Applicant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Count of Project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09982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EUR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9982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HI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982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NIOD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982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RUN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982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UL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982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UU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982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UvA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982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UvT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982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VU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9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Grand Total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35F6E8-A2FE-4DDD-B1E5-82ABBEC1686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nl-NL" sz="4000" smtClean="0"/>
              <a:t>Call 3: By Partner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2188" y="1293813"/>
          <a:ext cx="7173912" cy="5280025"/>
        </p:xfrm>
        <a:graphic>
          <a:graphicData uri="http://schemas.openxmlformats.org/drawingml/2006/table">
            <a:tbl>
              <a:tblPr/>
              <a:tblGrid>
                <a:gridCol w="3036649"/>
                <a:gridCol w="4136884"/>
              </a:tblGrid>
              <a:tr h="403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Partner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Count of project ID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29291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AUP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9291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IBG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291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HI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291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INL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291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KB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291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MI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291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MPI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291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NIDI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291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NIOD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291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RUN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291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TUD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291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UBUvA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291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UCU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291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UvA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291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VU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2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Grand Total</a:t>
                      </a:r>
                      <a:endParaRPr lang="en-US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en-US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625150-9B50-4E22-9E14-44FB5025AD8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nl-NL" sz="4000" smtClean="0"/>
              <a:t>Call 3: by CLARIN Centre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85813" y="1455738"/>
          <a:ext cx="7250112" cy="4829175"/>
        </p:xfrm>
        <a:graphic>
          <a:graphicData uri="http://schemas.openxmlformats.org/drawingml/2006/table">
            <a:tbl>
              <a:tblPr/>
              <a:tblGrid>
                <a:gridCol w="3335371"/>
                <a:gridCol w="3915434"/>
              </a:tblGrid>
              <a:tr h="8709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Centre / Data Provider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Count of Project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94834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IBG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4834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DANS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4834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HI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4834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INL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4834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MI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4834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MPI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4834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UBUVA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Grand Total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3B0D3D-F54A-46CE-9712-F9610D9A51F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000" smtClean="0"/>
              <a:t>Overview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CLARIN-NL Call 3</a:t>
            </a:r>
          </a:p>
          <a:p>
            <a:pPr eaLnBrk="1" hangingPunct="1"/>
            <a:r>
              <a:rPr lang="en-US" b="1" smtClean="0"/>
              <a:t>Call 3 Projects – Practical Issues</a:t>
            </a:r>
          </a:p>
          <a:p>
            <a:pPr eaLnBrk="1" hangingPunct="1"/>
            <a:r>
              <a:rPr lang="en-US" smtClean="0"/>
              <a:t>Other Developments</a:t>
            </a:r>
          </a:p>
          <a:p>
            <a:pPr eaLnBrk="1" hangingPunct="1"/>
            <a:r>
              <a:rPr lang="en-US" smtClean="0"/>
              <a:t>Today’s Programme</a:t>
            </a:r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32F2BD-E7DC-4610-9F9D-858CFBC0D69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000" smtClean="0"/>
              <a:t>CLARIN-NL Call 3 Projects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Projects: after approval</a:t>
            </a:r>
          </a:p>
          <a:p>
            <a:pPr lvl="1" eaLnBrk="1" hangingPunct="1"/>
            <a:r>
              <a:rPr lang="en-US" smtClean="0"/>
              <a:t>Get an e-mail with confirmation</a:t>
            </a:r>
          </a:p>
          <a:p>
            <a:pPr lvl="1" eaLnBrk="1" hangingPunct="1"/>
            <a:r>
              <a:rPr lang="en-US" smtClean="0"/>
              <a:t>Get an official “toezeggingsbrief” with budget, and deliverable list as appendixes</a:t>
            </a:r>
          </a:p>
          <a:p>
            <a:pPr lvl="1" eaLnBrk="1" hangingPunct="1"/>
            <a:r>
              <a:rPr lang="en-US" smtClean="0"/>
              <a:t>This also functions as a mini consortium agreement</a:t>
            </a:r>
          </a:p>
          <a:p>
            <a:pPr lvl="1" eaLnBrk="1" hangingPunct="1"/>
            <a:r>
              <a:rPr lang="en-US" smtClean="0"/>
              <a:t>It must first be signed by the </a:t>
            </a:r>
            <a:r>
              <a:rPr lang="en-US" i="1" smtClean="0"/>
              <a:t>directors</a:t>
            </a:r>
            <a:r>
              <a:rPr lang="en-US" smtClean="0"/>
              <a:t> of the institutes that are partners </a:t>
            </a:r>
          </a:p>
          <a:p>
            <a:pPr lvl="1" eaLnBrk="1" hangingPunct="1"/>
            <a:r>
              <a:rPr lang="en-US" smtClean="0"/>
              <a:t>Sent to CLARIN-NL office for countersignature  </a:t>
            </a:r>
          </a:p>
          <a:p>
            <a:pPr lvl="2" eaLnBrk="1" hangingPunct="1"/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40C684-FA6D-4389-B50D-C776DA6460FE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000" smtClean="0"/>
              <a:t>CLARIN-NL Call 3 Projects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Projects: Start (toezeggingsbrief in place)</a:t>
            </a:r>
          </a:p>
          <a:p>
            <a:pPr lvl="2" eaLnBrk="1" hangingPunct="1"/>
            <a:r>
              <a:rPr lang="en-US" smtClean="0"/>
              <a:t>75% of the project budget is transferred to the coordinator</a:t>
            </a:r>
          </a:p>
          <a:p>
            <a:pPr lvl="2" eaLnBrk="1" hangingPunct="1"/>
            <a:r>
              <a:rPr lang="en-US" smtClean="0"/>
              <a:t>Coordinator must forward proportional parts to the project partner </a:t>
            </a:r>
          </a:p>
          <a:p>
            <a:pPr lvl="2" eaLnBrk="1" hangingPunct="1"/>
            <a:r>
              <a:rPr lang="en-US" smtClean="0"/>
              <a:t>Projects get assigned </a:t>
            </a:r>
          </a:p>
          <a:p>
            <a:pPr lvl="3" eaLnBrk="1" hangingPunct="1"/>
            <a:r>
              <a:rPr lang="en-US" smtClean="0"/>
              <a:t>an EB ‘portefeuillehouder’ (PF)</a:t>
            </a:r>
          </a:p>
          <a:p>
            <a:pPr lvl="3" eaLnBrk="1" hangingPunct="1"/>
            <a:r>
              <a:rPr lang="en-US" smtClean="0"/>
              <a:t>And 2 NAP ‘portefeuillehouders’ </a:t>
            </a:r>
          </a:p>
          <a:p>
            <a:pPr lvl="2" eaLnBrk="1" hangingPunct="1"/>
            <a:r>
              <a:rPr lang="nl-NL" smtClean="0"/>
              <a:t>They monitor the progress of the project and can assist you with problems / questions</a:t>
            </a:r>
          </a:p>
          <a:p>
            <a:pPr lvl="2" eaLnBrk="1" hangingPunct="1"/>
            <a:r>
              <a:rPr lang="nl-NL" smtClean="0"/>
              <a:t>Keep them informed! Invite them to the (initial) project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4A2168-DBCE-4E48-9DC2-B57D14E290C3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000" smtClean="0"/>
              <a:t>CLARIN-NL Call 3 Projects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EB PFs for Call 3 Projects</a:t>
            </a:r>
          </a:p>
          <a:p>
            <a:pPr eaLnBrk="1" hangingPunct="1"/>
            <a:endParaRPr lang="en-US" smtClean="0"/>
          </a:p>
        </p:txBody>
      </p:sp>
      <p:graphicFrame>
        <p:nvGraphicFramePr>
          <p:cNvPr id="44084" name="Group 52"/>
          <p:cNvGraphicFramePr>
            <a:graphicFrameLocks noGrp="1"/>
          </p:cNvGraphicFramePr>
          <p:nvPr/>
        </p:nvGraphicFramePr>
        <p:xfrm>
          <a:off x="695325" y="2241550"/>
          <a:ext cx="7637463" cy="3390900"/>
        </p:xfrm>
        <a:graphic>
          <a:graphicData uri="http://schemas.openxmlformats.org/drawingml/2006/table">
            <a:tbl>
              <a:tblPr/>
              <a:tblGrid>
                <a:gridCol w="2746375"/>
                <a:gridCol w="1154113"/>
                <a:gridCol w="2092325"/>
                <a:gridCol w="1644650"/>
              </a:tblGrid>
              <a:tr h="690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Project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EB PF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Project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EB PF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BILAND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MIGMAP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Cornetto-LMF-RDF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Multicon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DiscAn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Namescape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D-LUCEA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PILNAR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EMIT-X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Polimedia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AvH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FESLI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VK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AvH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GrNe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JO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FB0CB8-78B2-42EB-96DF-4C2F3D263CF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000" smtClean="0"/>
              <a:t>CLARIN-NL Call 3 Projects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NAP PFs for Call 3 Projects</a:t>
            </a:r>
          </a:p>
        </p:txBody>
      </p:sp>
      <p:graphicFrame>
        <p:nvGraphicFramePr>
          <p:cNvPr id="45126" name="Group 70"/>
          <p:cNvGraphicFramePr>
            <a:graphicFrameLocks noGrp="1"/>
          </p:cNvGraphicFramePr>
          <p:nvPr/>
        </p:nvGraphicFramePr>
        <p:xfrm>
          <a:off x="438150" y="2382838"/>
          <a:ext cx="8912225" cy="3430587"/>
        </p:xfrm>
        <a:graphic>
          <a:graphicData uri="http://schemas.openxmlformats.org/drawingml/2006/table">
            <a:tbl>
              <a:tblPr/>
              <a:tblGrid>
                <a:gridCol w="2640013"/>
                <a:gridCol w="901700"/>
                <a:gridCol w="1116012"/>
                <a:gridCol w="1789113"/>
                <a:gridCol w="1060450"/>
                <a:gridCol w="1404937"/>
              </a:tblGrid>
              <a:tr h="690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Project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NAP1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NAP2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Project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NAP1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NAP2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BILAND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AvdB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JvZ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MIGMAP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SW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Cornetto-LMF-RDF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Multicon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PD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DiscAn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MKS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Namescape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PD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D-LUCEA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AvdB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PILNAR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SW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EMIT-X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Polimedia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JvZ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FESLI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VK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KM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KvDO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GrNe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PV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JB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A2EFDF-1D5F-42FA-90D7-0398F99239A3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000" smtClean="0"/>
              <a:t>CLARIN-NL Call 3 Projects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Projects: Running </a:t>
            </a:r>
          </a:p>
          <a:p>
            <a:pPr eaLnBrk="1" hangingPunct="1"/>
            <a:r>
              <a:rPr lang="en-US" smtClean="0"/>
              <a:t>If there are questions / problems</a:t>
            </a:r>
          </a:p>
          <a:p>
            <a:pPr lvl="1" eaLnBrk="1" hangingPunct="1"/>
            <a:r>
              <a:rPr lang="en-US" smtClean="0"/>
              <a:t>Technical issues: </a:t>
            </a:r>
          </a:p>
          <a:p>
            <a:pPr lvl="2" eaLnBrk="1" hangingPunct="1"/>
            <a:r>
              <a:rPr lang="en-US" smtClean="0">
                <a:sym typeface="Wingdings" pitchFamily="2" charset="2"/>
              </a:rPr>
              <a:t> </a:t>
            </a:r>
            <a:r>
              <a:rPr lang="en-US" smtClean="0"/>
              <a:t>Help Desk (</a:t>
            </a:r>
            <a:r>
              <a:rPr lang="en-US" u="sng" smtClean="0">
                <a:hlinkClick r:id="rId2"/>
              </a:rPr>
              <a:t>helpdesk@clarin.nl</a:t>
            </a:r>
            <a:r>
              <a:rPr lang="en-US" smtClean="0"/>
              <a:t> )</a:t>
            </a:r>
          </a:p>
          <a:p>
            <a:pPr lvl="1" eaLnBrk="1" hangingPunct="1"/>
            <a:r>
              <a:rPr lang="en-US" smtClean="0"/>
              <a:t>ISOCAT Issues</a:t>
            </a:r>
          </a:p>
          <a:p>
            <a:pPr lvl="2" eaLnBrk="1" hangingPunct="1"/>
            <a:r>
              <a:rPr lang="en-US" smtClean="0">
                <a:sym typeface="Wingdings" pitchFamily="2" charset="2"/>
              </a:rPr>
              <a:t> ISOCAT Coordinator Ineke Schuurman</a:t>
            </a:r>
            <a:endParaRPr lang="en-US" smtClean="0"/>
          </a:p>
          <a:p>
            <a:pPr lvl="1" eaLnBrk="1" hangingPunct="1"/>
            <a:r>
              <a:rPr lang="en-US" smtClean="0"/>
              <a:t>Financial/organizational issues </a:t>
            </a:r>
          </a:p>
          <a:p>
            <a:pPr lvl="2" eaLnBrk="1" hangingPunct="1"/>
            <a:r>
              <a:rPr lang="en-US" smtClean="0">
                <a:sym typeface="Wingdings" pitchFamily="2" charset="2"/>
              </a:rPr>
              <a:t> CLARIN-NL Office (</a:t>
            </a:r>
            <a:r>
              <a:rPr lang="en-US" u="sng" smtClean="0">
                <a:hlinkClick r:id="rId3"/>
              </a:rPr>
              <a:t>clarinnl@uu.nl</a:t>
            </a:r>
            <a:r>
              <a:rPr lang="en-US" u="sng" smtClean="0"/>
              <a:t>)</a:t>
            </a:r>
            <a:endParaRPr lang="en-US" smtClean="0">
              <a:sym typeface="Wingdings" pitchFamily="2" charset="2"/>
            </a:endParaRPr>
          </a:p>
          <a:p>
            <a:pPr lvl="1" eaLnBrk="1" hangingPunct="1"/>
            <a:r>
              <a:rPr lang="en-US" smtClean="0">
                <a:sym typeface="Wingdings" pitchFamily="2" charset="2"/>
              </a:rPr>
              <a:t>Progress issues </a:t>
            </a:r>
          </a:p>
          <a:p>
            <a:pPr lvl="2" eaLnBrk="1" hangingPunct="1"/>
            <a:r>
              <a:rPr lang="en-US" smtClean="0">
                <a:sym typeface="Wingdings" pitchFamily="2" charset="2"/>
              </a:rPr>
              <a:t> EB PF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C7812B-9F48-4A4D-BE48-A595E7BE6B0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000" smtClean="0"/>
              <a:t>Overview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CLARIN-NL Call 3</a:t>
            </a:r>
          </a:p>
          <a:p>
            <a:pPr eaLnBrk="1" hangingPunct="1"/>
            <a:r>
              <a:rPr lang="en-US" smtClean="0"/>
              <a:t>Call 3 Projects – Practical Issues</a:t>
            </a:r>
          </a:p>
          <a:p>
            <a:pPr eaLnBrk="1" hangingPunct="1"/>
            <a:r>
              <a:rPr lang="en-US" smtClean="0"/>
              <a:t>Other Developments</a:t>
            </a:r>
          </a:p>
          <a:p>
            <a:pPr eaLnBrk="1" hangingPunct="1"/>
            <a:r>
              <a:rPr lang="en-US" smtClean="0"/>
              <a:t>Today’s Programme</a:t>
            </a:r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6F18A6-1FCA-4C9D-8CB9-D5AF97C16A3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000" smtClean="0"/>
              <a:t>CLARIN-NL Call 3 Projects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Projects: Running </a:t>
            </a:r>
          </a:p>
          <a:p>
            <a:pPr lvl="1" eaLnBrk="1" hangingPunct="1"/>
            <a:r>
              <a:rPr lang="en-US" smtClean="0">
                <a:sym typeface="Wingdings" pitchFamily="2" charset="2"/>
              </a:rPr>
              <a:t>ISOCAT issues will be coordinated by the ISOCAT Coordinator </a:t>
            </a:r>
            <a:r>
              <a:rPr lang="en-US" i="1" smtClean="0">
                <a:sym typeface="Wingdings" pitchFamily="2" charset="2"/>
              </a:rPr>
              <a:t>Ineke Schuurman</a:t>
            </a:r>
          </a:p>
          <a:p>
            <a:pPr lvl="1" eaLnBrk="1" hangingPunct="1"/>
            <a:r>
              <a:rPr lang="en-US" smtClean="0">
                <a:sym typeface="Wingdings" pitchFamily="2" charset="2"/>
              </a:rPr>
              <a:t>Project work space on the CLARIN-NL Website</a:t>
            </a:r>
          </a:p>
          <a:p>
            <a:pPr lvl="2" eaLnBrk="1" hangingPunct="1"/>
            <a:r>
              <a:rPr lang="en-US" smtClean="0">
                <a:sym typeface="Wingdings" pitchFamily="2" charset="2"/>
              </a:rPr>
              <a:t>Will soon be available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CFE0A7-85AE-49A4-A04F-2ABC1E9A064C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000" smtClean="0"/>
              <a:t>CLARIN-NL Call 3 Projects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Projects: Running </a:t>
            </a:r>
          </a:p>
          <a:p>
            <a:pPr lvl="1" eaLnBrk="1" hangingPunct="1"/>
            <a:r>
              <a:rPr lang="en-US" smtClean="0"/>
              <a:t>Try to reach your colleague researchers</a:t>
            </a:r>
          </a:p>
          <a:p>
            <a:pPr lvl="1" eaLnBrk="1" hangingPunct="1"/>
            <a:r>
              <a:rPr lang="en-US" smtClean="0"/>
              <a:t>Show them what you are doing and that what you are doing is the way to go!</a:t>
            </a:r>
          </a:p>
          <a:p>
            <a:pPr lvl="1" eaLnBrk="1" hangingPunct="1"/>
            <a:r>
              <a:rPr lang="en-US" smtClean="0"/>
              <a:t>Organize workshops</a:t>
            </a:r>
          </a:p>
          <a:p>
            <a:pPr lvl="1" eaLnBrk="1" hangingPunct="1"/>
            <a:r>
              <a:rPr lang="en-US" smtClean="0"/>
              <a:t>Goal: increased interest from and involvement of  humanities researchers that do not (yet) work with large digital data  and tools</a:t>
            </a:r>
          </a:p>
          <a:p>
            <a:pPr lvl="1" eaLnBrk="1" hangingPunct="1"/>
            <a:r>
              <a:rPr lang="en-US" smtClean="0"/>
              <a:t>CLARIN-NL will support that</a:t>
            </a:r>
          </a:p>
          <a:p>
            <a:pPr lvl="2" eaLnBrk="1" hangingPunct="1"/>
            <a:r>
              <a:rPr lang="en-US" smtClean="0"/>
              <a:t>Logistically, financially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9B22F0-71D2-48D2-B95B-C8C05E4F0365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000" smtClean="0"/>
              <a:t>CLARIN-NL Call 3 Projects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End of the Project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Put all deliverables on the Project space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(or links to them if not possible)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Write technical/scientific report (</a:t>
            </a:r>
            <a:r>
              <a:rPr lang="en-US" smtClean="0">
                <a:hlinkClick r:id="rId2"/>
              </a:rPr>
              <a:t>template</a:t>
            </a:r>
            <a:r>
              <a:rPr lang="en-US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Financial Report  (</a:t>
            </a:r>
            <a:r>
              <a:rPr lang="en-US" smtClean="0">
                <a:hlinkClick r:id="rId3"/>
              </a:rPr>
              <a:t>template</a:t>
            </a:r>
            <a:r>
              <a:rPr lang="en-US" smtClean="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One sheet per partner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Have it signed by the partners’ financial administrations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Send it to CLARIN-NL office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If approved, remaining 25% is paid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hlinkClick r:id="rId4"/>
              </a:rPr>
              <a:t>http://www.clarin.nl/page/templates-and-instructions-project-reports</a:t>
            </a:r>
            <a:r>
              <a:rPr lang="en-US" smtClean="0"/>
              <a:t> 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lvl="2" eaLnBrk="1" hangingPunct="1">
              <a:lnSpc>
                <a:spcPct val="90000"/>
              </a:lnSpc>
            </a:pPr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075DBD-A506-4E51-9B3F-3AFBE048B138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000" smtClean="0"/>
              <a:t>Overview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CLARIN-NL Call 3</a:t>
            </a:r>
          </a:p>
          <a:p>
            <a:pPr eaLnBrk="1" hangingPunct="1"/>
            <a:r>
              <a:rPr lang="en-US" smtClean="0"/>
              <a:t>Call 3 Projects – Practical Issues</a:t>
            </a:r>
          </a:p>
          <a:p>
            <a:pPr eaLnBrk="1" hangingPunct="1"/>
            <a:r>
              <a:rPr lang="en-US" b="1" smtClean="0"/>
              <a:t>Other Developments</a:t>
            </a:r>
          </a:p>
          <a:p>
            <a:pPr eaLnBrk="1" hangingPunct="1"/>
            <a:r>
              <a:rPr lang="en-US" smtClean="0"/>
              <a:t>Today’s Programme</a:t>
            </a:r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C003BE-DF7B-462D-91BC-086A88857CFA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000" smtClean="0"/>
              <a:t>Other Developments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CLARIN Data Providers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Instituut voor Beeld &amp; Geluid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Koninklijke Bibliotheek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Nationaal Archief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DBNL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(University libraries)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Renewed CLARIN-NL website </a:t>
            </a:r>
            <a:r>
              <a:rPr lang="en-US" smtClean="0">
                <a:hlinkClick r:id="rId2"/>
              </a:rPr>
              <a:t>www.clarin.nl</a:t>
            </a:r>
            <a:r>
              <a:rPr lang="en-US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CLARIN ERIC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CLARIAH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453ED6-F844-4772-87F2-5F566C51371F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000" smtClean="0"/>
              <a:t>Overview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CLARIN-NL Call 3</a:t>
            </a:r>
          </a:p>
          <a:p>
            <a:pPr eaLnBrk="1" hangingPunct="1"/>
            <a:r>
              <a:rPr lang="en-US" smtClean="0"/>
              <a:t>Call 3 Projects – Practical Issues</a:t>
            </a:r>
          </a:p>
          <a:p>
            <a:pPr eaLnBrk="1" hangingPunct="1"/>
            <a:r>
              <a:rPr lang="en-US" smtClean="0"/>
              <a:t>Other Developments</a:t>
            </a:r>
          </a:p>
          <a:p>
            <a:pPr eaLnBrk="1" hangingPunct="1"/>
            <a:r>
              <a:rPr lang="en-US" b="1" smtClean="0"/>
              <a:t>Today’s Programme</a:t>
            </a:r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01FFAE-8782-43CB-85B1-E934C0C6D370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000" smtClean="0"/>
              <a:t>Today’s programme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Presentations by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Today’s host and new CLARIN Data Provider IBG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13 Call 3 projects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ISOCAT Coordinator Ineke Schuurman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Call 2 project WIP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Drinks!</a:t>
            </a:r>
          </a:p>
          <a:p>
            <a:pPr lvl="1" eaLnBrk="1" hangingPunct="1"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E5BDF5-FDD9-4B04-B047-2FF3661EA88D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000" smtClean="0"/>
              <a:t>CLARIN-NL Office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Address</a:t>
            </a:r>
          </a:p>
          <a:p>
            <a:pPr lvl="1" eaLnBrk="1" hangingPunct="1"/>
            <a:r>
              <a:rPr lang="en-US" smtClean="0"/>
              <a:t>Trans 10, 3512 JK Utrecht k. 2.33 and 2.37</a:t>
            </a:r>
          </a:p>
          <a:p>
            <a:pPr lvl="1" eaLnBrk="1" hangingPunct="1"/>
            <a:r>
              <a:rPr lang="en-US" smtClean="0"/>
              <a:t>Tel nr: +31 30 253 5745 or +31 30 253 6279</a:t>
            </a:r>
          </a:p>
          <a:p>
            <a:pPr lvl="1" eaLnBrk="1" hangingPunct="1"/>
            <a:r>
              <a:rPr lang="en-US" smtClean="0"/>
              <a:t>E-mail: clarinnl@uu.nl</a:t>
            </a:r>
          </a:p>
          <a:p>
            <a:pPr eaLnBrk="1" hangingPunct="1"/>
            <a:r>
              <a:rPr lang="en-US" smtClean="0"/>
              <a:t>Jan Odijk (Programme Director)</a:t>
            </a:r>
          </a:p>
          <a:p>
            <a:pPr eaLnBrk="1" hangingPunct="1"/>
            <a:r>
              <a:rPr lang="en-US" smtClean="0"/>
              <a:t>Jolien Scholten (Project Secretary)</a:t>
            </a:r>
          </a:p>
          <a:p>
            <a:pPr eaLnBrk="1" hangingPunct="1">
              <a:buFontTx/>
              <a:buNone/>
            </a:pPr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040152-32FC-493F-9AE4-11D81B0B61B8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15900"/>
            <a:ext cx="8915400" cy="8905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nl-NL" smtClean="0"/>
              <a:t>CLARIN-NL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algn="just" eaLnBrk="1" hangingPunct="1"/>
            <a:endParaRPr lang="en-GB" altLang="zh-CN" smtClean="0">
              <a:ea typeface="宋体"/>
              <a:cs typeface="宋体"/>
            </a:endParaRPr>
          </a:p>
          <a:p>
            <a:pPr lvl="1" algn="just" eaLnBrk="1" hangingPunct="1"/>
            <a:endParaRPr lang="en-GB" altLang="zh-CN" smtClean="0">
              <a:ea typeface="宋体"/>
              <a:cs typeface="宋体"/>
            </a:endParaRPr>
          </a:p>
          <a:p>
            <a:pPr lvl="1" algn="just" eaLnBrk="1" hangingPunct="1"/>
            <a:endParaRPr lang="en-GB" altLang="zh-CN" smtClean="0">
              <a:ea typeface="宋体"/>
              <a:cs typeface="宋体"/>
            </a:endParaRPr>
          </a:p>
          <a:p>
            <a:pPr lvl="1" algn="ctr" eaLnBrk="1" hangingPunct="1">
              <a:buFontTx/>
              <a:buNone/>
            </a:pPr>
            <a:r>
              <a:rPr lang="en-GB" altLang="zh-CN" smtClean="0">
                <a:ea typeface="宋体"/>
                <a:cs typeface="宋体"/>
              </a:rPr>
              <a:t>Thanks for your attention!</a:t>
            </a:r>
            <a:r>
              <a:rPr lang="en-US" altLang="zh-CN" smtClean="0">
                <a:ea typeface="宋体"/>
                <a:cs typeface="宋体"/>
              </a:rPr>
              <a:t> </a:t>
            </a:r>
          </a:p>
          <a:p>
            <a:pPr lvl="1" algn="ctr" eaLnBrk="1" hangingPunct="1">
              <a:buFontTx/>
              <a:buNone/>
            </a:pPr>
            <a:endParaRPr lang="en-US" altLang="zh-CN" smtClean="0">
              <a:ea typeface="宋体"/>
              <a:cs typeface="宋体"/>
            </a:endParaRPr>
          </a:p>
          <a:p>
            <a:pPr lvl="1" algn="ctr" eaLnBrk="1" hangingPunct="1">
              <a:buFontTx/>
              <a:buNone/>
            </a:pPr>
            <a:r>
              <a:rPr lang="en-US" smtClean="0">
                <a:hlinkClick r:id="rId2"/>
              </a:rPr>
              <a:t>http://www.clarin.nl/</a:t>
            </a:r>
            <a:endParaRPr lang="nl-NL" smtClean="0"/>
          </a:p>
          <a:p>
            <a:pPr lvl="1" eaLnBrk="1" hangingPunct="1"/>
            <a:endParaRPr lang="nl-NL" smtClean="0"/>
          </a:p>
          <a:p>
            <a:pPr lvl="1" eaLnBrk="1" hangingPunct="1"/>
            <a:endParaRPr lang="nl-NL" smtClean="0"/>
          </a:p>
          <a:p>
            <a:pPr lvl="1" eaLnBrk="1" hangingPunct="1"/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1B15D2-1602-4F76-ABD4-58F58017702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4000" smtClean="0"/>
              <a:t>Overview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smtClean="0"/>
              <a:t>CLARIN-NL Call 3</a:t>
            </a:r>
          </a:p>
          <a:p>
            <a:pPr eaLnBrk="1" hangingPunct="1"/>
            <a:r>
              <a:rPr lang="en-US" smtClean="0"/>
              <a:t>Call 3 Projects – Practical Issues</a:t>
            </a:r>
          </a:p>
          <a:p>
            <a:pPr eaLnBrk="1" hangingPunct="1"/>
            <a:r>
              <a:rPr lang="en-US" smtClean="0"/>
              <a:t>Other Developments</a:t>
            </a:r>
          </a:p>
          <a:p>
            <a:pPr eaLnBrk="1" hangingPunct="1"/>
            <a:r>
              <a:rPr lang="en-US" smtClean="0"/>
              <a:t>Today’s Programme</a:t>
            </a:r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4C2AF1-0992-4D71-8DFD-FE313896D23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nl-NL" sz="4000" smtClean="0"/>
              <a:t>CLARIN-NL Call 3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Open Call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20 submissions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 2 rejected because of IPR issues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 9 awarded funding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Closed Call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5 researchers from selected disciplines invited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4 submitted and accepted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97964B-3127-442D-99EC-D1912EF6A2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nl-NL" sz="4000" smtClean="0"/>
              <a:t>CLARIN-NL Call 3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Decision by Board (12 Dec 2011)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On the basis of advisory reports by EB, NAP and IAP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Researcher re-invited to submit for the closed call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AA5CA8-8F74-4D06-B95D-58567B06EAA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nl-NL" sz="4000" smtClean="0"/>
              <a:t>CLARIN-NL Call 3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Closed Call: Selected Disciplines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Classical Studies / Philology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Language Impairment / Acquisition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Discourse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Religion Studies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Descriptive Linguistics / Language Documentation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0EE0B-0766-4A55-8E9B-44D73A0C155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nl-NL" sz="4000" smtClean="0"/>
              <a:t>CLARIN-NL Call 3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Closed Call: Awarded Projects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DiscAn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FESLI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GrNe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PILNAR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1D89AD-C789-4A30-8ECD-FC0966D6174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nl-NL" sz="4000" smtClean="0"/>
              <a:t>CLARIN-NL Call 3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Open Call: Awarded Projects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BILAND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Cornetto-LMF-RDF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D-LUCEA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EMIT-X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MIGMAP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MultiCon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Namescape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PoliMedia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VK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A934C8-C0EA-4654-8E97-374F31B3037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3688" y="257175"/>
            <a:ext cx="6316662" cy="825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nl-NL" sz="4000" smtClean="0"/>
              <a:t>CLARIN-NL Call 3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Distribution by prioritized disciplines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44588" y="2543175"/>
          <a:ext cx="7510462" cy="3702050"/>
        </p:xfrm>
        <a:graphic>
          <a:graphicData uri="http://schemas.openxmlformats.org/drawingml/2006/table">
            <a:tbl>
              <a:tblPr/>
              <a:tblGrid>
                <a:gridCol w="4130791"/>
                <a:gridCol w="3379740"/>
              </a:tblGrid>
              <a:tr h="7284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Discipline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Count of Project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13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914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classical studies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3914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history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3914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linguistics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3914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literary studies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3914">
                <a:tc>
                  <a:txBody>
                    <a:bodyPr/>
                    <a:lstStyle/>
                    <a:p>
                      <a:pPr indent="139700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religion studies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Grand Total</a:t>
                      </a:r>
                      <a:endParaRPr lang="en-US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n-US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9078</TotalTime>
  <Words>829</Words>
  <Application>Microsoft Office PowerPoint</Application>
  <PresentationFormat>A4 Paper (210x297 mm)</PresentationFormat>
  <Paragraphs>359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Copperplate Gothic Bold</vt:lpstr>
      <vt:lpstr>Calibri</vt:lpstr>
      <vt:lpstr>Times New Roman</vt:lpstr>
      <vt:lpstr>Wingdings</vt:lpstr>
      <vt:lpstr>宋体</vt:lpstr>
      <vt:lpstr>Default Design</vt:lpstr>
      <vt:lpstr>1_Default Design</vt:lpstr>
      <vt:lpstr>Slide 1</vt:lpstr>
      <vt:lpstr>Overview</vt:lpstr>
      <vt:lpstr>Overview</vt:lpstr>
      <vt:lpstr>CLARIN-NL Call 3</vt:lpstr>
      <vt:lpstr>CLARIN-NL Call 3</vt:lpstr>
      <vt:lpstr>CLARIN-NL Call 3</vt:lpstr>
      <vt:lpstr>CLARIN-NL Call 3</vt:lpstr>
      <vt:lpstr>CLARIN-NL Call 3</vt:lpstr>
      <vt:lpstr>CLARIN-NL Call 3</vt:lpstr>
      <vt:lpstr>CLARIN-NL Call 3</vt:lpstr>
      <vt:lpstr>Call 3: by Main Applicant</vt:lpstr>
      <vt:lpstr>Call 3: By Partner</vt:lpstr>
      <vt:lpstr>Call 3: by CLARIN Centre</vt:lpstr>
      <vt:lpstr>Overview</vt:lpstr>
      <vt:lpstr>CLARIN-NL Call 3 Projects</vt:lpstr>
      <vt:lpstr>CLARIN-NL Call 3 Projects</vt:lpstr>
      <vt:lpstr>CLARIN-NL Call 3 Projects</vt:lpstr>
      <vt:lpstr>CLARIN-NL Call 3 Projects</vt:lpstr>
      <vt:lpstr>CLARIN-NL Call 3 Projects</vt:lpstr>
      <vt:lpstr>CLARIN-NL Call 3 Projects</vt:lpstr>
      <vt:lpstr>CLARIN-NL Call 3 Projects</vt:lpstr>
      <vt:lpstr>CLARIN-NL Call 3 Projects</vt:lpstr>
      <vt:lpstr>Overview</vt:lpstr>
      <vt:lpstr>Other Developments</vt:lpstr>
      <vt:lpstr>Overview</vt:lpstr>
      <vt:lpstr>Today’s programme</vt:lpstr>
      <vt:lpstr>CLARIN-NL Office</vt:lpstr>
      <vt:lpstr>CLARIN-NL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martinw</dc:creator>
  <cp:lastModifiedBy>Schol137</cp:lastModifiedBy>
  <cp:revision>211</cp:revision>
  <dcterms:created xsi:type="dcterms:W3CDTF">2006-10-29T11:19:35Z</dcterms:created>
  <dcterms:modified xsi:type="dcterms:W3CDTF">2012-03-09T09:58:28Z</dcterms:modified>
</cp:coreProperties>
</file>