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56818-F4A4-B846-BFA9-9749F35ED166}" type="datetimeFigureOut">
              <a:rPr lang="en-US" smtClean="0"/>
              <a:pPr/>
              <a:t>8/26/10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B3281-A249-A64B-8381-0136F9E454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Metadata: </a:t>
            </a:r>
            <a:r>
              <a:rPr lang="en-US" dirty="0" err="1" smtClean="0"/>
              <a:t>wat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soort</a:t>
            </a:r>
            <a:r>
              <a:rPr lang="en-US" baseline="0" dirty="0" smtClean="0"/>
              <a:t> metadata </a:t>
            </a:r>
            <a:r>
              <a:rPr lang="en-US" baseline="0" dirty="0" err="1" smtClean="0"/>
              <a:t>moet</a:t>
            </a:r>
            <a:r>
              <a:rPr lang="en-US" baseline="0" dirty="0" smtClean="0"/>
              <a:t> ns project </a:t>
            </a:r>
            <a:r>
              <a:rPr lang="en-US" baseline="0" dirty="0" err="1" smtClean="0"/>
              <a:t>opeleveren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welke</a:t>
            </a:r>
            <a:r>
              <a:rPr lang="en-US" baseline="0" dirty="0" smtClean="0"/>
              <a:t> tools </a:t>
            </a:r>
            <a:r>
              <a:rPr lang="en-US" baseline="0" dirty="0" err="1" smtClean="0"/>
              <a:t>gebruik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daarvoor</a:t>
            </a:r>
            <a:endParaRPr lang="en-US" baseline="0" dirty="0" smtClean="0"/>
          </a:p>
          <a:p>
            <a:r>
              <a:rPr lang="en-US" baseline="0" dirty="0" smtClean="0"/>
              <a:t>AAI: in </a:t>
            </a:r>
            <a:r>
              <a:rPr lang="en-US" baseline="0" dirty="0" err="1" smtClean="0"/>
              <a:t>welke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authenticatie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authorizatie</a:t>
            </a:r>
            <a:r>
              <a:rPr lang="en-US" baseline="0" dirty="0" smtClean="0"/>
              <a:t> infra </a:t>
            </a:r>
            <a:r>
              <a:rPr lang="en-US" baseline="0" dirty="0" err="1" smtClean="0"/>
              <a:t>moet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mijn</a:t>
            </a:r>
            <a:r>
              <a:rPr lang="en-US" baseline="0" dirty="0" smtClean="0"/>
              <a:t> tool </a:t>
            </a:r>
            <a:r>
              <a:rPr lang="en-US" baseline="0" dirty="0" err="1" smtClean="0"/>
              <a:t>opereren</a:t>
            </a:r>
            <a:endParaRPr lang="en-US" baseline="0" dirty="0" smtClean="0"/>
          </a:p>
          <a:p>
            <a:r>
              <a:rPr lang="en-US" baseline="0" dirty="0" smtClean="0"/>
              <a:t>formats: </a:t>
            </a:r>
            <a:r>
              <a:rPr lang="en-US" baseline="0" dirty="0" err="1" smtClean="0"/>
              <a:t>welke</a:t>
            </a:r>
            <a:r>
              <a:rPr lang="en-US" baseline="0" dirty="0" smtClean="0"/>
              <a:t> resource </a:t>
            </a:r>
            <a:r>
              <a:rPr lang="en-US" baseline="0" dirty="0" err="1" smtClean="0"/>
              <a:t>formaten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verplicht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aanbevolen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B3281-A249-A64B-8381-0136F9E454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Zowel</a:t>
            </a:r>
            <a:r>
              <a:rPr lang="en-US" dirty="0" smtClean="0"/>
              <a:t> het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resultaat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CLARIN project: </a:t>
            </a:r>
            <a:r>
              <a:rPr lang="en-US" baseline="0" dirty="0" err="1" smtClean="0"/>
              <a:t>bv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on-line parser of  </a:t>
            </a:r>
            <a:r>
              <a:rPr lang="en-US" baseline="0" dirty="0" err="1" smtClean="0"/>
              <a:t>spraakherkenner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webservice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Datzelfde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geldt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infrastructuur</a:t>
            </a:r>
            <a:r>
              <a:rPr lang="en-US" baseline="0" dirty="0" smtClean="0"/>
              <a:t> services direct </a:t>
            </a:r>
            <a:r>
              <a:rPr lang="en-US" baseline="0" dirty="0" err="1" smtClean="0"/>
              <a:t>buiten</a:t>
            </a:r>
            <a:r>
              <a:rPr lang="en-US" baseline="0" dirty="0" smtClean="0"/>
              <a:t> het CLARIN NL </a:t>
            </a:r>
            <a:r>
              <a:rPr lang="en-US" baseline="0" dirty="0" err="1" smtClean="0"/>
              <a:t>domein</a:t>
            </a:r>
            <a:r>
              <a:rPr lang="en-US" baseline="0" dirty="0" smtClean="0"/>
              <a:t>: EPIC PID service of de </a:t>
            </a:r>
            <a:r>
              <a:rPr lang="en-US" baseline="0" dirty="0" err="1" smtClean="0"/>
              <a:t>SURFfed</a:t>
            </a:r>
            <a:r>
              <a:rPr lang="en-US" baseline="0" dirty="0" smtClean="0"/>
              <a:t> AAI </a:t>
            </a:r>
            <a:r>
              <a:rPr lang="en-US" baseline="0" dirty="0" err="1" smtClean="0"/>
              <a:t>infrastructuur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B3281-A249-A64B-8381-0136F9E454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B3281-A249-A64B-8381-0136F9E4545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AEA15-8E58-4C8D-959B-83E7788C5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62FA8-B388-4FF3-9723-E1DA69590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76C2000-DEF5-498D-AE78-3B00BBD66D2E}" type="datetimeFigureOut">
              <a:rPr lang="en-US"/>
              <a:pPr>
                <a:defRPr/>
              </a:pPr>
              <a:t>8/26/10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E7EFEA-D1DE-4A8E-9D43-101DF2F33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nl-NL" noProof="0" smtClean="0"/>
              <a:t>Click icon to add table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B889E80-5730-4861-A7BB-22FF7EDEAC4D}" type="datetimeFigureOut">
              <a:rPr lang="en-US"/>
              <a:pPr>
                <a:defRPr/>
              </a:pPr>
              <a:t>8/26/10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C5F2DF-FCF4-4856-ACA0-0BC5C028B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C49C9-2213-491E-9783-116AF2899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53A9-B6C0-4775-ADAD-B10F5229D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9C6F1-2F1B-4B91-9B0D-DF006EB4C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D1455-A196-4B07-9CB8-7E9139C32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137D7-FE7A-4463-B968-82A5E81AD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16646-CEBA-4AAE-92E6-246B57443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258B2-3B20-44C5-8908-63824AE62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7B3A9-8E35-4C0C-9DDD-C05FD3C28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 smtClean="0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D69855-6B79-4F2E-AF70-E401B8C03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76" r:id="rId12"/>
    <p:sldLayoutId id="2147483677" r:id="rId13"/>
    <p:sldLayoutId id="2147483678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>
                <a:ea typeface="ＭＳ Ｐゴシック" pitchFamily="34" charset="-128"/>
              </a:rPr>
              <a:t>CLARIN-</a:t>
            </a:r>
            <a:r>
              <a:rPr lang="en-US" i="1" smtClean="0">
                <a:ea typeface="ＭＳ Ｐゴシック" pitchFamily="34" charset="-128"/>
              </a:rPr>
              <a:t>NL</a:t>
            </a:r>
            <a:r>
              <a:rPr lang="en-US" smtClean="0">
                <a:ea typeface="ＭＳ Ｐゴシック" pitchFamily="34" charset="-128"/>
              </a:rPr>
              <a:t> HELPDESK</a:t>
            </a: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Daan Broeder &amp;</a:t>
            </a:r>
          </a:p>
          <a:p>
            <a:r>
              <a:rPr lang="en-US" smtClean="0">
                <a:ea typeface="ＭＳ Ｐゴシック" pitchFamily="34" charset="-128"/>
              </a:rPr>
              <a:t>Paul van Caspel</a:t>
            </a:r>
          </a:p>
        </p:txBody>
      </p:sp>
      <p:pic>
        <p:nvPicPr>
          <p:cNvPr id="16387" name="Picture 3" descr="CLARIN-NL bluemarine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Wat is de CLARIN Helpdesk?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ea typeface="ＭＳ Ｐゴシック" pitchFamily="34" charset="-128"/>
              </a:rPr>
              <a:t>Het is een punt waar CLARIN-</a:t>
            </a:r>
            <a:r>
              <a:rPr lang="nl-NL" i="1" dirty="0" smtClean="0">
                <a:ea typeface="ＭＳ Ｐゴシック" pitchFamily="34" charset="-128"/>
              </a:rPr>
              <a:t>NL</a:t>
            </a:r>
            <a:r>
              <a:rPr lang="nl-NL" dirty="0" smtClean="0">
                <a:ea typeface="ＭＳ Ｐゴシック" pitchFamily="34" charset="-128"/>
              </a:rPr>
              <a:t> subprojecten vragen kunnen stellen </a:t>
            </a:r>
            <a:r>
              <a:rPr lang="nl-NL" dirty="0" err="1" smtClean="0">
                <a:ea typeface="ＭＳ Ｐゴシック" pitchFamily="34" charset="-128"/>
              </a:rPr>
              <a:t>mbt</a:t>
            </a:r>
            <a:r>
              <a:rPr lang="nl-NL" dirty="0" smtClean="0">
                <a:ea typeface="ＭＳ Ｐゴシック" pitchFamily="34" charset="-128"/>
              </a:rPr>
              <a:t>. de door CLARIN-</a:t>
            </a:r>
            <a:r>
              <a:rPr lang="nl-NL" i="1" dirty="0" smtClean="0">
                <a:ea typeface="ＭＳ Ｐゴシック" pitchFamily="34" charset="-128"/>
              </a:rPr>
              <a:t>NL</a:t>
            </a:r>
            <a:r>
              <a:rPr lang="nl-NL" dirty="0" smtClean="0">
                <a:ea typeface="ＭＳ Ｐゴシック" pitchFamily="34" charset="-128"/>
              </a:rPr>
              <a:t> vereiste en voorgestane technische eisen en aanbevelingen.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Metadata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AAI</a:t>
            </a:r>
          </a:p>
          <a:p>
            <a:pPr lvl="1"/>
            <a:r>
              <a:rPr lang="nl-NL" dirty="0" err="1" smtClean="0">
                <a:ea typeface="ＭＳ Ｐゴシック" pitchFamily="34" charset="-128"/>
              </a:rPr>
              <a:t>PIDs</a:t>
            </a:r>
            <a:endParaRPr lang="nl-NL" dirty="0" smtClean="0">
              <a:ea typeface="ＭＳ Ｐゴシック" pitchFamily="34" charset="-128"/>
            </a:endParaRPr>
          </a:p>
          <a:p>
            <a:pPr lvl="1"/>
            <a:r>
              <a:rPr lang="nl-NL" dirty="0" smtClean="0">
                <a:ea typeface="ＭＳ Ｐゴシック" pitchFamily="34" charset="-128"/>
              </a:rPr>
              <a:t>Webservices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Resourceformaten</a:t>
            </a:r>
          </a:p>
          <a:p>
            <a:r>
              <a:rPr lang="nl-NL" dirty="0" smtClean="0">
                <a:ea typeface="ＭＳ Ｐゴシック" pitchFamily="34" charset="-128"/>
              </a:rPr>
              <a:t>De CLARIN-</a:t>
            </a:r>
            <a:r>
              <a:rPr lang="nl-NL" i="1" dirty="0" smtClean="0">
                <a:ea typeface="ＭＳ Ｐゴシック" pitchFamily="34" charset="-128"/>
              </a:rPr>
              <a:t>NL</a:t>
            </a:r>
            <a:r>
              <a:rPr lang="nl-NL" dirty="0" smtClean="0">
                <a:ea typeface="ＭＳ Ｐゴシック" pitchFamily="34" charset="-128"/>
              </a:rPr>
              <a:t> helpdesk verzamelt vragen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Speelt deze door aan relevante infrastructuur specialisten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Verwerkt de antwoorden in de helpdeskinformatiesystemen voor toekomstig gebruik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Wat is het niet?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ea typeface="ＭＳ Ｐゴシック" pitchFamily="34" charset="-128"/>
              </a:rPr>
              <a:t>Geen informatie over 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de administratie van de projecten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financiële afhandeling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de projectaanvragen of procedure zelf</a:t>
            </a:r>
          </a:p>
          <a:p>
            <a:r>
              <a:rPr lang="nl-NL" dirty="0" smtClean="0">
                <a:ea typeface="ＭＳ Ｐゴシック" pitchFamily="34" charset="-128"/>
              </a:rPr>
              <a:t>Geen vragen over de CLARIN services zelf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Maar zou wel informatiepunt kunnen zijn welke contactpersonen daarvoor in aanmerking komen</a:t>
            </a:r>
            <a:endParaRPr lang="nl-NL" dirty="0" smtClean="0">
              <a:ea typeface="ＭＳ Ｐゴシック" pitchFamily="34" charset="-128"/>
            </a:endParaRPr>
          </a:p>
          <a:p>
            <a:pPr lvl="1"/>
            <a:r>
              <a:rPr lang="nl-NL" dirty="0" smtClean="0">
                <a:ea typeface="ＭＳ Ｐゴシック" pitchFamily="34" charset="-128"/>
              </a:rPr>
              <a:t>Maar eventueel </a:t>
            </a:r>
            <a:r>
              <a:rPr lang="nl-NL" dirty="0" smtClean="0">
                <a:ea typeface="ＭＳ Ｐゴシック" pitchFamily="34" charset="-128"/>
              </a:rPr>
              <a:t>wel signalering van “onbetrouwbare” services en moeilijk bereikbare contactpersonen. </a:t>
            </a:r>
          </a:p>
          <a:p>
            <a:pPr lvl="1">
              <a:buNone/>
            </a:pPr>
            <a:r>
              <a:rPr lang="nl-NL" dirty="0" smtClean="0">
                <a:ea typeface="ＭＳ Ｐゴシック" pitchFamily="34" charset="-128"/>
              </a:rPr>
              <a:t>    </a:t>
            </a:r>
            <a:r>
              <a:rPr lang="nl-NL" dirty="0" err="1" smtClean="0">
                <a:ea typeface="ＭＳ Ｐゴシック" pitchFamily="34" charset="-128"/>
              </a:rPr>
              <a:t>Maw</a:t>
            </a:r>
            <a:r>
              <a:rPr lang="nl-NL" dirty="0" smtClean="0">
                <a:ea typeface="ＭＳ Ｐゴシック" pitchFamily="34" charset="-128"/>
              </a:rPr>
              <a:t>. klachten registratie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Waarom een centrale helpdesk?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ea typeface="ＭＳ Ｐゴシック" pitchFamily="34" charset="-128"/>
              </a:rPr>
              <a:t>Oorspronkelijk was voorzien dat ieder CLARIN-</a:t>
            </a:r>
            <a:r>
              <a:rPr lang="nl-NL" i="1" dirty="0" smtClean="0">
                <a:ea typeface="ＭＳ Ｐゴシック" pitchFamily="34" charset="-128"/>
              </a:rPr>
              <a:t>NL</a:t>
            </a:r>
            <a:r>
              <a:rPr lang="nl-NL" dirty="0" smtClean="0">
                <a:ea typeface="ＭＳ Ｐゴシック" pitchFamily="34" charset="-128"/>
              </a:rPr>
              <a:t> subproject infrastructuurspecialisten zou krijgen toegewezen:</a:t>
            </a:r>
          </a:p>
          <a:p>
            <a:pPr lvl="1"/>
            <a:r>
              <a:rPr lang="nl-NL" dirty="0" smtClean="0">
                <a:ea typeface="ＭＳ Ｐゴシック" pitchFamily="34" charset="-128"/>
              </a:rPr>
              <a:t>Geschatte belasting was 1 week per project per onderwerp</a:t>
            </a:r>
          </a:p>
          <a:p>
            <a:r>
              <a:rPr lang="nl-NL" dirty="0" smtClean="0">
                <a:ea typeface="ＭＳ Ｐゴシック" pitchFamily="34" charset="-128"/>
              </a:rPr>
              <a:t>De benaderde infrastructuurspecialisten en hun organisaties vonden dit veelal te zwaar</a:t>
            </a:r>
          </a:p>
          <a:p>
            <a:r>
              <a:rPr lang="nl-NL" dirty="0" smtClean="0">
                <a:ea typeface="ＭＳ Ｐゴシック" pitchFamily="34" charset="-128"/>
              </a:rPr>
              <a:t>Daarom een centrale vraagbaak die zal fungeren als een buffer tussen de projecten en de infrastructuurspecialisten</a:t>
            </a:r>
          </a:p>
          <a:p>
            <a:r>
              <a:rPr lang="nl-NL" dirty="0" smtClean="0">
                <a:ea typeface="ＭＳ Ｐゴシック" pitchFamily="34" charset="-128"/>
              </a:rPr>
              <a:t>Vragen en antwoorden kunnen verwerkt worden in </a:t>
            </a:r>
            <a:r>
              <a:rPr lang="nl-NL" dirty="0" err="1" smtClean="0">
                <a:ea typeface="ＭＳ Ｐゴシック" pitchFamily="34" charset="-128"/>
              </a:rPr>
              <a:t>FAQs</a:t>
            </a:r>
            <a:r>
              <a:rPr lang="nl-NL" dirty="0" smtClean="0">
                <a:ea typeface="ＭＳ Ｐゴシック" pitchFamily="34" charset="-128"/>
              </a:rPr>
              <a:t> en een </a:t>
            </a:r>
            <a:r>
              <a:rPr lang="nl-NL" dirty="0" err="1" smtClean="0">
                <a:ea typeface="ＭＳ Ｐゴシック" pitchFamily="34" charset="-128"/>
              </a:rPr>
              <a:t>Wiki</a:t>
            </a:r>
            <a:endParaRPr lang="nl-NL" dirty="0" smtClean="0">
              <a:ea typeface="ＭＳ Ｐゴシック" pitchFamily="34" charset="-128"/>
            </a:endParaRPr>
          </a:p>
          <a:p>
            <a:r>
              <a:rPr lang="nl-NL" dirty="0" smtClean="0">
                <a:ea typeface="ＭＳ Ｐゴシック" pitchFamily="34" charset="-128"/>
              </a:rPr>
              <a:t>De helpdesk zelf zal steeds vaker in staat zijn zelfstandig antwoord te geven zonder de </a:t>
            </a:r>
            <a:r>
              <a:rPr lang="nl-NL" dirty="0" err="1" smtClean="0">
                <a:ea typeface="ＭＳ Ｐゴシック" pitchFamily="34" charset="-128"/>
              </a:rPr>
              <a:t>ISSen</a:t>
            </a:r>
            <a:r>
              <a:rPr lang="nl-NL" dirty="0" smtClean="0">
                <a:ea typeface="ＭＳ Ｐゴシック" pitchFamily="34" charset="-128"/>
              </a:rPr>
              <a:t> te raadplegen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Hoe worden vragen verwerkt?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Er komt een vraag binnen per e-mail</a:t>
            </a:r>
          </a:p>
          <a:p>
            <a:r>
              <a:rPr lang="en-US" smtClean="0">
                <a:ea typeface="ＭＳ Ｐゴシック" pitchFamily="34" charset="-128"/>
              </a:rPr>
              <a:t>Helpdesk verwerkt deze als “ticket” in een ticketsysteem</a:t>
            </a:r>
          </a:p>
          <a:p>
            <a:r>
              <a:rPr lang="en-US" smtClean="0">
                <a:ea typeface="ＭＳ Ｐゴシック" pitchFamily="34" charset="-128"/>
              </a:rPr>
              <a:t>Dit ticket kan worden toegewezen aan een infrastructuurspecialist</a:t>
            </a:r>
          </a:p>
          <a:p>
            <a:r>
              <a:rPr lang="en-US" smtClean="0">
                <a:ea typeface="ＭＳ Ｐゴシック" pitchFamily="34" charset="-128"/>
              </a:rPr>
              <a:t>Het antwoord wordt in het ticket verwerkt en teruggekoppeld</a:t>
            </a:r>
          </a:p>
          <a:p>
            <a:r>
              <a:rPr lang="en-US" smtClean="0">
                <a:ea typeface="ＭＳ Ｐゴシック" pitchFamily="34" charset="-128"/>
              </a:rPr>
              <a:t>De informatie wordt verwerkt in een Wiki en Frequently Asked Questions (FAQ)-lijst</a:t>
            </a:r>
          </a:p>
          <a:p>
            <a:r>
              <a:rPr lang="en-US" smtClean="0">
                <a:ea typeface="ＭＳ Ｐゴシック" pitchFamily="34" charset="-128"/>
              </a:rPr>
              <a:t>Deze informatiebronnen zijn terug te vinden op het helpdeskportaal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Helpdesk Informatiebronnen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Informatiebronnen op de helpdeskportaal :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Trac: ticketingsysteem waarmee de experts en helpdesk informatie uitwisselen over de vraag.  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Wiki: informatie per expertisedomein (metadata, AAI,…)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FAQ: veelgestelde vragen per expertisedomein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Links naar relevante documentatie, zowel CLARIN docs als daarbuiten.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5" descr="Helpdesk_screenshot_newticket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5500" y="1701800"/>
            <a:ext cx="547370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Helpdesk Informatiebronnen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3151188" cy="5232400"/>
          </a:xfrm>
        </p:spPr>
        <p:txBody>
          <a:bodyPr/>
          <a:lstStyle/>
          <a:p>
            <a:endParaRPr lang="en-US" sz="2000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Trac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Vragen worden als tickets verwerkt en opgeslagen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Informatie over tickets wordt beschikbaar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Verdeling in verschillende expertisegebieden is mogelijk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Experts kunnen hun antwoorden loggen in het specifieke ticket</a:t>
            </a:r>
            <a:endParaRPr lang="nl-NL" sz="18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Helpdesk Informatie bronnen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3151188" cy="406400"/>
          </a:xfrm>
        </p:spPr>
        <p:txBody>
          <a:bodyPr/>
          <a:lstStyle/>
          <a:p>
            <a:r>
              <a:rPr lang="en-US" sz="1800" smtClean="0">
                <a:ea typeface="ＭＳ Ｐゴシック" pitchFamily="34" charset="-128"/>
              </a:rPr>
              <a:t>Trac als Wiki</a:t>
            </a:r>
            <a:endParaRPr lang="nl-NL" sz="1400" smtClean="0">
              <a:ea typeface="ＭＳ Ｐゴシック" pitchFamily="34" charset="-128"/>
            </a:endParaRPr>
          </a:p>
        </p:txBody>
      </p:sp>
      <p:pic>
        <p:nvPicPr>
          <p:cNvPr id="38917" name="Picture 5" descr="Helpdesk_screenshot_wiki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01800"/>
            <a:ext cx="7242175" cy="4922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Helpdesk Informatiebronnen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3151188" cy="360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Trac als FAQ</a:t>
            </a:r>
            <a:endParaRPr lang="nl-NL" sz="1400" smtClean="0">
              <a:ea typeface="ＭＳ Ｐゴシック" pitchFamily="34" charset="-128"/>
            </a:endParaRPr>
          </a:p>
        </p:txBody>
      </p:sp>
      <p:pic>
        <p:nvPicPr>
          <p:cNvPr id="39941" name="Picture 5" descr="Helpdesk_screenshot_FAQ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55763"/>
            <a:ext cx="7693025" cy="5021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CLARIN AAI Vision2.pptx</Template>
  <TotalTime>3780</TotalTime>
  <Words>450</Words>
  <Application>Microsoft Macintosh PowerPoint</Application>
  <PresentationFormat>On-screen Show (4:3)</PresentationFormat>
  <Paragraphs>60</Paragraphs>
  <Slides>9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Project Overview</vt:lpstr>
      <vt:lpstr>CLARIN-NL HELPDESK</vt:lpstr>
      <vt:lpstr>Wat is de CLARIN Helpdesk?</vt:lpstr>
      <vt:lpstr>Wat is het niet?</vt:lpstr>
      <vt:lpstr>Waarom een centrale helpdesk?</vt:lpstr>
      <vt:lpstr>Hoe worden vragen verwerkt?</vt:lpstr>
      <vt:lpstr>Helpdesk Informatiebronnen</vt:lpstr>
      <vt:lpstr>Helpdesk Informatiebronnen</vt:lpstr>
      <vt:lpstr>Helpdesk Informatie bronnen</vt:lpstr>
      <vt:lpstr>Helpdesk Informatiebronnen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CLARIN NL HELPDESK</dc:title>
  <dc:creator>Daan Broeder</dc:creator>
  <cp:lastModifiedBy>Daan Broeder</cp:lastModifiedBy>
  <cp:revision>26</cp:revision>
  <dcterms:created xsi:type="dcterms:W3CDTF">2010-08-26T10:47:25Z</dcterms:created>
  <dcterms:modified xsi:type="dcterms:W3CDTF">2010-08-26T10:57:09Z</dcterms:modified>
</cp:coreProperties>
</file>