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8" r:id="rId2"/>
    <p:sldId id="259" r:id="rId3"/>
    <p:sldId id="484" r:id="rId4"/>
    <p:sldId id="331" r:id="rId5"/>
    <p:sldId id="332" r:id="rId6"/>
    <p:sldId id="417" r:id="rId7"/>
    <p:sldId id="418" r:id="rId8"/>
    <p:sldId id="419" r:id="rId9"/>
    <p:sldId id="420" r:id="rId10"/>
    <p:sldId id="421" r:id="rId11"/>
    <p:sldId id="422" r:id="rId12"/>
    <p:sldId id="490" r:id="rId13"/>
    <p:sldId id="423" r:id="rId14"/>
    <p:sldId id="485" r:id="rId15"/>
    <p:sldId id="424" r:id="rId16"/>
    <p:sldId id="486" r:id="rId17"/>
    <p:sldId id="481" r:id="rId18"/>
    <p:sldId id="334" r:id="rId19"/>
    <p:sldId id="487" r:id="rId20"/>
    <p:sldId id="454" r:id="rId21"/>
    <p:sldId id="455" r:id="rId22"/>
    <p:sldId id="457" r:id="rId23"/>
    <p:sldId id="458" r:id="rId24"/>
    <p:sldId id="461" r:id="rId25"/>
    <p:sldId id="459" r:id="rId26"/>
    <p:sldId id="460" r:id="rId27"/>
    <p:sldId id="462" r:id="rId28"/>
    <p:sldId id="463" r:id="rId29"/>
    <p:sldId id="464" r:id="rId30"/>
    <p:sldId id="465" r:id="rId31"/>
    <p:sldId id="469" r:id="rId32"/>
    <p:sldId id="476" r:id="rId33"/>
    <p:sldId id="470" r:id="rId34"/>
    <p:sldId id="467" r:id="rId35"/>
    <p:sldId id="478" r:id="rId36"/>
    <p:sldId id="488" r:id="rId37"/>
    <p:sldId id="330" r:id="rId38"/>
    <p:sldId id="483" r:id="rId39"/>
    <p:sldId id="399" r:id="rId40"/>
    <p:sldId id="403" r:id="rId41"/>
    <p:sldId id="479" r:id="rId42"/>
    <p:sldId id="489" r:id="rId43"/>
    <p:sldId id="358" r:id="rId44"/>
    <p:sldId id="416" r:id="rId45"/>
    <p:sldId id="359" r:id="rId46"/>
    <p:sldId id="277" r:id="rId47"/>
    <p:sldId id="278" r:id="rId48"/>
    <p:sldId id="408" r:id="rId49"/>
    <p:sldId id="412" r:id="rId50"/>
    <p:sldId id="409" r:id="rId51"/>
    <p:sldId id="410" r:id="rId52"/>
    <p:sldId id="411" r:id="rId53"/>
    <p:sldId id="413" r:id="rId54"/>
    <p:sldId id="414" r:id="rId55"/>
    <p:sldId id="471" r:id="rId56"/>
    <p:sldId id="360" r:id="rId57"/>
    <p:sldId id="415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  <p:sldId id="437" r:id="rId68"/>
    <p:sldId id="438" r:id="rId69"/>
    <p:sldId id="434" r:id="rId70"/>
    <p:sldId id="435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9" r:id="rId81"/>
    <p:sldId id="448" r:id="rId82"/>
    <p:sldId id="450" r:id="rId83"/>
    <p:sldId id="451" r:id="rId84"/>
    <p:sldId id="472" r:id="rId85"/>
    <p:sldId id="473" r:id="rId86"/>
    <p:sldId id="474" r:id="rId87"/>
    <p:sldId id="477" r:id="rId88"/>
    <p:sldId id="475" r:id="rId89"/>
    <p:sldId id="453" r:id="rId90"/>
    <p:sldId id="456" r:id="rId91"/>
    <p:sldId id="491" r:id="rId92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27-3-2014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27-3-2014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nl/node/4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hyperlink" Target="http://www.clarin.eu/vl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ertens.knaw.nl/cmdi/search/#q=*%3A*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nl/system/files/User%20scenario%20Serach%20110413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hyperlink" Target="http://opensonar.inl.nl/search/page/searc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hyperlink" Target="http://www.let.rug.nl/~alfa/lassy/bin/lass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hyperlink" Target="http://nederbooms.ccl.kuleuven.be/en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rnetto.inl.nl/cornetto/cornetto.html" TargetMode="External"/><Relationship Id="rId2" Type="http://schemas.openxmlformats.org/officeDocument/2006/relationships/hyperlink" Target="http://tst-centrale.org/producten/lexica/cornetto/7-56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hyperlink" Target="http://yago.meertens.knaw.nl/CoavaMainAppl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9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trac.clarin.nl/trac/attachment/wiki/WikiStart/CLARIN%20compatible%20NL%20110805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node/404#Storing" TargetMode="External"/><Relationship Id="rId2" Type="http://schemas.openxmlformats.org/officeDocument/2006/relationships/hyperlink" Target="http://www.clarin.nl/node/13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clarin.eu/vlo/?wicket:bookmarkablePage=:eu.clarin.cmdi.vlo.pages.ShowResultPage&amp;q=duelme&amp;docId=hdl:10032/a7705dcef39f44a76e1f1b2644a60729" TargetMode="External"/><Relationship Id="rId7" Type="http://schemas.openxmlformats.org/officeDocument/2006/relationships/hyperlink" Target="http://hdl.handle.net/1839/00-FA564D5A-A5F6-46E9-8A13-E0E055D6A059" TargetMode="External"/><Relationship Id="rId2" Type="http://schemas.openxmlformats.org/officeDocument/2006/relationships/hyperlink" Target="http://www.clarin.nl/node/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arin.nl/node/278" TargetMode="External"/><Relationship Id="rId5" Type="http://schemas.openxmlformats.org/officeDocument/2006/relationships/hyperlink" Target="http://catalog.clarin.eu/vlo/?wicket:bookmarkablePage=:eu.clarin.cmdi.vlo.pages.ShowResultPage&amp;fq=nationalProject:Dutch+Language+Union&amp;docId=hdl:10032/a7705dcef39f44a76e1f1b2644a60729" TargetMode="External"/><Relationship Id="rId4" Type="http://schemas.openxmlformats.org/officeDocument/2006/relationships/hyperlink" Target="http://duelme.clarin.inl.nl/search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node/7" TargetMode="External"/><Relationship Id="rId2" Type="http://schemas.openxmlformats.org/officeDocument/2006/relationships/hyperlink" Target="http://www.clarin.nl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node/70#MIMORE" TargetMode="External"/><Relationship Id="rId7" Type="http://schemas.openxmlformats.org/officeDocument/2006/relationships/hyperlink" Target="http://www.meertens.knaw.nl/mimore/search/" TargetMode="External"/><Relationship Id="rId2" Type="http://schemas.openxmlformats.org/officeDocument/2006/relationships/hyperlink" Target="http://tds2.dans.knaw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ertens.knaw.nl/cmdi/search/#fq=collection%3A%22%20Meertens%20Collection%3A%20Dynamische%20Fonologische%20en%20Morfologische%20Atlas%20van%20de%20Nederlandse%20Dialecten%20%28GTRP%29%20%22&amp;q=*%3A*&amp;facet.field=collection&amp;facet.field=schemaName" TargetMode="External"/><Relationship Id="rId5" Type="http://schemas.openxmlformats.org/officeDocument/2006/relationships/hyperlink" Target="http://www.meertens.knaw.nl/cmdi/search/#fq=collection%3A%22%20Meertens%20Collection%3A%20Dynamische%20Syntactische%20Atlas%20van%20de%20Nederlandse%20Dialecten%20%28DynaSAND%29%20%22&amp;q=*%3A*&amp;facet.field=collection&amp;facet.field=schemaName" TargetMode="External"/><Relationship Id="rId4" Type="http://schemas.openxmlformats.org/officeDocument/2006/relationships/hyperlink" Target="http://www.meertens.knaw.nl/cmdi/search/#fq=collection%3A%22%20Meertens%20Collection%3A%20Diversity%20in%20Dutch%20DP%20Design%20%28DiDDD%29%20%22&amp;q=*%3A*&amp;facet.field=collection&amp;facet.field=schemaNam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rtens.knaw.nl/migmap/?lang=en" TargetMode="External"/><Relationship Id="rId2" Type="http://schemas.openxmlformats.org/officeDocument/2006/relationships/hyperlink" Target="http://www.meertens.knaw.nl/migma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go.meertens.knaw.nl/apache/TTNWW/" TargetMode="External"/><Relationship Id="rId4" Type="http://schemas.openxmlformats.org/officeDocument/2006/relationships/hyperlink" Target="http://hdl.handle.net/10744/mi_a3c789b7-28dd-4a30-a79d-9f77bde50353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hyperlink" Target="http://www.clarin.nl/node/13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infrastructures/index_en.cfm?pg=eric" TargetMode="External"/><Relationship Id="rId2" Type="http://schemas.openxmlformats.org/officeDocument/2006/relationships/hyperlink" Target="http://www.clarin.eu/external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tla.mpi.nl/tools/tla-tools/trova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ornetto.inl.nl/cornetto/cornetto_display_le.xql?leid=d_r-343077&amp;frame=leframe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hyperlink" Target="http://www.google.be/url?sa=t&amp;rct=j&amp;q=&amp;esrc=s&amp;source=web&amp;cd=1&amp;cad=rja&amp;ved=0CDUQFjAA&amp;url=http://aclweb.org/anthology/P/P13/P13-1166.pdf&amp;ei=PqY6Up6jBu-o0wXnjoGwDQ&amp;usg=AFQjCNFZAMGmRLq8BsJXJvuS391ehb_Z_g&amp;bvm=bv.52288139,d.d2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CLARIN (NL PART):</a:t>
            </a:r>
            <a:br>
              <a:rPr lang="en-US" dirty="0" smtClean="0"/>
            </a:br>
            <a:r>
              <a:rPr lang="en-US" dirty="0" smtClean="0"/>
              <a:t>What’s in it for Linguists?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err="1" smtClean="0"/>
              <a:t>Uilendag</a:t>
            </a:r>
            <a:endParaRPr lang="en-US" dirty="0" smtClean="0"/>
          </a:p>
          <a:p>
            <a:pPr eaLnBrk="1" hangingPunct="1"/>
            <a:r>
              <a:rPr lang="en-US" dirty="0" smtClean="0"/>
              <a:t>Utrecht, 2014-03-27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Digital language-related resources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Data in natural language (texts, lexicons, grammars)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Databases about natural language (typological databases, dialect databases, lexical databases, …)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Audio-visual data containing (written, spoken, signed) language (e.g. pictures of manuscripts, </a:t>
            </a:r>
            <a:r>
              <a:rPr lang="en-US" dirty="0" err="1" smtClean="0"/>
              <a:t>av</a:t>
            </a:r>
            <a:r>
              <a:rPr lang="en-US" dirty="0" smtClean="0"/>
              <a:t>-data for language description, description of sign language, interviews, radio and </a:t>
            </a:r>
            <a:r>
              <a:rPr lang="en-US" dirty="0" err="1" smtClean="0"/>
              <a:t>tv</a:t>
            </a:r>
            <a:r>
              <a:rPr lang="en-US" dirty="0" smtClean="0"/>
              <a:t> programmes, …) 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509727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Language in various functions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object of inquiry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carrier of cultural content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means of communication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component of identity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824200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not created any new data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mainly adapted existing data and tools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created new easy and user-friendly tools for searching, </a:t>
            </a:r>
            <a:r>
              <a:rPr lang="en-US" dirty="0" err="1" smtClean="0"/>
              <a:t>analysing</a:t>
            </a:r>
            <a:r>
              <a:rPr lang="en-US" dirty="0" smtClean="0"/>
              <a:t> and </a:t>
            </a:r>
            <a:r>
              <a:rPr lang="en-US" dirty="0" err="1" smtClean="0"/>
              <a:t>visualising</a:t>
            </a:r>
            <a:r>
              <a:rPr lang="en-US" dirty="0" smtClean="0"/>
              <a:t> data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84948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CLARIN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distributed: implemented in a network of CLARIN centres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virtual: it provides services electronically (via the internet)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CLARIN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still under construction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Highly incomplete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Fragile in some respects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But you can use many parts already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286195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CLARIN Infrastructure (NL part)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data and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Apply tools to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Store data and tools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92647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CLARIN infrastructure offers services so that a researcher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find all data and tools relevant for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apply the tools and services to the data without any technical background or ad-hoc adaptations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store data and tools resulting from the research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dirty="0" smtClean="0"/>
              <a:t>via one portal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431626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 (NL part)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Find data and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Apply tools to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Store data and tools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039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Finding data and tools via the portal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Portal is under development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Will be available first half of 2014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 the meantime: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http://www.clarin.nl/node/404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/>
              <a:t>f</a:t>
            </a:r>
            <a:r>
              <a:rPr lang="en-US" dirty="0" smtClean="0"/>
              <a:t>or an overview of CLARIN-NL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Data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Applications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</a:t>
            </a:r>
            <a:r>
              <a:rPr lang="en-US" dirty="0" smtClean="0"/>
              <a:t>ervices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Links to the CLARIN Europe data and services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470705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Virtual Language Observatory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Faceted browsing and geographical navigation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CLARIN-PP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hlinkClick r:id="rId4"/>
              </a:rPr>
              <a:t>CLARIN Metadata Search</a:t>
            </a:r>
            <a:endParaRPr lang="en-US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 (NL part)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data and tools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Apply tools to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Store data and tools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039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 (NL part)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data and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Apply tools to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Store data and tools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Example Problem  (based on </a:t>
            </a:r>
            <a:r>
              <a:rPr lang="en-US" dirty="0" smtClean="0">
                <a:hlinkClick r:id="rId2"/>
              </a:rPr>
              <a:t>Odijk 2011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Glimpse of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in PoS-tagged Corpus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grammatical relations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Constructions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synonyms/ hyponyms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Analyzing/</a:t>
            </a:r>
            <a:r>
              <a:rPr lang="en-US" dirty="0" err="1" smtClean="0"/>
              <a:t>Visualising</a:t>
            </a:r>
            <a:r>
              <a:rPr lang="en-US" dirty="0" smtClean="0"/>
              <a:t> Word occurrence patterns in CHILDES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4203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07150"/>
              </p:ext>
            </p:extLst>
          </p:nvPr>
        </p:nvGraphicFramePr>
        <p:xfrm>
          <a:off x="395536" y="1988839"/>
          <a:ext cx="8208912" cy="418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73"/>
                <a:gridCol w="1921199"/>
                <a:gridCol w="2367577"/>
                <a:gridCol w="3079163"/>
              </a:tblGrid>
              <a:tr h="696249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nl-NL" sz="2800" dirty="0"/>
                    </a:p>
                  </a:txBody>
                  <a:tcPr/>
                </a:tc>
              </a:tr>
              <a:tr h="1218438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is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</a:t>
                      </a:r>
                      <a:r>
                        <a:rPr lang="en-US" sz="2800" dirty="0" err="1" smtClean="0"/>
                        <a:t>blij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is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</a:t>
                      </a:r>
                      <a:r>
                        <a:rPr lang="en-US" sz="2800" dirty="0" err="1" smtClean="0"/>
                        <a:t>mee</a:t>
                      </a:r>
                      <a:r>
                        <a:rPr lang="en-US" sz="2800" dirty="0" smtClean="0"/>
                        <a:t> in </a:t>
                      </a:r>
                      <a:r>
                        <a:rPr lang="en-US" sz="2800" dirty="0" err="1" smtClean="0"/>
                        <a:t>haar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nopjes</a:t>
                      </a:r>
                      <a:r>
                        <a:rPr lang="en-US" sz="2800" dirty="0" smtClean="0"/>
                        <a:t> 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verheugde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zich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over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Zeer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Heel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36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MORE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80371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Differences</a:t>
            </a:r>
          </a:p>
          <a:p>
            <a:pPr lvl="1">
              <a:defRPr/>
            </a:pPr>
            <a:r>
              <a:rPr lang="en-US" dirty="0" smtClean="0"/>
              <a:t>not </a:t>
            </a:r>
            <a:r>
              <a:rPr lang="en-US" dirty="0"/>
              <a:t>due to </a:t>
            </a:r>
            <a:r>
              <a:rPr lang="en-US" dirty="0" smtClean="0"/>
              <a:t>semantics</a:t>
            </a:r>
          </a:p>
          <a:p>
            <a:pPr lvl="1">
              <a:defRPr/>
            </a:pPr>
            <a:r>
              <a:rPr lang="en-US" dirty="0" smtClean="0"/>
              <a:t>purely </a:t>
            </a:r>
            <a:r>
              <a:rPr lang="en-US" dirty="0"/>
              <a:t>syntactic</a:t>
            </a:r>
          </a:p>
          <a:p>
            <a:pPr lvl="1">
              <a:defRPr/>
            </a:pPr>
            <a:r>
              <a:rPr lang="en-US" dirty="0" smtClean="0"/>
              <a:t>does </a:t>
            </a:r>
            <a:r>
              <a:rPr lang="en-US" dirty="0"/>
              <a:t>not follow from a general </a:t>
            </a:r>
            <a:r>
              <a:rPr lang="en-US" dirty="0" smtClean="0"/>
              <a:t>principle, </a:t>
            </a:r>
          </a:p>
          <a:p>
            <a:pPr lvl="1">
              <a:defRPr/>
            </a:pPr>
            <a:r>
              <a:rPr lang="en-US" dirty="0" smtClean="0"/>
              <a:t>so </a:t>
            </a:r>
            <a:r>
              <a:rPr lang="en-US" dirty="0"/>
              <a:t>it must be ‘learned’ by a child acquiring Dutch </a:t>
            </a:r>
            <a:r>
              <a:rPr lang="en-US" dirty="0" smtClean="0"/>
              <a:t>as a </a:t>
            </a:r>
            <a:r>
              <a:rPr lang="en-US" dirty="0"/>
              <a:t>first language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1787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Research Questions</a:t>
            </a:r>
          </a:p>
          <a:p>
            <a:pPr lvl="1">
              <a:defRPr/>
            </a:pPr>
            <a:r>
              <a:rPr lang="en-US" dirty="0" smtClean="0"/>
              <a:t>How can such facts be acquired (L1 acquisition)?</a:t>
            </a:r>
          </a:p>
          <a:p>
            <a:pPr lvl="1">
              <a:defRPr/>
            </a:pPr>
            <a:r>
              <a:rPr lang="en-US" dirty="0" smtClean="0"/>
              <a:t>How can child learn that </a:t>
            </a:r>
            <a:r>
              <a:rPr lang="en-US" i="1" dirty="0" err="1" smtClean="0"/>
              <a:t>zeer</a:t>
            </a:r>
            <a:r>
              <a:rPr lang="en-US" dirty="0" smtClean="0"/>
              <a:t> and </a:t>
            </a:r>
            <a:r>
              <a:rPr lang="en-US" i="1" dirty="0" smtClean="0"/>
              <a:t>heel</a:t>
            </a:r>
            <a:r>
              <a:rPr lang="en-US" dirty="0" smtClean="0"/>
              <a:t> can modify A, V, and P? </a:t>
            </a:r>
          </a:p>
          <a:p>
            <a:pPr lvl="2">
              <a:defRPr/>
            </a:pPr>
            <a:r>
              <a:rPr lang="en-US" dirty="0" smtClean="0"/>
              <a:t>Is there enough evidence for this to the child?</a:t>
            </a:r>
          </a:p>
          <a:p>
            <a:pPr lvl="1">
              <a:defRPr/>
            </a:pPr>
            <a:r>
              <a:rPr lang="en-US" dirty="0" smtClean="0"/>
              <a:t>How can a child `learn’ that </a:t>
            </a:r>
            <a:r>
              <a:rPr lang="en-US" i="1" dirty="0" smtClean="0"/>
              <a:t>heel</a:t>
            </a:r>
            <a:r>
              <a:rPr lang="en-US" dirty="0" smtClean="0"/>
              <a:t> can</a:t>
            </a:r>
            <a:r>
              <a:rPr lang="en-US" b="1" dirty="0" smtClean="0"/>
              <a:t>not</a:t>
            </a:r>
            <a:r>
              <a:rPr lang="en-US" dirty="0" smtClean="0"/>
              <a:t> modify Ps or Vs-&gt; there is no evidence for this (no negative evidence)</a:t>
            </a:r>
          </a:p>
          <a:p>
            <a:pPr lvl="2">
              <a:defRPr/>
            </a:pPr>
            <a:r>
              <a:rPr lang="en-US" dirty="0" smtClean="0"/>
              <a:t>Is there a relation between time of acquisition and modification potential?</a:t>
            </a:r>
          </a:p>
          <a:p>
            <a:pPr lvl="2">
              <a:defRPr/>
            </a:pPr>
            <a:r>
              <a:rPr lang="en-US" dirty="0" smtClean="0"/>
              <a:t>Role of indirect negative evidence?</a:t>
            </a:r>
          </a:p>
          <a:p>
            <a:r>
              <a:rPr lang="en-US" dirty="0" smtClean="0"/>
              <a:t>(and much more can be said about this)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9912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How to approach this problem</a:t>
            </a:r>
          </a:p>
          <a:p>
            <a:pPr lvl="1">
              <a:defRPr/>
            </a:pPr>
            <a:r>
              <a:rPr lang="en-US" dirty="0" smtClean="0"/>
              <a:t>Study literature, study grammars</a:t>
            </a:r>
            <a:r>
              <a:rPr lang="en-US" dirty="0"/>
              <a:t>, form and test </a:t>
            </a:r>
            <a:r>
              <a:rPr lang="en-US" dirty="0" smtClean="0"/>
              <a:t>hypotheses, </a:t>
            </a:r>
            <a:r>
              <a:rPr lang="en-US" b="1" dirty="0" smtClean="0"/>
              <a:t>look for </a:t>
            </a:r>
            <a:r>
              <a:rPr lang="en-US" b="1" dirty="0" smtClean="0"/>
              <a:t>relevant </a:t>
            </a:r>
            <a:r>
              <a:rPr lang="en-US" b="1" dirty="0" smtClean="0"/>
              <a:t>data sets</a:t>
            </a:r>
            <a:r>
              <a:rPr lang="en-US" dirty="0" smtClean="0"/>
              <a:t>, </a:t>
            </a:r>
            <a:r>
              <a:rPr lang="en-US" b="1" dirty="0" smtClean="0"/>
              <a:t>create new datasets</a:t>
            </a:r>
            <a:r>
              <a:rPr lang="en-US" dirty="0" smtClean="0"/>
              <a:t>, </a:t>
            </a:r>
            <a:r>
              <a:rPr lang="en-US" b="1" dirty="0" smtClean="0"/>
              <a:t>enrich data with annotations</a:t>
            </a:r>
            <a:r>
              <a:rPr lang="en-US" dirty="0" smtClean="0"/>
              <a:t>, </a:t>
            </a:r>
            <a:r>
              <a:rPr lang="en-US" b="1" dirty="0" smtClean="0"/>
              <a:t>search in and through datasets</a:t>
            </a:r>
            <a:r>
              <a:rPr lang="en-US" dirty="0" smtClean="0"/>
              <a:t>, </a:t>
            </a:r>
            <a:r>
              <a:rPr lang="en-US" b="1" dirty="0" smtClean="0"/>
              <a:t>analyze data and visualize analysis results</a:t>
            </a:r>
            <a:r>
              <a:rPr lang="en-US" dirty="0" smtClean="0"/>
              <a:t>, design and carry out experiments, design and do simulations, ….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Focus here: </a:t>
            </a:r>
            <a:r>
              <a:rPr lang="en-US" dirty="0" smtClean="0"/>
              <a:t>searching </a:t>
            </a:r>
            <a:r>
              <a:rPr lang="en-US" dirty="0" smtClean="0"/>
              <a:t>relevant data easily in large </a:t>
            </a:r>
            <a:r>
              <a:rPr lang="en-US" dirty="0" smtClean="0"/>
              <a:t>resources </a:t>
            </a:r>
            <a:r>
              <a:rPr lang="en-US" dirty="0" smtClean="0"/>
              <a:t>using (components of ) the CLARIN infrastructure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9282164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Google is </a:t>
            </a:r>
            <a:r>
              <a:rPr lang="en-US" dirty="0" smtClean="0">
                <a:hlinkClick r:id="rId2" action="ppaction://hlinksldjump"/>
              </a:rPr>
              <a:t>no good </a:t>
            </a:r>
            <a:r>
              <a:rPr lang="en-US" dirty="0" smtClean="0"/>
              <a:t>for this! </a:t>
            </a:r>
          </a:p>
          <a:p>
            <a:pPr lvl="1">
              <a:defRPr/>
            </a:pPr>
            <a:r>
              <a:rPr lang="en-US" dirty="0" smtClean="0"/>
              <a:t>Because you need (inter alia) grammatical information</a:t>
            </a:r>
          </a:p>
          <a:p>
            <a:pPr lvl="1">
              <a:defRPr/>
            </a:pPr>
            <a:r>
              <a:rPr lang="en-US" dirty="0" smtClean="0"/>
              <a:t>Because (as any decent word) the relevant words are highly ambiguous (syntax and semantics):</a:t>
            </a:r>
          </a:p>
          <a:p>
            <a:pPr lvl="2">
              <a:lnSpc>
                <a:spcPct val="90000"/>
              </a:lnSpc>
            </a:pPr>
            <a:r>
              <a:rPr lang="en-US" altLang="nl-NL" dirty="0"/>
              <a:t>Erg (4x)= noun(de) ‘erg’; noun(het)’evil’, </a:t>
            </a:r>
            <a:r>
              <a:rPr lang="en-US" altLang="nl-NL" dirty="0" err="1"/>
              <a:t>adj+adv</a:t>
            </a:r>
            <a:r>
              <a:rPr lang="en-US" altLang="nl-NL" dirty="0"/>
              <a:t> ‘unpleasant’, </a:t>
            </a:r>
            <a:r>
              <a:rPr lang="en-US" altLang="nl-NL" dirty="0" err="1"/>
              <a:t>adv</a:t>
            </a:r>
            <a:r>
              <a:rPr lang="en-US" altLang="nl-NL" dirty="0"/>
              <a:t> ’very’</a:t>
            </a:r>
          </a:p>
          <a:p>
            <a:pPr lvl="2">
              <a:lnSpc>
                <a:spcPct val="90000"/>
              </a:lnSpc>
            </a:pPr>
            <a:r>
              <a:rPr lang="en-US" altLang="nl-NL" dirty="0" err="1"/>
              <a:t>Zeer</a:t>
            </a:r>
            <a:r>
              <a:rPr lang="en-US" altLang="nl-NL" dirty="0"/>
              <a:t> (3x)= noun ‘pain’; </a:t>
            </a:r>
            <a:r>
              <a:rPr lang="en-US" altLang="nl-NL" dirty="0" err="1"/>
              <a:t>adj</a:t>
            </a:r>
            <a:r>
              <a:rPr lang="en-US" altLang="nl-NL" dirty="0"/>
              <a:t> ‘painful’; </a:t>
            </a:r>
            <a:r>
              <a:rPr lang="en-US" altLang="nl-NL" dirty="0" err="1"/>
              <a:t>adv</a:t>
            </a:r>
            <a:r>
              <a:rPr lang="en-US" altLang="nl-NL" dirty="0"/>
              <a:t> ‘very’</a:t>
            </a:r>
          </a:p>
          <a:p>
            <a:pPr lvl="2">
              <a:lnSpc>
                <a:spcPct val="90000"/>
              </a:lnSpc>
            </a:pPr>
            <a:r>
              <a:rPr lang="en-US" altLang="nl-NL" dirty="0"/>
              <a:t>Heel </a:t>
            </a:r>
            <a:r>
              <a:rPr lang="en-US" altLang="nl-NL" dirty="0" smtClean="0"/>
              <a:t>(4x</a:t>
            </a:r>
            <a:r>
              <a:rPr lang="en-US" altLang="nl-NL" dirty="0"/>
              <a:t>) = </a:t>
            </a:r>
            <a:r>
              <a:rPr lang="en-US" altLang="nl-NL" dirty="0" err="1"/>
              <a:t>adj</a:t>
            </a:r>
            <a:r>
              <a:rPr lang="en-US" altLang="nl-NL" dirty="0"/>
              <a:t> ‘whole</a:t>
            </a:r>
            <a:r>
              <a:rPr lang="en-US" altLang="nl-NL" dirty="0" smtClean="0"/>
              <a:t>’; </a:t>
            </a:r>
            <a:r>
              <a:rPr lang="en-US" altLang="nl-NL" dirty="0" err="1" smtClean="0"/>
              <a:t>adj</a:t>
            </a:r>
            <a:r>
              <a:rPr lang="en-US" altLang="nl-NL" dirty="0" smtClean="0"/>
              <a:t> `big’; </a:t>
            </a:r>
            <a:r>
              <a:rPr lang="en-US" altLang="nl-NL" dirty="0" err="1"/>
              <a:t>verbform</a:t>
            </a:r>
            <a:r>
              <a:rPr lang="en-US" altLang="nl-NL" dirty="0"/>
              <a:t> ‘heal’; </a:t>
            </a:r>
            <a:r>
              <a:rPr lang="en-US" altLang="nl-NL" dirty="0" err="1"/>
              <a:t>adv</a:t>
            </a:r>
            <a:r>
              <a:rPr lang="en-US" altLang="nl-NL" dirty="0"/>
              <a:t> ‘</a:t>
            </a:r>
            <a:r>
              <a:rPr lang="en-US" altLang="nl-NL" dirty="0" smtClean="0"/>
              <a:t>very</a:t>
            </a:r>
          </a:p>
          <a:p>
            <a:pPr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984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 the basic facts correct?</a:t>
            </a:r>
          </a:p>
          <a:p>
            <a:pPr>
              <a:defRPr/>
            </a:pPr>
            <a:r>
              <a:rPr lang="en-US" dirty="0" smtClean="0"/>
              <a:t>Search with </a:t>
            </a:r>
            <a:r>
              <a:rPr lang="en-US" dirty="0" smtClean="0">
                <a:hlinkClick r:id="rId2"/>
              </a:rPr>
              <a:t>OpenSONAR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Search in PoS-tagged corpus SONAR-500</a:t>
            </a:r>
          </a:p>
          <a:p>
            <a:pPr lvl="1">
              <a:defRPr/>
            </a:pPr>
            <a:r>
              <a:rPr lang="en-US" dirty="0" smtClean="0"/>
              <a:t>reduces problem with ambiguities </a:t>
            </a:r>
          </a:p>
          <a:p>
            <a:pPr lvl="1">
              <a:defRPr/>
            </a:pPr>
            <a:r>
              <a:rPr lang="en-US" dirty="0" smtClean="0"/>
              <a:t>Sneak preview 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99474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 after analysis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does occur with certain adverbially used PPs</a:t>
            </a:r>
          </a:p>
          <a:p>
            <a:pPr lvl="2">
              <a:defRPr/>
            </a:pPr>
            <a:r>
              <a:rPr lang="en-US" i="1" dirty="0" smtClean="0"/>
              <a:t>Heel in het begin, heel </a:t>
            </a:r>
            <a:r>
              <a:rPr lang="en-US" i="1" dirty="0" err="1" smtClean="0"/>
              <a:t>af</a:t>
            </a:r>
            <a:r>
              <a:rPr lang="en-US" i="1" dirty="0" smtClean="0"/>
              <a:t> en toe, heel in het </a:t>
            </a:r>
            <a:r>
              <a:rPr lang="en-US" i="1" dirty="0" err="1" smtClean="0"/>
              <a:t>bijzonder</a:t>
            </a:r>
            <a:r>
              <a:rPr lang="en-US" i="1" dirty="0" smtClean="0"/>
              <a:t>, heel in het </a:t>
            </a:r>
            <a:r>
              <a:rPr lang="en-US" i="1" dirty="0" err="1" smtClean="0"/>
              <a:t>kort</a:t>
            </a:r>
            <a:r>
              <a:rPr lang="en-US" i="1" dirty="0" smtClean="0"/>
              <a:t>, heel op het </a:t>
            </a:r>
            <a:r>
              <a:rPr lang="en-US" i="1" dirty="0" err="1" smtClean="0"/>
              <a:t>laatst</a:t>
            </a:r>
            <a:r>
              <a:rPr lang="en-US" i="1" dirty="0" smtClean="0"/>
              <a:t>, heel in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</a:t>
            </a:r>
            <a:r>
              <a:rPr lang="en-US" i="1" dirty="0" err="1" smtClean="0"/>
              <a:t>uit</a:t>
            </a:r>
            <a:r>
              <a:rPr lang="en-US" i="1" dirty="0" smtClean="0"/>
              <a:t>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in het </a:t>
            </a:r>
            <a:r>
              <a:rPr lang="en-US" i="1" dirty="0" err="1" smtClean="0"/>
              <a:t>algemeen</a:t>
            </a:r>
            <a:r>
              <a:rPr lang="en-US" dirty="0" smtClean="0"/>
              <a:t>, </a:t>
            </a:r>
          </a:p>
          <a:p>
            <a:pPr lvl="2">
              <a:defRPr/>
            </a:pPr>
            <a:r>
              <a:rPr lang="en-US" i="1" dirty="0" err="1"/>
              <a:t>D</a:t>
            </a:r>
            <a:r>
              <a:rPr lang="en-US" i="1" dirty="0" err="1" smtClean="0"/>
              <a:t>at</a:t>
            </a:r>
            <a:r>
              <a:rPr lang="en-US" i="1" dirty="0" smtClean="0"/>
              <a:t> </a:t>
            </a:r>
            <a:r>
              <a:rPr lang="en-US" i="1" dirty="0" err="1" smtClean="0"/>
              <a:t>ligt</a:t>
            </a:r>
            <a:r>
              <a:rPr lang="en-US" i="1" dirty="0" smtClean="0"/>
              <a:t> hem heel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aan</a:t>
            </a:r>
            <a:r>
              <a:rPr lang="en-US" i="1" dirty="0" smtClean="0"/>
              <a:t> het hart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does occur with predicative PPs (but I find them ill-formed)</a:t>
            </a:r>
          </a:p>
          <a:p>
            <a:pPr lvl="2">
              <a:defRPr/>
            </a:pPr>
            <a:r>
              <a:rPr lang="nl-NL" i="1" dirty="0"/>
              <a:t>buiten zijn verwachting, </a:t>
            </a:r>
            <a:r>
              <a:rPr lang="nl-NL" i="1" dirty="0" smtClean="0"/>
              <a:t>in </a:t>
            </a:r>
            <a:r>
              <a:rPr lang="nl-NL" i="1" dirty="0"/>
              <a:t>de mode, in de vakantiestemming, in het zwart, in </a:t>
            </a:r>
            <a:r>
              <a:rPr lang="nl-NL" i="1" dirty="0" smtClean="0"/>
              <a:t>orde</a:t>
            </a:r>
          </a:p>
          <a:p>
            <a:pPr lvl="1">
              <a:defRPr/>
            </a:pPr>
            <a:r>
              <a:rPr lang="en-US" dirty="0" smtClean="0"/>
              <a:t>Maybe </a:t>
            </a:r>
            <a:r>
              <a:rPr lang="en-US" i="1" dirty="0" smtClean="0"/>
              <a:t>heel</a:t>
            </a:r>
            <a:r>
              <a:rPr lang="en-US" dirty="0" smtClean="0"/>
              <a:t> is used as </a:t>
            </a:r>
            <a:r>
              <a:rPr lang="en-US" i="1" dirty="0" err="1" smtClean="0"/>
              <a:t>geheel</a:t>
            </a:r>
            <a:r>
              <a:rPr lang="en-US" dirty="0" smtClean="0"/>
              <a:t> by some people</a:t>
            </a:r>
            <a:endParaRPr lang="nl-NL" dirty="0"/>
          </a:p>
          <a:p>
            <a:pPr lvl="2"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13132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PoS code annotation</a:t>
            </a:r>
          </a:p>
          <a:p>
            <a:pPr lvl="1">
              <a:defRPr/>
            </a:pPr>
            <a:r>
              <a:rPr lang="en-US" dirty="0" smtClean="0"/>
              <a:t>is (just) OK for adjacent words (but quite some noise)</a:t>
            </a:r>
          </a:p>
          <a:p>
            <a:pPr lvl="1">
              <a:defRPr/>
            </a:pPr>
            <a:r>
              <a:rPr lang="en-US" dirty="0" smtClean="0"/>
              <a:t>Is useless for more distant grammatically related words </a:t>
            </a:r>
          </a:p>
          <a:p>
            <a:pPr>
              <a:defRPr/>
            </a:pPr>
            <a:r>
              <a:rPr lang="en-US" dirty="0" smtClean="0"/>
              <a:t>Desired: Search for words that have a grammatical relation (dependency relations)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LASSY </a:t>
            </a:r>
            <a:r>
              <a:rPr lang="en-US" dirty="0" err="1" smtClean="0">
                <a:hlinkClick r:id="rId2"/>
              </a:rPr>
              <a:t>Woordrelaties</a:t>
            </a:r>
            <a:r>
              <a:rPr lang="en-US" dirty="0" smtClean="0">
                <a:hlinkClick r:id="rId2"/>
              </a:rPr>
              <a:t> Interface</a:t>
            </a:r>
            <a:endParaRPr lang="nl-NL" dirty="0"/>
          </a:p>
          <a:p>
            <a:pPr lvl="2">
              <a:defRPr/>
            </a:pPr>
            <a:r>
              <a:rPr lang="en-US" dirty="0" smtClean="0"/>
              <a:t>LASSY Small: 65 k sentences (1 m words)</a:t>
            </a:r>
          </a:p>
          <a:p>
            <a:pPr lvl="2">
              <a:defRPr/>
            </a:pPr>
            <a:r>
              <a:rPr lang="en-US" dirty="0" smtClean="0"/>
              <a:t>LASSY-LARGE/wiki: 8.6 m sentences (125 m words)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9559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</a:t>
            </a:r>
          </a:p>
          <a:p>
            <a:pPr lvl="1"/>
            <a:r>
              <a:rPr lang="en-US" i="1" dirty="0" smtClean="0"/>
              <a:t>Heel</a:t>
            </a:r>
          </a:p>
          <a:p>
            <a:pPr lvl="2"/>
            <a:r>
              <a:rPr lang="en-US" dirty="0" smtClean="0"/>
              <a:t>There are examples where </a:t>
            </a:r>
            <a:r>
              <a:rPr lang="en-US" i="1" dirty="0" smtClean="0"/>
              <a:t>heel</a:t>
            </a:r>
            <a:r>
              <a:rPr lang="en-US" dirty="0" smtClean="0"/>
              <a:t> modifies a `verb’</a:t>
            </a:r>
          </a:p>
          <a:p>
            <a:pPr lvl="2"/>
            <a:r>
              <a:rPr lang="en-US" dirty="0" smtClean="0"/>
              <a:t>But `verb’ is actually a </a:t>
            </a:r>
            <a:r>
              <a:rPr lang="en-US" dirty="0" err="1" smtClean="0"/>
              <a:t>deverbal</a:t>
            </a:r>
            <a:r>
              <a:rPr lang="en-US" dirty="0" smtClean="0"/>
              <a:t> (participle) adjective</a:t>
            </a:r>
          </a:p>
          <a:p>
            <a:pPr lvl="2"/>
            <a:r>
              <a:rPr lang="en-US" dirty="0" smtClean="0"/>
              <a:t>in ‘</a:t>
            </a:r>
            <a:r>
              <a:rPr lang="en-US" i="1" dirty="0" smtClean="0"/>
              <a:t>heel</a:t>
            </a:r>
            <a:r>
              <a:rPr lang="en-US" dirty="0" smtClean="0"/>
              <a:t> </a:t>
            </a:r>
            <a:r>
              <a:rPr lang="en-US" i="1" dirty="0" smtClean="0"/>
              <a:t>open </a:t>
            </a:r>
            <a:r>
              <a:rPr lang="en-US" i="1" dirty="0" err="1" smtClean="0"/>
              <a:t>staan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dirty="0" smtClean="0"/>
              <a:t>’ </a:t>
            </a:r>
            <a:r>
              <a:rPr lang="en-US" i="1" dirty="0" smtClean="0"/>
              <a:t>heel</a:t>
            </a:r>
            <a:r>
              <a:rPr lang="en-US" dirty="0" smtClean="0"/>
              <a:t> is incorrectly analyzed as modifying the verb</a:t>
            </a:r>
          </a:p>
          <a:p>
            <a:pPr lvl="1"/>
            <a:r>
              <a:rPr lang="en-US" i="1" dirty="0" err="1" smtClean="0"/>
              <a:t>Zeer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most examples of </a:t>
            </a:r>
            <a:r>
              <a:rPr lang="en-US" dirty="0" err="1" smtClean="0"/>
              <a:t>deverbal</a:t>
            </a:r>
            <a:r>
              <a:rPr lang="en-US" dirty="0" smtClean="0"/>
              <a:t> adjectives</a:t>
            </a:r>
          </a:p>
          <a:p>
            <a:pPr lvl="2"/>
            <a:r>
              <a:rPr lang="en-US" dirty="0" smtClean="0"/>
              <a:t>But also some real verbs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confirms initial assumptions about the facts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4017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 (NL part)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data and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Apply tools to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Store data and tools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437414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Searching for Constructions</a:t>
            </a:r>
          </a:p>
          <a:p>
            <a:pPr lvl="1"/>
            <a:r>
              <a:rPr lang="en-US" dirty="0" smtClean="0">
                <a:hlinkClick r:id="rId2"/>
              </a:rPr>
              <a:t>GrETEL</a:t>
            </a:r>
            <a:endParaRPr lang="en-US" dirty="0" smtClean="0"/>
          </a:p>
          <a:p>
            <a:pPr lvl="1"/>
            <a:r>
              <a:rPr lang="en-US" dirty="0" smtClean="0"/>
              <a:t>Example-based </a:t>
            </a:r>
            <a:r>
              <a:rPr lang="en-US" dirty="0" err="1" smtClean="0"/>
              <a:t>treebank</a:t>
            </a:r>
            <a:r>
              <a:rPr lang="en-US" dirty="0" smtClean="0"/>
              <a:t> query system</a:t>
            </a:r>
          </a:p>
          <a:p>
            <a:pPr lvl="2"/>
            <a:r>
              <a:rPr lang="en-US" dirty="0" smtClean="0"/>
              <a:t>LASSY-Small, </a:t>
            </a:r>
            <a:r>
              <a:rPr lang="en-US" dirty="0"/>
              <a:t>Corpus </a:t>
            </a:r>
            <a:r>
              <a:rPr lang="en-US" dirty="0" err="1"/>
              <a:t>Gesproken</a:t>
            </a:r>
            <a:r>
              <a:rPr lang="en-US" dirty="0"/>
              <a:t> </a:t>
            </a:r>
            <a:r>
              <a:rPr lang="en-US" dirty="0" err="1" smtClean="0"/>
              <a:t>Nederlands</a:t>
            </a:r>
            <a:r>
              <a:rPr lang="en-US" dirty="0" smtClean="0"/>
              <a:t> (CGN)</a:t>
            </a:r>
          </a:p>
          <a:p>
            <a:pPr lvl="2"/>
            <a:r>
              <a:rPr lang="en-US" dirty="0" smtClean="0"/>
              <a:t>Currently extended to LASSY-LARGE (700 m tokens)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Small Demo on CGN</a:t>
            </a:r>
            <a:endParaRPr lang="en-US" dirty="0" smtClean="0"/>
          </a:p>
          <a:p>
            <a:pPr lvl="1"/>
            <a:r>
              <a:rPr lang="en-US" dirty="0" smtClean="0"/>
              <a:t>Want to know more?</a:t>
            </a:r>
          </a:p>
          <a:p>
            <a:pPr lvl="2"/>
            <a:r>
              <a:rPr lang="en-US" dirty="0" smtClean="0"/>
              <a:t>Mar 31, 2014, 15:30 Syntax Interface Meeting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0376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Cornetto </a:t>
            </a:r>
            <a:r>
              <a:rPr lang="en-US" dirty="0">
                <a:hlinkClick r:id="rId2"/>
              </a:rPr>
              <a:t>data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>
                <a:hlinkClick r:id="rId3"/>
              </a:rPr>
              <a:t>Interface</a:t>
            </a:r>
            <a:r>
              <a:rPr lang="en-US" dirty="0"/>
              <a:t> to </a:t>
            </a:r>
            <a:r>
              <a:rPr lang="en-US" dirty="0" smtClean="0"/>
              <a:t>Cornetto</a:t>
            </a:r>
          </a:p>
          <a:p>
            <a:r>
              <a:rPr lang="en-US" dirty="0" err="1" smtClean="0"/>
              <a:t>Lexico</a:t>
            </a:r>
            <a:r>
              <a:rPr lang="en-US" dirty="0" smtClean="0"/>
              <a:t>-semantic database based on Dutch </a:t>
            </a:r>
            <a:r>
              <a:rPr lang="en-US" dirty="0" err="1" smtClean="0"/>
              <a:t>WordNet</a:t>
            </a:r>
            <a:r>
              <a:rPr lang="en-US" dirty="0" smtClean="0"/>
              <a:t> and </a:t>
            </a:r>
            <a:r>
              <a:rPr lang="en-US" dirty="0" err="1" smtClean="0"/>
              <a:t>ReferentieBestand</a:t>
            </a:r>
            <a:r>
              <a:rPr lang="en-US" dirty="0" smtClean="0"/>
              <a:t> </a:t>
            </a:r>
            <a:r>
              <a:rPr lang="en-US" dirty="0" err="1" smtClean="0"/>
              <a:t>Nederlands</a:t>
            </a:r>
            <a:endParaRPr lang="en-US" dirty="0" smtClean="0"/>
          </a:p>
          <a:p>
            <a:r>
              <a:rPr lang="en-US" dirty="0" smtClean="0"/>
              <a:t>Created in STEVIN programme</a:t>
            </a:r>
          </a:p>
          <a:p>
            <a:r>
              <a:rPr lang="en-US" dirty="0" smtClean="0"/>
              <a:t>User-friendly interface made in CLARIN-NL</a:t>
            </a:r>
          </a:p>
          <a:p>
            <a:r>
              <a:rPr lang="en-US" dirty="0" smtClean="0">
                <a:hlinkClick r:id="rId4" action="ppaction://hlinksldjump"/>
              </a:rPr>
              <a:t>Example</a:t>
            </a:r>
            <a:r>
              <a:rPr lang="en-US" dirty="0" smtClean="0"/>
              <a:t> to search for (near-)synonyms of </a:t>
            </a:r>
            <a:r>
              <a:rPr lang="en-US" i="1" dirty="0" err="1" smtClean="0"/>
              <a:t>zeer</a:t>
            </a:r>
            <a:r>
              <a:rPr lang="en-US" i="1" dirty="0" smtClean="0"/>
              <a:t>, erg, heel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95105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5100" dirty="0" smtClean="0"/>
              <a:t>What is the modification potential of near-synonyms of </a:t>
            </a:r>
            <a:r>
              <a:rPr lang="en-US" sz="5100" i="1" dirty="0" err="1" smtClean="0"/>
              <a:t>zeer</a:t>
            </a:r>
            <a:r>
              <a:rPr lang="en-US" sz="5100" dirty="0" smtClean="0"/>
              <a:t>, </a:t>
            </a:r>
            <a:r>
              <a:rPr lang="en-US" sz="5100" i="1" dirty="0" smtClean="0"/>
              <a:t>heel</a:t>
            </a:r>
            <a:r>
              <a:rPr lang="en-US" sz="5100" dirty="0" smtClean="0"/>
              <a:t>, </a:t>
            </a:r>
            <a:r>
              <a:rPr lang="en-US" sz="5100" i="1" dirty="0" smtClean="0"/>
              <a:t>erg</a:t>
            </a:r>
            <a:r>
              <a:rPr lang="en-US" sz="5100" dirty="0" smtClean="0"/>
              <a:t>?</a:t>
            </a:r>
          </a:p>
          <a:p>
            <a:pPr lvl="1">
              <a:defRPr/>
            </a:pPr>
            <a:r>
              <a:rPr lang="en-US" i="1" dirty="0" smtClean="0"/>
              <a:t>allemachtig-adv-2</a:t>
            </a:r>
            <a:r>
              <a:rPr lang="en-US" i="1" dirty="0"/>
              <a:t> beestachtig-adv-2 bijzonder-a-4 bliksems-adv-2 bloedig-adv-2 bovenmate-adv-1 buitengewoon-adv-2 buitenmate-adv-1 buitensporig-adv-2 crimineel-a-4 deerlijk-adv-2 deksels-adv-2 donders-adv-2 drommels-adv-2 eindeloos-a-3 enorm-adv-2 erbarmelijk-adv-2 fantastisch-adv-6 formidabel-adv-2 geweldig-adv-4 goddeloos-adv-2 godsjammerlijk-adv-2 grenzeloos-adv-2 grotelijks-adv-1 heel-adv-5 ijselijk-adv-2 ijzig-a-4 intens-adv-2 krankzinnig-adv-3 machtig-adv-4 mirakels-adv-1 monsterachtig-adv-2 moorddadig-adv-4 oneindig-adv-2 onnoemelijk-adv-2 ontiegelijk-adv-2 ontstellend-adv-2 ontzaglijk-adv-2 ontzettend-adv-3 onuitsprekelijk-adv-2 onvoorstelbaar-adv-2 onwezenlijk-adv-2 onwijs-adv-4 overweldigend-adv-2 peilloos-adv-2 reusachtig-adv-3 reuze-adv-2 schrikkelijk-adv-2 sterk-adv-7 uiterst-adv-4 verdomd-adv-2 verdraaid-a-4 verduiveld-adv-2 verduveld-adv-2 verrekt-adv-3 verrot-adv-3 verschrikkelijk-adv-3 vervloekt-adv-2 vreselijk-adv-5 waanzinnig-adv-2 zeer-adv-3 zeldzaam-adv-2 zwaar-adv-10 </a:t>
            </a:r>
            <a:endParaRPr lang="en-US" i="1" dirty="0" smtClean="0"/>
          </a:p>
          <a:p>
            <a:pPr>
              <a:defRPr/>
            </a:pPr>
            <a:r>
              <a:rPr lang="en-US" sz="4400" dirty="0" smtClean="0"/>
              <a:t>Many of these appear atypical for young children and are probably learned late</a:t>
            </a:r>
          </a:p>
          <a:p>
            <a:pPr>
              <a:defRPr/>
            </a:pPr>
            <a:r>
              <a:rPr lang="en-US" sz="4400" dirty="0" smtClean="0"/>
              <a:t>Is there a correlation between this and their modification potential?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72750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>
                <a:hlinkClick r:id="rId2"/>
              </a:rPr>
              <a:t>COAVA</a:t>
            </a:r>
            <a:r>
              <a:rPr lang="en-US" sz="3200" dirty="0"/>
              <a:t> application CHILDES </a:t>
            </a:r>
            <a:r>
              <a:rPr lang="en-US" sz="3200" dirty="0" smtClean="0"/>
              <a:t>browser</a:t>
            </a:r>
          </a:p>
          <a:p>
            <a:pPr marL="742950" lvl="2" indent="-342900">
              <a:defRPr/>
            </a:pPr>
            <a:r>
              <a:rPr lang="en-US" dirty="0" smtClean="0"/>
              <a:t>Application built for research into the relation between language acquisition and lexical dialectical variation</a:t>
            </a:r>
          </a:p>
          <a:p>
            <a:pPr marL="742950" lvl="2" indent="-342900">
              <a:defRPr/>
            </a:pPr>
            <a:r>
              <a:rPr lang="en-US" dirty="0" smtClean="0"/>
              <a:t>Cognition, Acquisition and Variation tool</a:t>
            </a:r>
          </a:p>
          <a:p>
            <a:pPr marL="742950" lvl="2" indent="-342900"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r>
              <a:rPr lang="en-US" dirty="0" smtClean="0"/>
              <a:t> of the COAVA CHILDES browser analyzing and </a:t>
            </a:r>
            <a:r>
              <a:rPr lang="en-US" dirty="0" err="1" smtClean="0"/>
              <a:t>visualising</a:t>
            </a:r>
            <a:r>
              <a:rPr lang="en-US" dirty="0" smtClean="0"/>
              <a:t> children’s speech</a:t>
            </a:r>
          </a:p>
          <a:p>
            <a:pPr marL="742950" lvl="2" indent="-342900">
              <a:defRPr/>
            </a:pPr>
            <a:r>
              <a:rPr lang="en-US" dirty="0" smtClean="0"/>
              <a:t>(for child-directed speech see </a:t>
            </a:r>
            <a:r>
              <a:rPr lang="en-US" dirty="0" smtClean="0">
                <a:hlinkClick r:id="rId4" action="ppaction://hlinksldjump"/>
              </a:rPr>
              <a:t>here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99269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0859"/>
              </p:ext>
            </p:extLst>
          </p:nvPr>
        </p:nvGraphicFramePr>
        <p:xfrm>
          <a:off x="323528" y="1916832"/>
          <a:ext cx="882047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80120"/>
                <a:gridCol w="1363461"/>
                <a:gridCol w="1102559"/>
                <a:gridCol w="1102559"/>
                <a:gridCol w="1102559"/>
                <a:gridCol w="1102559"/>
                <a:gridCol w="1102559"/>
              </a:tblGrid>
              <a:tr h="871297">
                <a:tc>
                  <a:txBody>
                    <a:bodyPr/>
                    <a:lstStyle/>
                    <a:p>
                      <a:pPr algn="l" fontAlgn="b"/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 P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Un-clear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27541"/>
              </p:ext>
            </p:extLst>
          </p:nvPr>
        </p:nvGraphicFramePr>
        <p:xfrm>
          <a:off x="1475656" y="486916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relevant occurrence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Day(</a:t>
                      </a:r>
                      <a:r>
                        <a:rPr lang="en-US" dirty="0" err="1" smtClean="0"/>
                        <a:t>Yr;Mo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 (1;11)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1048 (2;10)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 (4;8)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7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Summary: CLARIN-NL tools</a:t>
            </a:r>
          </a:p>
          <a:p>
            <a:pPr lvl="1">
              <a:defRPr/>
            </a:pPr>
            <a:r>
              <a:rPr lang="en-US" dirty="0" smtClean="0"/>
              <a:t>Enable search for grammatical and semantic properties</a:t>
            </a:r>
          </a:p>
          <a:p>
            <a:pPr lvl="1">
              <a:defRPr/>
            </a:pPr>
            <a:r>
              <a:rPr lang="en-US" dirty="0" smtClean="0"/>
              <a:t>In small (1M) to large (700M) annotated corpora</a:t>
            </a:r>
          </a:p>
          <a:p>
            <a:pPr lvl="1">
              <a:defRPr/>
            </a:pPr>
            <a:r>
              <a:rPr lang="en-US" dirty="0" smtClean="0"/>
              <a:t>And in rich lexical databases</a:t>
            </a:r>
          </a:p>
          <a:p>
            <a:pPr lvl="1">
              <a:defRPr/>
            </a:pPr>
            <a:r>
              <a:rPr lang="en-US" dirty="0" smtClean="0"/>
              <a:t>With easy to use interfaces</a:t>
            </a:r>
          </a:p>
          <a:p>
            <a:pPr lvl="1">
              <a:defRPr/>
            </a:pPr>
            <a:r>
              <a:rPr lang="en-US" dirty="0" smtClean="0"/>
              <a:t>Provide new data gathering </a:t>
            </a:r>
            <a:r>
              <a:rPr lang="en-US" dirty="0" err="1" smtClean="0"/>
              <a:t>opportunies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that mostly did not exist  for Dutch until recently</a:t>
            </a:r>
          </a:p>
          <a:p>
            <a:pPr lvl="2">
              <a:defRPr/>
            </a:pPr>
            <a:r>
              <a:rPr lang="en-US" dirty="0" smtClean="0"/>
              <a:t>were available for specialists only until one year ago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9278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 (NL part)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data and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Apply tools to data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Store data and tools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039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about your research data /software?</a:t>
            </a:r>
          </a:p>
          <a:p>
            <a:pPr lvl="1"/>
            <a:r>
              <a:rPr lang="en-US" dirty="0" smtClean="0"/>
              <a:t>Make them </a:t>
            </a:r>
            <a:r>
              <a:rPr lang="en-US" dirty="0" smtClean="0">
                <a:hlinkClick r:id="rId2"/>
              </a:rPr>
              <a:t>CLARIN-compatible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CLARIN tools and services apply to them</a:t>
            </a:r>
          </a:p>
          <a:p>
            <a:pPr lvl="2"/>
            <a:r>
              <a:rPr lang="en-US" dirty="0" smtClean="0"/>
              <a:t>For analysis, improvement, creation</a:t>
            </a:r>
          </a:p>
          <a:p>
            <a:pPr lvl="2"/>
            <a:r>
              <a:rPr lang="en-US" dirty="0" smtClean="0"/>
              <a:t>Others can use them more easily</a:t>
            </a:r>
          </a:p>
          <a:p>
            <a:pPr lvl="1"/>
            <a:r>
              <a:rPr lang="en-US" dirty="0" smtClean="0"/>
              <a:t>Store them at a CLARIN Centre</a:t>
            </a:r>
          </a:p>
          <a:p>
            <a:pPr lvl="2"/>
            <a:r>
              <a:rPr lang="en-US" dirty="0" smtClean="0"/>
              <a:t>For long term preservation</a:t>
            </a:r>
          </a:p>
          <a:p>
            <a:pPr lvl="2"/>
            <a:r>
              <a:rPr lang="en-US" dirty="0" smtClean="0"/>
              <a:t>For easy access by you and others (e.g. via the VLO)</a:t>
            </a:r>
          </a:p>
          <a:p>
            <a:pPr lvl="2"/>
            <a:r>
              <a:rPr lang="en-US" dirty="0" smtClean="0"/>
              <a:t>For verifiability and </a:t>
            </a:r>
            <a:r>
              <a:rPr lang="en-US" dirty="0" err="1" smtClean="0"/>
              <a:t>replicability</a:t>
            </a:r>
            <a:r>
              <a:rPr lang="en-US" dirty="0" smtClean="0"/>
              <a:t> of your research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‘</a:t>
            </a:r>
            <a:r>
              <a:rPr lang="en-US" sz="2400" i="1" dirty="0" smtClean="0"/>
              <a:t>Can store the data &amp; tools’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CLARIN Centres in the Netherlands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DANS</a:t>
            </a:r>
          </a:p>
          <a:p>
            <a:pPr lvl="1"/>
            <a:r>
              <a:rPr lang="en-US" dirty="0" smtClean="0"/>
              <a:t>Huygens ING</a:t>
            </a:r>
          </a:p>
          <a:p>
            <a:pPr lvl="1"/>
            <a:r>
              <a:rPr lang="en-US" dirty="0" smtClean="0"/>
              <a:t>INL</a:t>
            </a:r>
          </a:p>
          <a:p>
            <a:pPr lvl="1"/>
            <a:r>
              <a:rPr lang="en-US" dirty="0" smtClean="0"/>
              <a:t>Meertens Institute</a:t>
            </a:r>
          </a:p>
          <a:p>
            <a:pPr lvl="1"/>
            <a:r>
              <a:rPr lang="en-US" dirty="0" smtClean="0"/>
              <a:t>MPI</a:t>
            </a:r>
          </a:p>
          <a:p>
            <a:r>
              <a:rPr lang="en-US" dirty="0" smtClean="0"/>
              <a:t>CLARIN offers </a:t>
            </a:r>
            <a:r>
              <a:rPr lang="en-US" dirty="0" smtClean="0">
                <a:hlinkClick r:id="rId3"/>
              </a:rPr>
              <a:t>many tools </a:t>
            </a:r>
            <a:r>
              <a:rPr lang="en-US" dirty="0" smtClean="0"/>
              <a:t>to make your data / software CLARIN compatible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‘</a:t>
            </a:r>
            <a:r>
              <a:rPr lang="en-US" sz="2400" i="1" dirty="0" smtClean="0"/>
              <a:t>Can store the data &amp; tools’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37016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UiL-OTS people have done / are doing this: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DuELME project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data</a:t>
            </a:r>
            <a:r>
              <a:rPr lang="en-US" dirty="0" smtClean="0"/>
              <a:t> (multi-word expressions) and </a:t>
            </a:r>
            <a:r>
              <a:rPr lang="en-US" dirty="0" smtClean="0">
                <a:hlinkClick r:id="rId4"/>
              </a:rPr>
              <a:t>interface</a:t>
            </a:r>
            <a:r>
              <a:rPr lang="en-US" dirty="0" smtClean="0"/>
              <a:t> with   </a:t>
            </a:r>
            <a:r>
              <a:rPr lang="en-US" dirty="0" smtClean="0">
                <a:hlinkClick r:id="rId5"/>
              </a:rPr>
              <a:t>metadata</a:t>
            </a:r>
            <a:r>
              <a:rPr lang="en-US" dirty="0" smtClean="0"/>
              <a:t> (Jan Odijk)</a:t>
            </a:r>
          </a:p>
          <a:p>
            <a:pPr lvl="1"/>
            <a:r>
              <a:rPr lang="en-US" dirty="0"/>
              <a:t>Database of the Longitudinal Utrecht Collection of English Accents (</a:t>
            </a:r>
            <a:r>
              <a:rPr lang="en-US" dirty="0">
                <a:hlinkClick r:id="rId6"/>
              </a:rPr>
              <a:t>D-LUCEA</a:t>
            </a:r>
            <a:r>
              <a:rPr lang="en-US" dirty="0"/>
              <a:t>) curated data … expected in </a:t>
            </a:r>
            <a:r>
              <a:rPr lang="en-US" dirty="0" smtClean="0"/>
              <a:t>2014 (Hugo </a:t>
            </a:r>
            <a:r>
              <a:rPr lang="nl-NL" dirty="0"/>
              <a:t>Quené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2013 </a:t>
            </a:r>
            <a:r>
              <a:rPr lang="en-US" dirty="0">
                <a:hlinkClick r:id="rId6"/>
              </a:rPr>
              <a:t>DISCAN</a:t>
            </a:r>
            <a:r>
              <a:rPr lang="en-US" dirty="0"/>
              <a:t> text corpus enriched with discourse Annotation and </a:t>
            </a:r>
            <a:r>
              <a:rPr lang="en-US" dirty="0">
                <a:hlinkClick r:id="rId7"/>
              </a:rPr>
              <a:t>its </a:t>
            </a:r>
            <a:r>
              <a:rPr lang="en-US" dirty="0" smtClean="0">
                <a:hlinkClick r:id="rId7"/>
              </a:rPr>
              <a:t>metadata</a:t>
            </a:r>
            <a:r>
              <a:rPr lang="en-US" dirty="0" smtClean="0"/>
              <a:t> (Ted Sanders)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`UiL-OTS Inside’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CLARIN-NL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National project in the Netherlands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2009-2015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Budget: 9.01 m euro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Funding by NWO (National Roadmap Large Scale Infrastructures)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Coordinated by Utrecht University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hlinkClick r:id="rId3"/>
              </a:rPr>
              <a:t>&gt;33 partners </a:t>
            </a:r>
            <a:r>
              <a:rPr lang="en-US" dirty="0" smtClean="0"/>
              <a:t>(universities, royal academy institutes, independent institutes, libraries, etc.)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More UiL-OTS resources…</a:t>
            </a:r>
          </a:p>
          <a:p>
            <a:pPr lvl="1"/>
            <a:r>
              <a:rPr lang="en-US" dirty="0" smtClean="0"/>
              <a:t>TDS-Curator </a:t>
            </a:r>
            <a:r>
              <a:rPr lang="en-US" dirty="0"/>
              <a:t>project Access to the </a:t>
            </a:r>
            <a:r>
              <a:rPr lang="en-US" dirty="0">
                <a:hlinkClick r:id="rId2"/>
              </a:rPr>
              <a:t>Typological Database System </a:t>
            </a:r>
            <a:r>
              <a:rPr lang="en-US" dirty="0"/>
              <a:t>(TDS</a:t>
            </a:r>
            <a:r>
              <a:rPr lang="en-US" dirty="0" smtClean="0"/>
              <a:t>) (Alexis Dimitriadis)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MIMORE project</a:t>
            </a:r>
            <a:r>
              <a:rPr lang="en-US" dirty="0" smtClean="0"/>
              <a:t> metadata for </a:t>
            </a:r>
            <a:r>
              <a:rPr lang="en-US" dirty="0" smtClean="0">
                <a:hlinkClick r:id="rId4"/>
              </a:rPr>
              <a:t>DiDDD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Dynasand</a:t>
            </a:r>
            <a:r>
              <a:rPr lang="en-US" dirty="0" smtClean="0"/>
              <a:t>, and </a:t>
            </a:r>
            <a:r>
              <a:rPr lang="en-US" dirty="0" smtClean="0">
                <a:hlinkClick r:id="rId6"/>
              </a:rPr>
              <a:t>GTRP</a:t>
            </a:r>
            <a:r>
              <a:rPr lang="en-US" dirty="0" smtClean="0"/>
              <a:t> and the </a:t>
            </a:r>
            <a:r>
              <a:rPr lang="en-US" dirty="0" err="1" smtClean="0">
                <a:hlinkClick r:id="rId7"/>
              </a:rPr>
              <a:t>Mimore</a:t>
            </a:r>
            <a:r>
              <a:rPr lang="en-US" dirty="0" smtClean="0">
                <a:hlinkClick r:id="rId7"/>
              </a:rPr>
              <a:t> search</a:t>
            </a:r>
            <a:r>
              <a:rPr lang="en-US" dirty="0" smtClean="0"/>
              <a:t> engine (Sjef Barbiers)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‘UiL-OTS Inside’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More UiL-OTS resources….</a:t>
            </a:r>
          </a:p>
          <a:p>
            <a:pPr lvl="1"/>
            <a:r>
              <a:rPr lang="en-US" dirty="0" smtClean="0"/>
              <a:t>MIGMAP </a:t>
            </a:r>
            <a:r>
              <a:rPr lang="en-US" dirty="0"/>
              <a:t>project  </a:t>
            </a:r>
            <a:r>
              <a:rPr lang="en-US" dirty="0">
                <a:hlinkClick r:id="rId2"/>
              </a:rPr>
              <a:t>Dutch Interface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English Interface</a:t>
            </a:r>
            <a:r>
              <a:rPr lang="en-US" dirty="0"/>
              <a:t>  for migration analysis and </a:t>
            </a:r>
            <a:r>
              <a:rPr lang="en-US" dirty="0">
                <a:hlinkClick r:id="rId4"/>
              </a:rPr>
              <a:t>web service plus  </a:t>
            </a:r>
            <a:r>
              <a:rPr lang="en-US" dirty="0" smtClean="0">
                <a:hlinkClick r:id="rId4"/>
              </a:rPr>
              <a:t>documentation</a:t>
            </a:r>
            <a:r>
              <a:rPr lang="en-US" dirty="0" smtClean="0"/>
              <a:t> (</a:t>
            </a:r>
            <a:r>
              <a:rPr lang="en-US" dirty="0" err="1" smtClean="0"/>
              <a:t>Gerrit</a:t>
            </a:r>
            <a:r>
              <a:rPr lang="en-US" dirty="0" smtClean="0"/>
              <a:t> Bloothooft)</a:t>
            </a:r>
          </a:p>
          <a:p>
            <a:pPr lvl="1"/>
            <a:r>
              <a:rPr lang="en-US" dirty="0"/>
              <a:t>Semantic Role </a:t>
            </a:r>
            <a:r>
              <a:rPr lang="en-US" dirty="0" smtClean="0"/>
              <a:t>Assignment in the</a:t>
            </a:r>
            <a:r>
              <a:rPr lang="en-US" dirty="0" smtClean="0">
                <a:hlinkClick r:id="rId5"/>
              </a:rPr>
              <a:t> TTNWW workflow </a:t>
            </a:r>
            <a:r>
              <a:rPr lang="en-US" dirty="0" smtClean="0"/>
              <a:t>(Paola Monachesi, Thomas Markus)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‘UiL-OTS Inside’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975396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 (NL part)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data and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Apply tools to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Store data and tools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Conclusions and Invitation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569879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CLARIN is starting to provide the data, facilities and services to carry out humanities research supported by large amounts of data and tools</a:t>
            </a:r>
          </a:p>
          <a:p>
            <a:r>
              <a:rPr lang="en-US" sz="2400" dirty="0" smtClean="0"/>
              <a:t>With easy interfaces and easy search options (no technical background needed)</a:t>
            </a:r>
          </a:p>
          <a:p>
            <a:r>
              <a:rPr lang="en-US" sz="2400" dirty="0" smtClean="0"/>
              <a:t>Still some training is required, to exploit the full possibilities but also to understand the limitations, of the data and the tools</a:t>
            </a:r>
          </a:p>
          <a:p>
            <a:pPr lvl="1"/>
            <a:r>
              <a:rPr lang="en-US" sz="2000" dirty="0" smtClean="0"/>
              <a:t>Educational modules are being developed for selected functionality</a:t>
            </a:r>
          </a:p>
          <a:p>
            <a:pPr lvl="1"/>
            <a:r>
              <a:rPr lang="en-US" sz="2000" dirty="0" smtClean="0"/>
              <a:t> coordinated by Gerrit Bloothooft &amp; David Onland (UU)</a:t>
            </a:r>
          </a:p>
          <a:p>
            <a:pPr lvl="1"/>
            <a:r>
              <a:rPr lang="en-US" sz="2000" dirty="0" smtClean="0"/>
              <a:t>Course at LOT 2014 </a:t>
            </a:r>
            <a:r>
              <a:rPr lang="en-US" sz="2000" dirty="0" err="1" smtClean="0"/>
              <a:t>Summerschool</a:t>
            </a:r>
            <a:r>
              <a:rPr lang="en-US" sz="2000" dirty="0" smtClean="0"/>
              <a:t>, Nijmegen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Use (elements from)  the CLARIN infrastructure</a:t>
            </a:r>
          </a:p>
          <a:p>
            <a:pPr algn="ctr"/>
            <a:r>
              <a:rPr lang="en-US" dirty="0" smtClean="0"/>
              <a:t>(Questions? Problems? </a:t>
            </a:r>
            <a:r>
              <a:rPr lang="en-US" dirty="0" smtClean="0">
                <a:hlinkClick r:id="rId2"/>
              </a:rPr>
              <a:t>CLARIN-NL Helpdesk</a:t>
            </a:r>
            <a:r>
              <a:rPr lang="en-US" dirty="0" smtClean="0"/>
              <a:t>!)</a:t>
            </a:r>
          </a:p>
          <a:p>
            <a:pPr algn="ctr"/>
            <a:r>
              <a:rPr lang="en-US" dirty="0" smtClean="0"/>
              <a:t>Join user groups of specific services</a:t>
            </a:r>
          </a:p>
          <a:p>
            <a:pPr algn="ctr"/>
            <a:r>
              <a:rPr lang="en-US" dirty="0" smtClean="0"/>
              <a:t>Provide feedback so that we can further </a:t>
            </a:r>
            <a:r>
              <a:rPr lang="en-US" dirty="0" smtClean="0">
                <a:hlinkClick r:id="rId3" action="ppaction://hlinksldjump"/>
              </a:rPr>
              <a:t>improve CLARIN</a:t>
            </a:r>
            <a:endParaRPr lang="en-US" dirty="0" smtClean="0"/>
          </a:p>
          <a:p>
            <a:pPr algn="ctr"/>
            <a:r>
              <a:rPr lang="en-US" dirty="0" smtClean="0"/>
              <a:t>So that you can improve your research</a:t>
            </a:r>
          </a:p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But there is still a lot to do</a:t>
            </a:r>
          </a:p>
          <a:p>
            <a:pPr lvl="1"/>
            <a:r>
              <a:rPr lang="en-US" sz="2000" dirty="0" smtClean="0"/>
              <a:t>Not all data (even some crucial data) are visible via the VLO or via Metadata Search</a:t>
            </a:r>
          </a:p>
          <a:p>
            <a:pPr lvl="1"/>
            <a:r>
              <a:rPr lang="en-US" sz="2000" dirty="0" smtClean="0"/>
              <a:t>Very few tools and web services are currently visible via the VLO</a:t>
            </a:r>
          </a:p>
          <a:p>
            <a:pPr lvl="1"/>
            <a:r>
              <a:rPr lang="en-US" sz="2000" dirty="0" smtClean="0"/>
              <a:t>Many tools are still </a:t>
            </a:r>
            <a:r>
              <a:rPr lang="en-US" sz="2000" dirty="0" smtClean="0">
                <a:hlinkClick r:id="rId2" action="ppaction://hlinksldjump"/>
              </a:rPr>
              <a:t>prototypes or first versions</a:t>
            </a:r>
            <a:endParaRPr lang="en-US" sz="2000" dirty="0" smtClean="0"/>
          </a:p>
          <a:p>
            <a:pPr lvl="1"/>
            <a:r>
              <a:rPr lang="en-US" sz="2000" dirty="0" smtClean="0"/>
              <a:t>There are good search facilities for some individual resources but not for all</a:t>
            </a:r>
          </a:p>
          <a:p>
            <a:pPr lvl="1"/>
            <a:r>
              <a:rPr lang="en-US" sz="2000" dirty="0" smtClean="0"/>
              <a:t>The search facilities so far are aimed at a single resource, or a small group of closely related resources. </a:t>
            </a:r>
          </a:p>
          <a:p>
            <a:pPr lvl="1"/>
            <a:r>
              <a:rPr lang="en-US" sz="2000" dirty="0" smtClean="0"/>
              <a:t>Federated content search, which enables one to search with one query in multiple, quite diverse, resources, is still being worked on but difficult</a:t>
            </a:r>
          </a:p>
          <a:p>
            <a:pPr lvl="1"/>
            <a:r>
              <a:rPr lang="en-US" sz="2000" dirty="0" smtClean="0"/>
              <a:t>Many other </a:t>
            </a:r>
            <a:r>
              <a:rPr lang="en-US" sz="2000" dirty="0" smtClean="0">
                <a:hlinkClick r:id="rId3" action="ppaction://hlinksldjump"/>
              </a:rPr>
              <a:t>desiderata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TTNWW enables automatic enrichment of text corpora</a:t>
            </a:r>
          </a:p>
          <a:p>
            <a:pPr lvl="1"/>
            <a:r>
              <a:rPr lang="en-US" sz="2000" dirty="0" smtClean="0"/>
              <a:t>But that is just a first step. No researcher is interested in that in itself</a:t>
            </a:r>
          </a:p>
          <a:p>
            <a:pPr lvl="1"/>
            <a:r>
              <a:rPr lang="en-US" sz="2000" dirty="0" smtClean="0"/>
              <a:t>It must be followed by e.g. </a:t>
            </a:r>
          </a:p>
          <a:p>
            <a:pPr lvl="2"/>
            <a:r>
              <a:rPr lang="en-US" sz="1600" dirty="0" smtClean="0"/>
              <a:t>Search in the enriched data, or</a:t>
            </a:r>
          </a:p>
          <a:p>
            <a:pPr lvl="2"/>
            <a:r>
              <a:rPr lang="en-US" sz="1600" dirty="0" smtClean="0"/>
              <a:t>Analysis of the enriched data (statistics, etc)</a:t>
            </a:r>
          </a:p>
          <a:p>
            <a:pPr lvl="1"/>
            <a:r>
              <a:rPr lang="en-US" sz="2000" dirty="0" smtClean="0"/>
              <a:t>But using the TTNWW output in Search services is currently not possible yet</a:t>
            </a:r>
          </a:p>
          <a:p>
            <a:pPr lvl="1"/>
            <a:r>
              <a:rPr lang="en-US" sz="2000" dirty="0" smtClean="0"/>
              <a:t>Analysis is possible but only in limited ways</a:t>
            </a:r>
          </a:p>
          <a:p>
            <a:r>
              <a:rPr lang="en-US" sz="2000" dirty="0" smtClean="0">
                <a:sym typeface="Wingdings" pitchFamily="2" charset="2"/>
              </a:rPr>
              <a:t> facilities for this are desired</a:t>
            </a:r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Search queries applied to large data often yields large results</a:t>
            </a:r>
          </a:p>
          <a:p>
            <a:pPr lvl="1"/>
            <a:r>
              <a:rPr lang="en-US" dirty="0" smtClean="0"/>
              <a:t>Cannot be analyzed by hand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flexible </a:t>
            </a:r>
            <a:r>
              <a:rPr lang="en-US" dirty="0" smtClean="0"/>
              <a:t>Workflows for search – analysis services – </a:t>
            </a:r>
            <a:r>
              <a:rPr lang="en-US" dirty="0" err="1" smtClean="0"/>
              <a:t>visualisation</a:t>
            </a:r>
            <a:r>
              <a:rPr lang="en-US" dirty="0" smtClean="0"/>
              <a:t> services</a:t>
            </a:r>
          </a:p>
          <a:p>
            <a:pPr lvl="2"/>
            <a:r>
              <a:rPr lang="en-US" dirty="0" smtClean="0"/>
              <a:t>Each search tool should yield output formats suitable for existing analysis software (e.g. CSV format for input to Excel, Calc, R, SPSS, …)</a:t>
            </a:r>
          </a:p>
          <a:p>
            <a:pPr lvl="1"/>
            <a:r>
              <a:rPr lang="en-US" dirty="0" smtClean="0"/>
              <a:t>(and/or) Search can apply to its own output </a:t>
            </a:r>
          </a:p>
          <a:p>
            <a:pPr lvl="2"/>
            <a:r>
              <a:rPr lang="en-US" dirty="0" smtClean="0"/>
              <a:t>Incremental refinement</a:t>
            </a:r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Dutch National contribution to the Europe-wide CLARIN infrastructure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Prepared by </a:t>
            </a:r>
            <a:r>
              <a:rPr lang="en-US" sz="2800" dirty="0" smtClean="0">
                <a:hlinkClick r:id="rId2"/>
              </a:rPr>
              <a:t>CLARIN preparatory project </a:t>
            </a:r>
            <a:r>
              <a:rPr lang="en-US" sz="2800" dirty="0" smtClean="0"/>
              <a:t>(2008-2011)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Also coordinated by Utrecht University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From Feb 2012 coordinated by the CLARIN-ERIC, hosted by the Netherlands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3"/>
              </a:rPr>
              <a:t>ERIC</a:t>
            </a:r>
            <a:r>
              <a:rPr lang="en-US" dirty="0" smtClean="0"/>
              <a:t>: a legal entity at the European level specifically for research infrastructures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Other ERIC members: </a:t>
            </a:r>
            <a:r>
              <a:rPr lang="en-GB" dirty="0" smtClean="0"/>
              <a:t>AT BG CZ DK DLU EE DE NO PL (SV) and growing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Full-fledged federated content search is not possible yet</a:t>
            </a:r>
          </a:p>
          <a:p>
            <a:r>
              <a:rPr lang="en-US" sz="2400" dirty="0" smtClean="0"/>
              <a:t>But much simpler cases are not possible either</a:t>
            </a:r>
          </a:p>
          <a:p>
            <a:pPr lvl="1"/>
            <a:r>
              <a:rPr lang="en-US" sz="2000" dirty="0" smtClean="0"/>
              <a:t>Search with one query in multiple Dutch lexical resources:</a:t>
            </a:r>
          </a:p>
          <a:p>
            <a:pPr lvl="2"/>
            <a:r>
              <a:rPr lang="en-US" sz="1600" dirty="0" smtClean="0"/>
              <a:t>CGN-lexicon, CELEX, GTB, Cornetto, DuELME-LMF, …</a:t>
            </a:r>
          </a:p>
          <a:p>
            <a:pPr lvl="1"/>
            <a:r>
              <a:rPr lang="en-US" sz="2000" dirty="0" smtClean="0"/>
              <a:t>Search with one query in multiple Dutch pos-tagged text corpora</a:t>
            </a:r>
          </a:p>
          <a:p>
            <a:pPr lvl="2"/>
            <a:r>
              <a:rPr lang="en-US" sz="1600" dirty="0" smtClean="0"/>
              <a:t>CGN, D-COI, SONAR-500, VU-DNC, Childes corpora, …</a:t>
            </a:r>
          </a:p>
          <a:p>
            <a:pPr lvl="1"/>
            <a:r>
              <a:rPr lang="en-US" sz="2000" dirty="0" smtClean="0"/>
              <a:t>Search with one query in multiple Dutch treebanks</a:t>
            </a:r>
          </a:p>
          <a:p>
            <a:pPr lvl="2"/>
            <a:r>
              <a:rPr lang="en-US" sz="1600" dirty="0" smtClean="0"/>
              <a:t>CGN treebank, LASSY-Small, LASSY-Large</a:t>
            </a:r>
          </a:p>
          <a:p>
            <a:r>
              <a:rPr lang="en-US" sz="2400" dirty="0" smtClean="0"/>
              <a:t>This might be an incremental way to get to full-fledged federated content search</a:t>
            </a:r>
          </a:p>
          <a:p>
            <a:r>
              <a:rPr lang="en-US" sz="2400" dirty="0" smtClean="0"/>
              <a:t>[MPI’s </a:t>
            </a:r>
            <a:r>
              <a:rPr lang="en-US" sz="2400" dirty="0" smtClean="0">
                <a:hlinkClick r:id="rId2"/>
              </a:rPr>
              <a:t>TROVA</a:t>
            </a:r>
            <a:r>
              <a:rPr lang="en-US" sz="2400" dirty="0" smtClean="0"/>
              <a:t> offers some of the functionality described here]</a:t>
            </a:r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Chaining Search, e.g.</a:t>
            </a:r>
          </a:p>
          <a:p>
            <a:pPr lvl="1"/>
            <a:r>
              <a:rPr lang="en-US" dirty="0" smtClean="0"/>
              <a:t>GrETEL followed by semantic filtering (Cornetto)</a:t>
            </a:r>
          </a:p>
          <a:p>
            <a:pPr lvl="2"/>
            <a:r>
              <a:rPr lang="en-US" dirty="0" smtClean="0"/>
              <a:t>Bare noun phrases where the head noun is count</a:t>
            </a:r>
          </a:p>
          <a:p>
            <a:pPr lvl="2"/>
            <a:r>
              <a:rPr lang="en-US" dirty="0" smtClean="0"/>
              <a:t>N </a:t>
            </a:r>
            <a:r>
              <a:rPr lang="en-US" dirty="0" err="1" smtClean="0"/>
              <a:t>N</a:t>
            </a:r>
            <a:r>
              <a:rPr lang="en-US" dirty="0" smtClean="0"/>
              <a:t> constructions where first N indicates a quantity</a:t>
            </a:r>
          </a:p>
          <a:p>
            <a:pPr lvl="1"/>
            <a:r>
              <a:rPr lang="en-US" dirty="0" smtClean="0"/>
              <a:t>GrETEL followed by morphological potential filtering (CGN/SONAR/CELEX lexicon)</a:t>
            </a:r>
          </a:p>
          <a:p>
            <a:pPr lvl="2"/>
            <a:r>
              <a:rPr lang="en-US" i="1" dirty="0" smtClean="0"/>
              <a:t>Het</a:t>
            </a:r>
            <a:r>
              <a:rPr lang="en-US" dirty="0" smtClean="0"/>
              <a:t> </a:t>
            </a:r>
            <a:r>
              <a:rPr lang="en-US" dirty="0" err="1" smtClean="0"/>
              <a:t>adj</a:t>
            </a:r>
            <a:r>
              <a:rPr lang="en-US" dirty="0" smtClean="0"/>
              <a:t>-ø N where </a:t>
            </a:r>
            <a:r>
              <a:rPr lang="en-US" dirty="0" err="1" smtClean="0"/>
              <a:t>adj</a:t>
            </a:r>
            <a:r>
              <a:rPr lang="en-US" dirty="0" smtClean="0"/>
              <a:t> has no </a:t>
            </a:r>
            <a:r>
              <a:rPr lang="en-US" i="1" dirty="0" smtClean="0"/>
              <a:t>e</a:t>
            </a:r>
            <a:r>
              <a:rPr lang="en-US" dirty="0" smtClean="0"/>
              <a:t>-form potential</a:t>
            </a:r>
          </a:p>
          <a:p>
            <a:pPr lvl="1"/>
            <a:r>
              <a:rPr lang="en-US" dirty="0" smtClean="0"/>
              <a:t>GrETEL followed by phonological filtering</a:t>
            </a:r>
          </a:p>
          <a:p>
            <a:pPr lvl="2"/>
            <a:r>
              <a:rPr lang="en-US" i="1" dirty="0" smtClean="0"/>
              <a:t>Het</a:t>
            </a:r>
            <a:r>
              <a:rPr lang="en-US" dirty="0" smtClean="0"/>
              <a:t> </a:t>
            </a:r>
            <a:r>
              <a:rPr lang="en-US" dirty="0" err="1" smtClean="0"/>
              <a:t>adj</a:t>
            </a:r>
            <a:r>
              <a:rPr lang="en-US" dirty="0" smtClean="0"/>
              <a:t>-ø N where </a:t>
            </a:r>
            <a:r>
              <a:rPr lang="en-US" dirty="0" err="1" smtClean="0"/>
              <a:t>adj</a:t>
            </a:r>
            <a:r>
              <a:rPr lang="en-US" dirty="0" smtClean="0"/>
              <a:t> ends in /C+$C+$C+/</a:t>
            </a:r>
          </a:p>
          <a:p>
            <a:pPr lvl="1"/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Parameterized queries (batch queries)</a:t>
            </a:r>
          </a:p>
          <a:p>
            <a:pPr lvl="1"/>
            <a:r>
              <a:rPr lang="en-US" sz="2000" dirty="0" smtClean="0"/>
              <a:t>give me all example sentences containing any word from a given set of `synonyms’ of the adverb </a:t>
            </a:r>
            <a:r>
              <a:rPr lang="en-US" sz="2000" i="1" dirty="0" err="1" smtClean="0"/>
              <a:t>zeer</a:t>
            </a:r>
            <a:r>
              <a:rPr lang="en-US" sz="2000" dirty="0" smtClean="0"/>
              <a:t> (itself derived from Cornetto)  and, for each word, statistics on the categories it modifies</a:t>
            </a:r>
          </a:p>
          <a:p>
            <a:pPr lvl="1"/>
            <a:r>
              <a:rPr lang="en-US" sz="1600" dirty="0" smtClean="0">
                <a:hlinkClick r:id="rId2"/>
              </a:rPr>
              <a:t>allemachtig-adv-2 beestachtig-adv-2 bijzonder-a-4 bliksems-adv-2 bloedig-adv-2 bovenmate-adv-1 buitengewoon-adv-2 buitenmate-adv-1 buitensporig-adv-2 crimineel-a-4 deerlijk-adv-2 deksels-adv-2 donders-adv-2 drommels-adv-2 eindeloos-a-3 enorm-adv-2 erbarmelijk-adv-2 fantastisch-adv-6 formidabel-adv-2 geweldig-adv-4 goddeloos-adv-2 godsjammerlijk-adv-2 grenzeloos-adv-2 grotelijks-adv-1 heel-adv-5 ijselijk-adv-2 ijzig-a-4 intens-adv-2 krankzinnig-adv-3 machtig-adv-4 mirakels-adv-1 monsterachtig-adv-2 moorddadig-adv-4 oneindig-adv-2 onnoemelijk-adv-2 ontiegelijk-adv-2 ontstellend-adv-2 ontzaglijk-adv-2 ontzettend-adv-3 onuitsprekelijk-adv-2 onvoorstelbaar-adv-2 onwezenlijk-adv-2 onwijs-adv-4 overweldigend-adv-2 peilloos-adv-2 reusachtig-adv-3 reuze-adv-2 schrikkelijk-adv-2 sterk-adv-7 uiterst-adv-4 verdomd-adv-2 verdraaid-a-4 verduiveld-adv-2 verduveld-adv-2 verrekt-adv-3 verrot-adv-3 verschrikkelijk-adv-3 vervloekt-adv-2 vreselijk-adv-5 waanzinnig-adv-2 zeer-adv-3 zeldzaam-adv-2 zwaar-adv-10 </a:t>
            </a: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Replicability</a:t>
            </a:r>
          </a:p>
          <a:p>
            <a:pPr lvl="1"/>
            <a:r>
              <a:rPr lang="en-US" sz="1600" dirty="0" smtClean="0"/>
              <a:t>Student tried to replicate similarity measure calculations on </a:t>
            </a:r>
            <a:r>
              <a:rPr lang="en-US" sz="1600" dirty="0" err="1" smtClean="0"/>
              <a:t>Wordnet</a:t>
            </a:r>
            <a:r>
              <a:rPr lang="en-US" sz="1600" dirty="0" smtClean="0"/>
              <a:t> of </a:t>
            </a:r>
            <a:r>
              <a:rPr lang="en-US" sz="1600" dirty="0" err="1" smtClean="0"/>
              <a:t>Patwardhan</a:t>
            </a:r>
            <a:r>
              <a:rPr lang="en-US" sz="1600" dirty="0" smtClean="0"/>
              <a:t> and Pedersen (2006) and Pedersen (2010) </a:t>
            </a:r>
          </a:p>
          <a:p>
            <a:pPr lvl="1"/>
            <a:r>
              <a:rPr lang="en-US" sz="1600" dirty="0" smtClean="0"/>
              <a:t>in an excellent team: Piek Vossen and his research group</a:t>
            </a:r>
          </a:p>
          <a:p>
            <a:pPr lvl="1"/>
            <a:r>
              <a:rPr lang="en-US" sz="1600" dirty="0" smtClean="0"/>
              <a:t>With help of one the original authors: Ted Pedersen</a:t>
            </a:r>
          </a:p>
          <a:p>
            <a:pPr lvl="1"/>
            <a:r>
              <a:rPr lang="en-US" sz="1600" dirty="0" smtClean="0"/>
              <a:t>Using the exact same software and data</a:t>
            </a:r>
          </a:p>
          <a:p>
            <a:r>
              <a:rPr lang="en-US" sz="2000" dirty="0" smtClean="0"/>
              <a:t> They failed to reproduce the original results!</a:t>
            </a:r>
          </a:p>
          <a:p>
            <a:r>
              <a:rPr lang="en-US" sz="2000" dirty="0" smtClean="0"/>
              <a:t>Reason: ‘properties which are not addressed in the literature may influence the output of similarity measures’</a:t>
            </a:r>
          </a:p>
          <a:p>
            <a:r>
              <a:rPr lang="en-US" sz="2000" dirty="0" smtClean="0"/>
              <a:t>Many experiments and Pedersen’s unpublished intermediate results to find out</a:t>
            </a:r>
          </a:p>
          <a:p>
            <a:pPr lvl="1"/>
            <a:r>
              <a:rPr lang="en-US" sz="1600" dirty="0" smtClean="0"/>
              <a:t>the original settings of all parameters (e.g. treatment of ties in Spearman ρ )</a:t>
            </a:r>
          </a:p>
          <a:p>
            <a:pPr lvl="1"/>
            <a:r>
              <a:rPr lang="en-US" sz="1600" dirty="0" smtClean="0"/>
              <a:t>Which aspects of the data had been used and how</a:t>
            </a:r>
          </a:p>
          <a:p>
            <a:pPr lvl="1">
              <a:buNone/>
            </a:pPr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step towards a solution for this</a:t>
            </a:r>
          </a:p>
          <a:p>
            <a:pPr lvl="1"/>
            <a:r>
              <a:rPr lang="en-US" dirty="0" smtClean="0"/>
              <a:t>All tools must allow input of metadata associated with data</a:t>
            </a:r>
          </a:p>
          <a:p>
            <a:pPr lvl="1"/>
            <a:r>
              <a:rPr lang="en-US" dirty="0" smtClean="0"/>
              <a:t>All tools must provide provenance data</a:t>
            </a:r>
          </a:p>
          <a:p>
            <a:pPr lvl="1"/>
            <a:r>
              <a:rPr lang="en-US" dirty="0" smtClean="0"/>
              <a:t>All tools must provide a list with settings of all parameters (also usable as an input parameter, ‘configuration file’) as part of the provenance data</a:t>
            </a:r>
          </a:p>
          <a:p>
            <a:pPr lvl="1"/>
            <a:r>
              <a:rPr lang="en-US" dirty="0" smtClean="0"/>
              <a:t>All tools must generate new metadata for its results based on the input metadata, the generated provenance data, and possibly some manual input of a user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Fokkens</a:t>
            </a:r>
            <a:r>
              <a:rPr lang="en-US" sz="2000" dirty="0" smtClean="0"/>
              <a:t>, A., M. van </a:t>
            </a:r>
            <a:r>
              <a:rPr lang="en-US" sz="2000" dirty="0" err="1" smtClean="0"/>
              <a:t>Erp</a:t>
            </a:r>
            <a:r>
              <a:rPr lang="en-US" sz="2000" dirty="0" smtClean="0"/>
              <a:t>, M. </a:t>
            </a:r>
            <a:r>
              <a:rPr lang="en-US" sz="2000" dirty="0" err="1" smtClean="0"/>
              <a:t>Postma</a:t>
            </a:r>
            <a:r>
              <a:rPr lang="en-US" sz="2000" dirty="0" smtClean="0"/>
              <a:t>, T. Pedersen, P. Vossen &amp; N. </a:t>
            </a:r>
            <a:r>
              <a:rPr lang="en-US" sz="2000" dirty="0" err="1" smtClean="0"/>
              <a:t>Freire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‘Offspring from Reproduction problems: What Replication Failure Teaches Us</a:t>
            </a:r>
            <a:r>
              <a:rPr lang="en-US" sz="2000" dirty="0" smtClean="0"/>
              <a:t>’, </a:t>
            </a:r>
            <a:r>
              <a:rPr lang="en-US" sz="2000" i="1" dirty="0" smtClean="0"/>
              <a:t>Proceedings of the 51st Annual Meeting of the Association for Computational Linguistics, </a:t>
            </a:r>
            <a:r>
              <a:rPr lang="en-US" sz="2000" dirty="0" smtClean="0"/>
              <a:t>pages 1691–1701, Sofia, Bulgaria, 2013.</a:t>
            </a:r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6" name="Picture 2" descr="C:\Temp\Temporary Internet Files\Content.IE5\9YMW10TY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423" y="805946"/>
            <a:ext cx="864096" cy="8582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v. Desired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55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59439"/>
              </p:ext>
            </p:extLst>
          </p:nvPr>
        </p:nvGraphicFramePr>
        <p:xfrm>
          <a:off x="395536" y="1124744"/>
          <a:ext cx="8352927" cy="572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you want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String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 between strings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nearness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Grammatical relations, PoS</a:t>
                      </a:r>
                      <a:r>
                        <a:rPr lang="en-US" baseline="0" dirty="0" smtClean="0"/>
                        <a:t> codes</a:t>
                      </a:r>
                      <a:endParaRPr lang="nl-NL" dirty="0"/>
                    </a:p>
                  </a:txBody>
                  <a:tcPr/>
                </a:tc>
              </a:tr>
              <a:tr h="513076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 function words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/ 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morpho</a:t>
                      </a:r>
                      <a:r>
                        <a:rPr lang="en-US" baseline="0" dirty="0" smtClean="0"/>
                        <a:t>-syntactic and syntactic properties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7020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Dutch only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 (but so far there is only small (1m) or large (700m)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423" y="805946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5330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Actual use of the search facilities leads to suggestions for improvements, e.g.</a:t>
            </a:r>
          </a:p>
          <a:p>
            <a:pPr lvl="1"/>
            <a:r>
              <a:rPr lang="en-US" sz="1600" dirty="0" smtClean="0"/>
              <a:t>Selection of inflection (extended PoS) in GreTel was originally not possible (and is still not possible) for LASSY-Small but has been added for search in CGN</a:t>
            </a:r>
          </a:p>
          <a:p>
            <a:pPr lvl="1"/>
            <a:r>
              <a:rPr lang="en-US" sz="1600" dirty="0" smtClean="0"/>
              <a:t>In the Dutch CGN/SONAR (</a:t>
            </a:r>
            <a:r>
              <a:rPr lang="en-US" sz="1600" i="1" dirty="0" smtClean="0"/>
              <a:t>de facto</a:t>
            </a:r>
            <a:r>
              <a:rPr lang="en-US" sz="1600" dirty="0" smtClean="0"/>
              <a:t> standard ) PoS tagging system one cannot easily express ‘definite determiner’ (only as a complex regular expression over PoS tags): a special facility for this is required</a:t>
            </a:r>
          </a:p>
          <a:p>
            <a:pPr lvl="1"/>
            <a:r>
              <a:rPr lang="en-US" sz="1600" dirty="0" smtClean="0"/>
              <a:t>The Dutch CGN/SONAR (</a:t>
            </a:r>
            <a:r>
              <a:rPr lang="en-US" sz="1600" i="1" dirty="0" smtClean="0"/>
              <a:t>de facto</a:t>
            </a:r>
            <a:r>
              <a:rPr lang="en-US" sz="1600" dirty="0" smtClean="0"/>
              <a:t> standard ) Pos tagging system  uses, for adjectives, the ø-form tag for cases where the distinction between e-form and ø-form is neutralized. This is not incorrect but a facility to distinguish the two would be very desirable (and this is possible by making use of the CGN lexicon and/or the CELEX lexicon</a:t>
            </a:r>
          </a:p>
          <a:p>
            <a:pPr lvl="1"/>
            <a:r>
              <a:rPr lang="en-US" sz="1600" dirty="0" smtClean="0"/>
              <a:t>Idem for adjectives that have an e-form identical to a ø-form because of phonological reasons (adjectives ending in two syllables headed by schwa)</a:t>
            </a:r>
          </a:p>
          <a:p>
            <a:pPr lvl="1"/>
            <a:r>
              <a:rPr lang="en-US" sz="1600" dirty="0" smtClean="0"/>
              <a:t>Zero-inflection in MIMORE is represented by absence of an inflection tag. That makes search for such examples very difficult and requires either a NOT-operator (which is not there) or explicit tagging of absence of inflection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Actual use case for TTNWW (May 2013)</a:t>
            </a:r>
          </a:p>
          <a:p>
            <a:pPr lvl="1"/>
            <a:r>
              <a:rPr lang="en-US" sz="1700" dirty="0" smtClean="0"/>
              <a:t>Art history student investigates opinion mining in art reviews and needs relative frequency of adjectives and adverbs in art reviews</a:t>
            </a:r>
          </a:p>
          <a:p>
            <a:pPr lvl="1"/>
            <a:r>
              <a:rPr lang="en-US" sz="1700" dirty="0" smtClean="0"/>
              <a:t>TTNWW can be used to do PoS-tagging. Excel or statistical package can then be used to calculate the relative frequencies.</a:t>
            </a:r>
          </a:p>
          <a:p>
            <a:pPr lvl="1"/>
            <a:r>
              <a:rPr lang="en-US" sz="1600" dirty="0" smtClean="0"/>
              <a:t>However ,TTNWW is, so far, a prototype</a:t>
            </a:r>
          </a:p>
          <a:p>
            <a:pPr lvl="2"/>
            <a:r>
              <a:rPr lang="en-US" sz="1700" dirty="0" smtClean="0"/>
              <a:t>TTNWW allows only uploading one file at a time. But the student came with 150!</a:t>
            </a:r>
          </a:p>
          <a:p>
            <a:pPr lvl="2"/>
            <a:r>
              <a:rPr lang="en-US" sz="1700" dirty="0" smtClean="0"/>
              <a:t>TTNWW allows only plain text as input. But the student came with a mix of Word, html , plain text and pdf documents. </a:t>
            </a:r>
          </a:p>
          <a:p>
            <a:pPr lvl="2"/>
            <a:r>
              <a:rPr lang="en-US" sz="1700" dirty="0" smtClean="0"/>
              <a:t>‘Which character encoding was used for the plain text files?’ Blank stare!</a:t>
            </a:r>
          </a:p>
          <a:p>
            <a:pPr lvl="2"/>
            <a:r>
              <a:rPr lang="en-US" sz="1600" dirty="0" smtClean="0"/>
              <a:t>Determining the relation between input and output and logging files in TTNWW is  quite a challenge!</a:t>
            </a:r>
          </a:p>
          <a:p>
            <a:pPr lvl="1"/>
            <a:r>
              <a:rPr lang="en-US" sz="1700" dirty="0" smtClean="0"/>
              <a:t>Output of TTNWW PoS-tagging is CSV so can be easily imported into statistical packages</a:t>
            </a:r>
          </a:p>
          <a:p>
            <a:pPr lvl="2"/>
            <a:r>
              <a:rPr lang="en-US" sz="1700" dirty="0" smtClean="0"/>
              <a:t>but not if you have to do it 150 times (e.g. Excel)!</a:t>
            </a:r>
          </a:p>
          <a:p>
            <a:pPr lvl="2"/>
            <a:r>
              <a:rPr lang="en-US" sz="1700" dirty="0" smtClean="0"/>
              <a:t>So some support for batching such processes is desirable</a:t>
            </a:r>
          </a:p>
          <a:p>
            <a:pPr lvl="3"/>
            <a:r>
              <a:rPr lang="en-US" sz="1700" dirty="0" smtClean="0"/>
              <a:t>or output one file with original file name as extra column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Use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98346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2922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research infrastructure </a:t>
            </a:r>
            <a:r>
              <a:rPr lang="en-US" dirty="0" smtClean="0"/>
              <a:t>for </a:t>
            </a:r>
            <a:r>
              <a:rPr lang="en-US" b="1" dirty="0" smtClean="0"/>
              <a:t>humanities</a:t>
            </a:r>
            <a:r>
              <a:rPr lang="en-US" dirty="0" smtClean="0"/>
              <a:t> </a:t>
            </a:r>
            <a:r>
              <a:rPr lang="en-US" b="1" dirty="0" smtClean="0"/>
              <a:t>researchers</a:t>
            </a:r>
            <a:r>
              <a:rPr lang="en-US" dirty="0" smtClean="0"/>
              <a:t> who work with digital </a:t>
            </a:r>
            <a:r>
              <a:rPr lang="en-US" b="1" dirty="0" smtClean="0"/>
              <a:t>language-related resources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908041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7236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215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72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7398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5041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001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42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954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97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69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71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410944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Infrastructure: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(Usually large-scale) basic physical and organizational resources, structures and services needed for the operation of a society or enterprise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Railway network, road network, electricity network, …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eduroam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9" name="irc_mi" descr="http://upload.wikimedia.org/wikipedia/commons/thumb/b/b1/Baanvaksnelheden.png/400px-Baanvaksnelhed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105" y="1772816"/>
            <a:ext cx="3096895" cy="37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23932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32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093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504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21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593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Research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Infrastructure intended for carrying out research: facilities, resources and related services used by the scientific community to conduct top-level research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Famous ones: Chile large telescope, CERN Large </a:t>
            </a:r>
            <a:r>
              <a:rPr lang="en-US" dirty="0" err="1" smtClean="0"/>
              <a:t>Hadron</a:t>
            </a:r>
            <a:r>
              <a:rPr lang="en-US" dirty="0" smtClean="0"/>
              <a:t> Collider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1026" name="Picture 2" descr="LH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2381250" cy="1676400"/>
          </a:xfrm>
          <a:prstGeom prst="rect">
            <a:avLst/>
          </a:prstGeom>
          <a:noFill/>
        </p:spPr>
      </p:pic>
      <p:pic>
        <p:nvPicPr>
          <p:cNvPr id="10" name="Picture 9" descr="tele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63440"/>
            <a:ext cx="32918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104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31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87</a:t>
            </a:fld>
            <a:endParaRPr lang="en-GB" noProof="0" dirty="0"/>
          </a:p>
        </p:txBody>
      </p:sp>
      <p:pic>
        <p:nvPicPr>
          <p:cNvPr id="2" name="Picture 1" descr="The COAVA Project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6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10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humanities researcher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Linguists, historians, literary scholars, philosophers, religion scholars, ….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And a little bit in the social sciences: e.g.  political sciences researchers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r>
              <a:rPr lang="en-US" dirty="0" smtClean="0"/>
              <a:t>Focus here on </a:t>
            </a:r>
            <a:r>
              <a:rPr lang="en-US" b="1" dirty="0" smtClean="0"/>
              <a:t>linguists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903418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PP/A</a:t>
            </a:r>
          </a:p>
          <a:p>
            <a:pPr lvl="1"/>
            <a:r>
              <a:rPr lang="en-US" sz="2400" i="1" dirty="0" smtClean="0"/>
              <a:t>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, in </a:t>
            </a:r>
            <a:r>
              <a:rPr lang="en-US" sz="2400" i="1" dirty="0" err="1" smtClean="0"/>
              <a:t>verwachting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tegen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voor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onder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indruk</a:t>
            </a:r>
            <a:r>
              <a:rPr lang="en-US" sz="2400" i="1" dirty="0" smtClean="0"/>
              <a:t>,  </a:t>
            </a:r>
            <a:r>
              <a:rPr lang="en-US" sz="2400" i="1" dirty="0" err="1" smtClean="0"/>
              <a:t>uit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tijd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Tevreden</a:t>
            </a:r>
            <a:r>
              <a:rPr lang="en-US" sz="2400" i="1" dirty="0" smtClean="0"/>
              <a:t> met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 met</a:t>
            </a:r>
          </a:p>
          <a:p>
            <a:pPr lvl="1"/>
            <a:r>
              <a:rPr lang="en-US" sz="2400" i="1" dirty="0" err="1" smtClean="0"/>
              <a:t>Zwanger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verwachting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Verward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war</a:t>
            </a:r>
          </a:p>
          <a:p>
            <a:pPr lvl="1"/>
            <a:r>
              <a:rPr lang="en-US" sz="2400" i="1" dirty="0" err="1" smtClean="0"/>
              <a:t>Modieus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mode / in </a:t>
            </a:r>
            <a:r>
              <a:rPr lang="en-US" sz="2400" i="1" dirty="0" err="1" smtClean="0"/>
              <a:t>zwang</a:t>
            </a:r>
            <a:r>
              <a:rPr lang="en-US" sz="2400" i="1" dirty="0" smtClean="0"/>
              <a:t> </a:t>
            </a:r>
          </a:p>
          <a:p>
            <a:r>
              <a:rPr lang="en-US" sz="2800" dirty="0" smtClean="0"/>
              <a:t>English:</a:t>
            </a:r>
            <a:r>
              <a:rPr lang="en-US" sz="2800" i="1" dirty="0" smtClean="0"/>
              <a:t> very </a:t>
            </a:r>
            <a:r>
              <a:rPr lang="en-US" sz="2800" dirty="0" smtClean="0"/>
              <a:t>v.</a:t>
            </a:r>
            <a:r>
              <a:rPr lang="en-US" sz="2800" i="1" dirty="0" smtClean="0"/>
              <a:t> very much</a:t>
            </a:r>
          </a:p>
          <a:p>
            <a:r>
              <a:rPr lang="en-US" sz="2800" i="1" dirty="0" smtClean="0"/>
              <a:t>V:</a:t>
            </a:r>
          </a:p>
          <a:p>
            <a:pPr lvl="1"/>
            <a:r>
              <a:rPr lang="en-US" sz="2400" i="1" dirty="0" smtClean="0"/>
              <a:t>Worden (AP, NP, *PP) v. </a:t>
            </a:r>
            <a:r>
              <a:rPr lang="en-US" sz="2400" i="1" dirty="0" err="1" smtClean="0"/>
              <a:t>raken</a:t>
            </a:r>
            <a:r>
              <a:rPr lang="en-US" sz="2400" i="1" dirty="0" smtClean="0"/>
              <a:t> (AP, *NP, PP)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987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Heel, </a:t>
            </a:r>
            <a:r>
              <a:rPr lang="en-US" sz="2400" i="1" dirty="0" err="1" smtClean="0"/>
              <a:t>zeer</a:t>
            </a:r>
            <a:r>
              <a:rPr lang="en-US" sz="2400" i="1" dirty="0" smtClean="0"/>
              <a:t>, erg </a:t>
            </a:r>
            <a:r>
              <a:rPr lang="en-US" sz="2400" dirty="0" smtClean="0"/>
              <a:t>in children-addressed speech (Van </a:t>
            </a:r>
            <a:r>
              <a:rPr lang="en-US" sz="2400" dirty="0" err="1" smtClean="0"/>
              <a:t>Kampen</a:t>
            </a:r>
            <a:r>
              <a:rPr lang="en-US" sz="2400" dirty="0" smtClean="0"/>
              <a:t> only):</a:t>
            </a:r>
          </a:p>
          <a:p>
            <a:endParaRPr lang="en-US" sz="2400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Child-directed Speech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5243"/>
              </p:ext>
            </p:extLst>
          </p:nvPr>
        </p:nvGraphicFramePr>
        <p:xfrm>
          <a:off x="1115616" y="2996952"/>
          <a:ext cx="720080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62"/>
                <a:gridCol w="931669"/>
                <a:gridCol w="945265"/>
                <a:gridCol w="928269"/>
                <a:gridCol w="914672"/>
                <a:gridCol w="815762"/>
                <a:gridCol w="815762"/>
                <a:gridCol w="1033639"/>
              </a:tblGrid>
              <a:tr h="666074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Unclear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smtClean="0"/>
                        <a:t>heel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smtClean="0"/>
                        <a:t>erg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011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40251</TotalTime>
  <Words>3395</Words>
  <Application>Microsoft Office PowerPoint</Application>
  <PresentationFormat>On-screen Show (4:3)</PresentationFormat>
  <Paragraphs>662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Odijk LREC  2012</vt:lpstr>
      <vt:lpstr>CLARIN (NL PART): What’s in it for Linguists?</vt:lpstr>
      <vt:lpstr>Overview</vt:lpstr>
      <vt:lpstr>Overview</vt:lpstr>
      <vt:lpstr>CLARIN-NL</vt:lpstr>
      <vt:lpstr>CLARIN-NL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 </vt:lpstr>
      <vt:lpstr>Overview</vt:lpstr>
      <vt:lpstr>CLARIN Infrastructure </vt:lpstr>
      <vt:lpstr>Overview</vt:lpstr>
      <vt:lpstr>CLARIN Infrastructure </vt:lpstr>
      <vt:lpstr>CLARIN Infrastructure  ‘Can find all data and Tools’ </vt:lpstr>
      <vt:lpstr>Overview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Overview</vt:lpstr>
      <vt:lpstr>CLARIN Infrastructure  ‘Can store the data &amp; tools’ </vt:lpstr>
      <vt:lpstr>CLARIN Infrastructure  ‘Can store the data &amp; tools’ </vt:lpstr>
      <vt:lpstr>CLARIN Infrastructure `UiL-OTS Inside’</vt:lpstr>
      <vt:lpstr>CLARIN Infrastructure  ‘UiL-OTS Inside’ </vt:lpstr>
      <vt:lpstr>CLARIN Infrastructure  ‘UiL-OTS Inside’ </vt:lpstr>
      <vt:lpstr>Overview</vt:lpstr>
      <vt:lpstr>Conclusions (1)</vt:lpstr>
      <vt:lpstr>Invitation</vt:lpstr>
      <vt:lpstr>Conclusions (2)</vt:lpstr>
      <vt:lpstr>PowerPoint Presentation</vt:lpstr>
      <vt:lpstr>PowerPoint Presentation</vt:lpstr>
      <vt:lpstr>Still desired</vt:lpstr>
      <vt:lpstr>Still desired</vt:lpstr>
      <vt:lpstr>Still desired</vt:lpstr>
      <vt:lpstr>Still desired</vt:lpstr>
      <vt:lpstr>Still desired</vt:lpstr>
      <vt:lpstr>Still desired</vt:lpstr>
      <vt:lpstr>Still desired</vt:lpstr>
      <vt:lpstr>Google v. Desired</vt:lpstr>
      <vt:lpstr>Improvement Suggestions</vt:lpstr>
      <vt:lpstr>Actual Use Case</vt:lpstr>
      <vt:lpstr>Improvement Suggestions</vt:lpstr>
      <vt:lpstr>Improvement Suggestions</vt:lpstr>
      <vt:lpstr>Improvement Suggestions</vt:lpstr>
      <vt:lpstr>Improvement Suggestions</vt:lpstr>
      <vt:lpstr>Improvement Suggestions</vt:lpstr>
      <vt:lpstr>VLO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GrETEL CGN</vt:lpstr>
      <vt:lpstr>GrETEL CGN</vt:lpstr>
      <vt:lpstr>GrETEL CGN</vt:lpstr>
      <vt:lpstr>GrETEL CGN</vt:lpstr>
      <vt:lpstr>GrETEL CGN</vt:lpstr>
      <vt:lpstr>Cornetto</vt:lpstr>
      <vt:lpstr>Cornetto</vt:lpstr>
      <vt:lpstr>Cornetto</vt:lpstr>
      <vt:lpstr>COAVA</vt:lpstr>
      <vt:lpstr>COAVA</vt:lpstr>
      <vt:lpstr>GrETEL CGN</vt:lpstr>
      <vt:lpstr>Other Examples</vt:lpstr>
      <vt:lpstr>Child-directed Speech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Odijk101</cp:lastModifiedBy>
  <cp:revision>524</cp:revision>
  <dcterms:created xsi:type="dcterms:W3CDTF">2012-05-14T07:52:03Z</dcterms:created>
  <dcterms:modified xsi:type="dcterms:W3CDTF">2014-03-27T05:19:10Z</dcterms:modified>
</cp:coreProperties>
</file>