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805613" cy="9944100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7" autoAdjust="0"/>
    <p:restoredTop sz="94619" autoAdjust="0"/>
  </p:normalViewPr>
  <p:slideViewPr>
    <p:cSldViewPr>
      <p:cViewPr>
        <p:scale>
          <a:sx n="100" d="100"/>
          <a:sy n="100" d="100"/>
        </p:scale>
        <p:origin x="2056" y="144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7CFC9-D529-4B8A-B5A9-108E14B99112}" type="datetimeFigureOut">
              <a:rPr lang="nl-NL" smtClean="0"/>
              <a:t>20-09-15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F30C2-F66C-4F17-9F10-16ADA18D0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03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31C60-BDBC-41D4-9630-96E30CA7221B}" type="datetimeFigureOut">
              <a:rPr lang="nl-NL" smtClean="0"/>
              <a:t>20-09-15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6125"/>
            <a:ext cx="27971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0F79B-ECB5-425A-AEB7-F8655C9BAF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72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F79B-ECB5-425A-AEB7-F8655C9BAFD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07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70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18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53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445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6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86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0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9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9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83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92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50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6031-90D9-4225-857B-6CA161B16EEC}" type="datetimeFigureOut">
              <a:rPr lang="nl-NL" smtClean="0"/>
              <a:pPr/>
              <a:t>20-09-15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E398-0F11-4A66-BD4A-60CF1D92005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18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ortal.clarin.nl/" TargetMode="External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Tekstvak 78"/>
          <p:cNvSpPr txBox="1"/>
          <p:nvPr/>
        </p:nvSpPr>
        <p:spPr>
          <a:xfrm>
            <a:off x="0" y="1"/>
            <a:ext cx="9601200" cy="390876"/>
          </a:xfrm>
          <a:prstGeom prst="rect">
            <a:avLst/>
          </a:prstGeom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endParaRPr lang="nl-NL" sz="1700" dirty="0" smtClean="0"/>
          </a:p>
        </p:txBody>
      </p:sp>
      <p:sp>
        <p:nvSpPr>
          <p:cNvPr id="28" name="Tekstvak 93"/>
          <p:cNvSpPr txBox="1"/>
          <p:nvPr/>
        </p:nvSpPr>
        <p:spPr>
          <a:xfrm>
            <a:off x="175381" y="4860000"/>
            <a:ext cx="9250439" cy="31916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nl-NL" sz="3200" b="1" dirty="0" smtClean="0"/>
              <a:t>Illustratie hier: </a:t>
            </a:r>
          </a:p>
          <a:p>
            <a:pPr marL="811213" lvl="1" indent="2427288"/>
            <a:r>
              <a:rPr lang="nl-NL" sz="1700" b="1" dirty="0" smtClean="0"/>
              <a:t>- ‘goede’ en ‘foute’ constructies </a:t>
            </a:r>
          </a:p>
          <a:p>
            <a:pPr marL="811213" lvl="1" indent="2427288"/>
            <a:r>
              <a:rPr lang="nl-NL" sz="1700" b="1" dirty="0" smtClean="0"/>
              <a:t>- In geschreven en gesproken taal</a:t>
            </a:r>
          </a:p>
          <a:p>
            <a:pPr marL="811213" lvl="1" indent="2427288"/>
            <a:r>
              <a:rPr lang="nl-NL" sz="1700" b="1" dirty="0" smtClean="0"/>
              <a:t>- In het Nederlands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endParaRPr lang="nl-NL" sz="1600" b="1" dirty="0" smtClean="0"/>
          </a:p>
          <a:p>
            <a:pPr lvl="1"/>
            <a:r>
              <a:rPr lang="nl-NL" sz="2800" b="1" dirty="0" err="1" smtClean="0"/>
              <a:t>Bennis</a:t>
            </a:r>
            <a:r>
              <a:rPr lang="nl-NL" sz="2800" b="1" dirty="0" smtClean="0"/>
              <a:t> &amp; </a:t>
            </a:r>
            <a:r>
              <a:rPr lang="nl-NL" sz="2800" b="1" dirty="0" err="1" smtClean="0"/>
              <a:t>Hinskens</a:t>
            </a:r>
            <a:r>
              <a:rPr lang="nl-NL" sz="2800" b="1" dirty="0" smtClean="0"/>
              <a:t>:	</a:t>
            </a:r>
            <a:r>
              <a:rPr lang="nl-NL" sz="2400" b="1" dirty="0" smtClean="0"/>
              <a:t>Wat zeggen mensen dat ze gebruiken?</a:t>
            </a:r>
          </a:p>
          <a:p>
            <a:pPr lvl="1"/>
            <a:r>
              <a:rPr lang="nl-NL" sz="2800" b="1" dirty="0" smtClean="0"/>
              <a:t>Hier: 	            	</a:t>
            </a:r>
            <a:r>
              <a:rPr lang="nl-NL" sz="2400" b="1" dirty="0" smtClean="0"/>
              <a:t>Wat wordt er echt gebruikt?</a:t>
            </a:r>
          </a:p>
          <a:p>
            <a:pPr lvl="1"/>
            <a:endParaRPr lang="nl-NL" sz="2800" b="1" dirty="0" smtClean="0"/>
          </a:p>
          <a:p>
            <a:pPr lvl="1" algn="ctr"/>
            <a:r>
              <a:rPr lang="nl-NL" sz="1600" b="1" dirty="0" err="1" smtClean="0"/>
              <a:t>Bennis</a:t>
            </a:r>
            <a:r>
              <a:rPr lang="nl-NL" sz="1600" b="1" dirty="0" smtClean="0"/>
              <a:t> &amp; </a:t>
            </a:r>
            <a:r>
              <a:rPr lang="nl-NL" sz="1600" b="1" dirty="0" err="1" smtClean="0"/>
              <a:t>Hinskens</a:t>
            </a:r>
            <a:r>
              <a:rPr lang="nl-NL" sz="1600" b="1" dirty="0" smtClean="0"/>
              <a:t> (2014) ‘Goed of Fout’</a:t>
            </a:r>
            <a:r>
              <a:rPr lang="nl-NL" sz="1600" b="1" i="1" dirty="0" smtClean="0"/>
              <a:t>, Nederlandse Taalkunde </a:t>
            </a:r>
            <a:r>
              <a:rPr lang="nl-NL" sz="1600" b="1" dirty="0" smtClean="0"/>
              <a:t>19 (2), 131-184</a:t>
            </a:r>
            <a:endParaRPr lang="nl-NL" sz="1100" dirty="0"/>
          </a:p>
        </p:txBody>
      </p:sp>
      <p:sp>
        <p:nvSpPr>
          <p:cNvPr id="20" name="Tekstvak 95"/>
          <p:cNvSpPr txBox="1"/>
          <p:nvPr/>
        </p:nvSpPr>
        <p:spPr>
          <a:xfrm>
            <a:off x="175381" y="1424873"/>
            <a:ext cx="9250439" cy="11526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sz="3200" b="1" dirty="0" smtClean="0"/>
              <a:t>Met </a:t>
            </a:r>
            <a:r>
              <a:rPr lang="nl-NL" sz="3200" b="1" dirty="0" smtClean="0">
                <a:solidFill>
                  <a:srgbClr val="0070C0"/>
                </a:solidFill>
                <a:latin typeface="MS Reference Sans Serif" panose="020B0604030504040204" pitchFamily="34" charset="0"/>
              </a:rPr>
              <a:t>G</a:t>
            </a:r>
            <a:r>
              <a:rPr lang="nl-NL" sz="3200" b="1" dirty="0" smtClean="0">
                <a:solidFill>
                  <a:srgbClr val="FF0000"/>
                </a:solidFill>
                <a:latin typeface="MS Reference Sans Serif" panose="020B0604030504040204" pitchFamily="34" charset="0"/>
              </a:rPr>
              <a:t>o</a:t>
            </a:r>
            <a:r>
              <a:rPr lang="nl-NL" sz="3200" b="1" dirty="0" smtClean="0">
                <a:solidFill>
                  <a:srgbClr val="FFC000"/>
                </a:solidFill>
                <a:latin typeface="MS Reference Sans Serif" panose="020B0604030504040204" pitchFamily="34" charset="0"/>
              </a:rPr>
              <a:t>o</a:t>
            </a:r>
            <a:r>
              <a:rPr lang="nl-NL" sz="3200" b="1" dirty="0" smtClean="0">
                <a:solidFill>
                  <a:srgbClr val="0070C0"/>
                </a:solidFill>
                <a:latin typeface="MS Reference Sans Serif" panose="020B0604030504040204" pitchFamily="34" charset="0"/>
              </a:rPr>
              <a:t>g</a:t>
            </a:r>
            <a:r>
              <a:rPr lang="nl-NL" sz="3200" b="1" dirty="0" smtClean="0">
                <a:solidFill>
                  <a:srgbClr val="92D050"/>
                </a:solidFill>
                <a:latin typeface="MS Reference Sans Serif" panose="020B0604030504040204" pitchFamily="34" charset="0"/>
              </a:rPr>
              <a:t>l</a:t>
            </a:r>
            <a:r>
              <a:rPr lang="nl-NL" sz="3200" b="1" dirty="0" smtClean="0">
                <a:solidFill>
                  <a:srgbClr val="FF0000"/>
                </a:solidFill>
                <a:latin typeface="MS Reference Sans Serif" panose="020B0604030504040204" pitchFamily="34" charset="0"/>
              </a:rPr>
              <a:t>e</a:t>
            </a:r>
            <a:r>
              <a:rPr lang="nl-NL" sz="3200" b="1" dirty="0" smtClean="0">
                <a:solidFill>
                  <a:schemeClr val="tx1"/>
                </a:solidFill>
              </a:rPr>
              <a:t> kan je alleen maar zoeken naar strings</a:t>
            </a:r>
          </a:p>
          <a:p>
            <a:pPr algn="ctr"/>
            <a:r>
              <a:rPr lang="nl-NL" sz="1600" b="1" dirty="0" smtClean="0">
                <a:solidFill>
                  <a:schemeClr val="tx1"/>
                </a:solidFill>
              </a:rPr>
              <a:t>(Voor een paar talen met </a:t>
            </a:r>
            <a:r>
              <a:rPr lang="nl-NL" sz="1600" b="1" dirty="0" err="1" smtClean="0">
                <a:solidFill>
                  <a:schemeClr val="tx1"/>
                </a:solidFill>
              </a:rPr>
              <a:t>Ngram</a:t>
            </a:r>
            <a:r>
              <a:rPr lang="nl-NL" sz="1600" b="1" dirty="0" smtClean="0">
                <a:solidFill>
                  <a:schemeClr val="tx1"/>
                </a:solidFill>
              </a:rPr>
              <a:t> Viewer een beetje </a:t>
            </a:r>
            <a:r>
              <a:rPr lang="nl-NL" sz="2400" b="1" dirty="0" err="1" smtClean="0">
                <a:solidFill>
                  <a:srgbClr val="0070C0"/>
                </a:solidFill>
                <a:latin typeface="MS Reference Sans Serif" panose="020B0604030504040204" pitchFamily="34" charset="0"/>
              </a:rPr>
              <a:t>G</a:t>
            </a:r>
            <a:r>
              <a:rPr lang="nl-NL" sz="2400" b="1" dirty="0" err="1" smtClean="0">
                <a:solidFill>
                  <a:srgbClr val="FF0000"/>
                </a:solidFill>
                <a:latin typeface="MS Reference Sans Serif" panose="020B0604030504040204" pitchFamily="34" charset="0"/>
              </a:rPr>
              <a:t>o</a:t>
            </a:r>
            <a:r>
              <a:rPr lang="nl-NL" sz="2400" b="1" dirty="0" err="1" smtClean="0">
                <a:solidFill>
                  <a:srgbClr val="FFC000"/>
                </a:solidFill>
                <a:latin typeface="MS Reference Sans Serif" panose="020B0604030504040204" pitchFamily="34" charset="0"/>
              </a:rPr>
              <a:t>o</a:t>
            </a:r>
            <a:r>
              <a:rPr lang="nl-NL" sz="2400" b="1" dirty="0" err="1" smtClean="0">
                <a:solidFill>
                  <a:srgbClr val="0070C0"/>
                </a:solidFill>
                <a:latin typeface="MS Reference Sans Serif" panose="020B0604030504040204" pitchFamily="34" charset="0"/>
              </a:rPr>
              <a:t>g</a:t>
            </a:r>
            <a:r>
              <a:rPr lang="nl-NL" sz="2400" b="1" dirty="0" err="1" smtClean="0">
                <a:solidFill>
                  <a:srgbClr val="92D050"/>
                </a:solidFill>
                <a:latin typeface="MS Reference Sans Serif" panose="020B0604030504040204" pitchFamily="34" charset="0"/>
              </a:rPr>
              <a:t>l</a:t>
            </a:r>
            <a:r>
              <a:rPr lang="nl-NL" sz="2400" b="1" dirty="0" err="1" smtClean="0">
                <a:solidFill>
                  <a:srgbClr val="FF0000"/>
                </a:solidFill>
                <a:latin typeface="MS Reference Sans Serif" panose="020B0604030504040204" pitchFamily="34" charset="0"/>
              </a:rPr>
              <a:t>e</a:t>
            </a:r>
            <a:r>
              <a:rPr lang="nl-NL" sz="2400" b="1" dirty="0" err="1" smtClean="0">
                <a:solidFill>
                  <a:srgbClr val="0070C0"/>
                </a:solidFill>
                <a:latin typeface="MS Reference Sans Serif" panose="020B0604030504040204" pitchFamily="34" charset="0"/>
              </a:rPr>
              <a:t>n</a:t>
            </a:r>
            <a:r>
              <a:rPr lang="nl-NL" sz="1600" b="1" dirty="0" smtClean="0">
                <a:solidFill>
                  <a:schemeClr val="tx1"/>
                </a:solidFill>
              </a:rPr>
              <a:t> naar grammaticale eigenschappen)</a:t>
            </a:r>
          </a:p>
          <a:p>
            <a:endParaRPr lang="nl-NL" sz="1050" b="1" dirty="0">
              <a:solidFill>
                <a:schemeClr val="tx1"/>
              </a:solidFill>
            </a:endParaRPr>
          </a:p>
        </p:txBody>
      </p:sp>
      <p:sp>
        <p:nvSpPr>
          <p:cNvPr id="21" name="Tekstvak 95"/>
          <p:cNvSpPr txBox="1"/>
          <p:nvPr/>
        </p:nvSpPr>
        <p:spPr>
          <a:xfrm>
            <a:off x="175381" y="2664000"/>
            <a:ext cx="9250439" cy="20990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sz="3200" b="1" dirty="0" smtClean="0"/>
              <a:t>Met </a:t>
            </a:r>
            <a:r>
              <a:rPr lang="nl-N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Aharoni" panose="02010803020104030203" pitchFamily="2" charset="-79"/>
              </a:rPr>
              <a:t>CLARIN</a:t>
            </a:r>
            <a:r>
              <a:rPr lang="nl-NL" sz="3200" b="1" dirty="0" smtClean="0"/>
              <a:t> kan je zoeken naar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3200" b="1" dirty="0" smtClean="0"/>
              <a:t>Grammaticale eigenschappen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3200" b="1" dirty="0" smtClean="0"/>
              <a:t>Grammaticale verbanden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3200" b="1" dirty="0" smtClean="0"/>
              <a:t>Hele Constructies</a:t>
            </a:r>
            <a:endParaRPr lang="nl-NL" sz="3200" b="1" dirty="0" smtClean="0"/>
          </a:p>
        </p:txBody>
      </p:sp>
      <p:sp>
        <p:nvSpPr>
          <p:cNvPr id="24" name="Tekstvak 95"/>
          <p:cNvSpPr txBox="1"/>
          <p:nvPr/>
        </p:nvSpPr>
        <p:spPr>
          <a:xfrm>
            <a:off x="180000" y="8136000"/>
            <a:ext cx="9252000" cy="36379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nl-NL" sz="3200" b="1" dirty="0" smtClean="0"/>
              <a:t>Behandelde Voorbeelden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/>
              <a:t>Groter </a:t>
            </a:r>
            <a:r>
              <a:rPr lang="nl-NL" sz="2800" b="1" dirty="0" smtClean="0">
                <a:solidFill>
                  <a:srgbClr val="00B050"/>
                </a:solidFill>
              </a:rPr>
              <a:t>dan</a:t>
            </a:r>
            <a:r>
              <a:rPr lang="nl-NL" sz="2800" b="1" dirty="0" smtClean="0"/>
              <a:t> – groter </a:t>
            </a:r>
            <a:r>
              <a:rPr lang="nl-NL" sz="2800" b="1" dirty="0" smtClean="0">
                <a:solidFill>
                  <a:srgbClr val="FF0000"/>
                </a:solidFill>
              </a:rPr>
              <a:t>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/>
              <a:t>Een aantal mensen </a:t>
            </a:r>
            <a:r>
              <a:rPr lang="nl-NL" sz="2800" b="1" dirty="0" smtClean="0">
                <a:solidFill>
                  <a:srgbClr val="00B050"/>
                </a:solidFill>
              </a:rPr>
              <a:t>is</a:t>
            </a:r>
            <a:r>
              <a:rPr lang="nl-NL" sz="2800" b="1" dirty="0" smtClean="0"/>
              <a:t> – een aantal mensen </a:t>
            </a:r>
            <a:r>
              <a:rPr lang="nl-NL" sz="2800" b="1" dirty="0" smtClean="0">
                <a:solidFill>
                  <a:srgbClr val="FF0000"/>
                </a:solidFill>
              </a:rPr>
              <a:t>zijn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rgbClr val="FF0000"/>
                </a:solidFill>
              </a:rPr>
              <a:t>Hun</a:t>
            </a:r>
            <a:r>
              <a:rPr lang="nl-NL" sz="2800" b="1" dirty="0" smtClean="0"/>
              <a:t> als onderwerp i.p.v. </a:t>
            </a:r>
            <a:r>
              <a:rPr lang="nl-NL" sz="2800" b="1" dirty="0" smtClean="0">
                <a:solidFill>
                  <a:srgbClr val="00B050"/>
                </a:solidFill>
              </a:rPr>
              <a:t>zij </a:t>
            </a:r>
            <a:r>
              <a:rPr lang="nl-NL" sz="2800" b="1" dirty="0" smtClean="0">
                <a:solidFill>
                  <a:schemeClr val="tx1"/>
                </a:solidFill>
              </a:rPr>
              <a:t>/</a:t>
            </a:r>
            <a:r>
              <a:rPr lang="nl-NL" sz="2800" b="1" dirty="0" smtClean="0">
                <a:solidFill>
                  <a:srgbClr val="00B050"/>
                </a:solidFill>
              </a:rPr>
              <a:t> 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rgbClr val="FF0000"/>
                </a:solidFill>
              </a:rPr>
              <a:t>Hem/’m </a:t>
            </a:r>
            <a:r>
              <a:rPr lang="nl-NL" sz="2800" b="1" dirty="0" smtClean="0">
                <a:solidFill>
                  <a:schemeClr val="tx1"/>
                </a:solidFill>
              </a:rPr>
              <a:t>als onderwerp i.p.v</a:t>
            </a:r>
            <a:r>
              <a:rPr lang="nl-NL" sz="2800" b="1" dirty="0" smtClean="0">
                <a:solidFill>
                  <a:srgbClr val="00B050"/>
                </a:solidFill>
              </a:rPr>
              <a:t>. hij /ie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chemeClr val="tx1"/>
                </a:solidFill>
              </a:rPr>
              <a:t>U </a:t>
            </a:r>
            <a:r>
              <a:rPr lang="nl-NL" sz="2800" b="1" dirty="0" smtClean="0">
                <a:solidFill>
                  <a:srgbClr val="00B050"/>
                </a:solidFill>
              </a:rPr>
              <a:t>heeft</a:t>
            </a:r>
            <a:r>
              <a:rPr lang="nl-NL" sz="2800" b="1" dirty="0" smtClean="0">
                <a:solidFill>
                  <a:schemeClr val="tx1"/>
                </a:solidFill>
              </a:rPr>
              <a:t> – U </a:t>
            </a:r>
            <a:r>
              <a:rPr lang="nl-NL" sz="2800" b="1" dirty="0" smtClean="0">
                <a:solidFill>
                  <a:srgbClr val="00B050"/>
                </a:solidFill>
              </a:rPr>
              <a:t>hebt</a:t>
            </a:r>
            <a:r>
              <a:rPr lang="nl-NL" sz="2800" b="1" dirty="0" smtClean="0">
                <a:solidFill>
                  <a:schemeClr val="tx1"/>
                </a:solidFill>
              </a:rPr>
              <a:t> ; U </a:t>
            </a:r>
            <a:r>
              <a:rPr lang="nl-NL" sz="2800" b="1" dirty="0" smtClean="0">
                <a:solidFill>
                  <a:srgbClr val="00B050"/>
                </a:solidFill>
              </a:rPr>
              <a:t>bent</a:t>
            </a:r>
            <a:r>
              <a:rPr lang="nl-NL" sz="2800" b="1" dirty="0" smtClean="0">
                <a:solidFill>
                  <a:schemeClr val="tx1"/>
                </a:solidFill>
              </a:rPr>
              <a:t> – U </a:t>
            </a:r>
            <a:r>
              <a:rPr lang="nl-NL" sz="2800" b="1" dirty="0" smtClean="0">
                <a:solidFill>
                  <a:srgbClr val="00B050"/>
                </a:solidFill>
              </a:rPr>
              <a:t>is</a:t>
            </a:r>
            <a:endParaRPr lang="nl-NL" sz="28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chemeClr val="tx1"/>
                </a:solidFill>
              </a:rPr>
              <a:t>Hij </a:t>
            </a:r>
            <a:r>
              <a:rPr lang="nl-NL" sz="2800" b="1" dirty="0" smtClean="0">
                <a:solidFill>
                  <a:srgbClr val="00B050"/>
                </a:solidFill>
              </a:rPr>
              <a:t>heeft</a:t>
            </a:r>
            <a:r>
              <a:rPr lang="nl-NL" sz="2800" b="1" dirty="0" smtClean="0">
                <a:solidFill>
                  <a:schemeClr val="tx1"/>
                </a:solidFill>
              </a:rPr>
              <a:t> – Hij </a:t>
            </a:r>
            <a:r>
              <a:rPr lang="nl-NL" sz="2800" b="1" dirty="0" smtClean="0">
                <a:solidFill>
                  <a:srgbClr val="FF0000"/>
                </a:solidFill>
              </a:rPr>
              <a:t>heb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 smtClean="0">
                <a:solidFill>
                  <a:schemeClr val="tx1"/>
                </a:solidFill>
              </a:rPr>
              <a:t>Een</a:t>
            </a:r>
            <a:r>
              <a:rPr lang="nl-NL" sz="2800" b="1" dirty="0" smtClean="0">
                <a:solidFill>
                  <a:srgbClr val="FF0000"/>
                </a:solidFill>
              </a:rPr>
              <a:t> hele </a:t>
            </a:r>
            <a:r>
              <a:rPr lang="nl-NL" sz="2800" b="1" dirty="0" smtClean="0">
                <a:solidFill>
                  <a:schemeClr val="tx1"/>
                </a:solidFill>
              </a:rPr>
              <a:t>mooie vrouw – een </a:t>
            </a:r>
            <a:r>
              <a:rPr lang="nl-NL" sz="2800" b="1" dirty="0" smtClean="0">
                <a:solidFill>
                  <a:srgbClr val="00B050"/>
                </a:solidFill>
              </a:rPr>
              <a:t>heel</a:t>
            </a:r>
            <a:r>
              <a:rPr lang="nl-NL" sz="2800" b="1" dirty="0" smtClean="0">
                <a:solidFill>
                  <a:schemeClr val="tx1"/>
                </a:solidFill>
              </a:rPr>
              <a:t> mooie vrouw</a:t>
            </a:r>
            <a:endParaRPr lang="nl-NL" sz="2800" b="1" dirty="0" smtClean="0">
              <a:solidFill>
                <a:schemeClr val="tx1"/>
              </a:solidFill>
            </a:endParaRPr>
          </a:p>
        </p:txBody>
      </p:sp>
      <p:pic>
        <p:nvPicPr>
          <p:cNvPr id="1027" name="Picture 3" descr="C:\Users\Odijk101\Dropbox\jodijk\Utrecht\Projects\CLARIN-NL\Flankerend\Drongo\2015\CLARIN-Logo_4C14pu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568" y="2152327"/>
            <a:ext cx="5761903" cy="444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kstvak 95"/>
          <p:cNvSpPr txBox="1"/>
          <p:nvPr/>
        </p:nvSpPr>
        <p:spPr>
          <a:xfrm>
            <a:off x="175380" y="11873408"/>
            <a:ext cx="9250440" cy="7448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nl-NL" sz="2000" b="1" dirty="0" smtClean="0"/>
              <a:t>Met dank aan                                                       CLARIN-NL wordt gefinancierd door NWO</a:t>
            </a:r>
          </a:p>
          <a:p>
            <a:r>
              <a:rPr lang="nl-NL" sz="2000" b="1" dirty="0" smtClean="0"/>
              <a:t>                 RUG                                                        </a:t>
            </a:r>
            <a:r>
              <a:rPr lang="nl-NL" sz="2000" b="1" dirty="0" smtClean="0">
                <a:hlinkClick r:id="rId4"/>
              </a:rPr>
              <a:t>http://portal.clarin.nl</a:t>
            </a:r>
            <a:r>
              <a:rPr lang="nl-NL" sz="2000" b="1" dirty="0" smtClean="0"/>
              <a:t>   </a:t>
            </a:r>
            <a:endParaRPr lang="nl-NL" sz="2000" b="1" dirty="0" smtClean="0"/>
          </a:p>
        </p:txBody>
      </p:sp>
      <p:pic>
        <p:nvPicPr>
          <p:cNvPr id="1029" name="Picture 5" descr="http://dev.clarin.nl/sites/default/files/PaQ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265" y="11936189"/>
            <a:ext cx="1368152" cy="63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kstvak 95"/>
          <p:cNvSpPr txBox="1"/>
          <p:nvPr/>
        </p:nvSpPr>
        <p:spPr>
          <a:xfrm>
            <a:off x="0" y="-7912"/>
            <a:ext cx="9601200" cy="13142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nl-NL" sz="3600" b="1" dirty="0"/>
              <a:t>Zoeken naar Constructies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nl-NL" sz="1800" i="1" dirty="0"/>
              <a:t>Jan Odijk</a:t>
            </a:r>
            <a:r>
              <a:rPr lang="nl-NL" sz="1800" dirty="0"/>
              <a:t>, Universiteit </a:t>
            </a:r>
            <a:r>
              <a:rPr lang="nl-NL" sz="1800" dirty="0" smtClean="0"/>
              <a:t>Utrecht</a:t>
            </a:r>
            <a:br>
              <a:rPr lang="nl-NL" sz="1800" dirty="0" smtClean="0"/>
            </a:br>
            <a:endParaRPr lang="nl-NL" sz="1800" dirty="0" smtClean="0"/>
          </a:p>
        </p:txBody>
      </p:sp>
      <p:pic>
        <p:nvPicPr>
          <p:cNvPr id="25" name="Picture 4" descr="http://www.uu.nl/sites/default/files/uu-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063" y="64096"/>
            <a:ext cx="2189057" cy="114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eperen 2"/>
          <p:cNvGrpSpPr/>
          <p:nvPr/>
        </p:nvGrpSpPr>
        <p:grpSpPr>
          <a:xfrm>
            <a:off x="359302" y="89860"/>
            <a:ext cx="1488970" cy="1198372"/>
            <a:chOff x="120080" y="23292"/>
            <a:chExt cx="1488970" cy="1198372"/>
          </a:xfrm>
        </p:grpSpPr>
        <p:pic>
          <p:nvPicPr>
            <p:cNvPr id="23" name="Picture 25" descr="http://www.clarin.nl/sites/all/themes/clarin2/logo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80" y="23292"/>
              <a:ext cx="1472608" cy="1004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kstvak 25"/>
            <p:cNvSpPr txBox="1"/>
            <p:nvPr/>
          </p:nvSpPr>
          <p:spPr>
            <a:xfrm>
              <a:off x="138067" y="929276"/>
              <a:ext cx="1470983" cy="292388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1300" dirty="0" err="1" smtClean="0"/>
                <a:t>www.clarin.nl</a:t>
              </a:r>
              <a:endParaRPr lang="nl-NL" sz="1700" dirty="0"/>
            </a:p>
          </p:txBody>
        </p:sp>
      </p:grpSp>
      <p:cxnSp>
        <p:nvCxnSpPr>
          <p:cNvPr id="12" name="Rechte verbindingslijn 11"/>
          <p:cNvCxnSpPr/>
          <p:nvPr/>
        </p:nvCxnSpPr>
        <p:spPr>
          <a:xfrm>
            <a:off x="0" y="1288232"/>
            <a:ext cx="96012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0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rgbClr val="002060"/>
          </a:solidFill>
          <a:tailEnd type="arrow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144</Words>
  <Application>Microsoft Macintosh PowerPoint</Application>
  <PresentationFormat>A3 (297x420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Aharoni</vt:lpstr>
      <vt:lpstr>Calibri</vt:lpstr>
      <vt:lpstr>MS Reference Sans Serif</vt:lpstr>
      <vt:lpstr>Arial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Arjan</dc:creator>
  <cp:lastModifiedBy>Hessen, A.J. van (Arjan)</cp:lastModifiedBy>
  <cp:revision>106</cp:revision>
  <cp:lastPrinted>2015-09-16T12:15:13Z</cp:lastPrinted>
  <dcterms:created xsi:type="dcterms:W3CDTF">2013-02-18T12:18:02Z</dcterms:created>
  <dcterms:modified xsi:type="dcterms:W3CDTF">2015-09-20T19:16:43Z</dcterms:modified>
</cp:coreProperties>
</file>