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12801600" type="A3"/>
  <p:notesSz cx="6805613" cy="9944100"/>
  <p:defaultTextStyle>
    <a:defPPr>
      <a:defRPr lang="nl-NL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587" autoAdjust="0"/>
    <p:restoredTop sz="94627" autoAdjust="0"/>
  </p:normalViewPr>
  <p:slideViewPr>
    <p:cSldViewPr>
      <p:cViewPr>
        <p:scale>
          <a:sx n="100" d="100"/>
          <a:sy n="100" d="100"/>
        </p:scale>
        <p:origin x="-864" y="2232"/>
      </p:cViewPr>
      <p:guideLst>
        <p:guide orient="horz" pos="4032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7CFC9-D529-4B8A-B5A9-108E14B99112}" type="datetimeFigureOut">
              <a:rPr lang="nl-NL" smtClean="0"/>
              <a:t>2-2-2015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F30C2-F66C-4F17-9F10-16ADA18D0C4F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4030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31C60-BDBC-41D4-9630-96E30CA7221B}" type="datetimeFigureOut">
              <a:rPr lang="nl-NL" smtClean="0"/>
              <a:t>2-2-2015</a:t>
            </a:fld>
            <a:endParaRPr lang="nl-N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6125"/>
            <a:ext cx="27971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0F79B-ECB5-425A-AEB7-F8655C9BAFD3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372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F79B-ECB5-425A-AEB7-F8655C9BAFD3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807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570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4182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6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6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536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445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861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8006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8061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86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02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19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099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483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92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50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46031-90D9-4225-857B-6CA161B16EEC}" type="datetimeFigureOut">
              <a:rPr lang="nl-NL" smtClean="0"/>
              <a:pPr/>
              <a:t>2-2-2015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DE398-0F11-4A66-BD4A-60CF1D920058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18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larin.nl/sites/default/files/Uilendag%20Odijk%20CLARIN-NL%202014-03-27.pptx" TargetMode="External"/><Relationship Id="rId5" Type="http://schemas.openxmlformats.org/officeDocument/2006/relationships/hyperlink" Target="http://www.clarin.nl/sites/default/files/User%20scenario%20Serach%20110413.docx" TargetMode="External"/><Relationship Id="rId4" Type="http://schemas.openxmlformats.org/officeDocument/2006/relationships/hyperlink" Target="http://zardoz.service.rug.nl:806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1" y="1"/>
            <a:ext cx="9593776" cy="1099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nl-NL" dirty="0"/>
          </a:p>
        </p:txBody>
      </p:sp>
      <p:sp useBgFill="1">
        <p:nvSpPr>
          <p:cNvPr id="79" name="Tekstvak 78"/>
          <p:cNvSpPr txBox="1"/>
          <p:nvPr/>
        </p:nvSpPr>
        <p:spPr>
          <a:xfrm>
            <a:off x="0" y="1"/>
            <a:ext cx="9601200" cy="1077217"/>
          </a:xfrm>
          <a:prstGeom prst="rect">
            <a:avLst/>
          </a:prstGeom>
          <a:ln w="127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GB" sz="4500" dirty="0" smtClean="0"/>
              <a:t>Linguistic Research with PaQu</a:t>
            </a:r>
            <a:endParaRPr lang="en-GB" sz="4500" dirty="0"/>
          </a:p>
          <a:p>
            <a:pPr algn="ctr"/>
            <a:r>
              <a:rPr lang="en-GB" sz="1700" i="1" dirty="0"/>
              <a:t>Jan Odijk</a:t>
            </a:r>
            <a:r>
              <a:rPr lang="en-GB" sz="1700" dirty="0"/>
              <a:t>, Utrecht University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>
            <a:off x="0" y="1099771"/>
            <a:ext cx="96012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6" name="Tekstvak 95"/>
          <p:cNvSpPr txBox="1"/>
          <p:nvPr/>
        </p:nvSpPr>
        <p:spPr>
          <a:xfrm>
            <a:off x="4811736" y="1073602"/>
            <a:ext cx="4789464" cy="148348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GB" sz="1100" b="1" dirty="0" smtClean="0"/>
              <a:t>Small Experiment (was intended as a user test)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100" dirty="0" smtClean="0"/>
              <a:t>Take all Dutch CHILDES corpora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100" dirty="0" smtClean="0"/>
              <a:t>Select all adult utterances containing </a:t>
            </a:r>
            <a:r>
              <a:rPr lang="en-GB" sz="1100" i="1" dirty="0" smtClean="0"/>
              <a:t>heel ,erg or zeer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100" dirty="0" smtClean="0"/>
              <a:t>Clean  the utterances, e.g.</a:t>
            </a:r>
          </a:p>
          <a:p>
            <a:pPr marL="880110" lvl="1" indent="-240030">
              <a:buFont typeface="Arial" panose="020B0604020202020204" pitchFamily="34" charset="0"/>
              <a:buChar char="•"/>
            </a:pPr>
            <a:r>
              <a:rPr lang="nl-NL" sz="1100" dirty="0"/>
              <a:t>ja , maar &lt;we be&gt; [//] we bewaren </a:t>
            </a:r>
            <a:r>
              <a:rPr lang="nl-NL" sz="1100" dirty="0" smtClean="0"/>
              <a:t>(he)t ook </a:t>
            </a:r>
            <a:r>
              <a:rPr lang="nl-NL" sz="1100" dirty="0" smtClean="0">
                <a:sym typeface="Wingdings" panose="05000000000000000000" pitchFamily="2" charset="2"/>
              </a:rPr>
              <a:t></a:t>
            </a:r>
          </a:p>
          <a:p>
            <a:pPr marL="880110" lvl="1" indent="-240030">
              <a:buFont typeface="Arial" panose="020B0604020202020204" pitchFamily="34" charset="0"/>
              <a:buChar char="•"/>
            </a:pPr>
            <a:r>
              <a:rPr lang="nl-NL" sz="1100" dirty="0"/>
              <a:t>ja , maar </a:t>
            </a:r>
            <a:r>
              <a:rPr lang="nl-NL" sz="1100" dirty="0" smtClean="0"/>
              <a:t>we </a:t>
            </a:r>
            <a:r>
              <a:rPr lang="nl-NL" sz="1100" dirty="0"/>
              <a:t>bewaren </a:t>
            </a:r>
            <a:r>
              <a:rPr lang="nl-NL" sz="1100" dirty="0" smtClean="0"/>
              <a:t>het </a:t>
            </a:r>
            <a:r>
              <a:rPr lang="nl-NL" sz="1100" dirty="0"/>
              <a:t>ook</a:t>
            </a:r>
            <a:endParaRPr lang="en-GB" sz="1100" dirty="0" smtClean="0"/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100" dirty="0" smtClean="0"/>
              <a:t>Gather statistics and draw conclusions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endParaRPr lang="en-GB" sz="1100" b="1" dirty="0"/>
          </a:p>
        </p:txBody>
      </p:sp>
      <p:grpSp>
        <p:nvGrpSpPr>
          <p:cNvPr id="17" name="Groep 16"/>
          <p:cNvGrpSpPr/>
          <p:nvPr/>
        </p:nvGrpSpPr>
        <p:grpSpPr>
          <a:xfrm>
            <a:off x="1" y="2"/>
            <a:ext cx="1277504" cy="1039062"/>
            <a:chOff x="-27384" y="8416342"/>
            <a:chExt cx="912503" cy="742187"/>
          </a:xfrm>
        </p:grpSpPr>
        <p:pic>
          <p:nvPicPr>
            <p:cNvPr id="101" name="Picture 25" descr="http://www.clarin.nl/sites/all/themes/clarin2/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7384" y="8416342"/>
              <a:ext cx="908202" cy="548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6" name="Tekstvak 105"/>
            <p:cNvSpPr txBox="1"/>
            <p:nvPr/>
          </p:nvSpPr>
          <p:spPr>
            <a:xfrm>
              <a:off x="-22081" y="8949680"/>
              <a:ext cx="907200" cy="208849"/>
            </a:xfrm>
            <a:prstGeom prst="rect">
              <a:avLst/>
            </a:prstGeom>
            <a:noFill/>
            <a:ln w="127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300" dirty="0"/>
                <a:t>www.clarin.nl</a:t>
              </a:r>
              <a:endParaRPr lang="en-GB" sz="1700" dirty="0"/>
            </a:p>
          </p:txBody>
        </p:sp>
      </p:grpSp>
      <p:sp>
        <p:nvSpPr>
          <p:cNvPr id="98" name="Tekstvak 93"/>
          <p:cNvSpPr txBox="1"/>
          <p:nvPr/>
        </p:nvSpPr>
        <p:spPr>
          <a:xfrm>
            <a:off x="0" y="6668966"/>
            <a:ext cx="4752777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1100" b="1" dirty="0" smtClean="0"/>
              <a:t>CHILDES corpora</a:t>
            </a:r>
            <a:endParaRPr lang="en-GB" sz="1100" b="1" dirty="0"/>
          </a:p>
          <a:p>
            <a:pPr marL="240030" indent="-24003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Use Dutch CHILDES corpora to investigate this</a:t>
            </a:r>
          </a:p>
          <a:p>
            <a:pPr marL="240030" indent="-24003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Problem: ambiguity of the relevant words</a:t>
            </a:r>
          </a:p>
          <a:p>
            <a:pPr marL="240030" indent="-24003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Dutch CHILDES corpora do NOT have (reliable) pos-tags and no syntactic parses at all</a:t>
            </a:r>
          </a:p>
          <a:p>
            <a:pPr marL="240030" indent="-24003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Done manually for Van Kampen Corpus [Odijk </a:t>
            </a:r>
            <a:r>
              <a:rPr lang="en-US" sz="1100" dirty="0" smtClean="0"/>
              <a:t>2014:91]</a:t>
            </a:r>
            <a:endParaRPr lang="en-US" sz="1100" dirty="0" smtClean="0"/>
          </a:p>
          <a:p>
            <a:pPr marL="240030" indent="-24003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PaQu (Parse and Query) automates this</a:t>
            </a:r>
            <a:endParaRPr lang="en-US" sz="1100" dirty="0"/>
          </a:p>
        </p:txBody>
      </p:sp>
      <p:sp>
        <p:nvSpPr>
          <p:cNvPr id="100" name="Tekstvak 92"/>
          <p:cNvSpPr txBox="1"/>
          <p:nvPr/>
        </p:nvSpPr>
        <p:spPr>
          <a:xfrm>
            <a:off x="4963822" y="4697657"/>
            <a:ext cx="4649160" cy="11449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GB" sz="1100" b="1" dirty="0" smtClean="0"/>
              <a:t>Caveats</a:t>
            </a:r>
            <a:endParaRPr lang="en-GB" sz="1100" b="1" dirty="0"/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US" sz="1100" dirty="0"/>
              <a:t>I</a:t>
            </a:r>
            <a:r>
              <a:rPr lang="en-US" sz="1100" dirty="0" smtClean="0"/>
              <a:t>t </a:t>
            </a:r>
            <a:r>
              <a:rPr lang="en-US" sz="1100" dirty="0"/>
              <a:t>concerns </a:t>
            </a:r>
            <a:r>
              <a:rPr lang="en-US" sz="1100" dirty="0" smtClean="0"/>
              <a:t>(cleaned) adult speech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US" sz="1100" dirty="0" smtClean="0"/>
              <a:t>It concerns relatively short sentences, explicitly separated</a:t>
            </a:r>
            <a:endParaRPr lang="en-US" sz="1100" dirty="0"/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US" sz="1100" dirty="0"/>
              <a:t>It mostly concerns a very local grammatical </a:t>
            </a:r>
            <a:r>
              <a:rPr lang="en-US" sz="1100" dirty="0" smtClean="0"/>
              <a:t>relation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US" sz="1100" dirty="0" smtClean="0"/>
              <a:t>Most problematic for </a:t>
            </a:r>
            <a:r>
              <a:rPr lang="en-US" sz="1100" i="1" dirty="0" smtClean="0"/>
              <a:t>zeer</a:t>
            </a:r>
            <a:r>
              <a:rPr lang="en-US" sz="1100" dirty="0" smtClean="0"/>
              <a:t>: </a:t>
            </a:r>
            <a:r>
              <a:rPr lang="en-US" sz="1100" i="1" dirty="0" smtClean="0"/>
              <a:t>zeer doen</a:t>
            </a:r>
            <a:endParaRPr lang="en-US" sz="1100" dirty="0"/>
          </a:p>
          <a:p>
            <a:pPr marL="240030" indent="-240030">
              <a:buFont typeface="Arial" panose="020B0604020202020204" pitchFamily="34" charset="0"/>
              <a:buChar char="•"/>
            </a:pPr>
            <a:endParaRPr lang="en-GB" sz="1100" b="1" dirty="0"/>
          </a:p>
        </p:txBody>
      </p:sp>
      <p:sp>
        <p:nvSpPr>
          <p:cNvPr id="113" name="Tekstvak 91"/>
          <p:cNvSpPr txBox="1"/>
          <p:nvPr/>
        </p:nvSpPr>
        <p:spPr>
          <a:xfrm>
            <a:off x="1" y="11654742"/>
            <a:ext cx="4790964" cy="11449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GB" sz="1100" b="1" dirty="0" smtClean="0"/>
              <a:t>PaQu</a:t>
            </a:r>
            <a:endParaRPr lang="en-GB" sz="1100" b="1" dirty="0"/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US" sz="1100" dirty="0" smtClean="0"/>
              <a:t>Search for morpho-syntactic information and syntactic dependency relations</a:t>
            </a:r>
          </a:p>
          <a:p>
            <a:pPr marL="880110" lvl="1" indent="-240030">
              <a:buFont typeface="Arial" panose="020B0604020202020204" pitchFamily="34" charset="0"/>
              <a:buChar char="•"/>
            </a:pPr>
            <a:r>
              <a:rPr lang="en-US" sz="1100" dirty="0" smtClean="0"/>
              <a:t>Distinction relevant ones v. irrelevant ones can now be made mostly automatically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US" sz="1100" dirty="0" smtClean="0">
                <a:hlinkClick r:id="rId4"/>
              </a:rPr>
              <a:t>http</a:t>
            </a:r>
            <a:r>
              <a:rPr lang="en-US" sz="1100" dirty="0">
                <a:hlinkClick r:id="rId4"/>
              </a:rPr>
              <a:t>://zardoz.service.rug.nl:8067</a:t>
            </a:r>
            <a:r>
              <a:rPr lang="en-US" sz="1100" dirty="0" smtClean="0">
                <a:hlinkClick r:id="rId4"/>
              </a:rPr>
              <a:t>/</a:t>
            </a:r>
            <a:endParaRPr lang="en-US" sz="1100" dirty="0" smtClean="0"/>
          </a:p>
        </p:txBody>
      </p:sp>
      <p:sp>
        <p:nvSpPr>
          <p:cNvPr id="132" name="Tekstvak 95"/>
          <p:cNvSpPr txBox="1"/>
          <p:nvPr/>
        </p:nvSpPr>
        <p:spPr>
          <a:xfrm>
            <a:off x="4800600" y="2380243"/>
            <a:ext cx="4812382" cy="8063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GB" sz="1100" b="1" dirty="0" smtClean="0"/>
              <a:t>Accuracy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M</a:t>
            </a:r>
            <a:r>
              <a:rPr lang="en-GB" sz="1100" dirty="0" smtClean="0"/>
              <a:t>anual </a:t>
            </a:r>
            <a:r>
              <a:rPr lang="en-GB" sz="1100" dirty="0"/>
              <a:t>annotation of Van Kampen corpus </a:t>
            </a:r>
            <a:r>
              <a:rPr lang="en-GB" sz="1100" dirty="0" smtClean="0"/>
              <a:t>used as gold standard (</a:t>
            </a:r>
            <a:r>
              <a:rPr lang="en-GB" sz="1100" dirty="0"/>
              <a:t>A</a:t>
            </a:r>
            <a:r>
              <a:rPr lang="en-GB" sz="1100" dirty="0" smtClean="0"/>
              <a:t>cc)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Alpino makes finer distinctions: I mapped these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Annotation errors in the gold standard: revised gold standard (Rev Acc)</a:t>
            </a:r>
          </a:p>
        </p:txBody>
      </p:sp>
      <p:sp>
        <p:nvSpPr>
          <p:cNvPr id="26" name="Tekstvak 95"/>
          <p:cNvSpPr txBox="1"/>
          <p:nvPr/>
        </p:nvSpPr>
        <p:spPr>
          <a:xfrm>
            <a:off x="4963822" y="7977777"/>
            <a:ext cx="4648285" cy="216059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GB" sz="1100" b="1" dirty="0" smtClean="0"/>
              <a:t>Conclusions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Linguistics</a:t>
            </a:r>
          </a:p>
          <a:p>
            <a:pPr marL="811530" lvl="2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No examples for mod P: how to explain </a:t>
            </a:r>
            <a:r>
              <a:rPr lang="en-GB" sz="1100" i="1" dirty="0" smtClean="0"/>
              <a:t>heel v. erg, zeer</a:t>
            </a:r>
            <a:r>
              <a:rPr lang="en-GB" sz="1100" dirty="0" smtClean="0"/>
              <a:t>?</a:t>
            </a:r>
          </a:p>
          <a:p>
            <a:pPr marL="1451610" lvl="3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Overwhelmingness of mod A for </a:t>
            </a:r>
            <a:r>
              <a:rPr lang="en-GB" sz="1100" i="1" dirty="0" smtClean="0"/>
              <a:t>heel?</a:t>
            </a:r>
          </a:p>
          <a:p>
            <a:pPr marL="811530" lvl="2" indent="-171450">
              <a:buFont typeface="Arial" panose="020B0604020202020204" pitchFamily="34" charset="0"/>
              <a:buChar char="•"/>
            </a:pPr>
            <a:r>
              <a:rPr lang="en-GB" sz="1100" dirty="0"/>
              <a:t>Are the current Dutch CHILDES corpora representative enough to draw reliable conclusions?  </a:t>
            </a:r>
            <a:endParaRPr lang="en-GB" sz="1100" i="1" dirty="0" smtClean="0"/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PaQu</a:t>
            </a:r>
          </a:p>
          <a:p>
            <a:pPr marL="811530" lvl="2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PaQu is very useful for doing better and more efficient manual  verification of hypotheses</a:t>
            </a:r>
          </a:p>
          <a:p>
            <a:pPr marL="811530" lvl="2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In some cases its fully automatically generated parses and their statistics can reliably be used directly (though care is required!)</a:t>
            </a:r>
            <a:endParaRPr lang="en-GB" sz="1100" dirty="0"/>
          </a:p>
        </p:txBody>
      </p:sp>
      <p:sp>
        <p:nvSpPr>
          <p:cNvPr id="27" name="Tekstvak 93"/>
          <p:cNvSpPr txBox="1"/>
          <p:nvPr/>
        </p:nvSpPr>
        <p:spPr>
          <a:xfrm>
            <a:off x="-20621" y="2240494"/>
            <a:ext cx="4773398" cy="161890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dirty="0" smtClean="0"/>
              <a:t>Basic Facts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i="1" dirty="0" smtClean="0"/>
              <a:t>Heel erg zeer are </a:t>
            </a:r>
            <a:r>
              <a:rPr lang="en-US" sz="1100" dirty="0" smtClean="0"/>
              <a:t>(near-)synonyms meaning `very’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i="1" dirty="0" smtClean="0"/>
              <a:t>Heel</a:t>
            </a:r>
            <a:r>
              <a:rPr lang="en-US" sz="1100" dirty="0" smtClean="0"/>
              <a:t> can modify adjectival (A) predicates only 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i="1" dirty="0" smtClean="0"/>
              <a:t>Erg</a:t>
            </a:r>
            <a:r>
              <a:rPr lang="en-US" sz="1100" dirty="0" smtClean="0"/>
              <a:t> en</a:t>
            </a:r>
            <a:r>
              <a:rPr lang="en-US" sz="1100" i="1" dirty="0" smtClean="0"/>
              <a:t> zeer</a:t>
            </a:r>
            <a:r>
              <a:rPr lang="en-US" sz="1100" dirty="0" smtClean="0"/>
              <a:t> can modify A, verbal (V) and prepositional (P)  predicates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40030" indent="-240030">
              <a:lnSpc>
                <a:spcPct val="80000"/>
              </a:lnSpc>
              <a:buFont typeface="+mj-lt"/>
              <a:buAutoNum type="arabicPeriod"/>
            </a:pPr>
            <a:r>
              <a:rPr lang="en-US" sz="1100" dirty="0" smtClean="0"/>
              <a:t>(A) Hij is daar heel /erg / zeer blij over</a:t>
            </a:r>
          </a:p>
          <a:p>
            <a:pPr marL="240030" indent="-240030">
              <a:lnSpc>
                <a:spcPct val="80000"/>
              </a:lnSpc>
              <a:buFont typeface="+mj-lt"/>
              <a:buAutoNum type="arabicPeriod"/>
            </a:pPr>
            <a:r>
              <a:rPr lang="en-US" sz="1100" dirty="0" smtClean="0"/>
              <a:t>(P) Hij is daar *heel / erg /zeer in zijn sas mee</a:t>
            </a:r>
          </a:p>
          <a:p>
            <a:pPr marL="240030" indent="-240030">
              <a:lnSpc>
                <a:spcPct val="80000"/>
              </a:lnSpc>
              <a:buFont typeface="+mj-lt"/>
              <a:buAutoNum type="arabicPeriod"/>
            </a:pPr>
            <a:r>
              <a:rPr lang="en-US" sz="1100" dirty="0" smtClean="0"/>
              <a:t>(V) Dat verbaast mij *heel / erg / zeer</a:t>
            </a:r>
            <a:endParaRPr lang="en-GB" sz="1100" dirty="0"/>
          </a:p>
          <a:p>
            <a:pPr marL="240030" indent="-24003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sz="11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100" dirty="0" smtClean="0">
                <a:solidFill>
                  <a:schemeClr val="tx1"/>
                </a:solidFill>
              </a:rPr>
              <a:t>(</a:t>
            </a:r>
            <a:r>
              <a:rPr lang="en-US" sz="1100" i="1" dirty="0" smtClean="0">
                <a:solidFill>
                  <a:schemeClr val="tx1"/>
                </a:solidFill>
              </a:rPr>
              <a:t>very</a:t>
            </a:r>
            <a:r>
              <a:rPr lang="en-US" sz="1100" dirty="0" smtClean="0">
                <a:solidFill>
                  <a:schemeClr val="tx1"/>
                </a:solidFill>
              </a:rPr>
              <a:t> in English is like Dutch </a:t>
            </a:r>
            <a:r>
              <a:rPr lang="en-US" sz="1100" i="1" dirty="0" smtClean="0">
                <a:solidFill>
                  <a:schemeClr val="tx1"/>
                </a:solidFill>
              </a:rPr>
              <a:t>heel </a:t>
            </a:r>
            <a:r>
              <a:rPr lang="en-US" sz="1100" dirty="0" smtClean="0">
                <a:solidFill>
                  <a:schemeClr val="tx1"/>
                </a:solidFill>
              </a:rPr>
              <a:t> (v. </a:t>
            </a:r>
            <a:r>
              <a:rPr lang="en-US" sz="1100" i="1" dirty="0" smtClean="0">
                <a:solidFill>
                  <a:schemeClr val="tx1"/>
                </a:solidFill>
              </a:rPr>
              <a:t>very much</a:t>
            </a:r>
            <a:r>
              <a:rPr lang="en-US" sz="110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US" sz="1100" dirty="0" smtClean="0">
                <a:solidFill>
                  <a:schemeClr val="tx1"/>
                </a:solidFill>
              </a:rPr>
              <a:t>See [Odijk 2011, 2014] for more data and qualifications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8" name="Tekstvak 93"/>
          <p:cNvSpPr txBox="1"/>
          <p:nvPr/>
        </p:nvSpPr>
        <p:spPr>
          <a:xfrm>
            <a:off x="-13746" y="5016206"/>
            <a:ext cx="4766523" cy="16527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dirty="0" smtClean="0"/>
              <a:t>Research Questions</a:t>
            </a:r>
            <a:endParaRPr lang="en-US" sz="1100" b="1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How can children acquire the fact that </a:t>
            </a:r>
            <a:r>
              <a:rPr lang="en-US" sz="1100" i="1" dirty="0"/>
              <a:t>erg</a:t>
            </a:r>
            <a:r>
              <a:rPr lang="en-US" sz="1100" dirty="0"/>
              <a:t> and </a:t>
            </a:r>
            <a:r>
              <a:rPr lang="en-US" sz="1100" i="1" dirty="0"/>
              <a:t>zeer</a:t>
            </a:r>
            <a:r>
              <a:rPr lang="en-US" sz="1100" dirty="0"/>
              <a:t> can modify </a:t>
            </a:r>
            <a:r>
              <a:rPr lang="en-US" sz="1100" dirty="0" smtClean="0"/>
              <a:t>A, V </a:t>
            </a:r>
            <a:r>
              <a:rPr lang="en-US" sz="1100" dirty="0"/>
              <a:t>and P predicates (in L1 acquisition)?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How can children acquire the fact that </a:t>
            </a:r>
            <a:r>
              <a:rPr lang="en-US" sz="1100" i="1" dirty="0" smtClean="0"/>
              <a:t>heel</a:t>
            </a:r>
            <a:r>
              <a:rPr lang="en-US" sz="1100" dirty="0" smtClean="0"/>
              <a:t> can modify A but canNOT modify V and P predicates (in L1 acquisition)?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What kind of evidence do children  have access to for acquiring  such properties?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Is there a relation with the time of acquisition?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Is there a role for </a:t>
            </a:r>
            <a:r>
              <a:rPr lang="en-US" sz="1100" i="1" dirty="0" smtClean="0"/>
              <a:t>indirect negative evidence </a:t>
            </a:r>
            <a:r>
              <a:rPr lang="en-US" sz="1100" dirty="0" smtClean="0"/>
              <a:t>(absence of evidence interpreted as evidence for absence)?</a:t>
            </a:r>
            <a:endParaRPr lang="en-US" sz="1100" dirty="0"/>
          </a:p>
          <a:p>
            <a:pPr algn="ctr"/>
            <a:endParaRPr lang="en-GB" sz="1100" dirty="0"/>
          </a:p>
        </p:txBody>
      </p:sp>
      <p:sp>
        <p:nvSpPr>
          <p:cNvPr id="30" name="Tekstvak 95"/>
          <p:cNvSpPr txBox="1"/>
          <p:nvPr/>
        </p:nvSpPr>
        <p:spPr>
          <a:xfrm>
            <a:off x="4963822" y="6832848"/>
            <a:ext cx="4649160" cy="13142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GB" sz="1100" b="1" dirty="0" smtClean="0"/>
              <a:t>Interpretation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Overwhelming # examples for mod A for </a:t>
            </a:r>
            <a:r>
              <a:rPr lang="en-GB" sz="1100" i="1" dirty="0" smtClean="0"/>
              <a:t>heel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Large # examples  for mod A and mod V for </a:t>
            </a:r>
            <a:r>
              <a:rPr lang="en-GB" sz="1100" i="1" dirty="0" smtClean="0"/>
              <a:t>erg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Very few examples for </a:t>
            </a:r>
            <a:r>
              <a:rPr lang="en-GB" sz="1100" i="1" dirty="0" smtClean="0"/>
              <a:t>zeer </a:t>
            </a:r>
            <a:r>
              <a:rPr lang="en-GB" sz="1100" dirty="0" smtClean="0"/>
              <a:t> (mod V mostly wrong parses 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No examples of mod P  / mod V for </a:t>
            </a:r>
            <a:r>
              <a:rPr lang="en-GB" sz="1100" i="1" dirty="0" smtClean="0"/>
              <a:t>heel </a:t>
            </a:r>
            <a:r>
              <a:rPr lang="en-GB" sz="1100" dirty="0" smtClean="0"/>
              <a:t>at all (the 4 are wrong parses)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PP predicates  with </a:t>
            </a:r>
            <a:r>
              <a:rPr lang="en-GB" sz="1100" i="1" dirty="0" smtClean="0"/>
              <a:t>zeer, erg</a:t>
            </a:r>
            <a:r>
              <a:rPr lang="en-GB" sz="1100" dirty="0" smtClean="0"/>
              <a:t>:  </a:t>
            </a:r>
            <a:r>
              <a:rPr lang="en-GB" sz="1100" i="1" dirty="0" smtClean="0"/>
              <a:t>op prijs stellen, in de smaak vallen </a:t>
            </a:r>
            <a:r>
              <a:rPr lang="en-GB" sz="1100" dirty="0" smtClean="0"/>
              <a:t>only</a:t>
            </a:r>
            <a:r>
              <a:rPr lang="en-GB" sz="1100" dirty="0"/>
              <a:t> </a:t>
            </a:r>
            <a:r>
              <a:rPr lang="en-GB" sz="1100" dirty="0" smtClean="0"/>
              <a:t> (mod V) – 3 occurrences</a:t>
            </a:r>
            <a:endParaRPr lang="en-GB" sz="11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877269"/>
              </p:ext>
            </p:extLst>
          </p:nvPr>
        </p:nvGraphicFramePr>
        <p:xfrm>
          <a:off x="404934" y="7901896"/>
          <a:ext cx="3971681" cy="347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54"/>
                <a:gridCol w="1136509"/>
                <a:gridCol w="1136509"/>
                <a:gridCol w="1136509"/>
              </a:tblGrid>
              <a:tr h="142602"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word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Morphosyntax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Syntax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Meaning</a:t>
                      </a:r>
                      <a:endParaRPr lang="nl-NL" sz="1100" dirty="0"/>
                    </a:p>
                  </a:txBody>
                  <a:tcPr/>
                </a:tc>
              </a:tr>
              <a:tr h="286618">
                <a:tc rowSpan="3">
                  <a:txBody>
                    <a:bodyPr/>
                    <a:lstStyle/>
                    <a:p>
                      <a:r>
                        <a:rPr lang="nl-NL" sz="1100" i="1" dirty="0" smtClean="0"/>
                        <a:t>heel</a:t>
                      </a:r>
                      <a:endParaRPr lang="nl-NL" sz="1100" i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nl-NL" sz="1100" dirty="0" smtClean="0"/>
                        <a:t>A</a:t>
                      </a:r>
                      <a:endParaRPr lang="nl-NL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Mod N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Both"/>
                      </a:pPr>
                      <a:r>
                        <a:rPr lang="nl-NL" sz="1100" dirty="0" smtClean="0"/>
                        <a:t>`whole’</a:t>
                      </a:r>
                    </a:p>
                    <a:p>
                      <a:pPr marL="228600" indent="-228600">
                        <a:buAutoNum type="arabicParenBoth"/>
                      </a:pPr>
                      <a:r>
                        <a:rPr lang="nl-NL" sz="1100" dirty="0" smtClean="0"/>
                        <a:t>`large’</a:t>
                      </a:r>
                      <a:endParaRPr lang="nl-NL" sz="1100" dirty="0"/>
                    </a:p>
                  </a:txBody>
                  <a:tcPr/>
                </a:tc>
              </a:tr>
              <a:tr h="286618"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dirty="0" smtClean="0"/>
                        <a:t>Mod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dirty="0" smtClean="0"/>
                        <a:t>`very’</a:t>
                      </a:r>
                    </a:p>
                  </a:txBody>
                  <a:tcPr/>
                </a:tc>
              </a:tr>
              <a:tr h="286618"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Vf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nl-NL" sz="1100" dirty="0" smtClean="0"/>
                        <a:t>`heal’ </a:t>
                      </a:r>
                    </a:p>
                    <a:p>
                      <a:pPr marL="228600" marR="0" indent="-22860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nl-NL" sz="1100" dirty="0" smtClean="0"/>
                        <a:t> `receive’</a:t>
                      </a:r>
                    </a:p>
                  </a:txBody>
                  <a:tcPr/>
                </a:tc>
              </a:tr>
              <a:tr h="286618">
                <a:tc rowSpan="4">
                  <a:txBody>
                    <a:bodyPr/>
                    <a:lstStyle/>
                    <a:p>
                      <a:r>
                        <a:rPr lang="nl-NL" sz="1100" i="1" dirty="0" smtClean="0"/>
                        <a:t>erg</a:t>
                      </a:r>
                      <a:endParaRPr lang="nl-NL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N utrum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`erg’</a:t>
                      </a:r>
                      <a:endParaRPr lang="nl-NL" sz="1100" dirty="0"/>
                    </a:p>
                  </a:txBody>
                  <a:tcPr/>
                </a:tc>
              </a:tr>
              <a:tr h="239917"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N neutrum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`evil’</a:t>
                      </a:r>
                      <a:endParaRPr lang="nl-NL" sz="1100" dirty="0"/>
                    </a:p>
                  </a:txBody>
                  <a:tcPr/>
                </a:tc>
              </a:tr>
              <a:tr h="333319">
                <a:tc vMerge="1">
                  <a:txBody>
                    <a:bodyPr/>
                    <a:lstStyle/>
                    <a:p>
                      <a:endParaRPr lang="nl-NL" sz="1100" i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nl-NL" sz="1100" dirty="0" smtClean="0"/>
                        <a:t>A</a:t>
                      </a:r>
                      <a:endParaRPr lang="nl-NL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Mod N, </a:t>
                      </a:r>
                      <a:r>
                        <a:rPr lang="nl-NL" sz="1100" baseline="0" dirty="0" smtClean="0"/>
                        <a:t> </a:t>
                      </a:r>
                      <a:r>
                        <a:rPr lang="nl-NL" sz="1100" dirty="0" smtClean="0"/>
                        <a:t>predc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sz="1100" dirty="0" smtClean="0"/>
                        <a:t>‘bad’, ‘awful’</a:t>
                      </a:r>
                    </a:p>
                  </a:txBody>
                  <a:tcPr/>
                </a:tc>
              </a:tr>
              <a:tr h="333319">
                <a:tc vMerge="1">
                  <a:txBody>
                    <a:bodyPr/>
                    <a:lstStyle/>
                    <a:p>
                      <a:endParaRPr lang="nl-NL" sz="1100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Mod A V P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sz="1100" dirty="0" smtClean="0"/>
                        <a:t>very</a:t>
                      </a:r>
                      <a:endParaRPr lang="nl-NL" sz="1100" dirty="0"/>
                    </a:p>
                  </a:txBody>
                  <a:tcPr/>
                </a:tc>
              </a:tr>
              <a:tr h="286618">
                <a:tc rowSpan="3">
                  <a:txBody>
                    <a:bodyPr/>
                    <a:lstStyle/>
                    <a:p>
                      <a:pPr algn="l"/>
                      <a:r>
                        <a:rPr lang="nl-NL" sz="1100" i="1" dirty="0" smtClean="0"/>
                        <a:t>zeer</a:t>
                      </a:r>
                      <a:endParaRPr lang="nl-NL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N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`pain’</a:t>
                      </a:r>
                      <a:endParaRPr lang="nl-NL" sz="1100" dirty="0"/>
                    </a:p>
                  </a:txBody>
                  <a:tcPr/>
                </a:tc>
              </a:tr>
              <a:tr h="286618"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nl-NL" sz="1100" dirty="0" smtClean="0"/>
                        <a:t>A</a:t>
                      </a:r>
                      <a:endParaRPr lang="nl-NL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Mod N, predc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‘painful’</a:t>
                      </a:r>
                      <a:endParaRPr lang="nl-NL" sz="1100" dirty="0"/>
                    </a:p>
                  </a:txBody>
                  <a:tcPr/>
                </a:tc>
              </a:tr>
              <a:tr h="286618"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Mod A V P 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‘very’</a:t>
                      </a:r>
                      <a:endParaRPr lang="nl-NL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306043"/>
              </p:ext>
            </p:extLst>
          </p:nvPr>
        </p:nvGraphicFramePr>
        <p:xfrm>
          <a:off x="6395448" y="3211423"/>
          <a:ext cx="164560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843"/>
                <a:gridCol w="463868"/>
                <a:gridCol w="663893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word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Acc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Rev Acc</a:t>
                      </a:r>
                      <a:endParaRPr lang="nl-NL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heel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0.94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0.95</a:t>
                      </a:r>
                      <a:endParaRPr lang="nl-NL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erg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0.88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0.91</a:t>
                      </a:r>
                      <a:endParaRPr lang="nl-NL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zeer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 0.21</a:t>
                      </a:r>
                      <a:endParaRPr lang="nl-N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100" dirty="0" smtClean="0"/>
                        <a:t>0.21</a:t>
                      </a:r>
                      <a:endParaRPr lang="nl-NL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kstvak 95"/>
          <p:cNvSpPr txBox="1"/>
          <p:nvPr/>
        </p:nvSpPr>
        <p:spPr>
          <a:xfrm>
            <a:off x="-20621" y="1106693"/>
            <a:ext cx="4773398" cy="13142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GB" sz="1100" b="1" dirty="0" smtClean="0"/>
              <a:t>Background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AutoSearch:  (enrich,) upload &amp; search </a:t>
            </a:r>
            <a:r>
              <a:rPr lang="en-GB" sz="1100" dirty="0"/>
              <a:t>(expected March 2015, INL</a:t>
            </a:r>
            <a:r>
              <a:rPr lang="en-GB" sz="1100" dirty="0" smtClean="0"/>
              <a:t>)</a:t>
            </a:r>
          </a:p>
          <a:p>
            <a:pPr marL="811530" lvl="1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PoS-tags, Corpus Modern Dutch interface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PaQu: </a:t>
            </a:r>
            <a:r>
              <a:rPr lang="en-GB" sz="1100" dirty="0" smtClean="0"/>
              <a:t>upload (, enrich) and search (July 2015, V1 available, RUG) </a:t>
            </a:r>
          </a:p>
          <a:p>
            <a:pPr marL="811530" lvl="1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syntactic structures, </a:t>
            </a:r>
            <a:r>
              <a:rPr lang="en-GB" sz="1100" dirty="0" smtClean="0"/>
              <a:t>Groningen Word </a:t>
            </a:r>
            <a:r>
              <a:rPr lang="en-GB" sz="1100" dirty="0" smtClean="0"/>
              <a:t>Relations Search  Application </a:t>
            </a:r>
          </a:p>
          <a:p>
            <a:pPr marL="811530" lvl="1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User tests on-going</a:t>
            </a:r>
            <a:endParaRPr lang="en-GB" sz="1100" dirty="0"/>
          </a:p>
        </p:txBody>
      </p:sp>
      <p:sp>
        <p:nvSpPr>
          <p:cNvPr id="21" name="Tekstvak 95"/>
          <p:cNvSpPr txBox="1"/>
          <p:nvPr/>
        </p:nvSpPr>
        <p:spPr>
          <a:xfrm>
            <a:off x="0" y="3865503"/>
            <a:ext cx="4752777" cy="11449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GB" sz="1100" b="1" dirty="0" smtClean="0"/>
              <a:t>Assessment of the facts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Distinction is purely syntactic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Cannot be derived from semantic differences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N</a:t>
            </a:r>
            <a:r>
              <a:rPr lang="en-GB" sz="1100" dirty="0" smtClean="0"/>
              <a:t>o correlation found with other known facts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Cannot be derived from general (universal) principles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ym typeface="Wingdings" pitchFamily="2" charset="2"/>
              </a:rPr>
              <a:t> must be acquired by L1 learners of Dutch</a:t>
            </a:r>
            <a:endParaRPr lang="en-GB" sz="11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774525"/>
              </p:ext>
            </p:extLst>
          </p:nvPr>
        </p:nvGraphicFramePr>
        <p:xfrm>
          <a:off x="5211952" y="5968752"/>
          <a:ext cx="41529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134"/>
                <a:gridCol w="447333"/>
                <a:gridCol w="456851"/>
                <a:gridCol w="456851"/>
                <a:gridCol w="444160"/>
                <a:gridCol w="406090"/>
                <a:gridCol w="393399"/>
                <a:gridCol w="507612"/>
                <a:gridCol w="43147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Results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mod 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mod 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Mod V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mod 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predc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other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unclear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Total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heel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i="0" u="none" strike="noStrike" dirty="0" smtClean="0">
                          <a:effectLst/>
                        </a:rPr>
                        <a:t>886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i="1" u="none" strike="noStrike" dirty="0">
                          <a:effectLst/>
                        </a:rPr>
                        <a:t>2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i="1" u="none" strike="noStrike" dirty="0">
                          <a:effectLst/>
                        </a:rPr>
                        <a:t>2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952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erg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675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zeer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i="1" u="none" strike="noStrike" dirty="0">
                          <a:effectLst/>
                        </a:rPr>
                        <a:t>83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138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4" name="Tekstvak 95"/>
          <p:cNvSpPr txBox="1"/>
          <p:nvPr/>
        </p:nvSpPr>
        <p:spPr>
          <a:xfrm>
            <a:off x="4954993" y="10148197"/>
            <a:ext cx="4648285" cy="16527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GB" sz="1100" b="1" dirty="0" smtClean="0"/>
              <a:t>Future Work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Similar experiments for the children’s </a:t>
            </a:r>
            <a:r>
              <a:rPr lang="en-GB" sz="1100" dirty="0"/>
              <a:t>speech (cf. [Odijk 2014:34])</a:t>
            </a:r>
            <a:endParaRPr lang="en-GB" sz="1100" dirty="0" smtClean="0"/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sz="1100" dirty="0"/>
              <a:t>S</a:t>
            </a:r>
            <a:r>
              <a:rPr lang="en-GB" sz="1100" dirty="0" smtClean="0"/>
              <a:t>imilar experiments for </a:t>
            </a:r>
            <a:r>
              <a:rPr lang="en-GB" sz="1100" i="1" dirty="0" smtClean="0"/>
              <a:t>te</a:t>
            </a:r>
            <a:r>
              <a:rPr lang="en-GB" sz="1100" dirty="0" smtClean="0"/>
              <a:t> v. </a:t>
            </a:r>
            <a:r>
              <a:rPr lang="en-GB" sz="1100" i="1" dirty="0" smtClean="0"/>
              <a:t>overmatig; worden</a:t>
            </a:r>
            <a:r>
              <a:rPr lang="en-GB" sz="1100" dirty="0" smtClean="0"/>
              <a:t> v. </a:t>
            </a:r>
            <a:r>
              <a:rPr lang="en-GB" sz="1100" i="1" dirty="0" smtClean="0"/>
              <a:t>raken </a:t>
            </a:r>
            <a:r>
              <a:rPr lang="en-GB" sz="1100" dirty="0" smtClean="0"/>
              <a:t>and others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Extend PaQu to include all relevant `metadata’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Extend PaQu to natively support common formats such as CHAT, Folia, TEI, …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Make similar system for GrETEL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Manually verify (parts of) parses for CHILDES corpora (UU AnnCor project)</a:t>
            </a: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</p:txBody>
      </p:sp>
      <p:sp>
        <p:nvSpPr>
          <p:cNvPr id="25" name="Tekstvak 95"/>
          <p:cNvSpPr txBox="1"/>
          <p:nvPr/>
        </p:nvSpPr>
        <p:spPr>
          <a:xfrm>
            <a:off x="4954993" y="11825948"/>
            <a:ext cx="4657989" cy="9756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GB" sz="1100" b="1" dirty="0" smtClean="0"/>
              <a:t>References</a:t>
            </a:r>
          </a:p>
          <a:p>
            <a:pPr marL="274320" lvl="1" indent="-914400"/>
            <a:r>
              <a:rPr lang="en-GB" sz="1100" dirty="0" smtClean="0"/>
              <a:t>[</a:t>
            </a:r>
            <a:r>
              <a:rPr lang="en-GB" sz="1100" b="1" dirty="0" smtClean="0"/>
              <a:t>Odijk 2011</a:t>
            </a:r>
            <a:r>
              <a:rPr lang="en-GB" sz="1100" dirty="0" smtClean="0"/>
              <a:t>] </a:t>
            </a:r>
            <a:r>
              <a:rPr lang="en-US" sz="1100" dirty="0"/>
              <a:t>Odijk, J. ,</a:t>
            </a:r>
            <a:r>
              <a:rPr lang="en-US" sz="1100" dirty="0" smtClean="0"/>
              <a:t> </a:t>
            </a:r>
            <a:r>
              <a:rPr lang="en-US" sz="1100" dirty="0"/>
              <a:t>"User Scenario Search", internal CLARIN-NL document, April 13, 2011. [</a:t>
            </a:r>
            <a:r>
              <a:rPr lang="en-US" sz="1100" dirty="0">
                <a:hlinkClick r:id="rId5"/>
              </a:rPr>
              <a:t>docx</a:t>
            </a:r>
            <a:r>
              <a:rPr lang="en-US" sz="1100" dirty="0"/>
              <a:t>]</a:t>
            </a:r>
            <a:endParaRPr lang="en-GB" sz="1100" dirty="0" smtClean="0"/>
          </a:p>
          <a:p>
            <a:pPr marL="274320" lvl="1" indent="-457200"/>
            <a:r>
              <a:rPr lang="en-GB" sz="1100" dirty="0" smtClean="0"/>
              <a:t>[</a:t>
            </a:r>
            <a:r>
              <a:rPr lang="en-GB" sz="1100" b="1" dirty="0" smtClean="0"/>
              <a:t>Odijk 2014</a:t>
            </a:r>
            <a:r>
              <a:rPr lang="en-GB" sz="1100" dirty="0" smtClean="0"/>
              <a:t>] </a:t>
            </a:r>
            <a:r>
              <a:rPr lang="en-US" sz="1100" dirty="0"/>
              <a:t>Odijk, J. </a:t>
            </a:r>
            <a:r>
              <a:rPr lang="en-US" sz="1100" dirty="0" smtClean="0"/>
              <a:t>,'CLARIN</a:t>
            </a:r>
            <a:r>
              <a:rPr lang="en-US" sz="1100" dirty="0"/>
              <a:t>: What's in it for Linguists?', Uilendag lecture, Utrecht, Mar 27, 2014. [</a:t>
            </a:r>
            <a:r>
              <a:rPr lang="en-US" sz="1100" dirty="0">
                <a:hlinkClick r:id="rId6"/>
              </a:rPr>
              <a:t>pptx</a:t>
            </a:r>
            <a:r>
              <a:rPr lang="en-US" sz="1100" dirty="0" smtClean="0"/>
              <a:t>]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9240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>
          <a:solidFill>
            <a:srgbClr val="002060"/>
          </a:solidFill>
          <a:tailEnd type="arrow"/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905</Words>
  <Application>Microsoft Office PowerPoint</Application>
  <PresentationFormat>A3 Paper (297x420 mm)</PresentationFormat>
  <Paragraphs>163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Kantoorthema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Arjan</dc:creator>
  <cp:lastModifiedBy>PL. Autologon7</cp:lastModifiedBy>
  <cp:revision>83</cp:revision>
  <cp:lastPrinted>2014-05-20T14:45:33Z</cp:lastPrinted>
  <dcterms:created xsi:type="dcterms:W3CDTF">2013-02-18T12:18:02Z</dcterms:created>
  <dcterms:modified xsi:type="dcterms:W3CDTF">2015-02-02T14:06:00Z</dcterms:modified>
</cp:coreProperties>
</file>