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333" r:id="rId4"/>
    <p:sldId id="334" r:id="rId5"/>
    <p:sldId id="391" r:id="rId6"/>
    <p:sldId id="394" r:id="rId7"/>
    <p:sldId id="397" r:id="rId8"/>
    <p:sldId id="399" r:id="rId9"/>
    <p:sldId id="277" r:id="rId10"/>
    <p:sldId id="278" r:id="rId11"/>
    <p:sldId id="400" r:id="rId12"/>
    <p:sldId id="401" r:id="rId13"/>
    <p:sldId id="402" r:id="rId14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 varScale="1">
        <p:scale>
          <a:sx n="70" d="100"/>
          <a:sy n="70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15-6-2015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iah.eu/" TargetMode="External"/><Relationship Id="rId2" Type="http://schemas.openxmlformats.org/officeDocument/2006/relationships/hyperlink" Target="http://www.clarin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lariah.nl/" TargetMode="External"/><Relationship Id="rId4" Type="http://schemas.openxmlformats.org/officeDocument/2006/relationships/hyperlink" Target="http://www.clarin.n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larin.nl/clarin-data-list-fs" TargetMode="External"/><Relationship Id="rId2" Type="http://schemas.openxmlformats.org/officeDocument/2006/relationships/hyperlink" Target="http://www.clarin.eu/vl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larin.nl/clarin-resource-list-fs" TargetMode="External"/><Relationship Id="rId2" Type="http://schemas.openxmlformats.org/officeDocument/2006/relationships/hyperlink" Target="http://www.clarin.eu/content/language-resource-invento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clarin-eric-datatables/centres" TargetMode="External"/><Relationship Id="rId2" Type="http://schemas.openxmlformats.org/officeDocument/2006/relationships/hyperlink" Target="http://portal.clarin.nl/clarin-centre-li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sealofapproval.org/en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space.library.uu.nl/handle/1874/303787" TargetMode="External"/><Relationship Id="rId3" Type="http://schemas.openxmlformats.org/officeDocument/2006/relationships/hyperlink" Target="http://www.clarin.nl/events" TargetMode="External"/><Relationship Id="rId7" Type="http://schemas.openxmlformats.org/officeDocument/2006/relationships/hyperlink" Target="http://dspace.library.uu.nl/handle/1874/307045" TargetMode="External"/><Relationship Id="rId12" Type="http://schemas.openxmlformats.org/officeDocument/2006/relationships/hyperlink" Target="mailto:helpdesk@clarin.nl" TargetMode="External"/><Relationship Id="rId2" Type="http://schemas.openxmlformats.org/officeDocument/2006/relationships/hyperlink" Target="http://portal.clarin.nl/node/CLARIN%20Educational%20Pack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ac.clarin.nl/wiki/WikiStart#CLARIN-compatible" TargetMode="External"/><Relationship Id="rId11" Type="http://schemas.openxmlformats.org/officeDocument/2006/relationships/hyperlink" Target="http://www.clarin.nl/node/134" TargetMode="External"/><Relationship Id="rId5" Type="http://schemas.openxmlformats.org/officeDocument/2006/relationships/hyperlink" Target="http://www.clarin.nl/node/2044" TargetMode="External"/><Relationship Id="rId10" Type="http://schemas.openxmlformats.org/officeDocument/2006/relationships/hyperlink" Target="http://portal.clarin.nl/clarin-centre-list" TargetMode="External"/><Relationship Id="rId4" Type="http://schemas.openxmlformats.org/officeDocument/2006/relationships/hyperlink" Target="http://www.clarin.nl/node/2016" TargetMode="External"/><Relationship Id="rId9" Type="http://schemas.openxmlformats.org/officeDocument/2006/relationships/hyperlink" Target="https://trac.clarin.n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ah.nl/" TargetMode="External"/><Relationship Id="rId2" Type="http://schemas.openxmlformats.org/officeDocument/2006/relationships/hyperlink" Target="http://portal.clarin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Infrastructure for Digital humanities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Digital Humanities Session</a:t>
            </a:r>
          </a:p>
          <a:p>
            <a:pPr eaLnBrk="1" hangingPunct="1"/>
            <a:r>
              <a:rPr lang="en-US" dirty="0" smtClean="0"/>
              <a:t>Utrecht, 2015-06-10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DO NOT ENTER HERE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DUELME-LMF </a:t>
            </a:r>
            <a:endParaRPr lang="en-US" sz="24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MWE </a:t>
            </a:r>
            <a:r>
              <a:rPr lang="en-US" sz="2400" dirty="0"/>
              <a:t>lexical database (Jan Odijk)</a:t>
            </a:r>
            <a:endParaRPr lang="nl-NL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C-DSD </a:t>
            </a:r>
            <a:endParaRPr lang="en-US" sz="24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Song </a:t>
            </a:r>
            <a:r>
              <a:rPr lang="en-US" sz="2400" dirty="0"/>
              <a:t>metadata (Els Stronks)</a:t>
            </a:r>
            <a:endParaRPr lang="nl-NL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EMIT-X </a:t>
            </a:r>
            <a:endParaRPr lang="en-US" sz="24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Emblem </a:t>
            </a:r>
            <a:r>
              <a:rPr lang="en-US" sz="2400" dirty="0"/>
              <a:t>metadata (Els Stronks) </a:t>
            </a:r>
            <a:endParaRPr lang="nl-NL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D-LUCEA </a:t>
            </a:r>
            <a:endParaRPr lang="en-US" sz="24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longitudinal </a:t>
            </a:r>
            <a:r>
              <a:rPr lang="en-US" sz="2400" dirty="0"/>
              <a:t>Spoken English Database (Hugo Quené)</a:t>
            </a:r>
            <a:endParaRPr lang="nl-NL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DISCAN </a:t>
            </a:r>
            <a:endParaRPr lang="en-US" sz="24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 smtClean="0"/>
              <a:t>Discourse annotated text corpora(Ted </a:t>
            </a:r>
            <a:r>
              <a:rPr lang="en-US" sz="2400" dirty="0"/>
              <a:t>Sanders</a:t>
            </a:r>
            <a:r>
              <a:rPr lang="en-US" sz="2400" dirty="0" smtClean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VALID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400" dirty="0"/>
              <a:t>curated language impairment  data (Frank Wijnen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UU Data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460350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MIMORE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search </a:t>
            </a:r>
            <a:r>
              <a:rPr lang="en-US" sz="2400" dirty="0"/>
              <a:t>in combined dialect databases (Sjef Barbiers)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DUELME-LMF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search </a:t>
            </a:r>
            <a:r>
              <a:rPr lang="en-US" sz="2400" dirty="0"/>
              <a:t>in MWE lexical database (Jan Odijk)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TDS-Curator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Interface </a:t>
            </a:r>
            <a:r>
              <a:rPr lang="en-US" sz="2400" dirty="0"/>
              <a:t>to Typological database system (Alexis Dimitriadis)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TTNWW/Semantics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Semantic Role Assigner(Paola </a:t>
            </a:r>
            <a:r>
              <a:rPr lang="en-US" sz="2400" dirty="0"/>
              <a:t>Monachesi)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WAHSP </a:t>
            </a:r>
            <a:r>
              <a:rPr lang="de-DE" sz="2400" dirty="0" smtClean="0"/>
              <a:t>/ BILAND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web application for (bilingual) historical sentiment mining</a:t>
            </a:r>
            <a:r>
              <a:rPr lang="de-DE" sz="2400" dirty="0" smtClean="0"/>
              <a:t> (Toine Pieters)</a:t>
            </a:r>
            <a:endParaRPr lang="nl-NL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UU Software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828489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Arthurian </a:t>
            </a:r>
            <a:r>
              <a:rPr lang="en-US" sz="2400" dirty="0"/>
              <a:t>Fiction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Search </a:t>
            </a:r>
            <a:r>
              <a:rPr lang="en-US" sz="2400" dirty="0"/>
              <a:t>interface to Arthurian fiction </a:t>
            </a:r>
            <a:r>
              <a:rPr lang="en-US" sz="2400" dirty="0" smtClean="0"/>
              <a:t>DB </a:t>
            </a:r>
            <a:r>
              <a:rPr lang="en-US" sz="2400" dirty="0"/>
              <a:t>(Bart </a:t>
            </a:r>
            <a:r>
              <a:rPr lang="en-US" sz="2400" dirty="0" err="1"/>
              <a:t>Besamusca</a:t>
            </a:r>
            <a:r>
              <a:rPr lang="en-US" sz="2400" dirty="0"/>
              <a:t>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MIGMAP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migration </a:t>
            </a:r>
            <a:r>
              <a:rPr lang="en-US" sz="2400" dirty="0"/>
              <a:t>mapping application (Gerrit Bloothooft)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AVReseacherXL</a:t>
            </a:r>
            <a:r>
              <a:rPr lang="en-US" sz="2400" dirty="0"/>
              <a:t>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audiovisual metadata explorer  </a:t>
            </a:r>
            <a:r>
              <a:rPr lang="en-US" sz="2400" dirty="0"/>
              <a:t>(Jasmijn van Gorp)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TPC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Links </a:t>
            </a:r>
            <a:r>
              <a:rPr lang="en-US" sz="2400" dirty="0"/>
              <a:t>from </a:t>
            </a:r>
            <a:r>
              <a:rPr lang="en-US" sz="2400" dirty="0" err="1"/>
              <a:t>Taalportaal</a:t>
            </a:r>
            <a:r>
              <a:rPr lang="en-US" sz="2400" dirty="0"/>
              <a:t> to Corpora (Marjo van </a:t>
            </a:r>
            <a:r>
              <a:rPr lang="en-US" sz="2400" dirty="0" smtClean="0"/>
              <a:t>Koppen)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CKCC </a:t>
            </a:r>
            <a:r>
              <a:rPr lang="en-US" sz="2400" dirty="0"/>
              <a:t>(</a:t>
            </a:r>
            <a:r>
              <a:rPr lang="en-US" sz="2400" dirty="0" err="1" smtClean="0"/>
              <a:t>Geleerdenbrieven</a:t>
            </a:r>
            <a:r>
              <a:rPr lang="en-US" sz="24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Interface </a:t>
            </a:r>
            <a:r>
              <a:rPr lang="en-US" sz="2400" dirty="0"/>
              <a:t>to 17</a:t>
            </a:r>
            <a:r>
              <a:rPr lang="en-US" sz="2400" baseline="30000" dirty="0"/>
              <a:t>th</a:t>
            </a:r>
            <a:r>
              <a:rPr lang="en-US" sz="2400" dirty="0"/>
              <a:t> century scientists’ letters (</a:t>
            </a:r>
            <a:r>
              <a:rPr lang="en-US" sz="2400" dirty="0" err="1" smtClean="0"/>
              <a:t>Wijnand</a:t>
            </a:r>
            <a:r>
              <a:rPr lang="en-US" sz="2400" dirty="0" smtClean="0"/>
              <a:t> </a:t>
            </a:r>
            <a:r>
              <a:rPr lang="en-US" sz="2400" dirty="0" err="1" smtClean="0"/>
              <a:t>Mijnhard</a:t>
            </a:r>
            <a:r>
              <a:rPr lang="en-US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UU Software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65597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European Research Infrastructures (RI) for DH: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2"/>
              </a:rPr>
              <a:t>CLARIN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3"/>
              </a:rPr>
              <a:t>DARIAH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NL contributions: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4"/>
              </a:rPr>
              <a:t>CLARIN-NL</a:t>
            </a:r>
            <a:r>
              <a:rPr lang="en-US" sz="2400" dirty="0" smtClean="0"/>
              <a:t> (2009-2015)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CLARIAH-SEED</a:t>
            </a:r>
            <a:r>
              <a:rPr lang="en-US" sz="2400" dirty="0" smtClean="0"/>
              <a:t> (2013-2014)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CLARIAH-CORE</a:t>
            </a:r>
            <a:r>
              <a:rPr lang="en-US" sz="2400" dirty="0" smtClean="0"/>
              <a:t> (2015-2018)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DH 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What to expect from a RI?</a:t>
            </a:r>
            <a:endParaRPr lang="en-US" b="1" dirty="0" smtClean="0"/>
          </a:p>
          <a:p>
            <a:pPr lvl="1">
              <a:lnSpc>
                <a:spcPct val="80000"/>
              </a:lnSpc>
            </a:pPr>
            <a:r>
              <a:rPr lang="en-US" dirty="0"/>
              <a:t>F</a:t>
            </a:r>
            <a:r>
              <a:rPr lang="en-US" dirty="0" smtClean="0"/>
              <a:t>ind data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</a:t>
            </a:r>
            <a:r>
              <a:rPr lang="en-US" dirty="0" smtClean="0"/>
              <a:t>ind tools and services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Apply tools and services seamlessly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Store data and tools safely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Education , Training,  Support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Virtual Language Observatory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Faceted browsing and geographical navigation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CLARIN-prep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hlinkClick r:id="rId3"/>
              </a:rPr>
              <a:t>CLARIN-NL Portal Data overview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Faceted browsing in CLARIN-NL results by research discipline, data type, annotations present, language, etc.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find data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hlinkClick r:id="rId2"/>
              </a:rPr>
              <a:t>CLARIN Resource and Tool Inventory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Faceted browsing</a:t>
            </a:r>
          </a:p>
          <a:p>
            <a:r>
              <a:rPr lang="en-US" dirty="0" smtClean="0">
                <a:hlinkClick r:id="rId3"/>
              </a:rPr>
              <a:t>CLARIN-NL Portal Tool and Services overview</a:t>
            </a:r>
            <a:endParaRPr lang="en-US" dirty="0" smtClean="0"/>
          </a:p>
          <a:p>
            <a:pPr lvl="1"/>
            <a:r>
              <a:rPr lang="en-US" dirty="0" smtClean="0"/>
              <a:t>Faceted browsing by research discipline, tool type, tool task, language, etc.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find tools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Big steps made in CLARIN-NL and CLARIAH-SEED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Tool classes: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Search in and through the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(semi-)automatic annotation and enrichment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Analysis of data and search results</a:t>
            </a:r>
          </a:p>
          <a:p>
            <a:pPr lvl="1">
              <a:lnSpc>
                <a:spcPct val="80000"/>
              </a:lnSpc>
            </a:pPr>
            <a:r>
              <a:rPr lang="en-US" dirty="0" err="1" smtClean="0"/>
              <a:t>Visualisation</a:t>
            </a:r>
            <a:r>
              <a:rPr lang="en-US" dirty="0" smtClean="0"/>
              <a:t> of data and analyses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Network of </a:t>
            </a:r>
            <a:r>
              <a:rPr lang="en-US" dirty="0" smtClean="0">
                <a:hlinkClick r:id="rId2"/>
              </a:rPr>
              <a:t>CLARIN </a:t>
            </a:r>
            <a:r>
              <a:rPr lang="en-US" dirty="0" err="1" smtClean="0">
                <a:hlinkClick r:id="rId2"/>
              </a:rPr>
              <a:t>Centres</a:t>
            </a:r>
            <a:r>
              <a:rPr lang="en-US" dirty="0" smtClean="0">
                <a:hlinkClick r:id="rId2"/>
              </a:rPr>
              <a:t> in 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Type B: MPI, Meertens, INL, Huygens, DANS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Type D: KB (incl. DBNL), UBU, </a:t>
            </a:r>
            <a:r>
              <a:rPr lang="en-US" dirty="0" err="1" smtClean="0"/>
              <a:t>Beeld</a:t>
            </a:r>
            <a:r>
              <a:rPr lang="en-US" dirty="0" smtClean="0"/>
              <a:t> &amp; </a:t>
            </a:r>
            <a:r>
              <a:rPr lang="en-US" dirty="0" err="1" smtClean="0"/>
              <a:t>Geluid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Strengthened in CLARIAH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IISG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Safe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CLARIN certified </a:t>
            </a:r>
            <a:r>
              <a:rPr lang="en-US" dirty="0" smtClean="0"/>
              <a:t>(MPI, MI, INL, HI)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4"/>
              </a:rPr>
              <a:t>Data Seal of Approval </a:t>
            </a:r>
            <a:r>
              <a:rPr lang="en-US" dirty="0" smtClean="0"/>
              <a:t>(all 5 type B </a:t>
            </a:r>
            <a:r>
              <a:rPr lang="en-US" dirty="0" err="1" smtClean="0"/>
              <a:t>centres</a:t>
            </a:r>
            <a:r>
              <a:rPr lang="en-US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Many supporting tools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Education &amp; Training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2"/>
              </a:rPr>
              <a:t>Educational packages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Regular tutorials and workshops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Seasonal Schools courses (e.g. LOT </a:t>
            </a:r>
            <a:r>
              <a:rPr lang="en-US" dirty="0" smtClean="0">
                <a:hlinkClick r:id="rId4"/>
              </a:rPr>
              <a:t>2014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2015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 (small) part in the regular curriculum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Support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6"/>
              </a:rPr>
              <a:t>Clear guidelines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Introductory Documents: </a:t>
            </a:r>
            <a:r>
              <a:rPr lang="en-US" dirty="0" smtClean="0">
                <a:hlinkClick r:id="rId7"/>
              </a:rPr>
              <a:t>ex1</a:t>
            </a:r>
            <a:r>
              <a:rPr lang="en-US" dirty="0" smtClean="0"/>
              <a:t> </a:t>
            </a:r>
            <a:r>
              <a:rPr lang="en-US" dirty="0" smtClean="0">
                <a:hlinkClick r:id="rId8"/>
              </a:rPr>
              <a:t>ex2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>
                <a:hlinkClick r:id="rId9"/>
              </a:rPr>
              <a:t>FAQ </a:t>
            </a:r>
            <a:r>
              <a:rPr lang="en-US" dirty="0" smtClean="0">
                <a:hlinkClick r:id="rId9"/>
              </a:rPr>
              <a:t>pages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Via the </a:t>
            </a:r>
            <a:r>
              <a:rPr lang="en-US" dirty="0" smtClean="0">
                <a:hlinkClick r:id="rId10"/>
              </a:rPr>
              <a:t>CLARIN </a:t>
            </a:r>
            <a:r>
              <a:rPr lang="en-US" dirty="0" err="1" smtClean="0">
                <a:hlinkClick r:id="rId10"/>
              </a:rPr>
              <a:t>Centres</a:t>
            </a:r>
            <a:r>
              <a:rPr lang="en-US" dirty="0" smtClean="0">
                <a:hlinkClick r:id="rId10"/>
              </a:rPr>
              <a:t> in NL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11"/>
              </a:rPr>
              <a:t>Helpdesk</a:t>
            </a:r>
            <a:r>
              <a:rPr lang="en-US" dirty="0" smtClean="0"/>
              <a:t>: </a:t>
            </a:r>
            <a:r>
              <a:rPr lang="en-US" dirty="0" smtClean="0">
                <a:hlinkClick r:id="rId12"/>
              </a:rPr>
              <a:t>helpdesk@clarin.nl</a:t>
            </a:r>
            <a:r>
              <a:rPr lang="en-US" dirty="0" smtClean="0"/>
              <a:t> </a:t>
            </a:r>
          </a:p>
          <a:p>
            <a:pPr algn="ctr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Education, Training,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7929631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sz="5400" dirty="0" smtClean="0"/>
              <a:t>Thanks for your attention!</a:t>
            </a:r>
          </a:p>
          <a:p>
            <a:pPr marL="609600" indent="-609600" algn="ctr" eaLnBrk="1" hangingPunct="1">
              <a:buFontTx/>
              <a:buNone/>
            </a:pPr>
            <a:endParaRPr lang="en-US" sz="5400" dirty="0" smtClean="0"/>
          </a:p>
          <a:p>
            <a:pPr marL="609600" indent="-609600" algn="ctr" eaLnBrk="1" hangingPunct="1">
              <a:buFontTx/>
              <a:buNone/>
            </a:pPr>
            <a:r>
              <a:rPr lang="en-US" dirty="0" smtClean="0">
                <a:hlinkClick r:id="rId2"/>
              </a:rPr>
              <a:t>http://portal.clarin.nl</a:t>
            </a:r>
            <a:r>
              <a:rPr lang="en-US" dirty="0" smtClean="0"/>
              <a:t>   </a:t>
            </a:r>
          </a:p>
          <a:p>
            <a:pPr marL="609600" indent="-609600" algn="ctr" eaLnBrk="1" hangingPunct="1">
              <a:buFontTx/>
              <a:buNone/>
            </a:pPr>
            <a:r>
              <a:rPr lang="en-US" dirty="0" smtClean="0">
                <a:hlinkClick r:id="rId3"/>
              </a:rPr>
              <a:t>http://www.clariah.nl</a:t>
            </a:r>
            <a:r>
              <a:rPr lang="en-US" dirty="0" smtClean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480</Words>
  <Application>Microsoft Office PowerPoint</Application>
  <PresentationFormat>On-screen Show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Odijk LREC  2012</vt:lpstr>
      <vt:lpstr>Infrastructure for Digital humanities</vt:lpstr>
      <vt:lpstr>European DH RIs</vt:lpstr>
      <vt:lpstr>CLARIN Infrastructure </vt:lpstr>
      <vt:lpstr> find data</vt:lpstr>
      <vt:lpstr>find tools </vt:lpstr>
      <vt:lpstr>Apply Tools</vt:lpstr>
      <vt:lpstr>Store Data</vt:lpstr>
      <vt:lpstr>Education, Training, Support</vt:lpstr>
      <vt:lpstr>PowerPoint Presentation</vt:lpstr>
      <vt:lpstr>PowerPoint Presentation</vt:lpstr>
      <vt:lpstr>UU Data </vt:lpstr>
      <vt:lpstr>UU Software </vt:lpstr>
      <vt:lpstr>UU Software 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Odijk, J.E.J.M. (Jan)</cp:lastModifiedBy>
  <cp:revision>429</cp:revision>
  <dcterms:created xsi:type="dcterms:W3CDTF">2012-05-14T07:52:03Z</dcterms:created>
  <dcterms:modified xsi:type="dcterms:W3CDTF">2015-06-15T13:04:49Z</dcterms:modified>
</cp:coreProperties>
</file>