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49" r:id="rId3"/>
    <p:sldId id="364" r:id="rId4"/>
    <p:sldId id="350" r:id="rId5"/>
    <p:sldId id="361" r:id="rId6"/>
    <p:sldId id="351" r:id="rId7"/>
    <p:sldId id="352" r:id="rId8"/>
    <p:sldId id="362" r:id="rId9"/>
    <p:sldId id="365" r:id="rId10"/>
    <p:sldId id="353" r:id="rId11"/>
    <p:sldId id="363" r:id="rId12"/>
    <p:sldId id="356" r:id="rId13"/>
    <p:sldId id="366" r:id="rId14"/>
    <p:sldId id="357" r:id="rId15"/>
    <p:sldId id="360" r:id="rId16"/>
    <p:sldId id="359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7" d="100"/>
          <a:sy n="67" d="100"/>
        </p:scale>
        <p:origin x="-124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382538D-611C-4FD5-AB3E-2A911A6093D4}" type="datetimeFigureOut">
              <a:rPr lang="en-US"/>
              <a:pPr>
                <a:defRPr/>
              </a:pPr>
              <a:t>10/5/2015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4B4460D-B45B-42DE-A096-B40D0A57B8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595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 smtClean="0"/>
              <a:t>Narrative</a:t>
            </a:r>
            <a:r>
              <a:rPr lang="nl-NL" dirty="0" smtClean="0"/>
              <a:t> </a:t>
            </a:r>
            <a:r>
              <a:rPr lang="nl-NL" smtClean="0"/>
              <a:t>Science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B4460D-B45B-42DE-A096-B40D0A57B85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01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 err="1" smtClean="0"/>
              <a:t>Er</a:t>
            </a:r>
            <a:r>
              <a:rPr lang="en-GB" altLang="en-US" baseline="0" dirty="0" smtClean="0"/>
              <a:t> is </a:t>
            </a:r>
            <a:r>
              <a:rPr lang="en-GB" altLang="en-US" dirty="0" err="1" smtClean="0"/>
              <a:t>politieke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interesse</a:t>
            </a:r>
            <a:r>
              <a:rPr lang="en-GB" altLang="en-US" dirty="0" smtClean="0"/>
              <a:t> (minister Alexander </a:t>
            </a:r>
            <a:r>
              <a:rPr lang="en-GB" altLang="en-US" dirty="0" err="1" smtClean="0"/>
              <a:t>deCroo</a:t>
            </a:r>
            <a:r>
              <a:rPr lang="en-GB" altLang="en-US" dirty="0" smtClean="0"/>
              <a:t> keynote </a:t>
            </a:r>
            <a:r>
              <a:rPr lang="en-GB" altLang="en-US" dirty="0" err="1" smtClean="0"/>
              <a:t>spreker</a:t>
            </a:r>
            <a:r>
              <a:rPr lang="en-GB" altLang="en-US" dirty="0" smtClean="0"/>
              <a:t> op LT-Innovate)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B4460D-B45B-42DE-A096-B40D0A57B85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019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 err="1" smtClean="0"/>
              <a:t>Ondanks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politieke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interesse</a:t>
            </a:r>
            <a:r>
              <a:rPr lang="en-GB" altLang="en-US" dirty="0" smtClean="0"/>
              <a:t> (A. </a:t>
            </a:r>
            <a:r>
              <a:rPr lang="en-GB" altLang="en-US" dirty="0" err="1" smtClean="0"/>
              <a:t>deCroo</a:t>
            </a:r>
            <a:r>
              <a:rPr lang="en-GB" altLang="en-US" dirty="0" smtClean="0"/>
              <a:t> keynote op LT-Innovate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B4460D-B45B-42DE-A096-B40D0A57B85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01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 smtClean="0"/>
              <a:t>Narrative</a:t>
            </a:r>
            <a:r>
              <a:rPr lang="nl-NL" dirty="0" smtClean="0"/>
              <a:t> </a:t>
            </a:r>
            <a:r>
              <a:rPr lang="nl-NL" smtClean="0"/>
              <a:t>Science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B4460D-B45B-42DE-A096-B40D0A57B85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601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FBE13-866A-4393-A01B-8D1BE15B11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012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CE45C-FDBC-4A2F-91D9-39AD49EB582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1288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E1C04B-C94C-4346-B823-9BEE8DB410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8701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63B15D-3476-4B16-9F84-EFB8890C15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7498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0F500-C736-4D7E-A716-1A7C0EF850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6778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08227-D6C4-4078-B9EE-76DF46F4E8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111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C93C5-C750-4024-9CDD-25540A6C3B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9106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E90690-207D-4FE7-AA53-6F60F70055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1337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1AA46-F15C-4CB4-AC4F-4980BA8F3F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083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C4FA8-878D-41DE-B095-64CDE04C38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4207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A81B8-C74B-4D35-9A24-3C34651180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0583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099690-D1CE-42DE-8AD6-21E34EE10F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0473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9C91614-BB91-42F1-95AE-6B8F722862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wo.nl/onderzoek-en-resultaten/programmas/spinozapremie/spinozalaureaten/overzicht+per+jaar" TargetMode="External"/><Relationship Id="rId2" Type="http://schemas.openxmlformats.org/officeDocument/2006/relationships/hyperlink" Target="http://www.let.rug.nl/vannoord/Clin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otas.nl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://www.clarin.eu/" TargetMode="External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beeldengeluid.nl/" TargetMode="External"/><Relationship Id="rId5" Type="http://schemas.openxmlformats.org/officeDocument/2006/relationships/hyperlink" Target="http://www.clariah.nl/" TargetMode="External"/><Relationship Id="rId4" Type="http://schemas.openxmlformats.org/officeDocument/2006/relationships/hyperlink" Target="http://portal.clarin.nl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r-coordination.eu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://tst-centrale.org/taalinbedrijf/2015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meta-net.eu/whitepapers/press-release-n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meta-net.eu/sr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lt-innovate.org/citi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844824"/>
            <a:ext cx="7772400" cy="1143000"/>
          </a:xfrm>
        </p:spPr>
        <p:txBody>
          <a:bodyPr/>
          <a:lstStyle/>
          <a:p>
            <a:pPr eaLnBrk="1" hangingPunct="1"/>
            <a:r>
              <a:rPr lang="nl-NL" altLang="en-US" dirty="0" smtClean="0"/>
              <a:t>Taal- en Spraaktechnologie (TST) voor het Nederlands:</a:t>
            </a:r>
            <a:br>
              <a:rPr lang="nl-NL" altLang="en-US" dirty="0" smtClean="0"/>
            </a:br>
            <a:r>
              <a:rPr lang="nl-NL" altLang="en-US" dirty="0" smtClean="0"/>
              <a:t>Status 2015</a:t>
            </a:r>
            <a:endParaRPr lang="nl-NL" alt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nl-NL" altLang="en-US" dirty="0" smtClean="0"/>
              <a:t>Jan Odijk (UU)</a:t>
            </a:r>
          </a:p>
          <a:p>
            <a:pPr eaLnBrk="1" hangingPunct="1"/>
            <a:r>
              <a:rPr lang="nl-NL" altLang="en-US" dirty="0" smtClean="0"/>
              <a:t>Taalcongres</a:t>
            </a:r>
          </a:p>
          <a:p>
            <a:pPr eaLnBrk="1" hangingPunct="1"/>
            <a:r>
              <a:rPr lang="nl-NL" altLang="en-US" dirty="0" smtClean="0"/>
              <a:t>Brussel, 10 oktober 2015</a:t>
            </a:r>
            <a:endParaRPr lang="nl-NL" altLang="en-US" dirty="0" smtClean="0"/>
          </a:p>
        </p:txBody>
      </p:sp>
      <p:pic>
        <p:nvPicPr>
          <p:cNvPr id="2052" name="Picture 4" descr="loguil_kle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791200"/>
            <a:ext cx="2136775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uu_home_to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8600"/>
            <a:ext cx="76200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9FE6185-4065-48C6-83BA-79E828138271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990600"/>
          </a:xfrm>
        </p:spPr>
        <p:txBody>
          <a:bodyPr/>
          <a:lstStyle/>
          <a:p>
            <a:pPr eaLnBrk="1" hangingPunct="1"/>
            <a:r>
              <a:rPr lang="nl-NL" altLang="en-US" dirty="0" smtClean="0"/>
              <a:t>TST in NL en VL bloeit!</a:t>
            </a:r>
            <a:endParaRPr lang="nl-NL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eaLnBrk="1" hangingPunct="1"/>
            <a:r>
              <a:rPr lang="nl-NL" altLang="en-US" dirty="0" smtClean="0"/>
              <a:t>Jaarlijkse NL+VL conferentie: </a:t>
            </a:r>
            <a:r>
              <a:rPr lang="nl-NL" altLang="en-US" dirty="0" smtClean="0">
                <a:hlinkClick r:id="rId2"/>
              </a:rPr>
              <a:t>CLIN</a:t>
            </a:r>
            <a:r>
              <a:rPr lang="nl-NL" altLang="en-US" dirty="0" smtClean="0">
                <a:hlinkClick r:id="rId2"/>
              </a:rPr>
              <a:t> </a:t>
            </a:r>
            <a:endParaRPr lang="nl-NL" altLang="en-US" dirty="0" smtClean="0"/>
          </a:p>
          <a:p>
            <a:pPr lvl="1" eaLnBrk="1" hangingPunct="1"/>
            <a:r>
              <a:rPr lang="nl-NL" altLang="en-US" sz="2400" dirty="0" smtClean="0"/>
              <a:t>&gt; 100 deelnemers, dit jaar 26e editie</a:t>
            </a:r>
          </a:p>
          <a:p>
            <a:pPr eaLnBrk="1" hangingPunct="1"/>
            <a:r>
              <a:rPr lang="nl-NL" altLang="en-US" dirty="0" smtClean="0"/>
              <a:t>Piek Vossen (VU, A’dam) </a:t>
            </a:r>
            <a:r>
              <a:rPr lang="nl-NL" altLang="en-US" dirty="0" smtClean="0">
                <a:hlinkClick r:id="rId3"/>
              </a:rPr>
              <a:t>Spinozalaureaat 2013</a:t>
            </a:r>
            <a:endParaRPr lang="nl-NL" altLang="en-US" dirty="0" smtClean="0"/>
          </a:p>
          <a:p>
            <a:pPr eaLnBrk="1" hangingPunct="1"/>
            <a:r>
              <a:rPr lang="nl-NL" altLang="en-US" dirty="0" smtClean="0"/>
              <a:t>Goede honorering van projectaanvragen</a:t>
            </a:r>
          </a:p>
          <a:p>
            <a:pPr lvl="1" eaLnBrk="1" hangingPunct="1"/>
            <a:r>
              <a:rPr lang="nl-NL" altLang="en-US" sz="2400" dirty="0" smtClean="0"/>
              <a:t>Spraakherkenning, taalgeneratie, (semi-) automatisch vertalen, betekenisanalyse, analyse sociale media</a:t>
            </a:r>
            <a:endParaRPr lang="nl-NL" altLang="en-US" sz="2400" dirty="0" smtClean="0"/>
          </a:p>
          <a:p>
            <a:pPr eaLnBrk="1" hangingPunct="1"/>
            <a:endParaRPr lang="en-GB" altLang="en-US" dirty="0" smtClean="0"/>
          </a:p>
          <a:p>
            <a:pPr eaLnBrk="1" hangingPunct="1"/>
            <a:endParaRPr lang="en-GB" altLang="en-US" dirty="0" smtClean="0"/>
          </a:p>
        </p:txBody>
      </p:sp>
      <p:pic>
        <p:nvPicPr>
          <p:cNvPr id="3076" name="Picture 4" descr="loguil_klei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91200"/>
            <a:ext cx="2136775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uu_home_top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81915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62D276B-8BC5-40A2-AE01-DE76DD0F358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48977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990600"/>
          </a:xfrm>
        </p:spPr>
        <p:txBody>
          <a:bodyPr/>
          <a:lstStyle/>
          <a:p>
            <a:pPr eaLnBrk="1" hangingPunct="1"/>
            <a:r>
              <a:rPr lang="nl-NL" altLang="en-US" dirty="0" smtClean="0"/>
              <a:t>TST in NL en VL bloeit!</a:t>
            </a:r>
            <a:endParaRPr lang="nl-NL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r>
              <a:rPr lang="nl-NL" dirty="0" smtClean="0"/>
              <a:t>Actieve </a:t>
            </a:r>
            <a:r>
              <a:rPr lang="nl-NL" dirty="0"/>
              <a:t>en georganiseerde </a:t>
            </a:r>
            <a:r>
              <a:rPr lang="nl-NL" dirty="0" smtClean="0"/>
              <a:t>bedrijfstak</a:t>
            </a:r>
          </a:p>
          <a:p>
            <a:pPr lvl="1"/>
            <a:r>
              <a:rPr lang="nl-NL" sz="2400" dirty="0" err="1" smtClean="0">
                <a:hlinkClick r:id="rId2"/>
              </a:rPr>
              <a:t>NOTaS</a:t>
            </a:r>
            <a:endParaRPr lang="nl-NL" sz="2400" dirty="0" smtClean="0"/>
          </a:p>
          <a:p>
            <a:r>
              <a:rPr lang="nl-NL" dirty="0" smtClean="0"/>
              <a:t>Bedrijven met goede producten/diensten, ook enkele voor het Nederlands</a:t>
            </a:r>
          </a:p>
          <a:p>
            <a:pPr lvl="1"/>
            <a:r>
              <a:rPr lang="nl-NL" sz="2400" dirty="0" smtClean="0"/>
              <a:t>Spraakherkenning en –synthese, zoekmachines, auteurssystemen, classificatiesystemen, …</a:t>
            </a:r>
            <a:endParaRPr lang="en-US" sz="2400" dirty="0"/>
          </a:p>
          <a:p>
            <a:r>
              <a:rPr lang="nl-NL" dirty="0" smtClean="0"/>
              <a:t>Meerdere Spin-offs</a:t>
            </a:r>
            <a:endParaRPr lang="nl-NL" sz="2400" dirty="0" smtClean="0"/>
          </a:p>
          <a:p>
            <a:pPr lvl="1"/>
            <a:r>
              <a:rPr lang="nl-NL" sz="2400" dirty="0" smtClean="0"/>
              <a:t>O.a. Antwerpen, Nijmegen</a:t>
            </a:r>
            <a:endParaRPr lang="en-US" sz="2400" dirty="0"/>
          </a:p>
          <a:p>
            <a:pPr eaLnBrk="1" hangingPunct="1"/>
            <a:endParaRPr lang="en-GB" altLang="en-US" dirty="0" smtClean="0"/>
          </a:p>
        </p:txBody>
      </p:sp>
      <p:pic>
        <p:nvPicPr>
          <p:cNvPr id="3076" name="Picture 4" descr="loguil_kle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91200"/>
            <a:ext cx="2136775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uu_home_to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81915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62D276B-8BC5-40A2-AE01-DE76DD0F358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1835842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990600"/>
          </a:xfrm>
        </p:spPr>
        <p:txBody>
          <a:bodyPr/>
          <a:lstStyle/>
          <a:p>
            <a:pPr eaLnBrk="1" hangingPunct="1"/>
            <a:r>
              <a:rPr lang="nl-NL" altLang="en-US" dirty="0" smtClean="0"/>
              <a:t>Impact</a:t>
            </a:r>
            <a:endParaRPr lang="nl-NL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eaLnBrk="1" hangingPunct="1"/>
            <a:r>
              <a:rPr lang="nl-NL" altLang="en-US" dirty="0" smtClean="0"/>
              <a:t>TST voor Digital </a:t>
            </a:r>
            <a:r>
              <a:rPr lang="nl-NL" altLang="en-US" dirty="0" err="1" smtClean="0"/>
              <a:t>Humanities</a:t>
            </a:r>
            <a:endParaRPr lang="nl-NL" altLang="en-US" dirty="0" smtClean="0"/>
          </a:p>
          <a:p>
            <a:pPr lvl="1" eaLnBrk="1" hangingPunct="1"/>
            <a:r>
              <a:rPr lang="nl-NL" altLang="en-US" dirty="0" smtClean="0"/>
              <a:t> </a:t>
            </a:r>
            <a:r>
              <a:rPr lang="nl-NL" altLang="en-US" sz="2400" dirty="0" smtClean="0">
                <a:hlinkClick r:id="rId3"/>
              </a:rPr>
              <a:t>CLARIN</a:t>
            </a:r>
            <a:r>
              <a:rPr lang="nl-NL" altLang="en-US" sz="2400" dirty="0" smtClean="0"/>
              <a:t>(-</a:t>
            </a:r>
            <a:r>
              <a:rPr lang="nl-NL" altLang="en-US" sz="2400" dirty="0" smtClean="0">
                <a:hlinkClick r:id="rId4"/>
              </a:rPr>
              <a:t>NL</a:t>
            </a:r>
            <a:r>
              <a:rPr lang="nl-NL" altLang="en-US" sz="2400" dirty="0" smtClean="0"/>
              <a:t>), </a:t>
            </a:r>
            <a:r>
              <a:rPr lang="nl-NL" altLang="en-US" sz="2400" dirty="0" smtClean="0">
                <a:hlinkClick r:id="rId5"/>
              </a:rPr>
              <a:t>CLARIAH</a:t>
            </a:r>
            <a:endParaRPr lang="nl-NL" altLang="en-US" sz="2400" dirty="0" smtClean="0"/>
          </a:p>
          <a:p>
            <a:pPr eaLnBrk="1" hangingPunct="1"/>
            <a:r>
              <a:rPr lang="nl-NL" altLang="en-US" dirty="0" smtClean="0"/>
              <a:t>Doorzoekbaarheid </a:t>
            </a:r>
            <a:r>
              <a:rPr lang="nl-NL" altLang="en-US" dirty="0" err="1" smtClean="0"/>
              <a:t>audio-visueel</a:t>
            </a:r>
            <a:r>
              <a:rPr lang="nl-NL" altLang="en-US" dirty="0" smtClean="0"/>
              <a:t> materiaal</a:t>
            </a:r>
          </a:p>
          <a:p>
            <a:pPr lvl="1" eaLnBrk="1" hangingPunct="1"/>
            <a:r>
              <a:rPr lang="nl-NL" altLang="en-US" sz="2400" dirty="0" smtClean="0"/>
              <a:t>2e Kamer, </a:t>
            </a:r>
            <a:r>
              <a:rPr lang="nl-NL" altLang="en-US" sz="2400" dirty="0" smtClean="0">
                <a:hlinkClick r:id="rId6"/>
              </a:rPr>
              <a:t>NIBG</a:t>
            </a:r>
            <a:endParaRPr lang="nl-NL" altLang="en-US" sz="2400" dirty="0" smtClean="0"/>
          </a:p>
          <a:p>
            <a:pPr eaLnBrk="1" hangingPunct="1"/>
            <a:r>
              <a:rPr lang="nl-NL" altLang="en-US" dirty="0" smtClean="0"/>
              <a:t>Inclusieve maatschappij </a:t>
            </a:r>
          </a:p>
          <a:p>
            <a:pPr lvl="1" eaLnBrk="1" hangingPunct="1"/>
            <a:r>
              <a:rPr lang="nl-NL" altLang="en-US" sz="2400" dirty="0" smtClean="0"/>
              <a:t>inzet TST in de zorg, TST voor laaggeletterden, </a:t>
            </a:r>
            <a:r>
              <a:rPr lang="nl-NL" altLang="en-US" sz="2400" dirty="0" smtClean="0"/>
              <a:t>Ondertiteling (VRT)</a:t>
            </a:r>
            <a:endParaRPr lang="nl-NL" altLang="en-US" sz="2400" dirty="0" smtClean="0"/>
          </a:p>
          <a:p>
            <a:pPr eaLnBrk="1" hangingPunct="1"/>
            <a:r>
              <a:rPr lang="nl-NL" altLang="en-US" dirty="0" smtClean="0"/>
              <a:t>Analyse </a:t>
            </a:r>
            <a:r>
              <a:rPr lang="nl-NL" altLang="en-US" dirty="0" err="1" smtClean="0"/>
              <a:t>socialemediateksten</a:t>
            </a:r>
            <a:endParaRPr lang="nl-NL" altLang="en-US" dirty="0" smtClean="0"/>
          </a:p>
          <a:p>
            <a:pPr eaLnBrk="1" hangingPunct="1"/>
            <a:endParaRPr lang="en-GB" altLang="en-US" dirty="0" smtClean="0"/>
          </a:p>
        </p:txBody>
      </p:sp>
      <p:pic>
        <p:nvPicPr>
          <p:cNvPr id="3076" name="Picture 4" descr="loguil_klei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91200"/>
            <a:ext cx="2136775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uu_home_top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81915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62D276B-8BC5-40A2-AE01-DE76DD0F358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271487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990600"/>
          </a:xfrm>
        </p:spPr>
        <p:txBody>
          <a:bodyPr/>
          <a:lstStyle/>
          <a:p>
            <a:pPr eaLnBrk="1" hangingPunct="1"/>
            <a:r>
              <a:rPr lang="nl-NL" altLang="en-US" dirty="0" smtClean="0"/>
              <a:t>Overzicht</a:t>
            </a:r>
            <a:endParaRPr lang="nl-NL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eaLnBrk="1" hangingPunct="1"/>
            <a:r>
              <a:rPr lang="nl-NL" altLang="en-US" dirty="0" smtClean="0"/>
              <a:t>META-NET </a:t>
            </a:r>
          </a:p>
          <a:p>
            <a:pPr eaLnBrk="1" hangingPunct="1"/>
            <a:r>
              <a:rPr lang="nl-NL" altLang="en-US" dirty="0" smtClean="0"/>
              <a:t>TST in Nederland en Vlaanderen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nl-NL" altLang="en-US" b="1" dirty="0" smtClean="0"/>
              <a:t>Oproep</a:t>
            </a:r>
            <a:endParaRPr lang="nl-NL" altLang="en-US" b="1" dirty="0" smtClean="0"/>
          </a:p>
        </p:txBody>
      </p:sp>
      <p:pic>
        <p:nvPicPr>
          <p:cNvPr id="3076" name="Picture 4" descr="loguil_kle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91200"/>
            <a:ext cx="2136775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uu_home_to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81915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62D276B-8BC5-40A2-AE01-DE76DD0F358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184599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990600"/>
          </a:xfrm>
        </p:spPr>
        <p:txBody>
          <a:bodyPr/>
          <a:lstStyle/>
          <a:p>
            <a:pPr eaLnBrk="1" hangingPunct="1"/>
            <a:r>
              <a:rPr lang="nl-NL" altLang="en-US" dirty="0" smtClean="0"/>
              <a:t>Oproep</a:t>
            </a:r>
            <a:endParaRPr lang="nl-NL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EU: </a:t>
            </a:r>
          </a:p>
          <a:p>
            <a:pPr lvl="1" eaLnBrk="1" hangingPunct="1"/>
            <a:r>
              <a:rPr lang="nl-NL" altLang="en-US" dirty="0" smtClean="0"/>
              <a:t>Zorg dat de META SRA uitgevoerd wordt</a:t>
            </a:r>
          </a:p>
          <a:p>
            <a:pPr eaLnBrk="1" hangingPunct="1"/>
            <a:r>
              <a:rPr lang="nl-NL" altLang="en-US" dirty="0" smtClean="0"/>
              <a:t>NL+VL: </a:t>
            </a:r>
          </a:p>
          <a:p>
            <a:pPr lvl="1" eaLnBrk="1" hangingPunct="1"/>
            <a:r>
              <a:rPr lang="nl-NL" altLang="en-US" dirty="0" smtClean="0"/>
              <a:t>initieer nieuw LST programma voor data en software voor het Nederlands</a:t>
            </a:r>
          </a:p>
          <a:p>
            <a:pPr lvl="1" eaLnBrk="1" hangingPunct="1"/>
            <a:r>
              <a:rPr lang="nl-NL" altLang="en-US" dirty="0" smtClean="0"/>
              <a:t>Essentieel voor digitaal behoud en voor toponderzoek</a:t>
            </a:r>
          </a:p>
          <a:p>
            <a:pPr lvl="1" eaLnBrk="1" hangingPunct="1"/>
            <a:r>
              <a:rPr lang="nl-NL" altLang="en-US" dirty="0" smtClean="0"/>
              <a:t>Versterk daarmee de  INL -&gt; INT transitie</a:t>
            </a:r>
          </a:p>
        </p:txBody>
      </p:sp>
      <p:pic>
        <p:nvPicPr>
          <p:cNvPr id="3076" name="Picture 4" descr="loguil_kle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91200"/>
            <a:ext cx="2136775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uu_home_to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81915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62D276B-8BC5-40A2-AE01-DE76DD0F358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155020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990600"/>
          </a:xfrm>
        </p:spPr>
        <p:txBody>
          <a:bodyPr/>
          <a:lstStyle/>
          <a:p>
            <a:pPr eaLnBrk="1" hangingPunct="1"/>
            <a:r>
              <a:rPr lang="nl-NL" altLang="en-US" dirty="0" smtClean="0"/>
              <a:t>Oproep</a:t>
            </a:r>
            <a:endParaRPr lang="nl-NL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eaLnBrk="1" hangingPunct="1"/>
            <a:r>
              <a:rPr lang="nl-NL" altLang="en-US" dirty="0" smtClean="0"/>
              <a:t>NL+VL: </a:t>
            </a:r>
          </a:p>
          <a:p>
            <a:pPr lvl="1" eaLnBrk="1" hangingPunct="1"/>
            <a:r>
              <a:rPr lang="nl-NL" altLang="en-US" dirty="0" smtClean="0"/>
              <a:t>Stel publieke data beschikbaar voor TST (</a:t>
            </a:r>
            <a:r>
              <a:rPr lang="nl-NL" altLang="en-US" dirty="0" smtClean="0">
                <a:hlinkClick r:id="rId3"/>
              </a:rPr>
              <a:t>ELRC</a:t>
            </a:r>
            <a:r>
              <a:rPr lang="nl-NL" altLang="en-US" dirty="0" smtClean="0"/>
              <a:t> workshop wordt voorbereid)</a:t>
            </a:r>
          </a:p>
          <a:p>
            <a:pPr eaLnBrk="1" hangingPunct="1"/>
            <a:r>
              <a:rPr lang="nl-NL" altLang="en-US" dirty="0" smtClean="0"/>
              <a:t>U: bezoek </a:t>
            </a:r>
            <a:r>
              <a:rPr lang="nl-NL" altLang="en-US" dirty="0" smtClean="0">
                <a:hlinkClick r:id="rId4"/>
              </a:rPr>
              <a:t>Taal in Bedrijf</a:t>
            </a:r>
            <a:r>
              <a:rPr lang="nl-NL" altLang="en-US" dirty="0" smtClean="0"/>
              <a:t>, 13 oktober, KVAB, Brussel</a:t>
            </a:r>
          </a:p>
        </p:txBody>
      </p:sp>
      <p:pic>
        <p:nvPicPr>
          <p:cNvPr id="3076" name="Picture 4" descr="loguil_klei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91200"/>
            <a:ext cx="2136775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uu_home_top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81915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62D276B-8BC5-40A2-AE01-DE76DD0F358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65645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990600"/>
          </a:xfrm>
        </p:spPr>
        <p:txBody>
          <a:bodyPr/>
          <a:lstStyle/>
          <a:p>
            <a:pPr eaLnBrk="1" hangingPunct="1"/>
            <a:endParaRPr lang="nl-NL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marL="0" indent="0" algn="ctr" eaLnBrk="1" hangingPunct="1">
              <a:buNone/>
            </a:pPr>
            <a:endParaRPr lang="en-GB" altLang="en-US" dirty="0" smtClean="0"/>
          </a:p>
          <a:p>
            <a:pPr marL="0" indent="0" algn="ctr" eaLnBrk="1" hangingPunct="1">
              <a:buNone/>
            </a:pPr>
            <a:endParaRPr lang="en-GB" altLang="en-US" dirty="0"/>
          </a:p>
          <a:p>
            <a:pPr marL="0" indent="0" algn="ctr" eaLnBrk="1" hangingPunct="1">
              <a:buNone/>
            </a:pPr>
            <a:r>
              <a:rPr lang="nl-NL" altLang="en-US" sz="5400" dirty="0" smtClean="0"/>
              <a:t>Dank voor uw aandacht!</a:t>
            </a:r>
            <a:endParaRPr lang="nl-NL" altLang="en-US" sz="5400" dirty="0" smtClean="0"/>
          </a:p>
        </p:txBody>
      </p:sp>
      <p:pic>
        <p:nvPicPr>
          <p:cNvPr id="3076" name="Picture 4" descr="loguil_kle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91200"/>
            <a:ext cx="2136775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uu_home_to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81915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62D276B-8BC5-40A2-AE01-DE76DD0F358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211726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990600"/>
          </a:xfrm>
        </p:spPr>
        <p:txBody>
          <a:bodyPr/>
          <a:lstStyle/>
          <a:p>
            <a:pPr eaLnBrk="1" hangingPunct="1"/>
            <a:r>
              <a:rPr lang="nl-NL" altLang="en-US" dirty="0" smtClean="0"/>
              <a:t>Overzicht</a:t>
            </a:r>
            <a:endParaRPr lang="nl-NL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eaLnBrk="1" hangingPunct="1"/>
            <a:r>
              <a:rPr lang="nl-NL" altLang="en-US" dirty="0" smtClean="0"/>
              <a:t>META-NET </a:t>
            </a:r>
          </a:p>
          <a:p>
            <a:pPr eaLnBrk="1" hangingPunct="1"/>
            <a:r>
              <a:rPr lang="nl-NL" altLang="en-US" dirty="0" smtClean="0"/>
              <a:t>TST in Nederland en Vlaanderen</a:t>
            </a:r>
          </a:p>
          <a:p>
            <a:pPr eaLnBrk="1" hangingPunct="1"/>
            <a:r>
              <a:rPr lang="en-GB" altLang="en-US" dirty="0" err="1" smtClean="0"/>
              <a:t>Oproep</a:t>
            </a:r>
            <a:endParaRPr lang="en-GB" altLang="en-US" dirty="0" smtClean="0"/>
          </a:p>
          <a:p>
            <a:pPr eaLnBrk="1" hangingPunct="1"/>
            <a:endParaRPr lang="en-GB" altLang="en-US" dirty="0" smtClean="0"/>
          </a:p>
          <a:p>
            <a:pPr eaLnBrk="1" hangingPunct="1"/>
            <a:endParaRPr lang="en-GB" altLang="en-US" dirty="0" smtClean="0"/>
          </a:p>
        </p:txBody>
      </p:sp>
      <p:pic>
        <p:nvPicPr>
          <p:cNvPr id="3076" name="Picture 4" descr="loguil_kle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91200"/>
            <a:ext cx="2136775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uu_home_to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81915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62D276B-8BC5-40A2-AE01-DE76DD0F358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990600"/>
          </a:xfrm>
        </p:spPr>
        <p:txBody>
          <a:bodyPr/>
          <a:lstStyle/>
          <a:p>
            <a:pPr eaLnBrk="1" hangingPunct="1"/>
            <a:r>
              <a:rPr lang="nl-NL" altLang="en-US" dirty="0" smtClean="0"/>
              <a:t>Overzicht</a:t>
            </a:r>
            <a:endParaRPr lang="nl-NL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nl-NL" altLang="en-US" b="1" dirty="0" smtClean="0"/>
              <a:t>META-NET</a:t>
            </a:r>
            <a:r>
              <a:rPr lang="nl-NL" altLang="en-US" dirty="0" smtClean="0"/>
              <a:t> </a:t>
            </a:r>
          </a:p>
          <a:p>
            <a:pPr eaLnBrk="1" hangingPunct="1"/>
            <a:r>
              <a:rPr lang="nl-NL" altLang="en-US" dirty="0" smtClean="0"/>
              <a:t>TST in Nederland en Vlaanderen</a:t>
            </a:r>
          </a:p>
          <a:p>
            <a:pPr eaLnBrk="1" hangingPunct="1"/>
            <a:r>
              <a:rPr lang="en-GB" altLang="en-US" dirty="0" err="1" smtClean="0"/>
              <a:t>Oproep</a:t>
            </a:r>
            <a:endParaRPr lang="en-GB" altLang="en-US" dirty="0" smtClean="0"/>
          </a:p>
          <a:p>
            <a:pPr eaLnBrk="1" hangingPunct="1"/>
            <a:endParaRPr lang="en-GB" altLang="en-US" dirty="0" smtClean="0"/>
          </a:p>
          <a:p>
            <a:pPr eaLnBrk="1" hangingPunct="1"/>
            <a:endParaRPr lang="en-GB" altLang="en-US" dirty="0" smtClean="0"/>
          </a:p>
        </p:txBody>
      </p:sp>
      <p:pic>
        <p:nvPicPr>
          <p:cNvPr id="3076" name="Picture 4" descr="loguil_kle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91200"/>
            <a:ext cx="2136775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uu_home_to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81915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62D276B-8BC5-40A2-AE01-DE76DD0F358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184599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990600"/>
          </a:xfrm>
        </p:spPr>
        <p:txBody>
          <a:bodyPr/>
          <a:lstStyle/>
          <a:p>
            <a:pPr eaLnBrk="1" hangingPunct="1"/>
            <a:r>
              <a:rPr lang="nl-NL" altLang="en-US" dirty="0" smtClean="0">
                <a:hlinkClick r:id="rId2"/>
              </a:rPr>
              <a:t>META-NET witboeken</a:t>
            </a:r>
            <a:endParaRPr lang="nl-NL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eaLnBrk="1" hangingPunct="1"/>
            <a:r>
              <a:rPr lang="en-GB" altLang="en-US" dirty="0" err="1" smtClean="0"/>
              <a:t>Digitale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ondersteuning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voor</a:t>
            </a:r>
            <a:r>
              <a:rPr lang="en-GB" altLang="en-US" dirty="0" smtClean="0"/>
              <a:t> Eur. </a:t>
            </a:r>
            <a:r>
              <a:rPr lang="en-GB" altLang="en-US" dirty="0" err="1" smtClean="0"/>
              <a:t>talen</a:t>
            </a:r>
            <a:endParaRPr lang="en-GB" altLang="en-US" dirty="0" smtClean="0"/>
          </a:p>
          <a:p>
            <a:pPr lvl="1" eaLnBrk="1" hangingPunct="1"/>
            <a:r>
              <a:rPr lang="en-GB" altLang="en-US" dirty="0" smtClean="0"/>
              <a:t>Data </a:t>
            </a:r>
            <a:r>
              <a:rPr lang="en-GB" altLang="en-US" dirty="0" err="1" smtClean="0"/>
              <a:t>en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basissoftware</a:t>
            </a:r>
            <a:endParaRPr lang="en-GB" altLang="en-US" dirty="0" smtClean="0"/>
          </a:p>
          <a:p>
            <a:pPr eaLnBrk="1" hangingPunct="1"/>
            <a:r>
              <a:rPr lang="en-GB" altLang="en-US" dirty="0" smtClean="0"/>
              <a:t>21/30 </a:t>
            </a:r>
            <a:r>
              <a:rPr lang="en-GB" altLang="en-US" dirty="0" err="1" smtClean="0"/>
              <a:t>talen</a:t>
            </a:r>
            <a:r>
              <a:rPr lang="en-GB" altLang="en-US" dirty="0" smtClean="0"/>
              <a:t>: ‘</a:t>
            </a:r>
            <a:r>
              <a:rPr lang="en-GB" altLang="en-US" dirty="0" err="1" smtClean="0"/>
              <a:t>zwak</a:t>
            </a:r>
            <a:r>
              <a:rPr lang="en-GB" altLang="en-US" dirty="0" smtClean="0"/>
              <a:t>’ of ‘</a:t>
            </a:r>
            <a:r>
              <a:rPr lang="en-GB" altLang="en-US" dirty="0" err="1" smtClean="0"/>
              <a:t>niet-bestaand</a:t>
            </a:r>
            <a:r>
              <a:rPr lang="en-GB" altLang="en-US" dirty="0" smtClean="0"/>
              <a:t>’</a:t>
            </a:r>
          </a:p>
          <a:p>
            <a:pPr lvl="1" eaLnBrk="1" hangingPunct="1"/>
            <a:r>
              <a:rPr lang="en-GB" altLang="en-US" dirty="0" err="1" smtClean="0"/>
              <a:t>Digitale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uitsterving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dreigt</a:t>
            </a:r>
            <a:endParaRPr lang="en-GB" altLang="en-US" dirty="0" smtClean="0"/>
          </a:p>
          <a:p>
            <a:pPr eaLnBrk="1" hangingPunct="1"/>
            <a:r>
              <a:rPr lang="en-GB" altLang="en-US" dirty="0" err="1" smtClean="0"/>
              <a:t>Nederlands</a:t>
            </a:r>
            <a:r>
              <a:rPr lang="en-GB" altLang="en-US" dirty="0" smtClean="0"/>
              <a:t>: ‘</a:t>
            </a:r>
            <a:r>
              <a:rPr lang="en-GB" altLang="en-US" dirty="0" err="1" smtClean="0"/>
              <a:t>beperkte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ondersteuning</a:t>
            </a:r>
            <a:r>
              <a:rPr lang="en-GB" altLang="en-US" dirty="0" smtClean="0"/>
              <a:t>’</a:t>
            </a:r>
          </a:p>
          <a:p>
            <a:pPr lvl="1" eaLnBrk="1" hangingPunct="1"/>
            <a:r>
              <a:rPr lang="en-GB" altLang="en-US" dirty="0" err="1" smtClean="0"/>
              <a:t>Samen</a:t>
            </a:r>
            <a:r>
              <a:rPr lang="en-GB" altLang="en-US" dirty="0" smtClean="0"/>
              <a:t> met </a:t>
            </a:r>
            <a:r>
              <a:rPr lang="en-GB" altLang="en-US" dirty="0" err="1" smtClean="0"/>
              <a:t>Spaans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Duits</a:t>
            </a:r>
            <a:r>
              <a:rPr lang="en-GB" altLang="en-US" dirty="0" smtClean="0"/>
              <a:t>, ..</a:t>
            </a:r>
          </a:p>
          <a:p>
            <a:pPr eaLnBrk="1" hangingPunct="1"/>
            <a:r>
              <a:rPr lang="en-GB" altLang="en-US" dirty="0" err="1" smtClean="0"/>
              <a:t>Minst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slecht</a:t>
            </a:r>
            <a:r>
              <a:rPr lang="en-GB" altLang="en-US" dirty="0" smtClean="0"/>
              <a:t>: (</a:t>
            </a:r>
            <a:r>
              <a:rPr lang="en-GB" altLang="en-US" dirty="0" err="1"/>
              <a:t>A</a:t>
            </a:r>
            <a:r>
              <a:rPr lang="en-GB" altLang="en-US" dirty="0" err="1" smtClean="0"/>
              <a:t>merikaans</a:t>
            </a:r>
            <a:r>
              <a:rPr lang="en-GB" altLang="en-US" dirty="0" smtClean="0"/>
              <a:t>) Engels </a:t>
            </a:r>
            <a:endParaRPr lang="en-GB" altLang="en-US" dirty="0" smtClean="0"/>
          </a:p>
          <a:p>
            <a:pPr eaLnBrk="1" hangingPunct="1"/>
            <a:endParaRPr lang="en-GB" altLang="en-US" dirty="0" smtClean="0"/>
          </a:p>
        </p:txBody>
      </p:sp>
      <p:pic>
        <p:nvPicPr>
          <p:cNvPr id="3076" name="Picture 4" descr="loguil_kle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91200"/>
            <a:ext cx="2136775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uu_home_to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81915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62D276B-8BC5-40A2-AE01-DE76DD0F358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42357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990600"/>
          </a:xfrm>
        </p:spPr>
        <p:txBody>
          <a:bodyPr/>
          <a:lstStyle/>
          <a:p>
            <a:pPr eaLnBrk="1" hangingPunct="1"/>
            <a:r>
              <a:rPr lang="nl-NL" altLang="en-US" dirty="0" smtClean="0">
                <a:hlinkClick r:id="rId2"/>
              </a:rPr>
              <a:t>Strategic Research Agenda-SRA</a:t>
            </a:r>
            <a:endParaRPr lang="nl-NL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r>
              <a:rPr lang="nl-NL" dirty="0" smtClean="0"/>
              <a:t>Agenda voor TST R&amp;D</a:t>
            </a:r>
          </a:p>
          <a:p>
            <a:pPr lvl="1"/>
            <a:r>
              <a:rPr lang="nl-NL" sz="2400" dirty="0" smtClean="0"/>
              <a:t>Toegang tot en beheer van informatie .</a:t>
            </a:r>
          </a:p>
          <a:p>
            <a:pPr lvl="1"/>
            <a:r>
              <a:rPr lang="nl-NL" sz="2400" dirty="0" smtClean="0"/>
              <a:t>Communicatie tussen mensen en tussen mensen en machines</a:t>
            </a:r>
          </a:p>
          <a:p>
            <a:pPr lvl="1"/>
            <a:r>
              <a:rPr lang="nl-NL" sz="2400" dirty="0" smtClean="0"/>
              <a:t>Vertaling van gesproken en geschreven inhoud</a:t>
            </a:r>
          </a:p>
          <a:p>
            <a:r>
              <a:rPr lang="nl-NL" dirty="0" smtClean="0"/>
              <a:t>TST maakt de Europese markt één</a:t>
            </a:r>
          </a:p>
          <a:p>
            <a:pPr lvl="1"/>
            <a:r>
              <a:rPr lang="nl-NL" sz="2400" dirty="0" smtClean="0"/>
              <a:t>slecht de taalbarrières</a:t>
            </a:r>
          </a:p>
          <a:p>
            <a:pPr lvl="1"/>
            <a:r>
              <a:rPr lang="nl-NL" sz="2400" dirty="0" smtClean="0"/>
              <a:t>Stimuleert bedrijvigheid, handel, opent nieuwe markten</a:t>
            </a:r>
          </a:p>
          <a:p>
            <a:pPr lvl="1"/>
            <a:r>
              <a:rPr lang="nl-NL" sz="2400" dirty="0" smtClean="0"/>
              <a:t>Zijeffect: Europese talen blijven ook digitaal behouden</a:t>
            </a:r>
            <a:endParaRPr lang="nl-NL" sz="2400" dirty="0"/>
          </a:p>
        </p:txBody>
      </p:sp>
      <p:pic>
        <p:nvPicPr>
          <p:cNvPr id="3076" name="Picture 4" descr="loguil_kle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91200"/>
            <a:ext cx="2136775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uu_home_to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81915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62D276B-8BC5-40A2-AE01-DE76DD0F358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13777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990600"/>
          </a:xfrm>
        </p:spPr>
        <p:txBody>
          <a:bodyPr/>
          <a:lstStyle/>
          <a:p>
            <a:pPr eaLnBrk="1" hangingPunct="1"/>
            <a:r>
              <a:rPr lang="nl-NL" altLang="en-US" dirty="0" smtClean="0"/>
              <a:t>NL niet zo slecht</a:t>
            </a:r>
            <a:endParaRPr lang="nl-NL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eaLnBrk="1" hangingPunct="1"/>
            <a:r>
              <a:rPr lang="nl-NL" altLang="en-US" dirty="0" smtClean="0"/>
              <a:t>EU pre-competitieve </a:t>
            </a:r>
            <a:r>
              <a:rPr lang="nl-NL" altLang="en-US" dirty="0" err="1" smtClean="0"/>
              <a:t>datacollectieprojecten</a:t>
            </a:r>
            <a:endParaRPr lang="nl-NL" altLang="en-US" dirty="0" smtClean="0"/>
          </a:p>
          <a:p>
            <a:pPr lvl="1" eaLnBrk="1" hangingPunct="1"/>
            <a:r>
              <a:rPr lang="nl-NL" altLang="en-US" dirty="0" err="1" smtClean="0"/>
              <a:t>SpeechDat</a:t>
            </a:r>
            <a:r>
              <a:rPr lang="nl-NL" altLang="en-US" dirty="0" smtClean="0"/>
              <a:t> familie van projecten</a:t>
            </a:r>
          </a:p>
          <a:p>
            <a:pPr eaLnBrk="1" hangingPunct="1"/>
            <a:r>
              <a:rPr lang="nl-NL" altLang="en-US" dirty="0" smtClean="0"/>
              <a:t>Belangrijke TST-bedrijven Nederlandse of Vlaamse oorsprong (Philips, </a:t>
            </a:r>
            <a:r>
              <a:rPr lang="nl-NL" altLang="en-US" dirty="0" smtClean="0"/>
              <a:t>L&amp;H</a:t>
            </a:r>
            <a:r>
              <a:rPr lang="nl-NL" altLang="en-US" dirty="0" smtClean="0"/>
              <a:t>)</a:t>
            </a:r>
          </a:p>
          <a:p>
            <a:pPr eaLnBrk="1" hangingPunct="1"/>
            <a:r>
              <a:rPr lang="nl-NL" altLang="en-US" dirty="0" smtClean="0"/>
              <a:t>Nederlands-Vlaams samenwerkingsproject STEVIN (datacreatie en onderzoek)</a:t>
            </a:r>
            <a:endParaRPr lang="nl-NL" altLang="en-US" dirty="0" smtClean="0"/>
          </a:p>
        </p:txBody>
      </p:sp>
      <p:pic>
        <p:nvPicPr>
          <p:cNvPr id="3076" name="Picture 4" descr="loguil_kle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91200"/>
            <a:ext cx="2136775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uu_home_to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81915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62D276B-8BC5-40A2-AE01-DE76DD0F358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108126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990600"/>
          </a:xfrm>
        </p:spPr>
        <p:txBody>
          <a:bodyPr/>
          <a:lstStyle/>
          <a:p>
            <a:pPr eaLnBrk="1" hangingPunct="1"/>
            <a:r>
              <a:rPr lang="nl-NL" altLang="en-US" dirty="0" smtClean="0"/>
              <a:t>En nu?</a:t>
            </a:r>
            <a:endParaRPr lang="nl-NL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EU pre-</a:t>
            </a:r>
            <a:r>
              <a:rPr lang="en-GB" altLang="en-US" dirty="0" err="1" smtClean="0"/>
              <a:t>competitieve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datacollectieprojecten</a:t>
            </a:r>
            <a:endParaRPr lang="en-GB" altLang="en-US" dirty="0" smtClean="0"/>
          </a:p>
          <a:p>
            <a:pPr lvl="1" eaLnBrk="1" hangingPunct="1"/>
            <a:r>
              <a:rPr lang="en-GB" altLang="en-US" dirty="0" err="1" smtClean="0"/>
              <a:t>SpeechDat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familie</a:t>
            </a:r>
            <a:r>
              <a:rPr lang="en-GB" altLang="en-US" dirty="0" smtClean="0"/>
              <a:t> van </a:t>
            </a:r>
            <a:r>
              <a:rPr lang="en-GB" altLang="en-US" dirty="0" err="1" smtClean="0"/>
              <a:t>projecten</a:t>
            </a:r>
            <a:endParaRPr lang="en-GB" altLang="en-US" dirty="0" smtClean="0"/>
          </a:p>
          <a:p>
            <a:pPr eaLnBrk="1" hangingPunct="1"/>
            <a:r>
              <a:rPr lang="en-GB" altLang="en-US" dirty="0" err="1" smtClean="0"/>
              <a:t>Belangrijke</a:t>
            </a:r>
            <a:r>
              <a:rPr lang="en-GB" altLang="en-US" dirty="0" smtClean="0"/>
              <a:t> TST </a:t>
            </a:r>
            <a:r>
              <a:rPr lang="en-GB" altLang="en-US" dirty="0" err="1" smtClean="0"/>
              <a:t>bedrijven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Nederlandse</a:t>
            </a:r>
            <a:r>
              <a:rPr lang="en-GB" altLang="en-US" dirty="0" smtClean="0"/>
              <a:t> of </a:t>
            </a:r>
            <a:r>
              <a:rPr lang="en-GB" altLang="en-US" dirty="0" err="1" smtClean="0"/>
              <a:t>Vlaamse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oorsprong</a:t>
            </a:r>
            <a:r>
              <a:rPr lang="en-GB" altLang="en-US" dirty="0" smtClean="0"/>
              <a:t> (L&amp;H, Philips)</a:t>
            </a:r>
          </a:p>
          <a:p>
            <a:pPr eaLnBrk="1" hangingPunct="1"/>
            <a:r>
              <a:rPr lang="en-GB" altLang="en-US" dirty="0" err="1" smtClean="0"/>
              <a:t>Nederlands-Vlaams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samenwerkingsproject</a:t>
            </a:r>
            <a:r>
              <a:rPr lang="en-GB" altLang="en-US" dirty="0" smtClean="0"/>
              <a:t> STEVIN (</a:t>
            </a:r>
            <a:r>
              <a:rPr lang="en-GB" altLang="en-US" dirty="0" err="1" smtClean="0"/>
              <a:t>datacreatie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en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onderzoek</a:t>
            </a:r>
            <a:r>
              <a:rPr lang="en-GB" altLang="en-US" dirty="0" smtClean="0"/>
              <a:t>)</a:t>
            </a:r>
            <a:endParaRPr lang="en-GB" altLang="en-US" dirty="0" smtClean="0"/>
          </a:p>
        </p:txBody>
      </p:sp>
      <p:pic>
        <p:nvPicPr>
          <p:cNvPr id="3076" name="Picture 4" descr="loguil_kle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91200"/>
            <a:ext cx="2136775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uu_home_to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81915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62D276B-8BC5-40A2-AE01-DE76DD0F358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 smtClean="0"/>
          </a:p>
        </p:txBody>
      </p:sp>
      <p:pic>
        <p:nvPicPr>
          <p:cNvPr id="146434" name="Picture 2" descr="C:\Users\Odijk101\AppData\Local\Microsoft\Windows\Temporary Internet Files\Content.IE5\WCH2YYLW\Not_allowed.svg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2126" y="1991295"/>
            <a:ext cx="1224136" cy="1132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Odijk101\AppData\Local\Microsoft\Windows\Temporary Internet Files\Content.IE5\WCH2YYLW\Not_allowed.svg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5385" y="4344862"/>
            <a:ext cx="1224136" cy="1132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Odijk101\AppData\Local\Microsoft\Windows\Temporary Internet Files\Content.IE5\WCH2YYLW\Not_allowed.svg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938" y="3123990"/>
            <a:ext cx="1224136" cy="1132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0068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990600"/>
          </a:xfrm>
        </p:spPr>
        <p:txBody>
          <a:bodyPr/>
          <a:lstStyle/>
          <a:p>
            <a:pPr eaLnBrk="1" hangingPunct="1"/>
            <a:r>
              <a:rPr lang="nl-NL" altLang="en-US" dirty="0" smtClean="0"/>
              <a:t>SRA?</a:t>
            </a:r>
            <a:endParaRPr lang="nl-NL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Heel </a:t>
            </a:r>
            <a:r>
              <a:rPr lang="en-GB" altLang="en-US" dirty="0" err="1" smtClean="0"/>
              <a:t>klein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deel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meegenomen</a:t>
            </a:r>
            <a:r>
              <a:rPr lang="en-GB" altLang="en-US" dirty="0" smtClean="0"/>
              <a:t> in Horizon 2020</a:t>
            </a:r>
          </a:p>
          <a:p>
            <a:pPr eaLnBrk="1" hangingPunct="1"/>
            <a:r>
              <a:rPr lang="en-GB" altLang="en-US" dirty="0" err="1" smtClean="0"/>
              <a:t>Veel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te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weinig</a:t>
            </a:r>
            <a:r>
              <a:rPr lang="en-GB" altLang="en-US" dirty="0" smtClean="0"/>
              <a:t>!</a:t>
            </a:r>
          </a:p>
          <a:p>
            <a:pPr eaLnBrk="1" hangingPunct="1"/>
            <a:r>
              <a:rPr lang="en-GB" altLang="en-US" dirty="0" err="1" smtClean="0"/>
              <a:t>Additionele</a:t>
            </a:r>
            <a:r>
              <a:rPr lang="en-GB" altLang="en-US" dirty="0" smtClean="0"/>
              <a:t> (</a:t>
            </a:r>
            <a:r>
              <a:rPr lang="en-GB" altLang="en-US" dirty="0" err="1" smtClean="0"/>
              <a:t>gedetailleerdere</a:t>
            </a:r>
            <a:r>
              <a:rPr lang="en-GB" altLang="en-US" dirty="0" smtClean="0"/>
              <a:t>?) agenda’s in de </a:t>
            </a:r>
            <a:r>
              <a:rPr lang="en-GB" altLang="en-US" dirty="0" err="1" smtClean="0"/>
              <a:t>maak</a:t>
            </a:r>
            <a:r>
              <a:rPr lang="en-GB" altLang="en-US" dirty="0" smtClean="0"/>
              <a:t>, </a:t>
            </a:r>
            <a:r>
              <a:rPr lang="en-GB" altLang="en-US" dirty="0" err="1" smtClean="0"/>
              <a:t>oa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voor</a:t>
            </a:r>
            <a:r>
              <a:rPr lang="en-GB" altLang="en-US" dirty="0" smtClean="0"/>
              <a:t> </a:t>
            </a:r>
            <a:r>
              <a:rPr lang="en-GB" altLang="en-US" dirty="0" err="1" smtClean="0">
                <a:hlinkClick r:id="rId2"/>
              </a:rPr>
              <a:t>conversationele</a:t>
            </a:r>
            <a:r>
              <a:rPr lang="en-GB" altLang="en-US" dirty="0" smtClean="0">
                <a:hlinkClick r:id="rId2"/>
              </a:rPr>
              <a:t> </a:t>
            </a:r>
            <a:r>
              <a:rPr lang="en-GB" altLang="en-US" dirty="0" err="1" smtClean="0">
                <a:hlinkClick r:id="rId2"/>
              </a:rPr>
              <a:t>interactie</a:t>
            </a:r>
            <a:endParaRPr lang="en-GB" altLang="en-US" dirty="0" smtClean="0"/>
          </a:p>
        </p:txBody>
      </p:sp>
      <p:pic>
        <p:nvPicPr>
          <p:cNvPr id="3076" name="Picture 4" descr="loguil_kle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91200"/>
            <a:ext cx="2136775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uu_home_to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81915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62D276B-8BC5-40A2-AE01-DE76DD0F358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532134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990600"/>
          </a:xfrm>
        </p:spPr>
        <p:txBody>
          <a:bodyPr/>
          <a:lstStyle/>
          <a:p>
            <a:pPr eaLnBrk="1" hangingPunct="1"/>
            <a:r>
              <a:rPr lang="nl-NL" altLang="en-US" dirty="0" smtClean="0"/>
              <a:t>Overzicht</a:t>
            </a:r>
            <a:endParaRPr lang="nl-NL" altLang="en-US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4114800"/>
          </a:xfrm>
        </p:spPr>
        <p:txBody>
          <a:bodyPr/>
          <a:lstStyle/>
          <a:p>
            <a:pPr eaLnBrk="1" hangingPunct="1"/>
            <a:r>
              <a:rPr lang="nl-NL" altLang="en-US" dirty="0" smtClean="0"/>
              <a:t>META-NET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nl-NL" altLang="en-US" b="1" dirty="0" smtClean="0"/>
              <a:t>TST in Nederland en Vlaanderen</a:t>
            </a:r>
          </a:p>
          <a:p>
            <a:pPr eaLnBrk="1" hangingPunct="1"/>
            <a:r>
              <a:rPr lang="en-GB" altLang="en-US" dirty="0" err="1" smtClean="0"/>
              <a:t>Oproep</a:t>
            </a:r>
            <a:endParaRPr lang="en-GB" altLang="en-US" dirty="0" smtClean="0"/>
          </a:p>
          <a:p>
            <a:pPr eaLnBrk="1" hangingPunct="1"/>
            <a:endParaRPr lang="en-GB" altLang="en-US" dirty="0" smtClean="0"/>
          </a:p>
          <a:p>
            <a:pPr eaLnBrk="1" hangingPunct="1"/>
            <a:endParaRPr lang="en-GB" altLang="en-US" dirty="0" smtClean="0"/>
          </a:p>
        </p:txBody>
      </p:sp>
      <p:pic>
        <p:nvPicPr>
          <p:cNvPr id="3076" name="Picture 4" descr="loguil_kle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91200"/>
            <a:ext cx="2136775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uu_home_to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0"/>
            <a:ext cx="8191500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D62D276B-8BC5-40A2-AE01-DE76DD0F3583}" type="slidenum">
              <a:rPr lang="en-US" altLang="en-US" sz="1400" smtClean="0"/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184599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70C0"/>
      </a:hlink>
      <a:folHlink>
        <a:srgbClr val="FF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5942</TotalTime>
  <Words>478</Words>
  <Application>Microsoft Office PowerPoint</Application>
  <PresentationFormat>On-screen Show (4:3)</PresentationFormat>
  <Paragraphs>110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Times New Roman</vt:lpstr>
      <vt:lpstr>Arial</vt:lpstr>
      <vt:lpstr>Calibri</vt:lpstr>
      <vt:lpstr>Wingdings</vt:lpstr>
      <vt:lpstr>Default Design</vt:lpstr>
      <vt:lpstr>Taal- en Spraaktechnologie (TST) voor het Nederlands: Status 2015</vt:lpstr>
      <vt:lpstr>Overzicht</vt:lpstr>
      <vt:lpstr>Overzicht</vt:lpstr>
      <vt:lpstr>META-NET witboeken</vt:lpstr>
      <vt:lpstr>Strategic Research Agenda-SRA</vt:lpstr>
      <vt:lpstr>NL niet zo slecht</vt:lpstr>
      <vt:lpstr>En nu?</vt:lpstr>
      <vt:lpstr>SRA?</vt:lpstr>
      <vt:lpstr>Overzicht</vt:lpstr>
      <vt:lpstr>TST in NL en VL bloeit!</vt:lpstr>
      <vt:lpstr>TST in NL en VL bloeit!</vt:lpstr>
      <vt:lpstr>Impact</vt:lpstr>
      <vt:lpstr>Overzicht</vt:lpstr>
      <vt:lpstr>Oproep</vt:lpstr>
      <vt:lpstr>Oproep</vt:lpstr>
      <vt:lpstr>PowerPoint Presentation</vt:lpstr>
    </vt:vector>
  </TitlesOfParts>
  <Company>scansoft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jodijk</dc:creator>
  <cp:lastModifiedBy>Odijk, J.E.J.M. (Jan)</cp:lastModifiedBy>
  <cp:revision>422</cp:revision>
  <dcterms:created xsi:type="dcterms:W3CDTF">2002-11-24T14:56:10Z</dcterms:created>
  <dcterms:modified xsi:type="dcterms:W3CDTF">2015-10-07T09:26:21Z</dcterms:modified>
</cp:coreProperties>
</file>