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86" r:id="rId4"/>
    <p:sldId id="263" r:id="rId5"/>
    <p:sldId id="276" r:id="rId6"/>
    <p:sldId id="277" r:id="rId7"/>
    <p:sldId id="278" r:id="rId8"/>
    <p:sldId id="281" r:id="rId9"/>
    <p:sldId id="283" r:id="rId10"/>
    <p:sldId id="284" r:id="rId11"/>
    <p:sldId id="282" r:id="rId12"/>
    <p:sldId id="275" r:id="rId13"/>
    <p:sldId id="285" r:id="rId14"/>
    <p:sldId id="279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03EB2"/>
    <a:srgbClr val="DC241F"/>
    <a:srgbClr val="00A7D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4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312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D76B6E-5CE4-164A-BE3B-57676BD9A07A}" type="datetimeFigureOut">
              <a:rPr lang="nl-NL"/>
              <a:pPr>
                <a:defRPr/>
              </a:pPr>
              <a:t>3-7-2013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A6A351-9C7E-3847-9899-0BA8D16DB10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09928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979FAE-DF18-2A41-A8AA-9ABF1E1277FB}" type="datetimeFigureOut">
              <a:rPr lang="nl-NL"/>
              <a:pPr>
                <a:defRPr/>
              </a:pPr>
              <a:t>3-7-2013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505F575-FC29-1042-B739-38143C73CC9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909653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dirty="0">
              <a:latin typeface="Calibri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49C55B-269B-1E42-8944-B8B2BFB371F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dirty="0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dirty="0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7A5C67-5903-2246-88AE-4DBF19666EDF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dans.knaw.nl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0"/>
            <a:ext cx="2400299" cy="8763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 rot="16200000">
            <a:off x="-1896221" y="2918196"/>
            <a:ext cx="5823329" cy="203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8"/>
          <p:cNvSpPr txBox="1">
            <a:spLocks noChangeArrowheads="1"/>
          </p:cNvSpPr>
          <p:nvPr userDrawn="1"/>
        </p:nvSpPr>
        <p:spPr bwMode="auto">
          <a:xfrm>
            <a:off x="1" y="0"/>
            <a:ext cx="91440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endParaRPr lang="en-US" dirty="0"/>
          </a:p>
          <a:p>
            <a:r>
              <a:rPr lang="en-US" sz="2000" dirty="0" smtClean="0">
                <a:solidFill>
                  <a:srgbClr val="F79646"/>
                </a:solidFill>
                <a:latin typeface="Verdana" charset="0"/>
                <a:cs typeface="Verdana" charset="0"/>
              </a:rPr>
              <a:t>C</a:t>
            </a:r>
            <a:r>
              <a:rPr lang="en-US" sz="2000" dirty="0" smtClean="0">
                <a:solidFill>
                  <a:srgbClr val="203EB2"/>
                </a:solidFill>
                <a:latin typeface="Verdana" charset="0"/>
                <a:cs typeface="Verdana" charset="0"/>
              </a:rPr>
              <a:t>ommon </a:t>
            </a:r>
            <a:r>
              <a:rPr lang="en-US" sz="2000" dirty="0" smtClean="0">
                <a:solidFill>
                  <a:srgbClr val="F79646"/>
                </a:solidFill>
                <a:latin typeface="Verdana" charset="0"/>
                <a:cs typeface="Verdana" charset="0"/>
              </a:rPr>
              <a:t>La</a:t>
            </a:r>
            <a:r>
              <a:rPr lang="en-US" sz="2000" dirty="0" smtClean="0">
                <a:solidFill>
                  <a:srgbClr val="203EB2"/>
                </a:solidFill>
                <a:latin typeface="Verdana" charset="0"/>
                <a:cs typeface="Verdana" charset="0"/>
              </a:rPr>
              <a:t>b </a:t>
            </a:r>
            <a:r>
              <a:rPr lang="en-US" sz="2000" dirty="0" smtClean="0">
                <a:solidFill>
                  <a:srgbClr val="F79646"/>
                </a:solidFill>
                <a:latin typeface="Verdana" charset="0"/>
                <a:cs typeface="Verdana" charset="0"/>
              </a:rPr>
              <a:t>R</a:t>
            </a:r>
            <a:r>
              <a:rPr lang="en-US" sz="2000" dirty="0" smtClean="0">
                <a:solidFill>
                  <a:srgbClr val="203EB2"/>
                </a:solidFill>
                <a:latin typeface="Verdana" charset="0"/>
                <a:cs typeface="Verdana" charset="0"/>
              </a:rPr>
              <a:t>esearch </a:t>
            </a:r>
            <a:r>
              <a:rPr lang="en-US" sz="2000" dirty="0" smtClean="0">
                <a:solidFill>
                  <a:srgbClr val="F79646"/>
                </a:solidFill>
                <a:latin typeface="Verdana" charset="0"/>
                <a:cs typeface="Verdana" charset="0"/>
              </a:rPr>
              <a:t>I</a:t>
            </a:r>
            <a:r>
              <a:rPr lang="en-US" sz="2000" dirty="0" smtClean="0">
                <a:solidFill>
                  <a:srgbClr val="203EB2"/>
                </a:solidFill>
                <a:latin typeface="Verdana" charset="0"/>
                <a:cs typeface="Verdana" charset="0"/>
              </a:rPr>
              <a:t>nfrastructure for the </a:t>
            </a:r>
            <a:r>
              <a:rPr lang="en-US" sz="2000" dirty="0" smtClean="0">
                <a:solidFill>
                  <a:srgbClr val="F79646"/>
                </a:solidFill>
                <a:latin typeface="Verdana" charset="0"/>
                <a:cs typeface="Verdana" charset="0"/>
              </a:rPr>
              <a:t>A</a:t>
            </a:r>
            <a:r>
              <a:rPr lang="en-US" sz="2000" dirty="0" smtClean="0">
                <a:solidFill>
                  <a:srgbClr val="203EB2"/>
                </a:solidFill>
                <a:latin typeface="Verdana" charset="0"/>
                <a:cs typeface="Verdana" charset="0"/>
              </a:rPr>
              <a:t>rts and </a:t>
            </a:r>
            <a:r>
              <a:rPr lang="en-US" sz="2000" dirty="0" smtClean="0">
                <a:solidFill>
                  <a:srgbClr val="F79646"/>
                </a:solidFill>
                <a:latin typeface="Verdana" charset="0"/>
                <a:cs typeface="Verdana" charset="0"/>
              </a:rPr>
              <a:t>H</a:t>
            </a:r>
            <a:r>
              <a:rPr lang="en-US" sz="2000" dirty="0" smtClean="0">
                <a:solidFill>
                  <a:srgbClr val="203EB2"/>
                </a:solidFill>
                <a:latin typeface="Verdana" charset="0"/>
                <a:cs typeface="Verdana" charset="0"/>
              </a:rPr>
              <a:t>umanities</a:t>
            </a:r>
          </a:p>
          <a:p>
            <a:endParaRPr lang="en-US" sz="2000" dirty="0">
              <a:solidFill>
                <a:srgbClr val="FF0000"/>
              </a:solidFill>
              <a:latin typeface="Verdana" charset="0"/>
              <a:cs typeface="Verdana" charset="0"/>
            </a:endParaRPr>
          </a:p>
        </p:txBody>
      </p:sp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1981200" y="1504950"/>
            <a:ext cx="6781800" cy="3194050"/>
          </a:xfrm>
        </p:spPr>
        <p:txBody>
          <a:bodyPr>
            <a:normAutofit fontScale="90000"/>
          </a:bodyPr>
          <a:lstStyle>
            <a:lvl1pPr>
              <a:defRPr sz="4400"/>
            </a:lvl1pPr>
          </a:lstStyle>
          <a:p>
            <a:r>
              <a:rPr lang="en-US" sz="4889" dirty="0" smtClean="0">
                <a:latin typeface="Verdana" charset="0"/>
                <a:ea typeface="Verdana" charset="0"/>
                <a:cs typeface="Verdana" charset="0"/>
              </a:rPr>
              <a:t>Title presentation</a:t>
            </a:r>
            <a:r>
              <a:rPr lang="en-US" sz="480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480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>subtitle (if applicable)</a:t>
            </a:r>
            <a:br>
              <a:rPr lang="en-US" sz="2667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667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667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>Name presenter</a:t>
            </a:r>
            <a:br>
              <a:rPr lang="en-US" sz="2667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>Position</a:t>
            </a:r>
            <a:br>
              <a:rPr lang="en-US" sz="2667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667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67" dirty="0" smtClean="0">
                <a:latin typeface="Verdana" charset="0"/>
                <a:ea typeface="Verdana" charset="0"/>
                <a:cs typeface="Verdana" charset="0"/>
              </a:rPr>
              <a:t>Date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143898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48B58-04EC-D04D-863D-5F8650CD68B1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C2E42-AC15-564A-979E-BE0F02AA3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523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24D8B-B3BA-6546-97DB-9A9812FBE121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415E-8004-2945-95CB-D3D10B7F8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7482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BE016-893E-8640-9439-CC4E9E8F7445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9C31-EF1B-B749-BCA1-321E28BB7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265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B4E80-0252-6244-8CC5-AFB4E59F161A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DFB0-880F-A54A-AC4E-953B3A110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513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7476"/>
            <a:ext cx="8229600" cy="92890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2579"/>
            <a:ext cx="8229600" cy="4013584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FA88-E1A7-0549-878C-D4C43FAE1B42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B7E43-AC2A-D147-BDA1-6920908EB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300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583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456123-4082-3E42-BB73-4049ED90C84B}" type="datetimeFigureOut">
              <a:rPr lang="en-US" smtClean="0"/>
              <a:pPr>
                <a:defRPr/>
              </a:pPr>
              <a:t>7/3/2013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37B53-C177-094B-90DA-0399484299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843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ats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0" y="6273800"/>
            <a:ext cx="9296400" cy="623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nl-NL" sz="1000" b="1" dirty="0" smtClean="0">
                <a:solidFill>
                  <a:schemeClr val="tx1"/>
                </a:solidFill>
                <a:latin typeface="Verdana"/>
                <a:cs typeface="Verdana"/>
              </a:rPr>
              <a:t>Data </a:t>
            </a:r>
            <a:r>
              <a:rPr lang="nl-NL" sz="1000" b="1" dirty="0" err="1">
                <a:solidFill>
                  <a:schemeClr val="tx1"/>
                </a:solidFill>
                <a:latin typeface="Verdana"/>
                <a:cs typeface="Verdana"/>
              </a:rPr>
              <a:t>Archiving</a:t>
            </a:r>
            <a:r>
              <a:rPr lang="nl-NL" sz="1000" b="1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nl-NL" sz="1000" b="1" dirty="0" err="1">
                <a:solidFill>
                  <a:schemeClr val="tx1"/>
                </a:solidFill>
                <a:latin typeface="Verdana"/>
                <a:cs typeface="Verdana"/>
              </a:rPr>
              <a:t>and</a:t>
            </a:r>
            <a:r>
              <a:rPr lang="nl-NL" sz="1000" b="1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nl-NL" sz="1000" b="1" dirty="0" err="1">
                <a:solidFill>
                  <a:schemeClr val="tx1"/>
                </a:solidFill>
                <a:latin typeface="Verdana"/>
                <a:cs typeface="Verdana"/>
              </a:rPr>
              <a:t>Networked</a:t>
            </a:r>
            <a:r>
              <a:rPr lang="nl-NL" sz="1000" b="1" dirty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nl-NL" sz="1000" b="1" dirty="0" smtClean="0">
                <a:solidFill>
                  <a:schemeClr val="tx1"/>
                </a:solidFill>
                <a:latin typeface="Verdana"/>
                <a:cs typeface="Verdana"/>
              </a:rPr>
              <a:t>Services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Anna </a:t>
            </a:r>
            <a:r>
              <a:rPr lang="nl-NL" sz="1000" dirty="0">
                <a:solidFill>
                  <a:schemeClr val="tx1"/>
                </a:solidFill>
                <a:latin typeface="Verdana"/>
                <a:cs typeface="Verdana"/>
              </a:rPr>
              <a:t>van Saksenlaan 10, 2593 HT 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The</a:t>
            </a:r>
            <a:r>
              <a:rPr lang="nl-NL" sz="1000" baseline="0" dirty="0" smtClean="0">
                <a:solidFill>
                  <a:schemeClr val="tx1"/>
                </a:solidFill>
                <a:latin typeface="Verdana"/>
                <a:cs typeface="Verdana"/>
              </a:rPr>
              <a:t> Hague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. P.O. Box </a:t>
            </a:r>
            <a:r>
              <a:rPr lang="nl-NL" sz="1000" dirty="0">
                <a:solidFill>
                  <a:schemeClr val="tx1"/>
                </a:solidFill>
                <a:latin typeface="Verdana"/>
                <a:cs typeface="Verdana"/>
              </a:rPr>
              <a:t>93067, 2509 AB 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The</a:t>
            </a:r>
            <a:r>
              <a:rPr lang="nl-NL" sz="1000" baseline="0" dirty="0" smtClean="0">
                <a:solidFill>
                  <a:schemeClr val="tx1"/>
                </a:solidFill>
                <a:latin typeface="Verdana"/>
                <a:cs typeface="Verdana"/>
              </a:rPr>
              <a:t> Hague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.</a:t>
            </a:r>
            <a:endParaRPr lang="en-US" sz="1000" dirty="0">
              <a:solidFill>
                <a:schemeClr val="tx1"/>
              </a:solidFill>
              <a:latin typeface="Verdana"/>
              <a:cs typeface="Verdana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NL" sz="1000" dirty="0">
                <a:solidFill>
                  <a:schemeClr val="tx1"/>
                </a:solidFill>
                <a:latin typeface="Verdana"/>
                <a:cs typeface="Verdana"/>
              </a:rPr>
              <a:t>T 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+31 (0)70 </a:t>
            </a:r>
            <a:r>
              <a:rPr lang="nl-NL" sz="1000" dirty="0">
                <a:solidFill>
                  <a:schemeClr val="tx1"/>
                </a:solidFill>
                <a:latin typeface="Verdana"/>
                <a:cs typeface="Verdana"/>
              </a:rPr>
              <a:t>3446 484, F 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</a:rPr>
              <a:t>+31 (0)70 </a:t>
            </a:r>
            <a:r>
              <a:rPr lang="nl-NL" sz="1000" dirty="0">
                <a:solidFill>
                  <a:schemeClr val="tx1"/>
                </a:solidFill>
                <a:latin typeface="Verdana"/>
                <a:cs typeface="Verdana"/>
              </a:rPr>
              <a:t>3446 482, E </a:t>
            </a:r>
            <a:r>
              <a:rPr lang="nl-NL" sz="1000" dirty="0">
                <a:solidFill>
                  <a:schemeClr val="tx1"/>
                </a:solidFill>
                <a:latin typeface="Verdana"/>
                <a:cs typeface="Verdana"/>
                <a:hlinkClick r:id="rId2"/>
              </a:rPr>
              <a:t>info@</a:t>
            </a:r>
            <a:r>
              <a:rPr lang="nl-NL" sz="1000" dirty="0" smtClean="0">
                <a:solidFill>
                  <a:schemeClr val="tx1"/>
                </a:solidFill>
                <a:latin typeface="Verdana"/>
                <a:cs typeface="Verdana"/>
                <a:hlinkClick r:id="rId2"/>
              </a:rPr>
              <a:t>dans.knaw.nl</a:t>
            </a:r>
            <a:endParaRPr lang="en-US" sz="28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6383"/>
            <a:ext cx="8229600" cy="928907"/>
          </a:xfrm>
        </p:spPr>
        <p:txBody>
          <a:bodyPr>
            <a:no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483" y="3673365"/>
            <a:ext cx="8702565" cy="2452797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  <a:lvl2pPr marL="457200" indent="0" algn="ctr">
              <a:buFontTx/>
              <a:buNone/>
              <a:defRPr sz="1800"/>
            </a:lvl2pPr>
            <a:lvl3pPr algn="ctr">
              <a:defRPr sz="1800"/>
            </a:lvl3pPr>
            <a:lvl4pPr algn="ctr">
              <a:defRPr sz="1800"/>
            </a:lvl4pPr>
            <a:lvl5pPr algn="ctr"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902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67CB7-F151-F24D-8D5E-ABE62F1721D1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608AE-2E4D-8A44-9F60-FAEE5C011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89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0D25-168B-4C4C-A416-1F4F1BCD285D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10E66-0658-1247-9915-32155D1E9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174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C1A4F-7AD4-454D-A4FB-A83E606397AD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66647-1CF8-8743-AEBB-3B236941D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7254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EED5-86A0-FC41-8AEE-E2D168E450DE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C414D-8D35-F74B-AFF5-C3BA41C4F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46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246188" y="2192338"/>
            <a:ext cx="72628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Verdana" charset="0"/>
                <a:cs typeface="Verdana" charset="0"/>
              </a:rPr>
              <a:t>Only use this slide to present a screenshot of an application. As no style is applied, the screenshot can take up the whole slide. For all other information please use the slide with preset style!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3DBA6-2A2F-D143-A61F-6B7B871C646F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D6838-065E-BB41-BB13-0C8BC9739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005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alpha val="40000"/>
              </a:schemeClr>
            </a:gs>
            <a:gs pos="82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-25400" y="-857"/>
            <a:ext cx="2133599" cy="86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223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971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0456123-4082-3E42-BB73-4049ED90C84B}" type="datetimeFigureOut">
              <a:rPr lang="en-US"/>
              <a:pPr>
                <a:defRPr/>
              </a:pPr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B637B53-C177-094B-90DA-039948429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7" r:id="rId3"/>
    <p:sldLayoutId id="2147483675" r:id="rId4"/>
    <p:sldLayoutId id="2147483665" r:id="rId5"/>
    <p:sldLayoutId id="2147483666" r:id="rId6"/>
    <p:sldLayoutId id="2147483667" r:id="rId7"/>
    <p:sldLayoutId id="2147483668" r:id="rId8"/>
    <p:sldLayoutId id="2147483676" r:id="rId9"/>
    <p:sldLayoutId id="2147483669" r:id="rId10"/>
    <p:sldLayoutId id="2147483670" r:id="rId11"/>
    <p:sldLayoutId id="2147483671" r:id="rId12"/>
    <p:sldLayoutId id="2147483672" r:id="rId13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Verdana"/>
          <a:ea typeface="ＭＳ Ｐゴシック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Verdana"/>
          <a:ea typeface="ＭＳ Ｐゴシック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ah.nl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21" Type="http://schemas.openxmlformats.org/officeDocument/2006/relationships/slide" Target="slide6.xml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6.pn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gif"/><Relationship Id="rId13" Type="http://schemas.openxmlformats.org/officeDocument/2006/relationships/image" Target="../media/image32.jpeg"/><Relationship Id="rId3" Type="http://schemas.openxmlformats.org/officeDocument/2006/relationships/image" Target="../media/image22.jpe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5.gif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21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ariah.nl/" TargetMode="External"/><Relationship Id="rId5" Type="http://schemas.openxmlformats.org/officeDocument/2006/relationships/hyperlink" Target="http://www.clarin.nl/" TargetMode="External"/><Relationship Id="rId4" Type="http://schemas.openxmlformats.org/officeDocument/2006/relationships/hyperlink" Target="http://www.dariah.e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op-sectoren.nl/" TargetMode="External"/><Relationship Id="rId5" Type="http://schemas.openxmlformats.org/officeDocument/2006/relationships/hyperlink" Target="http://www-03.ibm.com/innovation/us/watson/" TargetMode="External"/><Relationship Id="rId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itel 1"/>
          <p:cNvSpPr>
            <a:spLocks noGrp="1"/>
          </p:cNvSpPr>
          <p:nvPr>
            <p:ph type="ctrTitle"/>
          </p:nvPr>
        </p:nvSpPr>
        <p:spPr>
          <a:xfrm>
            <a:off x="1981200" y="1504950"/>
            <a:ext cx="6781800" cy="40830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89" dirty="0" smtClean="0">
                <a:latin typeface="Verdana" charset="0"/>
                <a:ea typeface="Verdana" charset="0"/>
                <a:cs typeface="Verdana" charset="0"/>
              </a:rPr>
              <a:t>CLARIAH </a:t>
            </a:r>
            <a:r>
              <a:rPr lang="en-US" sz="240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40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40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40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670" dirty="0" smtClean="0">
                <a:latin typeface="Verdana" charset="0"/>
                <a:ea typeface="Verdana" charset="0"/>
                <a:cs typeface="Verdana" charset="0"/>
              </a:rPr>
              <a:t>Jan Odijk</a:t>
            </a:r>
            <a:r>
              <a:rPr lang="en-US" sz="267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67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267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267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2000" dirty="0" err="1" smtClean="0">
                <a:latin typeface="Verdana" charset="0"/>
                <a:ea typeface="Verdana" charset="0"/>
                <a:cs typeface="Verdana" charset="0"/>
              </a:rPr>
              <a:t>EuroRisNet</a:t>
            </a:r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+ Workshop,</a:t>
            </a:r>
            <a:r>
              <a:rPr lang="en-US" sz="2670" dirty="0" smtClean="0">
                <a:latin typeface="Verdana" charset="0"/>
                <a:ea typeface="Verdana" charset="0"/>
                <a:cs typeface="Verdana" charset="0"/>
              </a:rPr>
              <a:t> </a:t>
            </a:r>
            <a:br>
              <a:rPr lang="en-US" sz="267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2000" dirty="0" smtClean="0">
                <a:latin typeface="Verdana" charset="0"/>
                <a:ea typeface="Verdana" charset="0"/>
                <a:cs typeface="Verdana" charset="0"/>
              </a:rPr>
              <a:t>Lisbon, 2013-07-05</a:t>
            </a:r>
            <a:endParaRPr lang="nl-NL" sz="2000" dirty="0" smtClean="0">
              <a:latin typeface="Verdana" charset="0"/>
              <a:ea typeface="Verdana" charset="0"/>
              <a:cs typeface="Verdan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Challenges (3): IPR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Use of copy-righted data for academic research should be allowed without requiring explicit permission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Challenges (4)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 smtClean="0"/>
              <a:t>National Roadmaps are not synchronized among countries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Big Differences in start-up and running time for each country (e.g. NL 2009, DE 2011, others not yet)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be handled in a distributed infrastructure, but it is not ideal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 limited form of </a:t>
            </a:r>
            <a:r>
              <a:rPr lang="en-US" dirty="0" err="1" smtClean="0"/>
              <a:t>synchronisation</a:t>
            </a:r>
            <a:r>
              <a:rPr lang="en-US" dirty="0" smtClean="0"/>
              <a:t> is desirable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Thank you for your attention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latin typeface="Verdana" charset="0"/>
            </a:endParaRPr>
          </a:p>
          <a:p>
            <a:pPr algn="ctr">
              <a:buNone/>
            </a:pPr>
            <a:endParaRPr lang="en-US" dirty="0" smtClean="0">
              <a:latin typeface="Verdana" charset="0"/>
            </a:endParaRPr>
          </a:p>
          <a:p>
            <a:pPr algn="ctr">
              <a:buNone/>
            </a:pPr>
            <a:r>
              <a:rPr lang="en-US" dirty="0" smtClean="0">
                <a:latin typeface="Verdana" charset="0"/>
              </a:rPr>
              <a:t>For more information</a:t>
            </a:r>
          </a:p>
          <a:p>
            <a:pPr algn="ctr">
              <a:buNone/>
            </a:pPr>
            <a:endParaRPr lang="en-US" dirty="0" smtClean="0">
              <a:latin typeface="Verdana" charset="0"/>
            </a:endParaRPr>
          </a:p>
          <a:p>
            <a:pPr algn="ctr">
              <a:buNone/>
            </a:pPr>
            <a:r>
              <a:rPr lang="en-US" dirty="0" smtClean="0">
                <a:latin typeface="Verdana" charset="0"/>
                <a:hlinkClick r:id="rId3"/>
              </a:rPr>
              <a:t>www.clariah.nl</a:t>
            </a:r>
            <a:endParaRPr lang="en-US" dirty="0" smtClean="0">
              <a:latin typeface="Verdana" charset="0"/>
            </a:endParaRPr>
          </a:p>
          <a:p>
            <a:pPr algn="ctr">
              <a:buNone/>
            </a:pPr>
            <a:r>
              <a:rPr lang="en-US" dirty="0" smtClean="0">
                <a:latin typeface="Verdana" charset="0"/>
                <a:hlinkClick r:id="rId4"/>
              </a:rPr>
              <a:t>www.clarin.nl</a:t>
            </a:r>
            <a:r>
              <a:rPr lang="en-US" dirty="0" smtClean="0">
                <a:latin typeface="Verdana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latin typeface="Verdana" charset="0"/>
            </a:endParaRPr>
          </a:p>
          <a:p>
            <a:pPr algn="ctr">
              <a:buNone/>
            </a:pPr>
            <a:endParaRPr lang="en-US" dirty="0" smtClean="0">
              <a:latin typeface="Verdana" charset="0"/>
            </a:endParaRPr>
          </a:p>
        </p:txBody>
      </p:sp>
      <p:pic>
        <p:nvPicPr>
          <p:cNvPr id="11266" name="Picture 2" descr="https://encrypted-tbn2.gstatic.com/images?q=tbn:ANd9GcQgYTkV4F71OswpfKsxQDG58R_K6i85PwGTmZlWZ9z1Rdf7UK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0462" y="539750"/>
            <a:ext cx="1247775" cy="876300"/>
          </a:xfrm>
          <a:prstGeom prst="rect">
            <a:avLst/>
          </a:prstGeom>
          <a:noFill/>
        </p:spPr>
      </p:pic>
      <p:sp>
        <p:nvSpPr>
          <p:cNvPr id="11268" name="AutoShape 4" descr="data:image/jpeg;base64,/9j/4AAQSkZJRgABAQAAAQABAAD/2wCEAAkGBhQGDhMSBxQQEg4VEBgWGRUXEhgYFxYbGBchGBsUFhUgJygeGBokGxYWHy8jIykpLC0sFx4xNTAqNScrLCkBCQoKDgwOGg8PGTUlHyUxLzEqLSw1NTUsLCwvMzUpLCwsKjIrKS8pLTUsKSksLCwpLywpLDQsLC4sLDUsLCwsLP/AABEIAHgBpQMBIgACEQEDEQH/xAAcAAEBAQEBAQEBAQAAAAAAAAAABwYFCAQDAgH/xABJEAABAwIBBwcIBwQJBQAAAAABAAIDBBEFBgcSFyExVBM1QXOSk9EiUXSRsbKz0jI0UmFxcoEUM1OhFSM2QmKEwcLDFiSCo8T/xAAbAQEAAgMBAQAAAAAAAAAAAAAAAwQBAgYHBf/EADcRAAECAwQGBwgDAQEAAAAAAAABAgMEEQUSMdEVIVJTobETQVFxcpHBBhQWMjM0YYEi8PE1JP/aAAwDAQACEQMRAD8AuKIiAIiIAiIgCIiAIiIAiIgCIiAIiIAiIgCIiAIiIAiIgCIiAIiIAiIgCIiALnZR/Uan0aX4ZXRXOyj+o1Po0vwysKSwfqN70PNyIvqw3DJMXkEdAwySEEhotfZtO9VT1pzkalXLRD5UWh1fV/DSetvimr6v4aT1t8Vmilb3yX3jfNMzPItDq+r+Gk9bfFNX1fw0nrb4pRR75L7xvmmZnkWh1fV/DSetvimr6v4aT1t8Uoo98l943zTMzyLQ6vq/hpPW3xTV9X8NJ62+KUUe+S+8b5pmZ5FodX1fw0nrb4pq+r+Gk9bfFKKPfJfeN80zM8i0Or6v4aT1t8U1fV/DSetvilFHvkvvG+aZmeRaHV9X8NJ62+Kavq/hpPW3xSij3yX3jfNMzPIu3WZFVmHxukqoJGxtF3OJbYDz71xEJocVkRKsci92sIiLBIeokU510w8PN2mprph4ebtNVi+0800PO7vlmUZFOddMPDzdpqa6YeHm7TUvtGh53d8syjIpzrph4ebtNTXTDw83aal9o0PO7vlmUZFOddMPDzdpqa6YeHm7TUvtGh53d8syjIpzrph4ebtNTXTDw83aal9o0PO7vlmUZFOddMPDzdpqa6YeHm7TUvtGh53d8syjIpzrph4ebtNTXTDw83aal9o0PO7vlmUZFOddMPDzdpqa6YeHm7TUvtGh53d8syjIpzrph4ebtNTXTDw83aal9o0PO7vlmUZFOddMPDzdpqa6YeHm7TUvtGh53d8syjIpzrph4ebtNTXTDw83aal9o0PO7vlmUZFOddMPDzdpqa6YeHm7TUvtGh53d8syjIpzrph4ebtNTXTDw83aal9o0PO7vlmUZFOddMPDzdpqa6YeHm7TUvtGh53d8syjIpzrph4ebtNTXTDw83aal9o0PO7vlmUZFOddMPDzdpqa6YeHm7TUvtGh53d8syjLnZR/Uan0aX4ZWK10w8PN2mr5cUzvQ19PLE2CYF8T2AlzbDSaRc+tL6EkKyJxHtVYfWnZmS1bDNTzrH1cnurHrYZqedY+rk91QtxQ7m0ftIvhXkXJERWTy0IiIAiIgCIiAIiIAiIgCIiA4GXnNVV1J9oXnxeg8vOaqrqT7QvPigiYnc+zX0H+L0QIiKM6cIi6eTWGNxmthgqC4Mkk0SW2uBbovcLJpEejGq9cE1nMRWTU1Sfxartx/IubjuZ1kMLn4NLK6RrSdCTROnb+6HACx817/otrinx2W7Jvcjbyp3oS1FoMh8no8pqwQ1he1nJuddhANxa28EdKompqk/i1Xbj+RYRqrgTzVqy8q/o4irXHAjaLS5e5NR5LVbYaJ0jmGFr7vIJuXOFtgGzyQt8zM3SOAJkqt32o/kWUaqiNa0vBhsiOVaOw1dn+kcRUbLbNxT5N0Tp6N87nh7RZ7mEeUbHc0FfnkLm8gyno+WrHztfyrm2Y5oFgB52nbtS6taDS0v0HvFVu1ph1k9RdXKjCm4JWzQUxcWRvsC61/og7bWHStTkBkDBlXTPlrXzNc2YsAY5oFg1p6Wnb5RWESq0LEadhQYKR3fKtOJgUVjdmapLeTLVX/NGf5aKn+WmRr8kJWhzuUhkBLH2sdm9rh0EXH43/AERWqhXlbWlpl/Rw11/lDOIirGC5p6XEqWCWaSpD5II3kBzLAuYHEDyd1yiNVcCecnoUoiOi9ZJ0VbxPNJS0VPLJHJUlzInuALmWu1pIv5O7Yp9kdgjMoq6Onqi9rHh9y22l5LC4WuCN48yK1UI4FpQI8N8VirRuOr9nFRbXOFkRDkkyF1E+V5kc4HTLTbRAOywHnWKWFShZlphkzDSLDwUIq5k9mihELX40ZHzOaCWNdotZf+7s2kjz3X2YjmhpKhh/YjLFJbYdLTF/8TTtI/AhbXFPlOt+Ta+5Ve+mrPgRdF0W4QYK4U1bscKgROt+fRJaf5hVPU1Sfxartx/IsI1VLc1acCVu9IuOtKEbRb/L7ICDJWlZLRPmc907WWe5pFixzr7GjbdoX1ZG5tqfKKhjnq3zte4vBDXMDfJeWi12k7h51m6taGq2rLpASYqt1Vph1k2RfdjtC3DKueGEksjmewE7yGuIF/v2KkYbmopayjimkkqQ99O2QgOZa7mBxA8ndcrCNVSWZtCDLsa+Jg7AlKLZ5u8jIcrRP+3OlbyfJ20C0X0tK97g/ZC+DLzJuPJarENE6RzDC193kE3JcOgDZ5ISmqps2ehOmFlk+ZP99TNoqvqnpf2TluUqdPkOUtpMtfQ0rfR3XWEyLwJmUdayCrL2sc1xJaQD5LSRvBHQitVCOFaUCKx8RqrRmOr+9hw0Vk1NUn8Wq7cfyLPZYZq/6Ep3T4XI+RjBdzHgaQb0uDhYG28i266yrFQrwbblIr0Yjta9qE8WwzU86x9XJ7qx62GannWPq5PdWG4oW7R+0i+FeRckRFZPLQiIgCIiAIiIAiIgCIiAIiIDgZec1VXUn2hefF6Dy85qqupPtC8+KCJidz7NfQf4vRAiIozpwu9kHzpS9cPYVwV3sg+dKXrh7CspiVpv7eJ4V5FVzoV8mHYdp0Uj4n8swaTHFpsb3Fwu3kzUvqqCnkrCTI6nY5xO8ktBufx3r98VxSHCI+UxJ7WR6QF3AkXO4fyK5+UVLLlDQkYFM1nKR3DgLiRpGxod/cBHSPOrHXU84a5HwWQnNupeX+a8sCY5qjfFtm7kpP8ARarO5is2Fx0xoJZYi5776Dy29gLXtv3rJ5pm6OKgO3iGT/RVzGMcp8FDTisjIw4kN0gTe2+1gfOFo35T7lpxOitJjkZfomHbj+FPO9biMuJu0q6SSV4bbSe8uNt9rno2n1r0JlBM6nw6odCS17aSQhwNiCIyQQeggqN5x8Tixav5TDXtfHyLBdoIFxe4VylqG0kJfUECNsZc4ncABck/oEZ1mbaiXmS77lMVu+WrD0POlZlBU4gwsrJ55Iyb6LpXOGzcbEqt5oebD6Q/2NXGzlZT0mL0IZhksb5OXabNBBsA653feF2c0PNh9If7GrDUo4ltKN01nXlh3P5YeuCE1zg861XWD3QqFmZ+oS+lH4bFPc4POtV1g90KhZmfqEvpR+GxYb8xNaf/ACmdzeR/lLjMwymlgMkhp9D92XEsH9S11w3cDfbs85X5Z6W3pac9PLn+bD4BfhTf2tk/J/8AO1fRno+qQdefcK2XBShCajZ6WolKsbyUkK9F5NG2GU1uCi+EF50Xo3JY2w6kvu/ZIfhNWIZd9pfpw+8ieG5S1WITxRVVTUOiklYxzeVdta5wa4fqCV1sicLdguUDYJvpRulbfzjknWd+osf1VHZljhziNCenvcW2W/nZfhimBcnjVHVxDY4SRP8AxETixx/EaQ/8QiN66ld9pXkfDdC6NHMd+1RO5P7Qz+ev91S9ZJ7rVLKf6bfzD2qp56/3VL1knutUsp/pt/MPatX/ADH17E+xb++anoXLGZ1PhtU6ElrhA+xBsRs6D0KaZJZzv+nqbkaxkszuUc4OMu4EDydtzvBP6qkZbc2VXUO9i+XICqirsNgFOWudHG1j9n0XAXLT9+1SLW9qOWlYkKHJOWLDvJe7aU1dpJJsWGO4wyeNpYJKqI6JNyPKaN/6KwZf1b6HC6h9K90cgDbOa4tIvI0bCN2w2UuyjGjlCbcZD/sVpxCujw2J0lc4MibbScdwubD+ZCwzrL1qvRHSr2tqlEVG+Wr89h50rscqMTaG1880rAbhr5HOANrXsTvsT61Z813NEP5pPiOWTzoZR0uM00LcLkZI9s1yGgiw0SL7QOlazNdzRD+aT4jlhnzE1qxels9r1h3P5YfpfwhIcrucqv0qX3yrpgfNlP6FH8IKF5Xc5VfpUvvlXTA+bKf0KP4QWWYqLc+2gf3qQw2ZLdV/jD7HrjZ4ecm+is9567OZLdV/jD7HrjZ4ecm+is9561X5EJoX/af3eiFTHNv+T/4lIc1fO0XVye4VXhzb/k/+JSHNXztF1cnuFbOxQpWd9rNdy8lNxnZxWbCYKd2HySROMxuWOIvZt7Hzj7itPjruVw6cv6aSS/6xlY7PT9Wp+ud7i2GM82zehv8AhFbdanz3NRJaWcia7zuaHnNbDNTzrH1cnurHrYZqedY+rk91QtxQ7m0ftIvhXkXJERWTy0IiIAiIgCIiAIiIAiIgCIiA4GXnNVV1J9oXnxeg8vOaqrqT7QvPigiYnc+zX0H+L0QIiKM6cLvZB86UvXD2FcFdPJnE24PWwzVIcWRyaRDQCbW6AbLKYkEy1XQXtTFUXkWDOjQyYhh2hRMkkfyzDosYXGwvtsNtl1skKN1Bh1NHUgtkbC24O8E7bH7xeyzuuOj+xVdhnzLn41njjdE5uDxy8qRYOkDQG/4rAnSI82xTVbWtThEkp6JBbLdFRK1qvkcPNnz0/wDLN7Vpc72GS4lHTCgillIe++hG59rgWvYGywOQ2UMeTdby9cHuZybm+SATd1vOR5lRdcdH9iq7DPmWraXaKfXn4MzDnmx4MO9RM09SQVlBJhztGujkieRfRexzTbdexsbbD6l6FyhiM+HVDYQXPdSSANAJJJjIAAG0klRjL/KSPKirbLQiQMEDWWeADcOcegnZ5QW/Znio2gAsqt32GfMjaJUWpCmZhkCI2H/JKqqdmGRKavAqigaX1kFRGy9tJ8T2t27tpFlXM0PNh9If7GrOZb5xabKOidBRtnEhew3c1oHkm52hxX55B5wafJmj5GtbOX8q53kNaRYgdJcNuxG0RxJPJNTklR0Ojr2H47Tk5f4LO7EKqVsE5h09LlOSfoWDRc6drW+9bXMz9Ql9KPw2L4soc6dLitHPDAyoD5InNBLGAXIttOluXIzf5ewZLUz4q5sxc6YvGg1pFi1o6XDb5JRKI4ijMmpiz+idDo5FaiJ2onWaKlwiY5TSz8lIKfQ/eFhDD/UtbYO3E32bPMV+eel3/a046eXPuHxX0uzyUYHkx1RP5GfMp7ltlm7K+Vp0eThjBDGXudtrucfObD8LLLlSi0IpKUmok1CiRWXUYiJ5JRDNr0Xk0L4ZS24KL4QXnRVrBM69Jh1JBFMypL44I2GzGWu1gabeVuuFqxUTEv29LRY8NiQm1ovUTqTJarhaXS01SGgEkmF4AAG0k22BWvILHP6fw+J8hvKwcm/z6TBa/wCJaWu/VZzFM7NJW08scbKnSfE9ouxlruaQL+Vu2rIZvctG5JySitD3QSNGxgBIc07DYkC1iQf0WUo1StNwpm0JZyxIV1zVS6nb2mpz1/uqXrJPdapZT/Tb+Ye1bPOJlrBlYyFtA2Vpjc4nTa0bwALWJ8yxINty1ctVPq2RBfCk2siJRdfNT0RllEZ8NqmxAucYH2AFydnQFm8z1M+nopTM1zQ6oJFwRcaDRcX3i6/nAc7dPNC0YxpxzhoDiGFzXH7TdHaL77EbPvX5OzxwNqSOTlNKGbHBo03Pv9kkANtf71JVK1qcqyUnWwHyvRLjWvd2dpkspf7RO9Mh/wBiqGX9K+swuoZSte+QhtmtaXOP9Y07ANp2BR3F8ejr8VNXEH8iaiN9iBpWbo32XtfyT0qka46P7FV2GfMtWqms+lPS0x/5nw2KqsRK96U1cCS1uCz4c0OroZ4mE2DnxPaCbXtcgC9gfUrRmu5oh/NJ8RyxWcDL6nyppGRUDZmvbO1502tAsGOb0OO27gvryLzkU2T1DHBWNnMjS8ktY0jynlwsS4dBRtEcTWi2anJJtYdHXsPxRdZmMsMDqG1tXK6CcQ/tEjuU5J+hol58rSta33q0YA3Tw2nDd5o4x/6gsPlLnRpcYopoadlQHyRloLmNAufOQ4r8sis6EWHUzKfGQ8GMaLZGt0gWjcHDeCBs2A7llFRFKs5BnJqVbWFRWLh1qlMT6czNG+lbV/tDHsu6IeU0ja0PuNvSLj1rgZ4ecm+is95629RnYoYWkxvlkP2WxOBP6usP5qSZUY+7KWrfPKNEOsGtvfRaBYC/Sek/eStXUu0QsWdCmI086aiw1aip1/pPQu45t/yf/EpDmr52i6uT3CtXrWpP2TkdCp0+Q0PoMtfQ0ftbrrB5E44zJ2uZPWB5ja14IaAT5TSBsJHnWXKlUNJGTjslphrmKiuTV+dSlIztYXLikFO2gjklcJjcMYXWu21zbcPvK1GOt5LDpw/opJL/AKRlZnXHR/Yquwz5lncsM6gxmnfBhUb2NkFnPeRpaPS1rQTv3XJ3X2LZVRKqfPhSM5FSFBdDojVVar+VqpOlsM1POsfVye6sethmp51j6uT3VE3FDr7R+0i+FeRckRFZPLQiIgCIiAIiIAiIgCIiAIiIDgZec1VXUn2hefF6Dy85qqupPtC8+KCJidz7NfQf4vRAiIozpwirOpWLiZe7b4pqVi4mXu2+K3uOPi6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NSsXEy923xS44adktvguRJkVZ1KxcTL3bfFfNieaCOgp5ZW1EhMcT320G7dFpdbf8AclxTLbcknKiI7guRL1sM1POsfVye6sethmp51j6uT3VhuKFu0ftIvhXkXJERWTy0IiIAiIgCIiAIiIAiIgCIiA4GXnNVV1J9oXnxeg8vOaqrqT7QvPigiYnc+zX0H+L0QIiKM6c9RIiK2ePhERAEREAREQBERAEREAREQBERAEREAREQBERAEREAREQBERAEREAREQBc7KP6jU+jS/DK6K52Uf1Gp9Gl+GVhSWD9Rveh5uWwzU86x9XJ7qx6+vDMUlweUS4e8slAIDgAdh2HfcKsi0U9SmoSxoD4bcVRUPS6KAaxK/iX9lnyprEr+Jf2WfKpukQ434bmdpvHIv6KAaxK/iX9lnyprEr+Jf2WfKnSIPhuZ2m8ci/ooBrEr+Jf2WfKmsSv4l/ZZ8qdIg+G5nabxyL+igGsSv4l/ZZ8qaxK/iX9lnyp0iD4bmdpvHIv6KAaxK/iX9lnyprEr+Jf2WfKnSIPhuZ2m8ci/ooBrEr+Jf2WfKmsSv4l/ZZ8qdIg+G5nabxyL+igGsSv4l/ZZ8qaxK/iX9lnyp0iD4bmdpvHIsGXnNVV1J9oXnxd2ty3rMRjdHVzvdG8Wc0tZtHm2BcJRudVTo7JkIklCcx6otVrq/qBERaH2D1EiIrZ4+EREAREQBERAEREAREQBERAEREAREQBERAEREAREQBERAEREAREQBERAFzso/qNT6NL8MoiwpLB+o3vQ83IiKqethERAEREAREQBERAEREAREQBERAEREARE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data:image/jpeg;base64,/9j/4AAQSkZJRgABAQAAAQABAAD/2wCEAAkGBxQHBhUUEhQVFhUXGSAYFhgYFx4eHRgWHB0YGhsdJhkgKC0sGh4lHyAaJTEhJyksMC4wGB8zODMsNygtLisBCgoKDg0OGxAQGy8kICY3LjcxMTQyLjQsLzctLSw3NC0rNywsNyw3KzcsNCwwNS8sLCw0MDQvLC8sLCwsNywsLP/AABEIAJAAkAMBEQACEQEDEQH/xAAbAAEAAgMBAQAAAAAAAAAAAAAABQYCAwQHAf/EAD8QAAEDAgQDBAUJBgcAAAAAAAEAAhEDBAUGEiExQVETImFxB4GRobEUFTJCUmKSwfAWFzU2g9EjJjNjk6Lh/8QAGgEBAAIDAQAAAAAAAAAAAAAAAAMFAQIEBv/EADMRAQABBAAEBAMGBgMAAAAAAAABAgMEEQUSITETQVFhBhSBMzRicbHhFRYikcHRIySh/9oADAMBAAIRAxEAPwD3FAQEBAQEBAQEBAQEBAQEBAQEBAQEBAQEBAQEBAQEBAQEBAQEBAQEBAQEBAQEBAQEBAQEBAQEBAQEBAQEBAQEBAQEBAQEBAQEBAQEBAQEBAQEBAQEBAQEBAQEBBU/SdcvtsrOLHFpL2tJBgwTuJXNlzMW+i7+H7dFeZHNG9RLV6OMR/ym11eoID3NDnu5A7CSsYtf/H/VLfjuP/3ZptU+UTqI/wBLbRrNr05Y4OHVpBHtC6YmJ7KOqiqidVRqX3tW9rpkauMTvHkm/I5atc2ujJzgxskwBxJWWIiZnUMO2b2erUIPAyI9qxuGeSretdXz5Sz7bfxBOaGfDr9JZNqte2QQQOJBTbE0zE6mGPyln22/iCc0M+HX6SyZWbUMBwPkQm4YmiqO8M1lqICAgICAgIKb6Vv5U/qM+K5cz7NffDn3z6SoeVcoVcz0HOFQU6bDpBcC6XcTDZEcpK47WPVdje+j0vEeLWsGqKeXdU+nTp7vtjXrZEzRoce7IFQD6L6Z+tHUbn1JTNVi5qWL1FniuHzUx1669YmPJ2Yg8/vWBkz27ADPLS3by/utqvvH1QWYj+Da/DP6yuvpPcW5QqQeLmA+WobLry/spef+H4ic6n8p/RTMt5XdmjKzQKujsqz4BGppDgwnaRBB+JXLaszdt9+0r/P4nTgZkzNG+amPaekygMz4C3L96KRqsqOiXaWxo6AyTJKgu2otzre1nw/OqzLfiRTNMeW57r5ljJLhlKsx7zTqXIaSI2Y1sloI5kyZ845LstY0+HMT0mXmuIcap+dorpjmpt7+u+/7KnmjJoy3atdUr03OcYYwUyC7qZnYDr5Lnu4/hxuZXfD+MTm1zTRbmIjvO+3/AImvRXl51W8+Vu7rGy2n99x2J8h7z5KXEtdedX/EWfTTb+WjrM9Z9v3eqKxeMEBAQEBAQEFN9K38qf1GfFcuZ9mvvhz759JQHo3zTQwuwfQruDO8XsceBB4jwIPxUOLeppjlqWnHeF3r9yL1mN9NTH5IHNN7+1uawKAMO00mSOI3l0dNyfIKG9V4tz+lY8Os/wAPw93fLcz/AKb8x1fmr0imo8HS2qx+3Es0tE+4+xZuzy39yjwafmOFxbo7zEx9dysvpFzJbX+XeypVW1HPc0gN3gNIJJ6KfJvUVUaiVTwPh2TayvEuUzERE9/f0cGVsbGWciuqEd+rVd2LT9YgNE+QhaWrnhWd+vZ08RwpzuIxbjtTEc0+nfp+aDye63q4ya99WHdOoB25qVDvJ8B/boorPLzc1yVjxSMimxFnEo79OnlHp9XqtHNNrcWdSoys1zaQl8cQOW3irGL1ExMxPZ4urhmVRcpt1UTE1dnkd7iQzTmMPuago0yY330Ux9UfePXqVWVV+LXuqdQ9zax5wMXksU81X6z6z7PV8GzFZVXMoW9VmwhjBtsBwHqVlRdtzqmmXicrh+bTFV69RPvKeUytEBAQEBAQEEfjmEU8cw40qs6TBkGCCNwQVpctxXTyy6cTLuYt2Ltvur1x6OLOrataO0YW/Xa4anecgg+xQTiW5jS1o+Isumuap1MT5a6R+Xmk8u5St8AfqpgueRGt5l0eHIeoKS1Yot9YcedxbIy45a51HpHZtzBlm3x9o7Zp1DZr2mHAefMeBWblmm53aYXEr+JM+HPSfKeyCtvRlaUqsufWePsucAP+oChjDojvtZXPiXKqjVMUx7xE/wCZlMYzlG2xinTD2lopAtYGHTDTG0DyUtyxRXrfk4MXi2TjTVNM75u++qL/AHa2X+7/AMhUfydv3dv8x5n4f7OqhkO0t7KpTDXxU06iXme6dQg8t1tGLbiJj1QV8dy67lNyZjdO9dOnVAYdlHD7+7LGiuDyJqcY+C1+Tt+6b+Y8z8P9lgwnItrhV+2qwPL2bt1PJAMRMLajGoonmhDk8cysi3NqvWp76hZ10KcQEBAQEBAQYVqooUi5xgDclBWbnNh19ymI6uO59Q4IJDC8wNvGO1jQWDUd5Efrl4oI+vmw9p3KY0/eO59nD3oNhzWDUbFPY/Sl3Dy23Qb77MYtMRLNEtbs4zv6gg4jm13abU2x01b+2PyQSF1mJjMPbUa0u1HSQTGkxvJ3/wDUFXwy++brsP06oBETHHxgoLFUzNprsAp7OAJ33E9Nt0Ezf3PyOzc+J0iY6oIu0zB22HVKhZBZGwPGeG8bIOP9rD2P+l3p+1tHs9yDtrZiZRsWP0kueJDJ4cuPT1IOClmx3ad6mI8Dv7+PuQWSzum3lAPYZB/UINyAggM41C2xaBwLt/UDt+uiBlayYcP1loc5xMyJgDkg1ZntmWeHf4bQ3W8aoHGA4j3oM8q2THWBeQHOJIMiYA5IILGbdtrizmt4SCB0mDCDLGm68deOrwPbCCzYrhtIYS4BgGlpLSBuCB1QQuUjquKjSAQWzBE7g7fFBz5ZYKmLgEAiHbEIM8xCMe/B+SCy5g/g1Ty/MIKvYfwK482oOrKlgy7c9zxq0kAA8N55c0EdiVTtMZdLZh8BvUDYDZB3317UvLXQbUj7JDXd3y2QdmUKdSi6oHNc1uxGoEb7zx8IQWRAQcOM2HzjZFvA8WnxQVS3rXGEOLQ1wnkWyJ6hB32tpcYraVBVkDYs1CO+PDkIkII+2rXGEvLQ1wnkWyJ6hBqq2Fd9wC5jy55BmOp59EH3HG68aqAc3R7gg23F5c16PZOD+hGkyfM80E/l3CjYW7i/6b+XQCYHvQRWWrKpSxeXMcA0GSRA6ceaDdmjC31LntWAuBEOA4gjwQcNziFxfUOzLXHrDDJjqg76WEPtsv1ARL3wdI5Afmg6MoW7qFCoXNLZIiRHAdEHPmLB3/Ku1pAmdyBxBHMIOT53uqjNADp4SGHUgnMu21W3t3dsT3jIBMkdfb0QS6AgICAgICCp3+EVauPag3ulwdq5ACJQWxAQEBAQEBAQEBAQEBAQEBAQEBAQEBAQEBAQEBAQEBAQEBAQEBAQEBAQEBAQEBAQEBAQEBAQEBAQEBAQEBAQEBAQEBAQEBAQEBAQEBAQEBAQEBAQEBAQEBAQEBAQEBAQEBAQEBA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6082" name="Picture 2" descr="C:\My Documents\jodijk\Utrecht\Projects\CLARIN-NL\proposal\interview 2008113-4\logos companies\BeeldEnGeluid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9" y="539750"/>
            <a:ext cx="2614612" cy="965200"/>
          </a:xfrm>
          <a:prstGeom prst="rect">
            <a:avLst/>
          </a:prstGeom>
          <a:noFill/>
        </p:spPr>
      </p:pic>
      <p:pic>
        <p:nvPicPr>
          <p:cNvPr id="46083" name="Picture 3" descr="C:\My Documents\jodijk\Utrecht\Projects\CLARIN-NL\proposal\interview 2008113-4\logos companies\BuzzCapture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4662" y="1695450"/>
            <a:ext cx="1371600" cy="1371600"/>
          </a:xfrm>
          <a:prstGeom prst="rect">
            <a:avLst/>
          </a:prstGeom>
          <a:noFill/>
        </p:spPr>
      </p:pic>
      <p:pic>
        <p:nvPicPr>
          <p:cNvPr id="9" name="Picture 8" descr="Tweede kamer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3520" y="3316344"/>
            <a:ext cx="2313280" cy="650781"/>
          </a:xfrm>
          <a:prstGeom prst="rect">
            <a:avLst/>
          </a:prstGeom>
        </p:spPr>
      </p:pic>
      <p:pic>
        <p:nvPicPr>
          <p:cNvPr id="10" name="Picture 9" descr="aggregat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5987" y="1672753"/>
            <a:ext cx="1879014" cy="880418"/>
          </a:xfrm>
          <a:prstGeom prst="rect">
            <a:avLst/>
          </a:prstGeom>
        </p:spPr>
      </p:pic>
      <p:pic>
        <p:nvPicPr>
          <p:cNvPr id="11" name="Picture 10" descr="apg_header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85987" y="4238325"/>
            <a:ext cx="1590675" cy="666750"/>
          </a:xfrm>
          <a:prstGeom prst="rect">
            <a:avLst/>
          </a:prstGeom>
        </p:spPr>
      </p:pic>
      <p:pic>
        <p:nvPicPr>
          <p:cNvPr id="12" name="Picture 11" descr="BeeldEnGeluid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575" y="2824125"/>
            <a:ext cx="4010025" cy="1143000"/>
          </a:xfrm>
          <a:prstGeom prst="rect">
            <a:avLst/>
          </a:prstGeom>
        </p:spPr>
      </p:pic>
      <p:pic>
        <p:nvPicPr>
          <p:cNvPr id="14" name="Picture 13" descr="GridLine.jpe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21797" y="1951037"/>
            <a:ext cx="1438275" cy="323850"/>
          </a:xfrm>
          <a:prstGeom prst="rect">
            <a:avLst/>
          </a:prstGeom>
        </p:spPr>
      </p:pic>
      <p:pic>
        <p:nvPicPr>
          <p:cNvPr id="15" name="Picture 14" descr="hippo.jpe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73520" y="2382044"/>
            <a:ext cx="859537" cy="859537"/>
          </a:xfrm>
          <a:prstGeom prst="rect">
            <a:avLst/>
          </a:prstGeom>
        </p:spPr>
      </p:pic>
      <p:pic>
        <p:nvPicPr>
          <p:cNvPr id="16" name="Picture 15" descr="hoppinger.jpe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06362" y="742950"/>
            <a:ext cx="2505075" cy="952500"/>
          </a:xfrm>
          <a:prstGeom prst="rect">
            <a:avLst/>
          </a:prstGeom>
        </p:spPr>
      </p:pic>
      <p:pic>
        <p:nvPicPr>
          <p:cNvPr id="17" name="Picture 16" descr="Irion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5651" y="5156675"/>
            <a:ext cx="6133169" cy="507061"/>
          </a:xfrm>
          <a:prstGeom prst="rect">
            <a:avLst/>
          </a:prstGeom>
        </p:spPr>
      </p:pic>
      <p:pic>
        <p:nvPicPr>
          <p:cNvPr id="18" name="Picture 17" descr="logo-trendlight23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9205" y="3881345"/>
            <a:ext cx="1859031" cy="761905"/>
          </a:xfrm>
          <a:prstGeom prst="rect">
            <a:avLst/>
          </a:prstGeom>
        </p:spPr>
      </p:pic>
      <p:pic>
        <p:nvPicPr>
          <p:cNvPr id="19" name="Picture 18" descr="nfi.jpe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21797" y="4071750"/>
            <a:ext cx="1807920" cy="499886"/>
          </a:xfrm>
          <a:prstGeom prst="rect">
            <a:avLst/>
          </a:prstGeom>
        </p:spPr>
      </p:pic>
      <p:pic>
        <p:nvPicPr>
          <p:cNvPr id="20" name="Picture 19" descr="philips.jpe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48855" y="5340304"/>
            <a:ext cx="1640888" cy="1161527"/>
          </a:xfrm>
          <a:prstGeom prst="rect">
            <a:avLst/>
          </a:prstGeom>
        </p:spPr>
      </p:pic>
      <p:pic>
        <p:nvPicPr>
          <p:cNvPr id="21" name="Picture 20" descr="POL_weblogo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7200" y="5663736"/>
            <a:ext cx="2501587" cy="838095"/>
          </a:xfrm>
          <a:prstGeom prst="rect">
            <a:avLst/>
          </a:prstGeom>
        </p:spPr>
      </p:pic>
      <p:pic>
        <p:nvPicPr>
          <p:cNvPr id="22" name="Picture 21" descr="Q-go.jpe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470712" y="2382044"/>
            <a:ext cx="1135650" cy="1130603"/>
          </a:xfrm>
          <a:prstGeom prst="rect">
            <a:avLst/>
          </a:prstGeom>
        </p:spPr>
      </p:pic>
      <p:pic>
        <p:nvPicPr>
          <p:cNvPr id="23" name="Picture 22" descr="teezir.jpe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038537" y="5451420"/>
            <a:ext cx="1990378" cy="540782"/>
          </a:xfrm>
          <a:prstGeom prst="rect">
            <a:avLst/>
          </a:prstGeom>
        </p:spPr>
      </p:pic>
      <p:pic>
        <p:nvPicPr>
          <p:cNvPr id="24" name="Picture 23" descr="textkernel.jpe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958787" y="5847508"/>
            <a:ext cx="1552763" cy="776382"/>
          </a:xfrm>
          <a:prstGeom prst="rect">
            <a:avLst/>
          </a:prstGeom>
        </p:spPr>
      </p:pic>
      <p:pic>
        <p:nvPicPr>
          <p:cNvPr id="25" name="Picture 24" descr="totalrequest.jpe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622793" y="4238325"/>
            <a:ext cx="1366950" cy="1023893"/>
          </a:xfrm>
          <a:prstGeom prst="rect">
            <a:avLst/>
          </a:prstGeom>
        </p:spPr>
      </p:pic>
      <p:pic>
        <p:nvPicPr>
          <p:cNvPr id="26" name="Picture 2" descr="C:\Temp\Temporary Internet Files\Content.IE5\1CAZD50Z\MC900442134[1].png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8221234" y="158092"/>
            <a:ext cx="768509" cy="7633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Verdana" charset="0"/>
              </a:rPr>
              <a:t>CLARIAH: Industrial Interest</a:t>
            </a:r>
            <a:endParaRPr lang="en-GB" noProof="0" dirty="0">
              <a:latin typeface="Verdana" charset="0"/>
            </a:endParaRPr>
          </a:p>
        </p:txBody>
      </p:sp>
      <p:pic>
        <p:nvPicPr>
          <p:cNvPr id="4" name="Picture 3" descr="ibm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2158" y="3571875"/>
            <a:ext cx="1774825" cy="865377"/>
          </a:xfrm>
          <a:prstGeom prst="rect">
            <a:avLst/>
          </a:prstGeom>
        </p:spPr>
      </p:pic>
      <p:pic>
        <p:nvPicPr>
          <p:cNvPr id="5" name="Picture 4" descr="logo-complee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852" y="4305284"/>
            <a:ext cx="1374664" cy="1873092"/>
          </a:xfrm>
          <a:prstGeom prst="rect">
            <a:avLst/>
          </a:prstGeom>
        </p:spPr>
      </p:pic>
      <p:pic>
        <p:nvPicPr>
          <p:cNvPr id="12" name="Picture 11" descr="arbor_media_log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" y="2371725"/>
            <a:ext cx="2390775" cy="552450"/>
          </a:xfrm>
          <a:prstGeom prst="rect">
            <a:avLst/>
          </a:prstGeom>
        </p:spPr>
      </p:pic>
      <p:pic>
        <p:nvPicPr>
          <p:cNvPr id="13" name="Picture 12" descr="Furore_logoLB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5975" y="298450"/>
            <a:ext cx="1628775" cy="762000"/>
          </a:xfrm>
          <a:prstGeom prst="rect">
            <a:avLst/>
          </a:prstGeom>
        </p:spPr>
      </p:pic>
      <p:pic>
        <p:nvPicPr>
          <p:cNvPr id="14" name="Picture 13" descr="knowledgeconcepts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3716" y="1868637"/>
            <a:ext cx="2857500" cy="1247775"/>
          </a:xfrm>
          <a:prstGeom prst="rect">
            <a:avLst/>
          </a:prstGeom>
        </p:spPr>
      </p:pic>
      <p:pic>
        <p:nvPicPr>
          <p:cNvPr id="15" name="Picture 14" descr="logo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1841" y="3571875"/>
            <a:ext cx="1190625" cy="647700"/>
          </a:xfrm>
          <a:prstGeom prst="rect">
            <a:avLst/>
          </a:prstGeom>
        </p:spPr>
      </p:pic>
      <p:pic>
        <p:nvPicPr>
          <p:cNvPr id="16" name="Picture 15" descr="telecats-green.bmp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9718" y="3314700"/>
            <a:ext cx="2326721" cy="990584"/>
          </a:xfrm>
          <a:prstGeom prst="rect">
            <a:avLst/>
          </a:prstGeom>
        </p:spPr>
      </p:pic>
      <p:pic>
        <p:nvPicPr>
          <p:cNvPr id="17" name="Picture 16" descr="Tessella_Logo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0908" y="4733894"/>
            <a:ext cx="2539683" cy="1015873"/>
          </a:xfrm>
          <a:prstGeom prst="rect">
            <a:avLst/>
          </a:prstGeom>
        </p:spPr>
      </p:pic>
      <p:pic>
        <p:nvPicPr>
          <p:cNvPr id="18" name="Picture 17" descr="microsoft_gray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40985" y="298450"/>
            <a:ext cx="2801711" cy="450850"/>
          </a:xfrm>
          <a:prstGeom prst="rect">
            <a:avLst/>
          </a:prstGeom>
        </p:spPr>
      </p:pic>
      <p:pic>
        <p:nvPicPr>
          <p:cNvPr id="19" name="Picture 18" descr="notaslogo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14750" y="1868637"/>
            <a:ext cx="912521" cy="1397300"/>
          </a:xfrm>
          <a:prstGeom prst="rect">
            <a:avLst/>
          </a:prstGeom>
        </p:spPr>
      </p:pic>
      <p:pic>
        <p:nvPicPr>
          <p:cNvPr id="20" name="Picture 19" descr="brill-logo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70266" y="4689349"/>
            <a:ext cx="933450" cy="1333500"/>
          </a:xfrm>
          <a:prstGeom prst="rect">
            <a:avLst/>
          </a:prstGeom>
        </p:spPr>
      </p:pic>
      <p:pic>
        <p:nvPicPr>
          <p:cNvPr id="1026" name="Picture 2" descr="C:\Temp\Temporary Internet Files\Content.IE5\1CAZD50Z\MC900442134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200852" y="159022"/>
            <a:ext cx="768509" cy="7633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Goals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Relation with companies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Challenges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Verdan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CLARIN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DARIAH</a:t>
            </a:r>
            <a:r>
              <a:rPr lang="en-US" dirty="0" smtClean="0"/>
              <a:t> on ESFRI Roadmap (2006)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EU-funded preparatory projects (2008-2011)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Resulted (inter alia) in </a:t>
            </a:r>
            <a:r>
              <a:rPr lang="en-US" dirty="0" smtClean="0">
                <a:hlinkClick r:id="rId3"/>
              </a:rPr>
              <a:t>CLARIN ERIC </a:t>
            </a:r>
            <a:r>
              <a:rPr lang="en-US" dirty="0" smtClean="0"/>
              <a:t>(since 2012), DARIAH ERIC coming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CLARIN and DARIAH on the 2008 NL National Roadmap, CLARIN funded (</a:t>
            </a:r>
            <a:r>
              <a:rPr lang="en-US" dirty="0" smtClean="0">
                <a:hlinkClick r:id="rId5"/>
              </a:rPr>
              <a:t>CLARIN-NL</a:t>
            </a:r>
            <a:r>
              <a:rPr lang="en-US" dirty="0" smtClean="0"/>
              <a:t>, 2009-2015)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2011 National Roadmap: CLARIN-NL and DARIAH-NL join forces resulting in </a:t>
            </a:r>
            <a:r>
              <a:rPr lang="en-US" dirty="0" smtClean="0">
                <a:hlinkClick r:id="rId6"/>
              </a:rPr>
              <a:t>CLARIAH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partially successful: put on roadmap and obtained ‘seed money’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2013 National Roadmap: revised proposal to be submitted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Verdan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A technical research infrastructure in which a </a:t>
            </a:r>
            <a:r>
              <a:rPr lang="en-US" b="1" dirty="0" smtClean="0"/>
              <a:t>humanities</a:t>
            </a:r>
            <a:r>
              <a:rPr lang="en-US" dirty="0" smtClean="0"/>
              <a:t> researcher</a:t>
            </a:r>
            <a:endParaRPr lang="en-US" b="1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tools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to the data without any technical background or ad-hoc adaptations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Inter alia tools for 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resulting from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tools resulting from the research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Verdana" charset="0"/>
              </a:rPr>
              <a:t>A </a:t>
            </a:r>
            <a:r>
              <a:rPr lang="en-US" b="1" dirty="0" smtClean="0">
                <a:latin typeface="Verdana" charset="0"/>
              </a:rPr>
              <a:t>distributed </a:t>
            </a:r>
            <a:r>
              <a:rPr lang="en-US" dirty="0" smtClean="0">
                <a:latin typeface="Verdana" charset="0"/>
              </a:rPr>
              <a:t>infrastructure based on one or more </a:t>
            </a:r>
            <a:r>
              <a:rPr lang="en-US" b="1" dirty="0" smtClean="0">
                <a:latin typeface="Verdana" charset="0"/>
              </a:rPr>
              <a:t>centres</a:t>
            </a:r>
            <a:r>
              <a:rPr lang="en-US" dirty="0" smtClean="0">
                <a:latin typeface="Verdana" charset="0"/>
              </a:rPr>
              <a:t> per country.</a:t>
            </a:r>
            <a:endParaRPr lang="en-US" dirty="0">
              <a:latin typeface="Verdan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Focus in CLARIN on research using </a:t>
            </a:r>
            <a:r>
              <a:rPr lang="en-US" b="1" dirty="0" smtClean="0"/>
              <a:t>language resources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Focus in DARIAH broader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Focus in CLARIAH 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Linguistics and language resources (esp. text)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Social History (esp. structured databases)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Media Studies (esp. audio-visual data)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Relation with Companies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Primary user group is academic researchers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Good support by companies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For </a:t>
            </a:r>
            <a:r>
              <a:rPr lang="en-US" dirty="0" smtClean="0">
                <a:hlinkClick r:id="rId3" action="ppaction://hlinksldjump"/>
              </a:rPr>
              <a:t>CLARIN-NL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For </a:t>
            </a:r>
            <a:r>
              <a:rPr lang="en-US" dirty="0" smtClean="0">
                <a:hlinkClick r:id="rId4" action="ppaction://hlinksldjump"/>
              </a:rPr>
              <a:t>CLARIAH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Interest because of technology to extract information from a variety of structured and unstructured (text, AV-data) data (e.g. sentiment/opinion mining, </a:t>
            </a:r>
            <a:r>
              <a:rPr lang="en-US" dirty="0" smtClean="0">
                <a:hlinkClick r:id="rId5"/>
              </a:rPr>
              <a:t>IBM’s Watson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Fits in nicely with NL’s </a:t>
            </a:r>
            <a:r>
              <a:rPr lang="en-US" dirty="0" smtClean="0">
                <a:hlinkClick r:id="rId6"/>
              </a:rPr>
              <a:t>Top Sector Policy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Role of Companies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User / reflection group, as potential (secondary) users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Implementation of certain aspects as subcontractor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 Providers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Challenges (1)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CLARIN-NL </a:t>
            </a:r>
            <a:r>
              <a:rPr lang="en-US" dirty="0" smtClean="0"/>
              <a:t>partially </a:t>
            </a:r>
            <a:r>
              <a:rPr lang="en-US" dirty="0" smtClean="0"/>
              <a:t>organized as a project, partially as a programme.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This offered much opportunity to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flexibly react to new developments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bring in more partners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react to ideas and proposals coming from our prospective users. 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Set up (unanticipated) international cooperation (e.g. with Flanders)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Challenges (1)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 smtClean="0"/>
              <a:t>Most other national CLARIN projects are tightly packed projects without this flexibility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Given the distributed character of the infrastructure, this makes it difficult to do things together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Recommendation: 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National projects should leave enough room for unanticipated international cooperation and other developments</a:t>
            </a:r>
          </a:p>
          <a:p>
            <a:pPr lvl="1">
              <a:lnSpc>
                <a:spcPct val="80000"/>
              </a:lnSpc>
            </a:pPr>
            <a:r>
              <a:rPr lang="en-GB" dirty="0" smtClean="0"/>
              <a:t>their funding agencies should take this into account in their evaluation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77900"/>
            <a:ext cx="8229600" cy="928688"/>
          </a:xfrm>
        </p:spPr>
        <p:txBody>
          <a:bodyPr/>
          <a:lstStyle/>
          <a:p>
            <a:r>
              <a:rPr lang="en-US" dirty="0" smtClean="0"/>
              <a:t>Challenges (2): Sustainability</a:t>
            </a:r>
            <a:endParaRPr lang="en-US" dirty="0">
              <a:latin typeface="Verdana" charset="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457200" y="2112962"/>
            <a:ext cx="8229600" cy="4122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Work out a business model, supported by the funding agencies, to guarantee the sustainability of </a:t>
            </a:r>
            <a:r>
              <a:rPr lang="en-US" dirty="0" smtClean="0"/>
              <a:t>services </a:t>
            </a:r>
            <a:r>
              <a:rPr lang="en-US" dirty="0" smtClean="0"/>
              <a:t>provided by the Centres in the infrastructure after the project has finished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May require some policy changes with the funders (e.g. allow and even require funding of data management)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PPT UK DEF">
  <a:themeElements>
    <a:clrScheme name="Custom 1">
      <a:dk1>
        <a:sysClr val="windowText" lastClr="000000"/>
      </a:dk1>
      <a:lt1>
        <a:srgbClr val="FF7C1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UK DEF.potx</Template>
  <TotalTime>0</TotalTime>
  <Words>551</Words>
  <Application>Microsoft Office PowerPoint</Application>
  <PresentationFormat>On-screen Show (4:3)</PresentationFormat>
  <Paragraphs>87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 PPT UK DEF</vt:lpstr>
      <vt:lpstr>CLARIAH   Jan Odijk  EuroRisNet+ Workshop,  Lisbon, 2013-07-05</vt:lpstr>
      <vt:lpstr>Overview</vt:lpstr>
      <vt:lpstr>Background</vt:lpstr>
      <vt:lpstr>Goals</vt:lpstr>
      <vt:lpstr>Goals</vt:lpstr>
      <vt:lpstr>Relation with Companies</vt:lpstr>
      <vt:lpstr>Challenges (1)</vt:lpstr>
      <vt:lpstr>Challenges (1)</vt:lpstr>
      <vt:lpstr>Challenges (2): Sustainability</vt:lpstr>
      <vt:lpstr>Challenges (3): IPR</vt:lpstr>
      <vt:lpstr>Challenges (4)</vt:lpstr>
      <vt:lpstr>Thank you for your attention</vt:lpstr>
      <vt:lpstr>Slide 13</vt:lpstr>
      <vt:lpstr>CLARIAH: Industrial Interest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2011-03-04T17:42:24Z</dcterms:created>
  <dcterms:modified xsi:type="dcterms:W3CDTF">2013-07-03T19:00:27Z</dcterms:modified>
</cp:coreProperties>
</file>