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8" r:id="rId2"/>
    <p:sldId id="259" r:id="rId3"/>
    <p:sldId id="261" r:id="rId4"/>
    <p:sldId id="319" r:id="rId5"/>
    <p:sldId id="318" r:id="rId6"/>
    <p:sldId id="321" r:id="rId7"/>
    <p:sldId id="322" r:id="rId8"/>
    <p:sldId id="362" r:id="rId9"/>
    <p:sldId id="301" r:id="rId10"/>
    <p:sldId id="302" r:id="rId11"/>
    <p:sldId id="320" r:id="rId12"/>
    <p:sldId id="269" r:id="rId13"/>
    <p:sldId id="316" r:id="rId14"/>
    <p:sldId id="303" r:id="rId15"/>
    <p:sldId id="363" r:id="rId16"/>
    <p:sldId id="323" r:id="rId17"/>
    <p:sldId id="331" r:id="rId18"/>
    <p:sldId id="332" r:id="rId19"/>
    <p:sldId id="333" r:id="rId20"/>
    <p:sldId id="334" r:id="rId21"/>
    <p:sldId id="324" r:id="rId22"/>
    <p:sldId id="330" r:id="rId23"/>
    <p:sldId id="304" r:id="rId24"/>
    <p:sldId id="305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4" r:id="rId33"/>
    <p:sldId id="277" r:id="rId34"/>
    <p:sldId id="260" r:id="rId35"/>
    <p:sldId id="278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25" r:id="rId47"/>
    <p:sldId id="326" r:id="rId48"/>
    <p:sldId id="366" r:id="rId49"/>
    <p:sldId id="367" r:id="rId50"/>
    <p:sldId id="365" r:id="rId51"/>
    <p:sldId id="327" r:id="rId52"/>
    <p:sldId id="329" r:id="rId53"/>
    <p:sldId id="328" r:id="rId54"/>
    <p:sldId id="336" r:id="rId55"/>
    <p:sldId id="335" r:id="rId56"/>
    <p:sldId id="338" r:id="rId57"/>
    <p:sldId id="341" r:id="rId58"/>
    <p:sldId id="339" r:id="rId59"/>
    <p:sldId id="340" r:id="rId60"/>
    <p:sldId id="342" r:id="rId61"/>
    <p:sldId id="343" r:id="rId62"/>
    <p:sldId id="344" r:id="rId63"/>
    <p:sldId id="337" r:id="rId64"/>
    <p:sldId id="345" r:id="rId65"/>
    <p:sldId id="350" r:id="rId66"/>
    <p:sldId id="347" r:id="rId67"/>
    <p:sldId id="346" r:id="rId68"/>
    <p:sldId id="354" r:id="rId69"/>
    <p:sldId id="352" r:id="rId70"/>
    <p:sldId id="353" r:id="rId71"/>
    <p:sldId id="351" r:id="rId72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7" autoAdjust="0"/>
  </p:normalViewPr>
  <p:slideViewPr>
    <p:cSldViewPr>
      <p:cViewPr varScale="1">
        <p:scale>
          <a:sx n="74" d="100"/>
          <a:sy n="74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18-7-2013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>
    <mc:Choice xmlns="" xmlns:p14="http://schemas.microsoft.com/office/powerpoint/2010/main" Requires="p14">
      <p:transition spd="slow" p14:dur="1400" advClick="0" advTm="20000">
        <p14:ripple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ands.let.ru.nl/cgn/home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st-centrale.org/nl/producten/corpora/lassy-klein-corpus/6-66" TargetMode="External"/><Relationship Id="rId2" Type="http://schemas.openxmlformats.org/officeDocument/2006/relationships/hyperlink" Target="http://www.let.rug.nl/vannoord/Lass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st-centrale.org/nl/producten?page=shop.product_details&amp;flypage=flypage.tpl&amp;product_id=58&amp;category_id=6" TargetMode="External"/><Relationship Id="rId5" Type="http://schemas.openxmlformats.org/officeDocument/2006/relationships/hyperlink" Target="http://rug-compling.github.io/dact/" TargetMode="External"/><Relationship Id="rId4" Type="http://schemas.openxmlformats.org/officeDocument/2006/relationships/hyperlink" Target="http://tst-centrale.org/nl/producten/corpora/lassy-groot-corpus/6-67?pop=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ug-compling.github.io/dac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n.nl/node/7" TargetMode="External"/><Relationship Id="rId2" Type="http://schemas.openxmlformats.org/officeDocument/2006/relationships/hyperlink" Target="http://www.clarin.n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infrastructures/index_en.cfm?pg=eric" TargetMode="External"/><Relationship Id="rId2" Type="http://schemas.openxmlformats.org/officeDocument/2006/relationships/hyperlink" Target="http://www.clarin.eu/externa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slide" Target="slide54.xml"/><Relationship Id="rId7" Type="http://schemas.openxmlformats.org/officeDocument/2006/relationships/slide" Target="slide56.xml"/><Relationship Id="rId2" Type="http://schemas.openxmlformats.org/officeDocument/2006/relationships/hyperlink" Target="http://www.clarin.eu/v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go.meertens.knaw.nl/apache/TTNWW/" TargetMode="External"/><Relationship Id="rId5" Type="http://schemas.openxmlformats.org/officeDocument/2006/relationships/slide" Target="slide68.xml"/><Relationship Id="rId4" Type="http://schemas.openxmlformats.org/officeDocument/2006/relationships/hyperlink" Target="http://www.meertens.knaw.nl/cmdi/search/#q=*%3A*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hyperlink" Target="http://www.let.rug.nl/erikt/lass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hyperlink" Target="http://nederbooms.ccl.kuleuven.be/eng/aboutgret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etel@ccl.kuleuven.b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atalog.clarin.eu/vlo/?wicket:bookmarkablePage=:eu.clarin.cmdi.vlo.pages.ShowResultPage&amp;fq=resourceType:Treebank&amp;docId=http://lrt.clarin.eu/node/374" TargetMode="External"/><Relationship Id="rId13" Type="http://schemas.openxmlformats.org/officeDocument/2006/relationships/hyperlink" Target="http://catalog.clarin.eu/vlo/?wicket:bookmarkablePage=:eu.clarin.cmdi.vlo.pages.ShowResultPage&amp;fq=language:Hungarian&amp;fq=resourceType:Treebank&amp;docId=http://lrt.clarin.eu/node/384" TargetMode="External"/><Relationship Id="rId3" Type="http://schemas.openxmlformats.org/officeDocument/2006/relationships/hyperlink" Target="http://catalog.clarin.eu/vlo/?wicket:bookmarkablePage=:eu.clarin.cmdi.vlo.pages.ShowResultPage&amp;fq=resourceType:Treebank&amp;docId=http://lrt.clarin.eu/node/2786" TargetMode="External"/><Relationship Id="rId7" Type="http://schemas.openxmlformats.org/officeDocument/2006/relationships/hyperlink" Target="http://catalog.clarin.eu/vlo/;jsessionid=B4B5BE916EBB1E9B9C45A69F028AC54C?wicket:bookmarkablePage=:eu.clarin.cmdi.vlo.pages.ShowResultPage&amp;fq=language:German&amp;fq=resourceType:Treebank&amp;docId=http://lrt.clarin.eu/node/387" TargetMode="External"/><Relationship Id="rId12" Type="http://schemas.openxmlformats.org/officeDocument/2006/relationships/hyperlink" Target="http://catalog.clarin.eu/vlo/?wicket:bookmarkablePage=:eu.clarin.cmdi.vlo.pages.ShowResultPage&amp;fq=resourceType:Treebank&amp;docId=http://lrt.clarin.eu/node/396" TargetMode="External"/><Relationship Id="rId2" Type="http://schemas.openxmlformats.org/officeDocument/2006/relationships/hyperlink" Target="http://ufal.mff.cuni.cz/pdt2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alog.clarin.eu/vlo/?wicket:bookmarkablePage=:eu.clarin.cmdi.vlo.pages.ShowResultPage&amp;fq=resourceType:Treebank&amp;docId=http://lrt.clarin.eu/node/373" TargetMode="External"/><Relationship Id="rId11" Type="http://schemas.openxmlformats.org/officeDocument/2006/relationships/hyperlink" Target="http://catalog.clarin.eu/vlo/?wicket:bookmarkablePage=:eu.clarin.cmdi.vlo.pages.ShowResultPage&amp;fq=language:Catalan;+Valencian&amp;fq=resourceType:Treebank&amp;docId=http://lrt.clarin.eu/node/393" TargetMode="External"/><Relationship Id="rId5" Type="http://schemas.openxmlformats.org/officeDocument/2006/relationships/hyperlink" Target="http://hdl.handle.net/11858/00-247C-0000-000D-FFB7-E" TargetMode="External"/><Relationship Id="rId10" Type="http://schemas.openxmlformats.org/officeDocument/2006/relationships/hyperlink" Target="http://catalog.clarin.eu/vlo/?wicket:bookmarkablePage=:eu.clarin.cmdi.vlo.pages.ShowResultPage&amp;fq=resourceType:Treebank&amp;docId=http://lrt.clarin.eu/node/391" TargetMode="External"/><Relationship Id="rId4" Type="http://schemas.openxmlformats.org/officeDocument/2006/relationships/hyperlink" Target="http://weblicht.sfs.uni-tuebingen.de/fedora/objects/TDDC:1/datastreams/CMDI/content" TargetMode="External"/><Relationship Id="rId9" Type="http://schemas.openxmlformats.org/officeDocument/2006/relationships/hyperlink" Target="http://catalog.clarin.eu/vlo/?wicket:bookmarkablePage=:eu.clarin.cmdi.vlo.pages.ShowResultPage&amp;fq=resourceType:Treebank&amp;docId=http://lrt.clarin.eu/node/37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anguagelink.let.uu.nl/tds/index.html" TargetMode="External"/><Relationship Id="rId2" Type="http://schemas.openxmlformats.org/officeDocument/2006/relationships/hyperlink" Target="https://easy.dans.knaw.nl/ui/datasets/id/easy-dataset:48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als.info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ertens.knaw.nl/edisyn/searchengine/" TargetMode="External"/><Relationship Id="rId2" Type="http://schemas.openxmlformats.org/officeDocument/2006/relationships/hyperlink" Target="http://www.meertens.knaw.nl/mimore/search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atalog.clarin.eu/vlo/?wicket:bookmarkablePage=:eu.clarin.cmdi.vlo.pages.ShowResultPage&amp;fq=nationalProject:Dutch+Language+Union&amp;docId=hdl:10032/5f75f714c90bec3b7011dc1139bee4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in.nl/node/13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rec-conf.org/proceedings/lrec2002/pdf/98.pdf" TargetMode="External"/><Relationship Id="rId2" Type="http://schemas.openxmlformats.org/officeDocument/2006/relationships/hyperlink" Target="http://taalkunde.letterentijdschriften.nl/document_articles/534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Comparative Linguistic research in CLARIN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 Odijk</a:t>
            </a:r>
          </a:p>
          <a:p>
            <a:pPr eaLnBrk="1" hangingPunct="1"/>
            <a:r>
              <a:rPr lang="en-US" dirty="0" smtClean="0"/>
              <a:t>Language Diversity Congress</a:t>
            </a:r>
          </a:p>
          <a:p>
            <a:pPr eaLnBrk="1" hangingPunct="1"/>
            <a:r>
              <a:rPr lang="en-US" dirty="0" smtClean="0"/>
              <a:t>Groningen, 2013-07-18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hlinkClick r:id="rId2"/>
              </a:rPr>
              <a:t>Spoken Dutch Corpus</a:t>
            </a:r>
            <a:r>
              <a:rPr lang="en-US" sz="2800" u="sng" dirty="0" smtClean="0"/>
              <a:t> </a:t>
            </a:r>
            <a:r>
              <a:rPr lang="en-US" sz="2800" dirty="0" smtClean="0"/>
              <a:t>(CGN)</a:t>
            </a:r>
          </a:p>
          <a:p>
            <a:r>
              <a:rPr lang="en-US" sz="2800" dirty="0" smtClean="0"/>
              <a:t>corpus exploration tool COREX</a:t>
            </a:r>
          </a:p>
          <a:p>
            <a:r>
              <a:rPr lang="en-US" sz="2800" dirty="0" smtClean="0"/>
              <a:t>it became possible to systematically search for relevant occurrences in a reasonably sized corpus  (10M tokens).</a:t>
            </a:r>
          </a:p>
          <a:p>
            <a:r>
              <a:rPr lang="en-US" sz="2800" dirty="0" smtClean="0"/>
              <a:t>[Oostdijk et al. 2002]</a:t>
            </a:r>
          </a:p>
          <a:p>
            <a:r>
              <a:rPr lang="en-US" sz="2800" u="sng" dirty="0" smtClean="0">
                <a:hlinkClick r:id="rId2"/>
              </a:rPr>
              <a:t>http://lands.let.ru.nl/cgn/home.htm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Search in CGN-corpus</a:t>
            </a:r>
          </a:p>
          <a:p>
            <a:r>
              <a:rPr lang="en-US" dirty="0" smtClean="0"/>
              <a:t>Give me</a:t>
            </a:r>
            <a:r>
              <a:rPr lang="en-US" b="1" dirty="0" smtClean="0"/>
              <a:t> </a:t>
            </a:r>
            <a:r>
              <a:rPr lang="en-US" dirty="0" smtClean="0"/>
              <a:t>subsequences of </a:t>
            </a:r>
            <a:r>
              <a:rPr lang="en-US" b="1" dirty="0" smtClean="0"/>
              <a:t>utterances</a:t>
            </a:r>
            <a:r>
              <a:rPr lang="en-US" dirty="0" smtClean="0"/>
              <a:t> of the form:</a:t>
            </a:r>
          </a:p>
          <a:p>
            <a:pPr lvl="1"/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wordtoken</a:t>
            </a:r>
            <a:r>
              <a:rPr lang="en-US" dirty="0" smtClean="0"/>
              <a:t> with </a:t>
            </a:r>
            <a:r>
              <a:rPr lang="en-US" b="1" dirty="0" smtClean="0"/>
              <a:t>PoS</a:t>
            </a:r>
            <a:r>
              <a:rPr lang="en-US" dirty="0" smtClean="0"/>
              <a:t>='</a:t>
            </a:r>
            <a:r>
              <a:rPr lang="en-US" b="1" dirty="0" err="1" smtClean="0"/>
              <a:t>definite_determiner</a:t>
            </a:r>
            <a:r>
              <a:rPr lang="en-US" dirty="0" smtClean="0"/>
              <a:t>', immediately followed by</a:t>
            </a:r>
          </a:p>
          <a:p>
            <a:pPr lvl="1"/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wordtoken</a:t>
            </a:r>
            <a:r>
              <a:rPr lang="en-US" dirty="0" smtClean="0"/>
              <a:t> with </a:t>
            </a:r>
            <a:r>
              <a:rPr lang="en-US" b="1" dirty="0" smtClean="0"/>
              <a:t>PoS</a:t>
            </a:r>
            <a:r>
              <a:rPr lang="en-US" dirty="0" smtClean="0"/>
              <a:t>=</a:t>
            </a:r>
            <a:r>
              <a:rPr lang="en-US" b="1" dirty="0" smtClean="0"/>
              <a:t>adjective</a:t>
            </a:r>
            <a:r>
              <a:rPr lang="en-US" dirty="0" smtClean="0"/>
              <a:t> with </a:t>
            </a:r>
            <a:r>
              <a:rPr lang="en-US" b="1" dirty="0" err="1" smtClean="0"/>
              <a:t>vorm</a:t>
            </a:r>
            <a:r>
              <a:rPr lang="en-US" dirty="0" smtClean="0"/>
              <a:t>=</a:t>
            </a:r>
            <a:r>
              <a:rPr lang="en-US" b="1" dirty="0" err="1" smtClean="0"/>
              <a:t>zonder</a:t>
            </a:r>
            <a:r>
              <a:rPr lang="en-US" b="1" dirty="0" smtClean="0"/>
              <a:t>-e,</a:t>
            </a:r>
            <a:r>
              <a:rPr lang="en-US" dirty="0" smtClean="0"/>
              <a:t> immediately followed by</a:t>
            </a:r>
          </a:p>
          <a:p>
            <a:pPr lvl="1"/>
            <a:r>
              <a:rPr lang="nl-NL" dirty="0" smtClean="0"/>
              <a:t>A</a:t>
            </a:r>
            <a:r>
              <a:rPr lang="nl-NL" b="1" dirty="0" smtClean="0"/>
              <a:t> </a:t>
            </a:r>
            <a:r>
              <a:rPr lang="nl-NL" b="1" dirty="0" err="1" smtClean="0"/>
              <a:t>wordtoken</a:t>
            </a:r>
            <a:r>
              <a:rPr lang="nl-NL" dirty="0" smtClean="0"/>
              <a:t> 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b="1" dirty="0" smtClean="0"/>
              <a:t>Pos</a:t>
            </a:r>
            <a:r>
              <a:rPr lang="nl-NL" dirty="0" smtClean="0"/>
              <a:t>=</a:t>
            </a:r>
            <a:r>
              <a:rPr lang="nl-NL" b="1" dirty="0" err="1" smtClean="0"/>
              <a:t>noun</a:t>
            </a:r>
            <a:r>
              <a:rPr lang="nl-NL" dirty="0" smtClean="0"/>
              <a:t> </a:t>
            </a:r>
          </a:p>
          <a:p>
            <a:r>
              <a:rPr lang="nl-NL" dirty="0" err="1" smtClean="0"/>
              <a:t>examples</a:t>
            </a:r>
            <a:r>
              <a:rPr lang="nl-NL" dirty="0" smtClean="0"/>
              <a:t> are '</a:t>
            </a:r>
            <a:r>
              <a:rPr lang="nl-NL" i="1" dirty="0" smtClean="0"/>
              <a:t>het bijvoeglijk naamwoord</a:t>
            </a:r>
            <a:r>
              <a:rPr lang="nl-NL" dirty="0" smtClean="0"/>
              <a:t>', '</a:t>
            </a:r>
            <a:r>
              <a:rPr lang="nl-NL" i="1" dirty="0" smtClean="0"/>
              <a:t>de gulden snede</a:t>
            </a:r>
            <a:r>
              <a:rPr lang="nl-NL" dirty="0" smtClean="0"/>
              <a:t>', '</a:t>
            </a:r>
            <a:r>
              <a:rPr lang="nl-NL" i="1" dirty="0" smtClean="0"/>
              <a:t>het ingewikkelder probleem</a:t>
            </a:r>
            <a:r>
              <a:rPr lang="nl-NL" dirty="0" smtClean="0"/>
              <a:t>')</a:t>
            </a:r>
            <a:endParaRPr lang="en-US" dirty="0" smtClean="0"/>
          </a:p>
          <a:p>
            <a:endParaRPr lang="nl-NL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Corpora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Corpora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381000"/>
            <a:ext cx="108012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 smtClean="0">
                <a:hlinkClick r:id="rId2"/>
              </a:rPr>
              <a:t>LASSY</a:t>
            </a:r>
            <a:r>
              <a:rPr lang="en-US" sz="2800" dirty="0" smtClean="0"/>
              <a:t>-</a:t>
            </a:r>
            <a:r>
              <a:rPr lang="en-US" sz="2800" dirty="0" smtClean="0">
                <a:hlinkClick r:id="rId3"/>
              </a:rPr>
              <a:t>Small</a:t>
            </a:r>
            <a:r>
              <a:rPr lang="en-US" sz="2800" dirty="0" smtClean="0"/>
              <a:t> treebank </a:t>
            </a:r>
          </a:p>
          <a:p>
            <a:pPr lvl="1"/>
            <a:r>
              <a:rPr lang="en-US" sz="2400" dirty="0" smtClean="0"/>
              <a:t>1 M tokens</a:t>
            </a:r>
          </a:p>
          <a:p>
            <a:pPr lvl="1"/>
            <a:r>
              <a:rPr lang="en-US" sz="2400" dirty="0" smtClean="0"/>
              <a:t>Manually verified syntactic structures</a:t>
            </a:r>
          </a:p>
          <a:p>
            <a:pPr eaLnBrk="1" hangingPunct="1"/>
            <a:r>
              <a:rPr lang="en-US" sz="2800" dirty="0" smtClean="0">
                <a:hlinkClick r:id="rId2"/>
              </a:rPr>
              <a:t>LASSY</a:t>
            </a:r>
            <a:r>
              <a:rPr lang="en-US" sz="2800" dirty="0" smtClean="0"/>
              <a:t>-</a:t>
            </a:r>
            <a:r>
              <a:rPr lang="en-US" sz="2800" dirty="0" smtClean="0">
                <a:hlinkClick r:id="rId4"/>
              </a:rPr>
              <a:t>Large</a:t>
            </a:r>
            <a:r>
              <a:rPr lang="en-US" sz="2800" dirty="0" smtClean="0"/>
              <a:t> treebank</a:t>
            </a:r>
          </a:p>
          <a:p>
            <a:pPr lvl="1"/>
            <a:r>
              <a:rPr lang="en-US" sz="2400" dirty="0" smtClean="0"/>
              <a:t>700 M tokens</a:t>
            </a:r>
          </a:p>
          <a:p>
            <a:pPr lvl="1"/>
            <a:r>
              <a:rPr lang="en-US" sz="2400" dirty="0" smtClean="0"/>
              <a:t>Automatically generated syntactic structures</a:t>
            </a:r>
          </a:p>
          <a:p>
            <a:pPr eaLnBrk="1" hangingPunct="1"/>
            <a:r>
              <a:rPr lang="en-US" sz="2800" dirty="0" smtClean="0">
                <a:hlinkClick r:id="rId5"/>
              </a:rPr>
              <a:t>DACT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Tool for viewing and analyzing Alpino corpora (incl. LASSY) </a:t>
            </a:r>
          </a:p>
          <a:p>
            <a:pPr eaLnBrk="1" hangingPunct="1"/>
            <a:r>
              <a:rPr lang="en-US" sz="2800" dirty="0" smtClean="0">
                <a:hlinkClick r:id="rId6"/>
              </a:rPr>
              <a:t>SONAR</a:t>
            </a:r>
            <a:r>
              <a:rPr lang="en-US" sz="2800" dirty="0" smtClean="0"/>
              <a:t> written corpus </a:t>
            </a:r>
          </a:p>
          <a:p>
            <a:pPr lvl="1"/>
            <a:r>
              <a:rPr lang="en-US" sz="2400" dirty="0" smtClean="0"/>
              <a:t>&gt;500M tokens</a:t>
            </a:r>
          </a:p>
          <a:p>
            <a:r>
              <a:rPr lang="en-US" dirty="0" smtClean="0">
                <a:sym typeface="Wingdings" pitchFamily="2" charset="2"/>
              </a:rPr>
              <a:t> very large and richly annotated corpora are available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year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These data do require some care</a:t>
            </a:r>
          </a:p>
          <a:p>
            <a:pPr lvl="1"/>
            <a:r>
              <a:rPr lang="en-US" dirty="0" smtClean="0"/>
              <a:t>They are performance data</a:t>
            </a:r>
          </a:p>
          <a:p>
            <a:pPr lvl="1"/>
            <a:r>
              <a:rPr lang="en-US" dirty="0" smtClean="0"/>
              <a:t>The annotations presuppose specific linguistic assumptions and assumptions on the grammar of Dutch</a:t>
            </a:r>
          </a:p>
          <a:p>
            <a:pPr lvl="1"/>
            <a:r>
              <a:rPr lang="en-US" dirty="0" smtClean="0"/>
              <a:t>Are assigned by tools (e.g. a parser) that in some cases have to filter calculations because of limited computational resources (‘computers are slow’)</a:t>
            </a:r>
          </a:p>
          <a:p>
            <a:r>
              <a:rPr lang="en-US" dirty="0" smtClean="0"/>
              <a:t>But with this care, they can be very useful!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YEAR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However,</a:t>
            </a:r>
          </a:p>
          <a:p>
            <a:r>
              <a:rPr lang="en-US" dirty="0" smtClean="0">
                <a:hlinkClick r:id="rId2"/>
              </a:rPr>
              <a:t>DACT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may have an ‘easy to use interface’</a:t>
            </a:r>
          </a:p>
          <a:p>
            <a:pPr lvl="1"/>
            <a:r>
              <a:rPr lang="en-US" dirty="0" smtClean="0"/>
              <a:t>Writing queries is (too) difficult</a:t>
            </a:r>
          </a:p>
          <a:p>
            <a:r>
              <a:rPr lang="en-US" dirty="0" smtClean="0"/>
              <a:t>No exploration tool for SONAR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year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hlinkClick r:id="rId2"/>
              </a:rPr>
              <a:t>CLARIN-NL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National project in the Netherlands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2009-2015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Budget: 9.01 m euro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Funding by NWO (National Roadmap Large Scale Infrastructures)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Coordinated by Utrecht University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hlinkClick r:id="rId3"/>
              </a:rPr>
              <a:t>&gt;33 partners </a:t>
            </a:r>
            <a:r>
              <a:rPr lang="en-US" dirty="0" smtClean="0"/>
              <a:t>(universities, royal academy institutes, independent institutes, libraries, etc.)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CLARIN-NL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Dutch National contribution to the Europe-wide CLARIN infrastructure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Prepared by </a:t>
            </a:r>
            <a:r>
              <a:rPr lang="en-US" sz="2800" dirty="0" smtClean="0">
                <a:hlinkClick r:id="rId2"/>
              </a:rPr>
              <a:t>CLARIN preparatory project </a:t>
            </a:r>
            <a:r>
              <a:rPr lang="en-US" sz="2800" dirty="0" smtClean="0"/>
              <a:t>(2008-2011)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Also coordinated by Utrecht University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From Feb 2012 coordinated by the CLARIN-ERIC, hosted by the Netherlands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3"/>
              </a:rPr>
              <a:t>ERIC</a:t>
            </a:r>
            <a:r>
              <a:rPr lang="en-US" dirty="0" smtClean="0"/>
              <a:t>: a legal entity at the European level specifically for research infrastructures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CLARIN-NL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 technical research infrastructure in which a </a:t>
            </a:r>
            <a:r>
              <a:rPr lang="en-US" b="1" dirty="0" smtClean="0"/>
              <a:t>humanities</a:t>
            </a:r>
            <a:r>
              <a:rPr lang="en-US" dirty="0" smtClean="0"/>
              <a:t> researcher who works with </a:t>
            </a:r>
            <a:r>
              <a:rPr lang="en-US" b="1" dirty="0" smtClean="0"/>
              <a:t>language-related resources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find all data relevant for the research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find all tools and services relevant for the research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apply the tools and services to the data without any technical background or ad-hoc adaptations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store data resulting from the research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store tools resulting from the research</a:t>
            </a:r>
          </a:p>
          <a:p>
            <a:pPr lvl="1" algn="ctr">
              <a:lnSpc>
                <a:spcPct val="80000"/>
              </a:lnSpc>
              <a:buNone/>
            </a:pPr>
            <a:r>
              <a:rPr lang="en-US" dirty="0" smtClean="0"/>
              <a:t>via one portal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Linguistic Problem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21 years ago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11 years ago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1 year ago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CLARIN-NL &amp; CLARIN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 Infrastructure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CLARIN &amp; Comparative Linguistics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Conclusions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Recommendation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Invitation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Can find all data and tools relevant for the research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Via the </a:t>
            </a:r>
            <a:r>
              <a:rPr lang="en-US" dirty="0" smtClean="0">
                <a:hlinkClick r:id="rId2"/>
              </a:rPr>
              <a:t>Virtual Language Observatory</a:t>
            </a:r>
            <a:r>
              <a:rPr lang="en-US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Faceted browsing and geographical navigation </a:t>
            </a:r>
          </a:p>
          <a:p>
            <a:pPr lvl="2">
              <a:lnSpc>
                <a:spcPct val="80000"/>
              </a:lnSpc>
            </a:pPr>
            <a:r>
              <a:rPr lang="en-US" dirty="0" err="1" smtClean="0">
                <a:hlinkClick r:id="rId3" action="ppaction://hlinksldjump"/>
              </a:rPr>
              <a:t>SnapShot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Or via </a:t>
            </a:r>
            <a:r>
              <a:rPr lang="en-US" dirty="0" smtClean="0">
                <a:hlinkClick r:id="rId4"/>
              </a:rPr>
              <a:t>CLARIN Metadata Search</a:t>
            </a:r>
            <a:r>
              <a:rPr lang="en-US" dirty="0" smtClean="0"/>
              <a:t>  </a:t>
            </a:r>
            <a:r>
              <a:rPr lang="en-US" dirty="0" smtClean="0">
                <a:hlinkClick r:id="rId5" action="ppaction://hlinksldjump"/>
              </a:rPr>
              <a:t>Demo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Can apply the tools and services to the data without any technical background or ad-hoc adaptations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6"/>
              </a:rPr>
              <a:t>http://yago.meertens.knaw.nl/apache/TTNWW/</a:t>
            </a:r>
            <a:r>
              <a:rPr lang="en-US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7" action="ppaction://hlinksldjump"/>
              </a:rPr>
              <a:t>Parsing Example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>
                <a:hlinkClick r:id="rId8" action="ppaction://hlinksldjump"/>
              </a:rPr>
              <a:t>Pos-Tagging Example 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Can apply the tools and services …(cont.)</a:t>
            </a:r>
          </a:p>
          <a:p>
            <a:pPr lvl="1"/>
            <a:r>
              <a:rPr lang="en-US" dirty="0" smtClean="0">
                <a:hlinkClick r:id="rId2"/>
              </a:rPr>
              <a:t>Erik Tjong Kim </a:t>
            </a:r>
            <a:r>
              <a:rPr lang="en-US" dirty="0" err="1" smtClean="0">
                <a:hlinkClick r:id="rId2"/>
              </a:rPr>
              <a:t>Sang’s</a:t>
            </a:r>
            <a:r>
              <a:rPr lang="en-US" dirty="0" smtClean="0">
                <a:hlinkClick r:id="rId2"/>
              </a:rPr>
              <a:t> very simple interface to LASSY-Small</a:t>
            </a:r>
            <a:endParaRPr lang="en-US" dirty="0" smtClean="0"/>
          </a:p>
          <a:p>
            <a:pPr lvl="2"/>
            <a:r>
              <a:rPr lang="en-US" dirty="0" smtClean="0"/>
              <a:t>Query for </a:t>
            </a:r>
            <a:r>
              <a:rPr lang="en-US" smtClean="0"/>
              <a:t>heads  and their dependents</a:t>
            </a:r>
            <a:endParaRPr lang="en-US" dirty="0" smtClean="0"/>
          </a:p>
          <a:p>
            <a:pPr lvl="2"/>
            <a:r>
              <a:rPr lang="en-US" dirty="0" smtClean="0"/>
              <a:t>Indeed simple, and useful but limited. </a:t>
            </a:r>
            <a:r>
              <a:rPr lang="en-US" b="1" dirty="0" smtClean="0">
                <a:hlinkClick r:id="rId3" action="ppaction://hlinksldjump"/>
              </a:rPr>
              <a:t>Demo</a:t>
            </a:r>
            <a:endParaRPr lang="en-US" b="1" dirty="0" smtClean="0"/>
          </a:p>
          <a:p>
            <a:pPr lvl="1"/>
            <a:r>
              <a:rPr lang="en-US" dirty="0" smtClean="0"/>
              <a:t>CLARIN-NL project OpenSONAR</a:t>
            </a:r>
          </a:p>
          <a:p>
            <a:pPr lvl="2"/>
            <a:r>
              <a:rPr lang="en-US" b="1" dirty="0" smtClean="0"/>
              <a:t>O</a:t>
            </a:r>
            <a:r>
              <a:rPr lang="en-US" dirty="0" smtClean="0"/>
              <a:t>nline</a:t>
            </a:r>
            <a:r>
              <a:rPr lang="en-US" b="1" dirty="0" smtClean="0"/>
              <a:t> P</a:t>
            </a:r>
            <a:r>
              <a:rPr lang="en-US" dirty="0" smtClean="0"/>
              <a:t>ersonal</a:t>
            </a:r>
            <a:r>
              <a:rPr lang="en-US" b="1" dirty="0" smtClean="0"/>
              <a:t> E</a:t>
            </a:r>
            <a:r>
              <a:rPr lang="en-US" dirty="0" smtClean="0"/>
              <a:t>xploration</a:t>
            </a:r>
            <a:r>
              <a:rPr lang="en-US" b="1" dirty="0" smtClean="0"/>
              <a:t> </a:t>
            </a:r>
            <a:r>
              <a:rPr lang="en-US" dirty="0" smtClean="0"/>
              <a:t>and</a:t>
            </a:r>
            <a:r>
              <a:rPr lang="en-US" b="1" dirty="0" smtClean="0"/>
              <a:t> N</a:t>
            </a:r>
            <a:r>
              <a:rPr lang="en-US" dirty="0" smtClean="0"/>
              <a:t>avigation of</a:t>
            </a:r>
            <a:r>
              <a:rPr lang="en-US" b="1" dirty="0" smtClean="0"/>
              <a:t> SoNaR</a:t>
            </a:r>
          </a:p>
          <a:p>
            <a:pPr lvl="2"/>
            <a:r>
              <a:rPr lang="en-US" dirty="0" smtClean="0"/>
              <a:t>Sep 1, 2013 – Sep 1, 2014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Can apply the tools and services …(cont.)</a:t>
            </a:r>
          </a:p>
          <a:p>
            <a:pPr lvl="1"/>
            <a:r>
              <a:rPr lang="en-US" dirty="0" smtClean="0"/>
              <a:t>CLARIN-VL </a:t>
            </a:r>
            <a:r>
              <a:rPr lang="en-US" dirty="0" smtClean="0">
                <a:hlinkClick r:id="rId2"/>
              </a:rPr>
              <a:t>GreTel</a:t>
            </a:r>
            <a:r>
              <a:rPr lang="en-US" dirty="0" smtClean="0"/>
              <a:t> Interface</a:t>
            </a:r>
          </a:p>
          <a:p>
            <a:pPr lvl="2"/>
            <a:r>
              <a:rPr lang="en-US" dirty="0" smtClean="0"/>
              <a:t>LASSY-Small</a:t>
            </a:r>
          </a:p>
          <a:p>
            <a:pPr lvl="2"/>
            <a:r>
              <a:rPr lang="en-US" dirty="0" smtClean="0"/>
              <a:t>Spoken Dutch Corpus  (CGN)</a:t>
            </a:r>
          </a:p>
          <a:p>
            <a:pPr lvl="1"/>
            <a:r>
              <a:rPr lang="en-US" dirty="0" smtClean="0"/>
              <a:t>Example-based querying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Demo</a:t>
            </a:r>
            <a:endParaRPr lang="en-US" dirty="0" smtClean="0"/>
          </a:p>
          <a:p>
            <a:pPr lvl="1"/>
            <a:r>
              <a:rPr lang="en-US" dirty="0" smtClean="0"/>
              <a:t>GreTel is being extended/improved</a:t>
            </a:r>
          </a:p>
          <a:p>
            <a:pPr lvl="1"/>
            <a:r>
              <a:rPr lang="en-US" dirty="0" smtClean="0"/>
              <a:t>Join the User Group!  </a:t>
            </a:r>
            <a:r>
              <a:rPr lang="nl-NL" u="sng" dirty="0" smtClean="0">
                <a:hlinkClick r:id="rId4"/>
              </a:rPr>
              <a:t>gretel@ccl.kuleuven.be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Can store data resulting from the research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Will come in another presentation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Can store tools resulting from the research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Will come in another presentation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via one portal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Is being constructed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Czech: </a:t>
            </a:r>
            <a:r>
              <a:rPr lang="en-US" sz="2800" dirty="0" smtClean="0">
                <a:hlinkClick r:id="rId2"/>
              </a:rPr>
              <a:t>Prague Dependency Treebank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3"/>
              </a:rPr>
              <a:t>Czech Academic Corpus</a:t>
            </a:r>
            <a:endParaRPr lang="en-US" sz="2800" dirty="0" smtClean="0"/>
          </a:p>
          <a:p>
            <a:r>
              <a:rPr lang="en-US" sz="2800" dirty="0" smtClean="0"/>
              <a:t>German: </a:t>
            </a:r>
            <a:r>
              <a:rPr lang="en-US" sz="2800" dirty="0" smtClean="0">
                <a:hlinkClick r:id="rId4"/>
              </a:rPr>
              <a:t>Tübingen Diachronic Treebank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5"/>
              </a:rPr>
              <a:t>Tiger Treebank</a:t>
            </a:r>
            <a:endParaRPr lang="en-US" sz="2800" dirty="0" smtClean="0"/>
          </a:p>
          <a:p>
            <a:r>
              <a:rPr lang="en-US" sz="2800" dirty="0" smtClean="0"/>
              <a:t>Bulgarian: </a:t>
            </a:r>
            <a:r>
              <a:rPr lang="en-US" sz="2800" dirty="0" err="1" smtClean="0">
                <a:hlinkClick r:id="rId6"/>
              </a:rPr>
              <a:t>BulTreeBank</a:t>
            </a:r>
            <a:endParaRPr lang="en-US" sz="2800" dirty="0" smtClean="0"/>
          </a:p>
          <a:p>
            <a:r>
              <a:rPr lang="en-US" sz="2800" dirty="0" smtClean="0"/>
              <a:t>Parallel treebanks: </a:t>
            </a:r>
            <a:r>
              <a:rPr lang="en-US" sz="2800" dirty="0" smtClean="0">
                <a:hlinkClick r:id="rId7"/>
              </a:rPr>
              <a:t>Sophie’s World </a:t>
            </a:r>
            <a:r>
              <a:rPr lang="en-US" sz="2800" dirty="0" smtClean="0"/>
              <a:t>for Danish, Dutch, English, Estonian, Finnish, German, Icelandic, Norwegian, Swedish.</a:t>
            </a:r>
          </a:p>
          <a:p>
            <a:r>
              <a:rPr lang="en-US" sz="2800" dirty="0" smtClean="0"/>
              <a:t>Croatian: </a:t>
            </a:r>
            <a:r>
              <a:rPr lang="en-US" sz="2800" dirty="0" smtClean="0">
                <a:hlinkClick r:id="rId8"/>
              </a:rPr>
              <a:t>Croatian Dependency Treebank</a:t>
            </a:r>
            <a:endParaRPr lang="en-US" sz="2800" dirty="0" smtClean="0"/>
          </a:p>
          <a:p>
            <a:r>
              <a:rPr lang="en-US" sz="2800" dirty="0" smtClean="0"/>
              <a:t>French: </a:t>
            </a:r>
            <a:r>
              <a:rPr lang="en-US" sz="2800" dirty="0" smtClean="0">
                <a:hlinkClick r:id="rId9"/>
              </a:rPr>
              <a:t>Corpus </a:t>
            </a:r>
            <a:r>
              <a:rPr lang="en-US" sz="2800" dirty="0" err="1" smtClean="0">
                <a:hlinkClick r:id="rId9"/>
              </a:rPr>
              <a:t>arborée</a:t>
            </a:r>
            <a:r>
              <a:rPr lang="en-US" sz="2800" dirty="0" smtClean="0">
                <a:hlinkClick r:id="rId9"/>
              </a:rPr>
              <a:t> du </a:t>
            </a:r>
            <a:r>
              <a:rPr lang="en-US" sz="2800" dirty="0" err="1" smtClean="0">
                <a:hlinkClick r:id="rId9"/>
              </a:rPr>
              <a:t>français</a:t>
            </a:r>
            <a:endParaRPr lang="en-US" sz="2800" dirty="0" smtClean="0"/>
          </a:p>
          <a:p>
            <a:r>
              <a:rPr lang="en-US" sz="2800" dirty="0" smtClean="0"/>
              <a:t>Spanish (Castilian): </a:t>
            </a:r>
            <a:r>
              <a:rPr lang="en-US" sz="2800" dirty="0" smtClean="0">
                <a:hlinkClick r:id="rId10"/>
              </a:rPr>
              <a:t>CESS-ECE-CAST</a:t>
            </a:r>
            <a:endParaRPr lang="en-US" sz="2800" dirty="0" smtClean="0"/>
          </a:p>
          <a:p>
            <a:r>
              <a:rPr lang="en-US" sz="2800" dirty="0" smtClean="0"/>
              <a:t>Catalan: </a:t>
            </a:r>
            <a:r>
              <a:rPr lang="en-US" sz="2400" dirty="0" smtClean="0">
                <a:hlinkClick r:id="rId11"/>
              </a:rPr>
              <a:t>CESS-ECE-CAT</a:t>
            </a:r>
            <a:endParaRPr lang="en-US" sz="2800" dirty="0" smtClean="0"/>
          </a:p>
          <a:p>
            <a:r>
              <a:rPr lang="en-US" sz="2800" dirty="0" smtClean="0"/>
              <a:t>Basque: </a:t>
            </a:r>
            <a:r>
              <a:rPr lang="en-US" sz="2400" dirty="0" smtClean="0">
                <a:hlinkClick r:id="rId12"/>
              </a:rPr>
              <a:t>CESS-ECE-EUS</a:t>
            </a:r>
            <a:endParaRPr lang="en-US" sz="2400" dirty="0" smtClean="0"/>
          </a:p>
          <a:p>
            <a:r>
              <a:rPr lang="en-US" sz="2400" dirty="0" smtClean="0"/>
              <a:t>Hungarian: </a:t>
            </a:r>
            <a:r>
              <a:rPr lang="en-US" sz="2400" dirty="0" smtClean="0">
                <a:hlinkClick r:id="rId13"/>
              </a:rPr>
              <a:t>Szeged Treebank 2.0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and Comparative Linguistics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Typological databases are integrated into CLARIN</a:t>
            </a:r>
          </a:p>
          <a:p>
            <a:pPr lvl="1"/>
            <a:r>
              <a:rPr lang="en-US" sz="2400" dirty="0" smtClean="0">
                <a:hlinkClick r:id="rId2"/>
              </a:rPr>
              <a:t>Typological Database System </a:t>
            </a:r>
            <a:r>
              <a:rPr lang="en-US" sz="2400" dirty="0" smtClean="0"/>
              <a:t>(TDS) and </a:t>
            </a:r>
            <a:r>
              <a:rPr lang="en-US" sz="2400" dirty="0" smtClean="0">
                <a:hlinkClick r:id="rId3"/>
              </a:rPr>
              <a:t>its (old) interface</a:t>
            </a:r>
            <a:r>
              <a:rPr lang="en-US" sz="2400" dirty="0" smtClean="0"/>
              <a:t> and its new interface (soon to come)</a:t>
            </a:r>
          </a:p>
          <a:p>
            <a:pPr lvl="1"/>
            <a:r>
              <a:rPr lang="en-US" sz="2400" dirty="0" smtClean="0">
                <a:hlinkClick r:id="rId4"/>
              </a:rPr>
              <a:t>World Atlas of Language Structures </a:t>
            </a:r>
            <a:r>
              <a:rPr lang="en-US" sz="2400" dirty="0" smtClean="0"/>
              <a:t>database (see next slide)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and Comparative Linguistics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Typological databases are integrated into CLARIN</a:t>
            </a:r>
          </a:p>
          <a:p>
            <a:pPr lvl="1"/>
            <a:r>
              <a:rPr lang="en-US" sz="2400" dirty="0" smtClean="0"/>
              <a:t>Typological Database System (TDS)</a:t>
            </a:r>
          </a:p>
          <a:p>
            <a:pPr lvl="1"/>
            <a:r>
              <a:rPr lang="en-US" sz="2400" dirty="0" smtClean="0"/>
              <a:t>WALS database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and Comparative Linguistics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Microcomparative search</a:t>
            </a:r>
          </a:p>
          <a:p>
            <a:r>
              <a:rPr lang="en-US" sz="2800" dirty="0" smtClean="0">
                <a:hlinkClick r:id="rId2"/>
              </a:rPr>
              <a:t>MIMORE</a:t>
            </a:r>
            <a:r>
              <a:rPr lang="en-US" sz="2800" dirty="0" smtClean="0"/>
              <a:t> </a:t>
            </a:r>
          </a:p>
          <a:p>
            <a:pPr lvl="1"/>
            <a:r>
              <a:rPr lang="en-US" sz="2000" dirty="0" smtClean="0"/>
              <a:t>Search in three different but related </a:t>
            </a:r>
            <a:r>
              <a:rPr lang="en-US" sz="2000" dirty="0" err="1" smtClean="0"/>
              <a:t>microcomparative</a:t>
            </a:r>
            <a:r>
              <a:rPr lang="en-US" sz="2000" dirty="0" smtClean="0"/>
              <a:t> databases for Dutch dialects</a:t>
            </a:r>
          </a:p>
          <a:p>
            <a:r>
              <a:rPr lang="en-US" sz="2400" dirty="0" err="1" smtClean="0">
                <a:hlinkClick r:id="rId3"/>
              </a:rPr>
              <a:t>Edisyn</a:t>
            </a:r>
            <a:r>
              <a:rPr lang="en-US" sz="2400" dirty="0" smtClean="0">
                <a:hlinkClick r:id="rId3"/>
              </a:rPr>
              <a:t> Search Interface</a:t>
            </a:r>
            <a:endParaRPr lang="en-US" sz="2400" dirty="0" smtClean="0"/>
          </a:p>
          <a:p>
            <a:pPr lvl="1"/>
            <a:r>
              <a:rPr lang="en-US" sz="2000" dirty="0" smtClean="0"/>
              <a:t>Search in </a:t>
            </a:r>
            <a:r>
              <a:rPr lang="en-US" sz="2000" dirty="0" err="1" smtClean="0"/>
              <a:t>microcomparative</a:t>
            </a:r>
            <a:r>
              <a:rPr lang="en-US" sz="2000" dirty="0" smtClean="0"/>
              <a:t> databases for multiple languages</a:t>
            </a:r>
          </a:p>
          <a:p>
            <a:endParaRPr lang="en-US" sz="2400" dirty="0" smtClean="0"/>
          </a:p>
          <a:p>
            <a:r>
              <a:rPr lang="en-US" sz="2400" dirty="0" smtClean="0"/>
              <a:t>See presentation Sjef Barbiers tomorrow.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and Comparative Linguistics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CLARIN is starting to provide facilities and services to carry out linguistics, including comparative linguistics, with a more solid  empirical basis than was possible before</a:t>
            </a:r>
          </a:p>
          <a:p>
            <a:r>
              <a:rPr lang="en-US" sz="2400" dirty="0" smtClean="0"/>
              <a:t>With easy interfaces and easy search options (no technical background needed)</a:t>
            </a:r>
          </a:p>
          <a:p>
            <a:r>
              <a:rPr lang="en-US" sz="2400" dirty="0" smtClean="0"/>
              <a:t>Still some training is required, to understand both the possibilities and the limitations of these methods</a:t>
            </a:r>
          </a:p>
          <a:p>
            <a:r>
              <a:rPr lang="en-US" sz="2400" dirty="0" smtClean="0"/>
              <a:t>But there is still a lot to do</a:t>
            </a:r>
          </a:p>
          <a:p>
            <a:pPr lvl="1"/>
            <a:r>
              <a:rPr lang="en-US" sz="2000" dirty="0" smtClean="0"/>
              <a:t>Not all data (even some crucial data) are visible via the VLO or via Metadata Search</a:t>
            </a:r>
          </a:p>
          <a:p>
            <a:pPr lvl="1"/>
            <a:r>
              <a:rPr lang="en-US" sz="2000" dirty="0" smtClean="0"/>
              <a:t>Very few tools and web services are currently visible via the VLO</a:t>
            </a:r>
          </a:p>
          <a:p>
            <a:pPr lvl="1"/>
            <a:r>
              <a:rPr lang="en-US" sz="2000" dirty="0" smtClean="0"/>
              <a:t>Single Sign On is growing but not implemented everywhere yet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good search facilities for some individual resources but not for all</a:t>
            </a:r>
          </a:p>
          <a:p>
            <a:r>
              <a:rPr lang="en-US" sz="2000" dirty="0" smtClean="0"/>
              <a:t>The search facilities so far are aimed at a single resource, or a small group of closely related resources. But we have to go further to federated content search, which enables one to search with one query in multiple, quite diverse, resources</a:t>
            </a:r>
          </a:p>
          <a:p>
            <a:pPr lvl="1"/>
            <a:r>
              <a:rPr lang="en-US" sz="1600" dirty="0" smtClean="0"/>
              <a:t>E.g. GreTel currently works separately for CGN and for LASSY-Small (so, two queries and two search actions needed)</a:t>
            </a:r>
          </a:p>
          <a:p>
            <a:pPr lvl="1"/>
            <a:r>
              <a:rPr lang="en-US" sz="1600" dirty="0" smtClean="0"/>
              <a:t>I want to search with one action through CGN, SONAR and  </a:t>
            </a:r>
            <a:r>
              <a:rPr lang="en-US" sz="1600" dirty="0" smtClean="0">
                <a:hlinkClick r:id="rId2"/>
              </a:rPr>
              <a:t>VU-DNC</a:t>
            </a:r>
            <a:endParaRPr lang="en-US" sz="1600" dirty="0" smtClean="0"/>
          </a:p>
          <a:p>
            <a:r>
              <a:rPr lang="en-US" sz="2000" dirty="0" smtClean="0"/>
              <a:t>Work on federated content search in CLARIN is on-going but it has turned out to be a very difficult problem requiring optimal formal and semantic interoperability and development of a new query language. We probably have to step back and do it more incrementally, per resource type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Inflection of attributively used adjectives</a:t>
            </a:r>
          </a:p>
          <a:p>
            <a:r>
              <a:rPr lang="en-US" dirty="0" smtClean="0"/>
              <a:t>Influence of number, gender, case, definiteness (strong/weak inflection), </a:t>
            </a:r>
            <a:r>
              <a:rPr lang="en-US" dirty="0" err="1" smtClean="0"/>
              <a:t>animacy</a:t>
            </a:r>
            <a:r>
              <a:rPr lang="en-US" dirty="0" smtClean="0"/>
              <a:t>, other factors?</a:t>
            </a:r>
          </a:p>
          <a:p>
            <a:r>
              <a:rPr lang="en-US" dirty="0" smtClean="0"/>
              <a:t>Exceptional agreement</a:t>
            </a:r>
          </a:p>
          <a:p>
            <a:pPr eaLnBrk="1" hangingPunct="1"/>
            <a:r>
              <a:rPr lang="en-US" sz="2800" dirty="0" smtClean="0"/>
              <a:t>Many languages have overt inflection on attributively used adjectives</a:t>
            </a:r>
          </a:p>
          <a:p>
            <a:pPr lvl="1"/>
            <a:r>
              <a:rPr lang="en-US" sz="2400" dirty="0" smtClean="0"/>
              <a:t>In some definiteness plays a role: German, Scandinavian languages</a:t>
            </a:r>
          </a:p>
          <a:p>
            <a:pPr lvl="1"/>
            <a:r>
              <a:rPr lang="en-US" sz="2400" dirty="0" smtClean="0"/>
              <a:t>many have special/unexpected agreement,   e.g. </a:t>
            </a:r>
            <a:r>
              <a:rPr lang="en-US" sz="2400" dirty="0" err="1" smtClean="0"/>
              <a:t>Brasilian</a:t>
            </a:r>
            <a:r>
              <a:rPr lang="en-US" sz="2400" dirty="0" smtClean="0"/>
              <a:t> Portuguese [</a:t>
            </a:r>
            <a:r>
              <a:rPr lang="en-US" sz="2400" dirty="0" err="1" smtClean="0"/>
              <a:t>Menuzzi</a:t>
            </a:r>
            <a:r>
              <a:rPr lang="en-US" sz="2400" dirty="0" smtClean="0"/>
              <a:t> 1994], Russian (</a:t>
            </a:r>
            <a:r>
              <a:rPr lang="en-US" sz="2400" dirty="0" err="1" smtClean="0"/>
              <a:t>animacy</a:t>
            </a:r>
            <a:r>
              <a:rPr lang="en-US" sz="2400" dirty="0" smtClean="0"/>
              <a:t>), [</a:t>
            </a:r>
            <a:r>
              <a:rPr lang="en-US" sz="2400" dirty="0" err="1" smtClean="0"/>
              <a:t>Mel’chuk</a:t>
            </a:r>
            <a:r>
              <a:rPr lang="en-US" sz="2400" dirty="0" smtClean="0"/>
              <a:t> 1980]), …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Actual use of the search facilities leads to suggestions for improvements, e.g.</a:t>
            </a:r>
          </a:p>
          <a:p>
            <a:pPr lvl="1"/>
            <a:r>
              <a:rPr lang="en-US" sz="1600" dirty="0" smtClean="0"/>
              <a:t>Selection of inflection (extended PoS) in GreTel was originally not possible (and is still not possible) for LASSY-Small but has been added for search in CGN</a:t>
            </a:r>
          </a:p>
          <a:p>
            <a:pPr lvl="1"/>
            <a:r>
              <a:rPr lang="en-US" sz="1600" dirty="0" smtClean="0"/>
              <a:t>In the Dutch CGN/SONAR (</a:t>
            </a:r>
            <a:r>
              <a:rPr lang="en-US" sz="1600" i="1" dirty="0" smtClean="0"/>
              <a:t>de facto</a:t>
            </a:r>
            <a:r>
              <a:rPr lang="en-US" sz="1600" dirty="0" smtClean="0"/>
              <a:t> standard ) PoS tagging system one cannot easily express ‘definite determiner’ (only as a complex regular expression over PoS tags): a special facility for this is required</a:t>
            </a:r>
          </a:p>
          <a:p>
            <a:pPr lvl="1"/>
            <a:r>
              <a:rPr lang="en-US" sz="1600" dirty="0" smtClean="0"/>
              <a:t>The Dutch CGN/SONAR (</a:t>
            </a:r>
            <a:r>
              <a:rPr lang="en-US" sz="1600" i="1" dirty="0" smtClean="0"/>
              <a:t>de facto</a:t>
            </a:r>
            <a:r>
              <a:rPr lang="en-US" sz="1600" dirty="0" smtClean="0"/>
              <a:t> standard ) Pos tagging system  uses, for adjectives, the ø-form tag for cases where the distinction between e-form and ø-form is neutralized. This is not incorrect but a facility to distinguish the two would be very desirable (and this is possible by making use of the CGN lexicon and/or the CELEX lexicon</a:t>
            </a:r>
          </a:p>
          <a:p>
            <a:pPr lvl="1"/>
            <a:r>
              <a:rPr lang="en-US" sz="1600" dirty="0" smtClean="0"/>
              <a:t>Idem for adjectives that have an e-form identical to a ø-form because of phonological reasons (adjectives ending in two syllables headed by schwa)</a:t>
            </a:r>
          </a:p>
          <a:p>
            <a:pPr lvl="1"/>
            <a:r>
              <a:rPr lang="en-US" sz="1600" dirty="0" smtClean="0"/>
              <a:t>Zero-inflection in MIMORE is represented by absence of an inflection tag. That makes search for such examples very difficult and requires either a NOT-operator (which is not there) or explicit tagging of absence of inflection  </a:t>
            </a:r>
          </a:p>
          <a:p>
            <a:r>
              <a:rPr lang="en-US" sz="2000" dirty="0" smtClean="0"/>
              <a:t>And to suggestions for new functionality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dirty="0" smtClean="0"/>
              <a:t>Use (elements from)  the CLARIN infrastructure</a:t>
            </a:r>
          </a:p>
          <a:p>
            <a:pPr algn="ctr"/>
            <a:r>
              <a:rPr lang="en-US" dirty="0" smtClean="0"/>
              <a:t>(questions? Problems? </a:t>
            </a:r>
            <a:r>
              <a:rPr lang="en-US" dirty="0" smtClean="0">
                <a:hlinkClick r:id="rId2"/>
              </a:rPr>
              <a:t>CLARIN-NL Helpdesk</a:t>
            </a:r>
            <a:r>
              <a:rPr lang="en-US" dirty="0" smtClean="0"/>
              <a:t>!)</a:t>
            </a:r>
          </a:p>
          <a:p>
            <a:pPr algn="ctr"/>
            <a:r>
              <a:rPr lang="en-US" dirty="0" smtClean="0"/>
              <a:t>Join user groups of specific services</a:t>
            </a:r>
          </a:p>
          <a:p>
            <a:pPr algn="ctr"/>
            <a:r>
              <a:rPr lang="en-US" dirty="0" smtClean="0"/>
              <a:t>Provide feedback so that we can further improve CLARIN</a:t>
            </a:r>
          </a:p>
          <a:p>
            <a:pPr algn="ctr"/>
            <a:r>
              <a:rPr lang="en-US" dirty="0" smtClean="0"/>
              <a:t>So that you can improve your research</a:t>
            </a:r>
          </a:p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dirty="0" smtClean="0"/>
              <a:t>Send me your grammar problem (morphology, syntax)</a:t>
            </a:r>
          </a:p>
          <a:p>
            <a:pPr algn="ctr"/>
            <a:r>
              <a:rPr lang="en-US" dirty="0" smtClean="0"/>
              <a:t>Specify  the type of data you would need</a:t>
            </a:r>
          </a:p>
          <a:p>
            <a:pPr algn="ctr"/>
            <a:r>
              <a:rPr lang="en-US" dirty="0" smtClean="0"/>
              <a:t>We will help with making queries</a:t>
            </a:r>
          </a:p>
          <a:p>
            <a:pPr algn="ctr"/>
            <a:r>
              <a:rPr lang="en-US" dirty="0" smtClean="0"/>
              <a:t>We will organize a workshop to discuss these cases (autumn 2013), learn from each other, and improve CLARIN</a:t>
            </a:r>
          </a:p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5400" dirty="0" smtClean="0"/>
              <a:t>Thanks for your attention!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[Booij 2010] G. Booij. </a:t>
            </a:r>
            <a:r>
              <a:rPr lang="en-US" sz="2800" i="1" dirty="0" smtClean="0"/>
              <a:t>Construction Morphology</a:t>
            </a:r>
            <a:r>
              <a:rPr lang="en-US" sz="2800" dirty="0" smtClean="0"/>
              <a:t>, Oxford: Oxford University Press.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[</a:t>
            </a:r>
            <a:r>
              <a:rPr lang="en-US" sz="2800" dirty="0" err="1" smtClean="0"/>
              <a:t>Mel’chuk</a:t>
            </a:r>
            <a:r>
              <a:rPr lang="en-US" sz="2800" dirty="0" smtClean="0"/>
              <a:t> 1980] I. </a:t>
            </a:r>
            <a:r>
              <a:rPr lang="en-US" sz="2800" dirty="0" err="1" smtClean="0"/>
              <a:t>Mel’chuk</a:t>
            </a:r>
            <a:r>
              <a:rPr lang="en-US" sz="2800" dirty="0" smtClean="0"/>
              <a:t>. Animacy in Russian cardinal numerals and adjectives as an  inflectional category. </a:t>
            </a:r>
            <a:r>
              <a:rPr lang="en-US" sz="2800" i="1" dirty="0" smtClean="0"/>
              <a:t>Language </a:t>
            </a:r>
            <a:r>
              <a:rPr lang="en-US" sz="2800" dirty="0" smtClean="0"/>
              <a:t>56.4, pp. 797-811.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[</a:t>
            </a:r>
            <a:r>
              <a:rPr lang="en-US" sz="2800" dirty="0" err="1" smtClean="0"/>
              <a:t>Menuzzi</a:t>
            </a:r>
            <a:r>
              <a:rPr lang="en-US" sz="2800" dirty="0" smtClean="0"/>
              <a:t> 1994] S. </a:t>
            </a:r>
            <a:r>
              <a:rPr lang="en-US" sz="2800" dirty="0" err="1" smtClean="0"/>
              <a:t>Menuzzi</a:t>
            </a:r>
            <a:r>
              <a:rPr lang="en-US" sz="2800" dirty="0" smtClean="0"/>
              <a:t>. Adjectival Positions inside DP, in R. Bok-</a:t>
            </a:r>
            <a:r>
              <a:rPr lang="en-US" sz="2800" dirty="0" err="1" smtClean="0"/>
              <a:t>Bennema</a:t>
            </a:r>
            <a:r>
              <a:rPr lang="en-US" sz="2800" dirty="0" smtClean="0"/>
              <a:t> &amp; C. Cremers, </a:t>
            </a:r>
            <a:r>
              <a:rPr lang="en-US" sz="2800" i="1" dirty="0" smtClean="0"/>
              <a:t>Linguistics in the Netherlands 1994, </a:t>
            </a:r>
            <a:r>
              <a:rPr lang="en-US" sz="2800" dirty="0" smtClean="0"/>
              <a:t>pp 127-138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[Odijk 1992] J. Odijk. Uninflected Adjectives in Dutch. </a:t>
            </a:r>
            <a:r>
              <a:rPr lang="nl-NL" sz="2800" dirty="0" smtClean="0"/>
              <a:t>In R. </a:t>
            </a:r>
            <a:r>
              <a:rPr lang="nl-NL" sz="2800" dirty="0" err="1" smtClean="0"/>
              <a:t>Bok-Bennema</a:t>
            </a:r>
            <a:r>
              <a:rPr lang="nl-NL" sz="2800" dirty="0" smtClean="0"/>
              <a:t> &amp; R. van Hout, </a:t>
            </a:r>
            <a:r>
              <a:rPr lang="nl-NL" sz="2800" i="1" dirty="0" err="1" smtClean="0"/>
              <a:t>Linguistics</a:t>
            </a:r>
            <a:r>
              <a:rPr lang="nl-NL" sz="2800" i="1" dirty="0" smtClean="0"/>
              <a:t> in the </a:t>
            </a:r>
            <a:r>
              <a:rPr lang="nl-NL" sz="2800" i="1" dirty="0" err="1" smtClean="0"/>
              <a:t>Netherlands</a:t>
            </a:r>
            <a:r>
              <a:rPr lang="nl-NL" sz="2800" i="1" dirty="0" smtClean="0"/>
              <a:t> 1992</a:t>
            </a:r>
            <a:r>
              <a:rPr lang="nl-NL" sz="2800" dirty="0" smtClean="0"/>
              <a:t>, pp.197-208. Amsterdam: Benjamins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[Odijk 2012] J. Odijk. </a:t>
            </a:r>
            <a:r>
              <a:rPr lang="en-US" sz="2800" dirty="0" smtClean="0">
                <a:hlinkClick r:id="rId2"/>
              </a:rPr>
              <a:t>De </a:t>
            </a:r>
            <a:r>
              <a:rPr lang="en-US" sz="2800" dirty="0" err="1" smtClean="0">
                <a:hlinkClick r:id="rId2"/>
              </a:rPr>
              <a:t>structuur</a:t>
            </a:r>
            <a:r>
              <a:rPr lang="en-US" sz="2800" dirty="0" smtClean="0">
                <a:hlinkClick r:id="rId2"/>
              </a:rPr>
              <a:t> van Phrasal Names</a:t>
            </a:r>
            <a:r>
              <a:rPr lang="en-US" sz="2800" dirty="0" smtClean="0"/>
              <a:t>. </a:t>
            </a:r>
            <a:r>
              <a:rPr lang="en-US" sz="2800" i="1" dirty="0" smtClean="0"/>
              <a:t>Nederlandse </a:t>
            </a:r>
            <a:r>
              <a:rPr lang="en-US" sz="2800" i="1" dirty="0" err="1" smtClean="0"/>
              <a:t>Taalkunde</a:t>
            </a:r>
            <a:r>
              <a:rPr lang="en-US" sz="2800" i="1" dirty="0" smtClean="0"/>
              <a:t>, 17</a:t>
            </a:r>
            <a:r>
              <a:rPr lang="en-US" sz="2800" dirty="0" smtClean="0"/>
              <a:t>(2), 292-298.</a:t>
            </a:r>
          </a:p>
          <a:p>
            <a:pPr>
              <a:lnSpc>
                <a:spcPct val="80000"/>
              </a:lnSpc>
            </a:pPr>
            <a:r>
              <a:rPr lang="nl-NL" sz="2800" dirty="0" smtClean="0"/>
              <a:t>[Oostdijk et al 2002] N. Oostdijk </a:t>
            </a:r>
            <a:r>
              <a:rPr lang="nl-NL" sz="2800" i="1" dirty="0" smtClean="0"/>
              <a:t>et al.</a:t>
            </a:r>
            <a:r>
              <a:rPr lang="nl-NL" sz="2800" dirty="0" smtClean="0"/>
              <a:t> </a:t>
            </a:r>
            <a:r>
              <a:rPr lang="en-US" sz="2800" dirty="0" smtClean="0"/>
              <a:t>(2002).  Experiences from the Spoken Dutch Corpus Project. In </a:t>
            </a:r>
            <a:r>
              <a:rPr lang="en-US" sz="2800" i="1" dirty="0" smtClean="0"/>
              <a:t>Proceedings of LREC 2002</a:t>
            </a:r>
            <a:r>
              <a:rPr lang="en-US" sz="2800" dirty="0" smtClean="0"/>
              <a:t>  pp 340-347, </a:t>
            </a:r>
            <a:r>
              <a:rPr lang="en-US" sz="2800" dirty="0" err="1" smtClean="0"/>
              <a:t>Paris:ELRA</a:t>
            </a:r>
            <a:r>
              <a:rPr lang="en-US" sz="2800" dirty="0" smtClean="0"/>
              <a:t>.  [</a:t>
            </a:r>
            <a:r>
              <a:rPr lang="en-US" sz="2800" u="sng" dirty="0" smtClean="0">
                <a:hlinkClick r:id="rId3"/>
              </a:rPr>
              <a:t>pdf</a:t>
            </a:r>
            <a:r>
              <a:rPr lang="en-US" sz="2800" dirty="0" smtClean="0"/>
              <a:t>]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DO NOT ENTER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DO NOT ENTER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243408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Dutch Adjectives: e-form and ø-form</a:t>
            </a:r>
          </a:p>
          <a:p>
            <a:r>
              <a:rPr lang="en-US" dirty="0" smtClean="0"/>
              <a:t>Main Rule</a:t>
            </a:r>
          </a:p>
          <a:p>
            <a:pPr lvl="1"/>
            <a:r>
              <a:rPr lang="en-US" dirty="0" err="1" smtClean="0"/>
              <a:t>Indef</a:t>
            </a:r>
            <a:r>
              <a:rPr lang="en-US" dirty="0" smtClean="0"/>
              <a:t>, neuter, </a:t>
            </a:r>
            <a:r>
              <a:rPr lang="en-US" dirty="0" err="1" smtClean="0"/>
              <a:t>sg</a:t>
            </a:r>
            <a:r>
              <a:rPr lang="en-US" dirty="0" smtClean="0"/>
              <a:t>: ø-form</a:t>
            </a:r>
          </a:p>
          <a:p>
            <a:pPr lvl="1"/>
            <a:r>
              <a:rPr lang="en-US" dirty="0" smtClean="0"/>
              <a:t>In all other cases: e-form</a:t>
            </a:r>
          </a:p>
          <a:p>
            <a:pPr eaLnBrk="1" hangingPunct="1"/>
            <a:r>
              <a:rPr lang="en-US" sz="2800" dirty="0" smtClean="0"/>
              <a:t>Neuter:</a:t>
            </a:r>
          </a:p>
          <a:p>
            <a:pPr lvl="1"/>
            <a:r>
              <a:rPr lang="en-US" sz="2400" i="1" dirty="0" err="1" smtClean="0"/>
              <a:t>Een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klein</a:t>
            </a:r>
            <a:r>
              <a:rPr lang="en-US" sz="2400" i="1" dirty="0" smtClean="0"/>
              <a:t>(*e) </a:t>
            </a:r>
            <a:r>
              <a:rPr lang="en-US" sz="2400" i="1" dirty="0" err="1" smtClean="0"/>
              <a:t>meisje</a:t>
            </a:r>
            <a:r>
              <a:rPr lang="en-US" sz="2400" dirty="0" smtClean="0"/>
              <a:t>   v. </a:t>
            </a:r>
            <a:r>
              <a:rPr lang="en-US" sz="2400" i="1" dirty="0" smtClean="0"/>
              <a:t>het </a:t>
            </a:r>
            <a:r>
              <a:rPr lang="en-US" sz="2400" i="1" dirty="0" err="1" smtClean="0"/>
              <a:t>klein</a:t>
            </a:r>
            <a:r>
              <a:rPr lang="en-US" sz="2400" i="1" dirty="0" smtClean="0"/>
              <a:t>*(e) </a:t>
            </a:r>
            <a:r>
              <a:rPr lang="en-US" sz="2400" i="1" dirty="0" err="1" smtClean="0"/>
              <a:t>meisje</a:t>
            </a:r>
            <a:r>
              <a:rPr lang="en-US" sz="2400" i="1" dirty="0" smtClean="0"/>
              <a:t> </a:t>
            </a:r>
            <a:r>
              <a:rPr lang="en-US" sz="2400" dirty="0" smtClean="0"/>
              <a:t>v. (de) </a:t>
            </a:r>
            <a:r>
              <a:rPr lang="en-US" sz="2400" i="1" dirty="0" err="1" smtClean="0"/>
              <a:t>klein</a:t>
            </a:r>
            <a:r>
              <a:rPr lang="en-US" sz="2400" i="1" dirty="0" smtClean="0"/>
              <a:t>*(e) </a:t>
            </a:r>
            <a:r>
              <a:rPr lang="en-US" sz="2400" i="1" dirty="0" err="1" smtClean="0"/>
              <a:t>meisjes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A little girl                    </a:t>
            </a:r>
            <a:r>
              <a:rPr lang="en-US" sz="2400" dirty="0" smtClean="0"/>
              <a:t>v.</a:t>
            </a:r>
            <a:r>
              <a:rPr lang="en-US" sz="2400" i="1" dirty="0" smtClean="0"/>
              <a:t> the little girl              </a:t>
            </a:r>
            <a:r>
              <a:rPr lang="en-US" sz="2400" dirty="0" smtClean="0"/>
              <a:t>v.</a:t>
            </a:r>
            <a:r>
              <a:rPr lang="en-US" sz="2400" i="1" dirty="0" smtClean="0"/>
              <a:t> (the) little girls</a:t>
            </a:r>
          </a:p>
          <a:p>
            <a:pPr lvl="1"/>
            <a:r>
              <a:rPr lang="en-US" sz="2400" i="1" dirty="0" err="1" smtClean="0"/>
              <a:t>Sg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indef</a:t>
            </a:r>
            <a:r>
              <a:rPr lang="en-US" sz="2400" i="1" dirty="0" smtClean="0"/>
              <a:t>                        </a:t>
            </a:r>
            <a:r>
              <a:rPr lang="en-US" sz="2400" dirty="0" smtClean="0"/>
              <a:t>v.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sg</a:t>
            </a:r>
            <a:r>
              <a:rPr lang="en-US" sz="2400" i="1" dirty="0" smtClean="0"/>
              <a:t> def                          </a:t>
            </a:r>
            <a:r>
              <a:rPr lang="en-US" sz="2400" dirty="0" smtClean="0"/>
              <a:t>v.</a:t>
            </a:r>
            <a:r>
              <a:rPr lang="en-US" sz="2400" i="1" dirty="0" smtClean="0"/>
              <a:t> pl (def/</a:t>
            </a:r>
            <a:r>
              <a:rPr lang="en-US" sz="2400" i="1" dirty="0" err="1" smtClean="0"/>
              <a:t>indef</a:t>
            </a:r>
            <a:r>
              <a:rPr lang="en-US" sz="2400" i="1" dirty="0" smtClean="0"/>
              <a:t>)</a:t>
            </a:r>
          </a:p>
          <a:p>
            <a:pPr eaLnBrk="1" hangingPunct="1"/>
            <a:r>
              <a:rPr lang="en-US" sz="2800" dirty="0" err="1" smtClean="0"/>
              <a:t>Uter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i="1" dirty="0" err="1" smtClean="0"/>
              <a:t>Een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klein</a:t>
            </a:r>
            <a:r>
              <a:rPr lang="en-US" sz="2400" i="1" dirty="0" smtClean="0"/>
              <a:t>*(e) </a:t>
            </a:r>
            <a:r>
              <a:rPr lang="en-US" sz="2400" i="1" dirty="0" err="1" smtClean="0"/>
              <a:t>jongen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kleine</a:t>
            </a:r>
            <a:r>
              <a:rPr lang="en-US" sz="2400" i="1" dirty="0" smtClean="0"/>
              <a:t>*(e) </a:t>
            </a:r>
            <a:r>
              <a:rPr lang="en-US" sz="2400" i="1" dirty="0" err="1" smtClean="0"/>
              <a:t>jongen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(de) </a:t>
            </a:r>
            <a:r>
              <a:rPr lang="en-US" sz="2400" i="1" dirty="0" err="1" smtClean="0"/>
              <a:t>kleine</a:t>
            </a:r>
            <a:r>
              <a:rPr lang="en-US" sz="2400" i="1" dirty="0" smtClean="0"/>
              <a:t>*(e) </a:t>
            </a:r>
            <a:r>
              <a:rPr lang="en-US" sz="2400" i="1" dirty="0" err="1" smtClean="0"/>
              <a:t>jongens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A little boy                  </a:t>
            </a:r>
            <a:r>
              <a:rPr lang="en-US" sz="2400" dirty="0" smtClean="0"/>
              <a:t>v.</a:t>
            </a:r>
            <a:r>
              <a:rPr lang="en-US" sz="2400" i="1" dirty="0" smtClean="0"/>
              <a:t> the little boy               </a:t>
            </a:r>
            <a:r>
              <a:rPr lang="en-US" sz="2400" dirty="0" smtClean="0"/>
              <a:t>v.</a:t>
            </a:r>
            <a:r>
              <a:rPr lang="en-US" sz="2400" i="1" dirty="0" smtClean="0"/>
              <a:t> (the) little boys</a:t>
            </a:r>
          </a:p>
          <a:p>
            <a:pPr lvl="1"/>
            <a:r>
              <a:rPr lang="en-US" sz="2400" i="1" dirty="0" err="1" smtClean="0"/>
              <a:t>Sg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indef</a:t>
            </a:r>
            <a:r>
              <a:rPr lang="en-US" sz="2400" i="1" dirty="0" smtClean="0"/>
              <a:t>                       v</a:t>
            </a:r>
            <a:r>
              <a:rPr lang="en-US" sz="2400" dirty="0" smtClean="0"/>
              <a:t>.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sg</a:t>
            </a:r>
            <a:r>
              <a:rPr lang="en-US" sz="2400" i="1" dirty="0" smtClean="0"/>
              <a:t> def                           </a:t>
            </a:r>
            <a:r>
              <a:rPr lang="en-US" sz="2400" dirty="0" smtClean="0"/>
              <a:t>v. </a:t>
            </a:r>
            <a:r>
              <a:rPr lang="en-US" sz="2400" i="1" dirty="0" smtClean="0"/>
              <a:t>pl (def/</a:t>
            </a:r>
            <a:r>
              <a:rPr lang="en-US" sz="2400" i="1" dirty="0" err="1" smtClean="0"/>
              <a:t>indef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-1714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736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43</a:t>
            </a:fld>
            <a:endParaRPr lang="en-GB" noProof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44</a:t>
            </a:fld>
            <a:endParaRPr lang="en-GB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45</a:t>
            </a:fld>
            <a:endParaRPr lang="en-GB" noProof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18864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46</a:t>
            </a:fld>
            <a:endParaRPr lang="en-GB" noProof="0" dirty="0"/>
          </a:p>
        </p:txBody>
      </p:sp>
      <p:pic>
        <p:nvPicPr>
          <p:cNvPr id="13314" name="Picture 2" descr="C:\Temp\Temporary Internet Files\Content.IE5\1CAZD50Z\MC900442134[2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2028825"/>
            <a:ext cx="2819400" cy="2800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47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260648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48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260648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49</a:t>
            </a:fld>
            <a:endParaRPr lang="en-GB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Exceptions to the main rule such as</a:t>
            </a:r>
          </a:p>
          <a:p>
            <a:pPr lvl="1"/>
            <a:r>
              <a:rPr lang="nl-NL" sz="2400" i="1" dirty="0" smtClean="0"/>
              <a:t>het bijvoeglijk(?e) naamwoord</a:t>
            </a:r>
            <a:r>
              <a:rPr lang="nl-NL" sz="2400" dirty="0" smtClean="0"/>
              <a:t>,  (v.  </a:t>
            </a:r>
            <a:r>
              <a:rPr lang="nl-NL" sz="2400" i="1" dirty="0" smtClean="0"/>
              <a:t>bijvoeglijk*(e) naamwoorden</a:t>
            </a:r>
            <a:r>
              <a:rPr lang="nl-NL" sz="2400" dirty="0" smtClean="0"/>
              <a:t>) </a:t>
            </a:r>
          </a:p>
          <a:p>
            <a:pPr lvl="1"/>
            <a:r>
              <a:rPr lang="nl-NL" sz="2400" dirty="0" err="1" smtClean="0"/>
              <a:t>Lit</a:t>
            </a:r>
            <a:r>
              <a:rPr lang="nl-NL" sz="2400" dirty="0" smtClean="0"/>
              <a:t>. </a:t>
            </a:r>
            <a:r>
              <a:rPr lang="nl-NL" sz="2400" i="1" dirty="0" smtClean="0"/>
              <a:t>the </a:t>
            </a:r>
            <a:r>
              <a:rPr lang="nl-NL" sz="2400" i="1" dirty="0" err="1" smtClean="0"/>
              <a:t>adjectival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nominal</a:t>
            </a:r>
            <a:r>
              <a:rPr lang="nl-NL" sz="2400" dirty="0" smtClean="0"/>
              <a:t>, ‘</a:t>
            </a:r>
            <a:r>
              <a:rPr lang="nl-NL" sz="2400" i="1" dirty="0" smtClean="0"/>
              <a:t>the </a:t>
            </a:r>
            <a:r>
              <a:rPr lang="nl-NL" sz="2400" i="1" dirty="0" err="1" smtClean="0"/>
              <a:t>adjective</a:t>
            </a:r>
            <a:r>
              <a:rPr lang="nl-NL" sz="2400" dirty="0" smtClean="0"/>
              <a:t>’</a:t>
            </a:r>
            <a:endParaRPr lang="en-US" sz="2400" dirty="0" smtClean="0"/>
          </a:p>
          <a:p>
            <a:pPr lvl="1"/>
            <a:r>
              <a:rPr lang="nl-NL" sz="2400" i="1" dirty="0" smtClean="0"/>
              <a:t>het medisch(*e) onderzoek</a:t>
            </a:r>
            <a:r>
              <a:rPr lang="nl-NL" sz="2400" dirty="0" smtClean="0"/>
              <a:t> (v. </a:t>
            </a:r>
            <a:r>
              <a:rPr lang="nl-NL" sz="2400" i="1" dirty="0" smtClean="0"/>
              <a:t>medisch*(e) onderzoeken</a:t>
            </a:r>
            <a:r>
              <a:rPr lang="nl-NL" sz="2400" dirty="0" smtClean="0"/>
              <a:t>)</a:t>
            </a:r>
            <a:endParaRPr lang="nl-NL" sz="2400" i="1" dirty="0" smtClean="0"/>
          </a:p>
          <a:p>
            <a:pPr lvl="1"/>
            <a:r>
              <a:rPr lang="nl-NL" sz="2400" dirty="0" smtClean="0"/>
              <a:t>`the </a:t>
            </a:r>
            <a:r>
              <a:rPr lang="nl-NL" sz="2400" dirty="0" err="1" smtClean="0"/>
              <a:t>medical</a:t>
            </a:r>
            <a:r>
              <a:rPr lang="nl-NL" sz="2400" dirty="0" smtClean="0"/>
              <a:t> research’</a:t>
            </a:r>
            <a:endParaRPr lang="en-US" sz="2400" dirty="0" smtClean="0"/>
          </a:p>
          <a:p>
            <a:pPr lvl="1"/>
            <a:r>
              <a:rPr lang="nl-NL" sz="2400" i="1" dirty="0" smtClean="0"/>
              <a:t>de medisch(*e) onderzoeker</a:t>
            </a:r>
            <a:r>
              <a:rPr lang="nl-NL" sz="2400" dirty="0" smtClean="0"/>
              <a:t> and </a:t>
            </a:r>
            <a:r>
              <a:rPr lang="nl-NL" sz="2400" i="1" dirty="0" smtClean="0"/>
              <a:t>de medisch(*e) onderzoekers</a:t>
            </a:r>
            <a:r>
              <a:rPr lang="nl-NL" sz="2400" dirty="0" smtClean="0"/>
              <a:t> </a:t>
            </a:r>
          </a:p>
          <a:p>
            <a:pPr lvl="1"/>
            <a:r>
              <a:rPr lang="nl-NL" sz="2400" dirty="0" smtClean="0"/>
              <a:t>`the </a:t>
            </a:r>
            <a:r>
              <a:rPr lang="nl-NL" sz="2400" dirty="0" err="1" smtClean="0"/>
              <a:t>medical</a:t>
            </a:r>
            <a:r>
              <a:rPr lang="nl-NL" sz="2400" dirty="0" smtClean="0"/>
              <a:t> researcher’</a:t>
            </a:r>
          </a:p>
          <a:p>
            <a:pPr lvl="1"/>
            <a:r>
              <a:rPr lang="nl-NL" sz="2400" i="1" dirty="0" smtClean="0"/>
              <a:t>Een  goed(e) linguïst  </a:t>
            </a:r>
            <a:r>
              <a:rPr lang="nl-NL" sz="2400" dirty="0" smtClean="0"/>
              <a:t>v. </a:t>
            </a:r>
            <a:r>
              <a:rPr lang="nl-NL" sz="2400" i="1" dirty="0" smtClean="0"/>
              <a:t>de goed*(e) linguïst(en)</a:t>
            </a:r>
            <a:r>
              <a:rPr lang="nl-NL" sz="2400" dirty="0" smtClean="0"/>
              <a:t>  </a:t>
            </a:r>
          </a:p>
          <a:p>
            <a:pPr lvl="1"/>
            <a:r>
              <a:rPr lang="nl-NL" sz="2400" dirty="0" smtClean="0"/>
              <a:t>‘a </a:t>
            </a:r>
            <a:r>
              <a:rPr lang="nl-NL" sz="2400" dirty="0" err="1" smtClean="0"/>
              <a:t>good</a:t>
            </a:r>
            <a:r>
              <a:rPr lang="nl-NL" sz="2400" dirty="0" smtClean="0"/>
              <a:t> </a:t>
            </a:r>
            <a:r>
              <a:rPr lang="nl-NL" sz="2400" dirty="0" err="1" smtClean="0"/>
              <a:t>linguist</a:t>
            </a:r>
            <a:r>
              <a:rPr lang="nl-NL" sz="2400" dirty="0" smtClean="0"/>
              <a:t>’          </a:t>
            </a:r>
            <a:r>
              <a:rPr lang="nl-NL" sz="2400" i="1" dirty="0" smtClean="0"/>
              <a:t>v. ‘the </a:t>
            </a:r>
            <a:r>
              <a:rPr lang="nl-NL" sz="2400" i="1" dirty="0" err="1" smtClean="0"/>
              <a:t>good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linguist</a:t>
            </a:r>
            <a:r>
              <a:rPr lang="nl-NL" sz="2400" i="1" dirty="0" smtClean="0"/>
              <a:t>(s)’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The exceptions are not (all) arbitrary, there are further </a:t>
            </a:r>
            <a:r>
              <a:rPr lang="en-US" sz="2800" dirty="0" err="1" smtClean="0"/>
              <a:t>subregularities</a:t>
            </a:r>
            <a:r>
              <a:rPr lang="en-US" sz="2800" dirty="0" smtClean="0"/>
              <a:t>:  I want to find out what these are.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50</a:t>
            </a:fld>
            <a:endParaRPr lang="en-GB" noProof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51</a:t>
            </a:fld>
            <a:endParaRPr lang="en-GB" noProof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-315416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52</a:t>
            </a:fld>
            <a:endParaRPr lang="en-GB" noProof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53</a:t>
            </a:fld>
            <a:endParaRPr lang="en-GB" noProof="0" dirty="0"/>
          </a:p>
        </p:txBody>
      </p:sp>
      <p:pic>
        <p:nvPicPr>
          <p:cNvPr id="7" name="Picture 2" descr="C:\Temp\Temporary Internet Files\Content.IE5\1CAZD50Z\MC900442134[2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2028825"/>
            <a:ext cx="2819400" cy="2800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VLO Snapshot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54</a:t>
            </a:fld>
            <a:endParaRPr lang="en-GB" noProof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55</a:t>
            </a:fld>
            <a:endParaRPr lang="en-GB" noProof="0" dirty="0"/>
          </a:p>
        </p:txBody>
      </p:sp>
      <p:pic>
        <p:nvPicPr>
          <p:cNvPr id="7" name="Picture 2" descr="C:\Temp\Temporary Internet Files\Content.IE5\1CAZD50Z\MC900442134[2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2028825"/>
            <a:ext cx="2819400" cy="2800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 - Parsing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56</a:t>
            </a:fld>
            <a:endParaRPr lang="en-GB" noProof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57</a:t>
            </a:fld>
            <a:endParaRPr lang="en-GB" noProof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58</a:t>
            </a:fld>
            <a:endParaRPr lang="en-GB" noProof="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59</a:t>
            </a:fld>
            <a:endParaRPr lang="en-GB" noProof="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For example, for one type of exception, apparently involving `phrasal names’ [Booij 2010] [Odijk 2012]</a:t>
            </a:r>
          </a:p>
          <a:p>
            <a:pPr eaLnBrk="1" hangingPunct="1"/>
            <a:r>
              <a:rPr lang="en-US" sz="2800" dirty="0" smtClean="0"/>
              <a:t>Some phrases do not allow the </a:t>
            </a:r>
            <a:r>
              <a:rPr lang="en-US" sz="2800" i="1" dirty="0" smtClean="0"/>
              <a:t>e-form (in </a:t>
            </a:r>
            <a:r>
              <a:rPr lang="en-US" sz="2800" i="1" dirty="0" err="1" smtClean="0"/>
              <a:t>sg</a:t>
            </a:r>
            <a:r>
              <a:rPr lang="en-US" sz="2800" i="1" dirty="0" smtClean="0"/>
              <a:t>):</a:t>
            </a:r>
          </a:p>
          <a:p>
            <a:pPr lvl="1"/>
            <a:r>
              <a:rPr lang="en-US" sz="2400" i="1" dirty="0" smtClean="0"/>
              <a:t>Het </a:t>
            </a:r>
            <a:r>
              <a:rPr lang="en-US" sz="2400" i="1" dirty="0" err="1" smtClean="0"/>
              <a:t>bijvoeglijk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naamwoord</a:t>
            </a:r>
            <a:r>
              <a:rPr lang="en-US" sz="2400" i="1" dirty="0" smtClean="0"/>
              <a:t> ‘the adjectival nominal’, het </a:t>
            </a:r>
            <a:r>
              <a:rPr lang="en-US" sz="2400" i="1" dirty="0" err="1" smtClean="0"/>
              <a:t>centraal</a:t>
            </a:r>
            <a:r>
              <a:rPr lang="en-US" sz="2400" i="1" dirty="0" smtClean="0"/>
              <a:t> station ‘the central station’, het </a:t>
            </a:r>
            <a:r>
              <a:rPr lang="en-US" sz="2400" i="1" dirty="0" err="1" smtClean="0"/>
              <a:t>schriftelijk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examen</a:t>
            </a:r>
            <a:r>
              <a:rPr lang="en-US" sz="2400" i="1" dirty="0" smtClean="0"/>
              <a:t> ‘the written exam’, het </a:t>
            </a:r>
            <a:r>
              <a:rPr lang="en-US" sz="2400" i="1" dirty="0" err="1" smtClean="0"/>
              <a:t>medisch</a:t>
            </a:r>
            <a:r>
              <a:rPr lang="en-US" sz="2400" i="1" dirty="0" smtClean="0"/>
              <a:t> dossier ‘the medical file’, het </a:t>
            </a:r>
            <a:r>
              <a:rPr lang="en-US" sz="2400" i="1" dirty="0" err="1" smtClean="0"/>
              <a:t>openbaar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ministerie</a:t>
            </a:r>
            <a:r>
              <a:rPr lang="en-US" sz="2400" i="1" dirty="0" smtClean="0"/>
              <a:t>  ‘the Prosecuting Counsel’, het </a:t>
            </a:r>
            <a:r>
              <a:rPr lang="en-US" sz="2400" i="1" dirty="0" err="1" smtClean="0"/>
              <a:t>Burgerlijk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Wetboek</a:t>
            </a:r>
            <a:r>
              <a:rPr lang="en-US" sz="2400" i="1" dirty="0" smtClean="0"/>
              <a:t> ‘the civil code’, het </a:t>
            </a:r>
            <a:r>
              <a:rPr lang="en-US" sz="2400" i="1" dirty="0" err="1" smtClean="0"/>
              <a:t>academisch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ziekenhuis</a:t>
            </a:r>
            <a:r>
              <a:rPr lang="en-US" sz="2400" i="1" dirty="0" smtClean="0"/>
              <a:t> ‘the academic hospital’, etc. etc.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60</a:t>
            </a:fld>
            <a:endParaRPr lang="en-GB" noProof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61</a:t>
            </a:fld>
            <a:endParaRPr lang="en-GB" noProof="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62</a:t>
            </a:fld>
            <a:endParaRPr lang="en-GB" noProof="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63</a:t>
            </a:fld>
            <a:endParaRPr lang="en-GB" noProof="0" dirty="0"/>
          </a:p>
        </p:txBody>
      </p:sp>
      <p:pic>
        <p:nvPicPr>
          <p:cNvPr id="7" name="Picture 2" descr="C:\Temp\Temporary Internet Files\Content.IE5\1CAZD50Z\MC900442134[2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2028825"/>
            <a:ext cx="2819400" cy="2800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 Tagging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64</a:t>
            </a:fld>
            <a:endParaRPr lang="en-GB" noProof="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65</a:t>
            </a:fld>
            <a:endParaRPr lang="en-GB" noProof="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66</a:t>
            </a:fld>
            <a:endParaRPr lang="en-GB" noProof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67</a:t>
            </a:fld>
            <a:endParaRPr lang="en-GB" noProof="0" dirty="0"/>
          </a:p>
        </p:txBody>
      </p:sp>
      <p:pic>
        <p:nvPicPr>
          <p:cNvPr id="7" name="Picture 2" descr="C:\Temp\Temporary Internet Files\Content.IE5\1CAZD50Z\MC900442134[2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2028825"/>
            <a:ext cx="2819400" cy="2800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68</a:t>
            </a:fld>
            <a:endParaRPr lang="en-GB" noProof="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69</a:t>
            </a:fld>
            <a:endParaRPr lang="en-GB" noProof="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Others require the </a:t>
            </a:r>
            <a:r>
              <a:rPr lang="en-US" sz="2800" i="1" dirty="0" smtClean="0"/>
              <a:t>e-form</a:t>
            </a:r>
          </a:p>
          <a:p>
            <a:pPr lvl="1"/>
            <a:r>
              <a:rPr lang="nl-NL" sz="2400" i="1" dirty="0" smtClean="0"/>
              <a:t>het Rode Leger ‘the Red </a:t>
            </a:r>
            <a:r>
              <a:rPr lang="nl-NL" sz="2400" i="1" dirty="0" err="1" smtClean="0"/>
              <a:t>Army</a:t>
            </a:r>
            <a:r>
              <a:rPr lang="nl-NL" sz="2400" i="1" dirty="0" smtClean="0"/>
              <a:t>’, het Gele Kruis ‘the </a:t>
            </a:r>
            <a:r>
              <a:rPr lang="nl-NL" sz="2400" i="1" dirty="0" err="1" smtClean="0"/>
              <a:t>Yellow</a:t>
            </a:r>
            <a:r>
              <a:rPr lang="nl-NL" sz="2400" i="1" dirty="0" smtClean="0"/>
              <a:t> Cross’, het aardse slijk ‘the </a:t>
            </a:r>
            <a:r>
              <a:rPr lang="nl-NL" sz="2400" i="1" dirty="0" err="1" smtClean="0"/>
              <a:t>eartly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filth</a:t>
            </a:r>
            <a:r>
              <a:rPr lang="nl-NL" sz="2400" i="1" dirty="0" smtClean="0"/>
              <a:t> (</a:t>
            </a:r>
            <a:r>
              <a:rPr lang="nl-NL" sz="2400" i="1" dirty="0" err="1" smtClean="0"/>
              <a:t>filthy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lucre</a:t>
            </a:r>
            <a:r>
              <a:rPr lang="nl-NL" sz="2400" i="1" dirty="0" smtClean="0"/>
              <a:t>)’, het rechte pad ‘the straight </a:t>
            </a:r>
            <a:r>
              <a:rPr lang="nl-NL" sz="2400" i="1" dirty="0" err="1" smtClean="0"/>
              <a:t>path</a:t>
            </a:r>
            <a:r>
              <a:rPr lang="nl-NL" sz="2400" i="1" dirty="0" smtClean="0"/>
              <a:t>’, het laatste avondmaal ‘the Last </a:t>
            </a:r>
            <a:r>
              <a:rPr lang="nl-NL" sz="2400" i="1" dirty="0" err="1" smtClean="0"/>
              <a:t>Supper</a:t>
            </a:r>
            <a:r>
              <a:rPr lang="nl-NL" sz="2400" i="1" dirty="0" smtClean="0"/>
              <a:t>’, het bittere einde ‘the bitter end’, (met) het blote oog ‘(</a:t>
            </a:r>
            <a:r>
              <a:rPr lang="nl-NL" sz="2400" i="1" dirty="0" err="1" smtClean="0"/>
              <a:t>with</a:t>
            </a:r>
            <a:r>
              <a:rPr lang="nl-NL" sz="2400" i="1" dirty="0" smtClean="0"/>
              <a:t>) the </a:t>
            </a:r>
            <a:r>
              <a:rPr lang="nl-NL" sz="2400" i="1" dirty="0" err="1" smtClean="0"/>
              <a:t>naked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eye</a:t>
            </a:r>
            <a:r>
              <a:rPr lang="nl-NL" sz="2400" i="1" dirty="0" smtClean="0"/>
              <a:t>’, het boze oog ‘the </a:t>
            </a:r>
            <a:r>
              <a:rPr lang="nl-NL" sz="2400" i="1" dirty="0" err="1" smtClean="0"/>
              <a:t>evil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eye</a:t>
            </a:r>
            <a:r>
              <a:rPr lang="nl-NL" sz="2400" i="1" dirty="0" smtClean="0"/>
              <a:t>’, het Heilige Land ‘the </a:t>
            </a:r>
            <a:r>
              <a:rPr lang="nl-NL" sz="2400" i="1" dirty="0" err="1" smtClean="0"/>
              <a:t>Holy</a:t>
            </a:r>
            <a:r>
              <a:rPr lang="nl-NL" sz="2400" i="1" dirty="0" smtClean="0"/>
              <a:t> Land’, het alternatieve circuit ‘the </a:t>
            </a:r>
            <a:r>
              <a:rPr lang="nl-NL" sz="2400" i="1" dirty="0" err="1" smtClean="0"/>
              <a:t>alternative</a:t>
            </a:r>
            <a:r>
              <a:rPr lang="nl-NL" sz="2400" i="1" dirty="0" smtClean="0"/>
              <a:t> circuit’, het zwarte schaap ‘the black </a:t>
            </a:r>
            <a:r>
              <a:rPr lang="nl-NL" sz="2400" i="1" dirty="0" err="1" smtClean="0"/>
              <a:t>sheep</a:t>
            </a:r>
            <a:r>
              <a:rPr lang="nl-NL" sz="2400" i="1" dirty="0" smtClean="0"/>
              <a:t>’, het laatste woord ‘the last word’, het hoogste woord ‘the </a:t>
            </a:r>
            <a:r>
              <a:rPr lang="nl-NL" sz="2400" i="1" dirty="0" err="1" smtClean="0"/>
              <a:t>highest</a:t>
            </a:r>
            <a:r>
              <a:rPr lang="nl-NL" sz="2400" i="1" dirty="0" smtClean="0"/>
              <a:t> word’, het zilte nat ‘the </a:t>
            </a:r>
            <a:r>
              <a:rPr lang="nl-NL" sz="2400" i="1" dirty="0" err="1" smtClean="0"/>
              <a:t>salty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liquid</a:t>
            </a:r>
            <a:r>
              <a:rPr lang="nl-NL" sz="2400" i="1" dirty="0" smtClean="0"/>
              <a:t>’ (the </a:t>
            </a:r>
            <a:r>
              <a:rPr lang="nl-NL" sz="2400" i="1" dirty="0" err="1" smtClean="0"/>
              <a:t>briny</a:t>
            </a:r>
            <a:r>
              <a:rPr lang="nl-NL" sz="2400" i="1" dirty="0" smtClean="0"/>
              <a:t>), etc. etc.</a:t>
            </a:r>
          </a:p>
          <a:p>
            <a:r>
              <a:rPr lang="nl-NL" dirty="0" smtClean="0"/>
              <a:t>Is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systematicity</a:t>
            </a:r>
            <a:r>
              <a:rPr lang="nl-NL" dirty="0" smtClean="0"/>
              <a:t> </a:t>
            </a:r>
            <a:r>
              <a:rPr lang="nl-NL" dirty="0" err="1" smtClean="0"/>
              <a:t>behind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?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70</a:t>
            </a:fld>
            <a:endParaRPr lang="en-GB" noProof="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71</a:t>
            </a:fld>
            <a:endParaRPr lang="en-GB" noProof="0" dirty="0"/>
          </a:p>
        </p:txBody>
      </p:sp>
      <p:pic>
        <p:nvPicPr>
          <p:cNvPr id="7" name="Picture 2" descr="C:\Temp\Temporary Internet Files\Content.IE5\1CAZD50Z\MC900442134[2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2028825"/>
            <a:ext cx="2819400" cy="2800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is needed?</a:t>
            </a:r>
          </a:p>
          <a:p>
            <a:pPr lvl="1"/>
            <a:r>
              <a:rPr lang="en-US" dirty="0" smtClean="0"/>
              <a:t>Good theories /exciting hypotheses (has to come from you)</a:t>
            </a:r>
          </a:p>
          <a:p>
            <a:pPr lvl="1"/>
            <a:r>
              <a:rPr lang="en-US" dirty="0" smtClean="0"/>
              <a:t>Large amounts of empirical data</a:t>
            </a:r>
          </a:p>
          <a:p>
            <a:pPr lvl="2"/>
            <a:r>
              <a:rPr lang="en-US" dirty="0" smtClean="0"/>
              <a:t>to test the hypothesis</a:t>
            </a:r>
          </a:p>
          <a:p>
            <a:pPr lvl="2"/>
            <a:r>
              <a:rPr lang="en-US" dirty="0" smtClean="0"/>
              <a:t>and may suggest new hypotheses</a:t>
            </a:r>
          </a:p>
          <a:p>
            <a:pPr lvl="2"/>
            <a:r>
              <a:rPr lang="en-US" dirty="0" smtClean="0"/>
              <a:t>even useful for theoretical linguists working on their native language</a:t>
            </a:r>
          </a:p>
          <a:p>
            <a:pPr lvl="2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 (theoretical)/comparative linguist could study these phenomena only by using </a:t>
            </a:r>
          </a:p>
          <a:p>
            <a:pPr lvl="1"/>
            <a:r>
              <a:rPr lang="en-US" sz="2400" dirty="0" smtClean="0"/>
              <a:t>grammar books, </a:t>
            </a:r>
          </a:p>
          <a:p>
            <a:pPr lvl="1"/>
            <a:r>
              <a:rPr lang="en-US" sz="2400" dirty="0" smtClean="0"/>
              <a:t>linguistic articles</a:t>
            </a:r>
          </a:p>
          <a:p>
            <a:pPr lvl="1"/>
            <a:r>
              <a:rPr lang="en-US" sz="2400" dirty="0" smtClean="0"/>
              <a:t>more or less accidental encounters of occurrences in texts</a:t>
            </a:r>
          </a:p>
          <a:p>
            <a:r>
              <a:rPr lang="en-US" dirty="0" smtClean="0"/>
              <a:t>(corpus linguistics did exist but was a different discipline and invisible to theoretical linguists)</a:t>
            </a:r>
          </a:p>
          <a:p>
            <a:r>
              <a:rPr lang="en-US" dirty="0" smtClean="0"/>
              <a:t>[Odijk 1992]</a:t>
            </a:r>
            <a:endParaRPr lang="nl-NL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 years 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3151</TotalTime>
  <Words>2219</Words>
  <Application>Microsoft Office PowerPoint</Application>
  <PresentationFormat>On-screen Show (4:3)</PresentationFormat>
  <Paragraphs>398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Odijk LREC  2012</vt:lpstr>
      <vt:lpstr>Comparative Linguistic research in CLARIN</vt:lpstr>
      <vt:lpstr>Overview</vt:lpstr>
      <vt:lpstr>Linguistic Problem</vt:lpstr>
      <vt:lpstr>Linguistic Problem</vt:lpstr>
      <vt:lpstr>Linguistic Problem</vt:lpstr>
      <vt:lpstr>Linguistic Problem</vt:lpstr>
      <vt:lpstr>Linguistic Problem</vt:lpstr>
      <vt:lpstr>Linguistic Problem</vt:lpstr>
      <vt:lpstr>21 years ago</vt:lpstr>
      <vt:lpstr>11 years ago</vt:lpstr>
      <vt:lpstr>11 years ago</vt:lpstr>
      <vt:lpstr>Search in Corpora</vt:lpstr>
      <vt:lpstr>Search in Corpora</vt:lpstr>
      <vt:lpstr>1 year ago</vt:lpstr>
      <vt:lpstr>1 YEAR AGO</vt:lpstr>
      <vt:lpstr>1 year ago</vt:lpstr>
      <vt:lpstr>CLARIN-NL</vt:lpstr>
      <vt:lpstr>CLARIN-NL</vt:lpstr>
      <vt:lpstr>CLARIN Infrastructure </vt:lpstr>
      <vt:lpstr>CLARIN Infrastructure</vt:lpstr>
      <vt:lpstr>CLARIN Infrastructure</vt:lpstr>
      <vt:lpstr>CLARIN Infrastructure</vt:lpstr>
      <vt:lpstr>CLARIN INFRASTRUCTURE</vt:lpstr>
      <vt:lpstr>CLARIN and Comparative Linguistics</vt:lpstr>
      <vt:lpstr>CLARIN and Comparative Linguistics</vt:lpstr>
      <vt:lpstr>CLARIN and Comparative Linguistics</vt:lpstr>
      <vt:lpstr>CLARIN and Comparative Linguistics</vt:lpstr>
      <vt:lpstr>Conclusions</vt:lpstr>
      <vt:lpstr>Conclusions</vt:lpstr>
      <vt:lpstr>Conclusions</vt:lpstr>
      <vt:lpstr>recommendation</vt:lpstr>
      <vt:lpstr>Invitation</vt:lpstr>
      <vt:lpstr>Slide 33</vt:lpstr>
      <vt:lpstr>References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VLO Snapshot</vt:lpstr>
      <vt:lpstr>Slide 55</vt:lpstr>
      <vt:lpstr>TTNWW - Parsing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TTNWW Tagging</vt:lpstr>
      <vt:lpstr>Slide 65</vt:lpstr>
      <vt:lpstr>Slide 66</vt:lpstr>
      <vt:lpstr>Slide 67</vt:lpstr>
      <vt:lpstr>Metadata Search</vt:lpstr>
      <vt:lpstr>Slide 69</vt:lpstr>
      <vt:lpstr>Slide 70</vt:lpstr>
      <vt:lpstr>Slide 71</vt:lpstr>
    </vt:vector>
  </TitlesOfParts>
  <Company>Universiteits Utrecht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Odijk, J. (Jan)</cp:lastModifiedBy>
  <cp:revision>321</cp:revision>
  <dcterms:created xsi:type="dcterms:W3CDTF">2012-05-14T07:52:03Z</dcterms:created>
  <dcterms:modified xsi:type="dcterms:W3CDTF">2013-07-18T07:05:46Z</dcterms:modified>
</cp:coreProperties>
</file>