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8" r:id="rId2"/>
    <p:sldId id="259" r:id="rId3"/>
    <p:sldId id="331" r:id="rId4"/>
    <p:sldId id="332" r:id="rId5"/>
    <p:sldId id="333" r:id="rId6"/>
    <p:sldId id="392" r:id="rId7"/>
    <p:sldId id="334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389" r:id="rId17"/>
    <p:sldId id="390" r:id="rId18"/>
    <p:sldId id="407" r:id="rId19"/>
    <p:sldId id="393" r:id="rId20"/>
    <p:sldId id="391" r:id="rId21"/>
    <p:sldId id="394" r:id="rId22"/>
    <p:sldId id="368" r:id="rId23"/>
    <p:sldId id="371" r:id="rId24"/>
    <p:sldId id="372" r:id="rId25"/>
    <p:sldId id="386" r:id="rId26"/>
    <p:sldId id="387" r:id="rId27"/>
    <p:sldId id="373" r:id="rId28"/>
    <p:sldId id="374" r:id="rId29"/>
    <p:sldId id="375" r:id="rId30"/>
    <p:sldId id="376" r:id="rId31"/>
    <p:sldId id="377" r:id="rId32"/>
    <p:sldId id="395" r:id="rId33"/>
    <p:sldId id="378" r:id="rId34"/>
    <p:sldId id="379" r:id="rId35"/>
    <p:sldId id="380" r:id="rId36"/>
    <p:sldId id="396" r:id="rId37"/>
    <p:sldId id="381" r:id="rId38"/>
    <p:sldId id="382" r:id="rId39"/>
    <p:sldId id="385" r:id="rId40"/>
    <p:sldId id="397" r:id="rId41"/>
    <p:sldId id="330" r:id="rId42"/>
    <p:sldId id="384" r:id="rId43"/>
    <p:sldId id="388" r:id="rId44"/>
    <p:sldId id="398" r:id="rId45"/>
    <p:sldId id="304" r:id="rId46"/>
    <p:sldId id="358" r:id="rId47"/>
    <p:sldId id="359" r:id="rId48"/>
    <p:sldId id="361" r:id="rId49"/>
    <p:sldId id="277" r:id="rId50"/>
    <p:sldId id="278" r:id="rId51"/>
    <p:sldId id="360" r:id="rId52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 varScale="1">
        <p:scale>
          <a:sx n="74" d="100"/>
          <a:sy n="74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3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3-9-2013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858952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041698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913665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08448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3599881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193509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5700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911701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dl.handle.net/1839/00-FA564D5A-A5F6-46E9-8A13-E0E055D6A059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atalog.clarin.eu/vlo/?fq=collection:Corpus+NGT" TargetMode="External"/><Relationship Id="rId4" Type="http://schemas.openxmlformats.org/officeDocument/2006/relationships/hyperlink" Target="http://www.clarin.nl/node/140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162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rpus1.mpi.nl/ds/imdi_browser/viewcontroller?request=view&amp;nodeid=MPI1624946#&amp;row=16" TargetMode="External"/><Relationship Id="rId5" Type="http://schemas.openxmlformats.org/officeDocument/2006/relationships/hyperlink" Target="http://catalog.clarin.eu/vlo/?q=IPROSLA" TargetMode="External"/><Relationship Id="rId4" Type="http://schemas.openxmlformats.org/officeDocument/2006/relationships/hyperlink" Target="http://www.ru.nl/sign-lang/projects/iprosla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arin.nl/node/1404" TargetMode="External"/><Relationship Id="rId3" Type="http://schemas.openxmlformats.org/officeDocument/2006/relationships/hyperlink" Target="http://www.meertens.knaw.nl/cmdi/search/#fq=collection%3A%22%20Meertens%20Collection%3A%20Diversity%20in%20Dutch%20DP%20Design%20%28DiDDD%29%20%22&amp;q=*%3A*&amp;facet.field=collection&amp;facet.field=schemaName" TargetMode="External"/><Relationship Id="rId7" Type="http://schemas.openxmlformats.org/officeDocument/2006/relationships/hyperlink" Target="http://catalog.clarin.eu/vlo/?fq=collection:NEHOL" TargetMode="External"/><Relationship Id="rId2" Type="http://schemas.openxmlformats.org/officeDocument/2006/relationships/hyperlink" Target="http://www.clarin.nl/node/70#MIMO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278" TargetMode="External"/><Relationship Id="rId5" Type="http://schemas.openxmlformats.org/officeDocument/2006/relationships/hyperlink" Target="http://www.meertens.knaw.nl/cmdi/search/#fq=collection%3A%22%20Meertens%20Collection%3A%20Dynamische%20Fonologische%20en%20Morfologische%20Atlas%20van%20de%20Nederlandse%20Dialecten%20%28GTRP%29%20%22&amp;q=*%3A*&amp;facet.field=collection&amp;facet.field=schemaName" TargetMode="External"/><Relationship Id="rId4" Type="http://schemas.openxmlformats.org/officeDocument/2006/relationships/hyperlink" Target="http://www.meertens.knaw.nl/cmdi/search/#fq=collection%3A%22%20Meertens%20Collection%3A%20Dynamische%20Syntactische%20Atlas%20van%20de%20Nederlandse%20Dialecten%20%28DynaSAND%29%20%22&amp;q=*%3A*&amp;facet.field=collection&amp;facet.field=schemaNam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440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arin.nl/system/files/DOC3%20Documentation%20of%20corpus.pdf" TargetMode="External"/><Relationship Id="rId4" Type="http://schemas.openxmlformats.org/officeDocument/2006/relationships/hyperlink" Target="http://https/portal.clarin.inl.nl/vu-dnc/%20hdl.handle.net/10032/3d5e2c54770b87d5e27d762ba31502e5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278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ersistent-identifier.nl/?identifier=urn:nbn:nl:ui:13-nw8d-1i" TargetMode="External"/><Relationship Id="rId4" Type="http://schemas.openxmlformats.org/officeDocument/2006/relationships/hyperlink" Target="http://data.politicalmashup.nl/v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1404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atalog.clarin.eu/vlo/?q=Meertens" TargetMode="External"/><Relationship Id="rId2" Type="http://schemas.openxmlformats.org/officeDocument/2006/relationships/hyperlink" Target="http://catalog.clarin.eu/vlo/?q=INL+taalba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atalog.clarin.eu/vlo/?fq=nationalProject:Dutch+Language+Union" TargetMode="External"/><Relationship Id="rId4" Type="http://schemas.openxmlformats.org/officeDocument/2006/relationships/hyperlink" Target="http://catalog.clarin.eu/vlo/?q=Max+Planck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atalog.clarin.eu/vlo/?fq=collection:Nederlands+Instituut+voor+Beeld+en+Geluid+Academia+collecti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orpus1.mpi.nl/ds/imdi_browser/viewcontroller?request=view&amp;nodeid=MPI84720#&amp;row=7" TargetMode="External"/><Relationship Id="rId2" Type="http://schemas.openxmlformats.org/officeDocument/2006/relationships/hyperlink" Target="http://www.clarin.nl/node/14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atalog.clarin.eu/vlo/?fq=resourceType:Software" TargetMode="External"/><Relationship Id="rId7" Type="http://schemas.openxmlformats.org/officeDocument/2006/relationships/hyperlink" Target="http://lrt.clarin.eu/view_tools" TargetMode="External"/><Relationship Id="rId2" Type="http://schemas.openxmlformats.org/officeDocument/2006/relationships/hyperlink" Target="http://catalog.clarin.eu/vlo/?fq=resourceType:Application+/+Too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talog.clarin.eu/vlo/?fq=resourceType:Web+Service" TargetMode="External"/><Relationship Id="rId5" Type="http://schemas.openxmlformats.org/officeDocument/2006/relationships/hyperlink" Target="http://catalog.clarin.eu/vlo/?fq=resourceType:Tool" TargetMode="External"/><Relationship Id="rId4" Type="http://schemas.openxmlformats.org/officeDocument/2006/relationships/hyperlink" Target="http://catalog.clarin.eu/vlo/?fq=resourceType:Service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gtb.inl.nl/openlaszlo/my-apps/GTB/Productie/HuidigeVersie/src/inlgtb.html?owner=WFT" TargetMode="External"/><Relationship Id="rId3" Type="http://schemas.openxmlformats.org/officeDocument/2006/relationships/hyperlink" Target="http://www.clarin.nl/node/278" TargetMode="External"/><Relationship Id="rId7" Type="http://schemas.openxmlformats.org/officeDocument/2006/relationships/hyperlink" Target="http://gtb.inl.nl/openlaszlo/my-apps/GTB/Productie/HuidigeVersie/src/inlgtb.html" TargetMode="External"/><Relationship Id="rId2" Type="http://schemas.openxmlformats.org/officeDocument/2006/relationships/hyperlink" Target="http://yago.meertens.knaw.nl/CoavaMainApplica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dl.handle.net/10032/89511c6d452ec7110717d8b3fc359e4d" TargetMode="External"/><Relationship Id="rId5" Type="http://schemas.openxmlformats.org/officeDocument/2006/relationships/hyperlink" Target="http://www.clarin.nl/node/70" TargetMode="External"/><Relationship Id="rId4" Type="http://schemas.openxmlformats.org/officeDocument/2006/relationships/hyperlink" Target="http://cornetto.inl.nl/cornetto/cornetto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ordenboekgrieks.nl/" TargetMode="External"/><Relationship Id="rId7" Type="http://schemas.openxmlformats.org/officeDocument/2006/relationships/hyperlink" Target="http://www.ru.nl/sign-lang/projects/signlinc/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at-mpi.eu/tools/elan/" TargetMode="External"/><Relationship Id="rId5" Type="http://schemas.openxmlformats.org/officeDocument/2006/relationships/hyperlink" Target="http://tla.mpi.nl/tools/tla-tools/lexus/" TargetMode="External"/><Relationship Id="rId4" Type="http://schemas.openxmlformats.org/officeDocument/2006/relationships/hyperlink" Target="http://www.clarin.nl/node/70#Sign-LinC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gysseling.corpus.taalbanknederlands.inl.nl/cqlwebapp/search.html" TargetMode="External"/><Relationship Id="rId2" Type="http://schemas.openxmlformats.org/officeDocument/2006/relationships/hyperlink" Target="http://yago.meertens.knaw.nl/CoavaMainApplica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derbooms.ccl.kuleuven.be/eng/" TargetMode="External"/><Relationship Id="rId5" Type="http://schemas.openxmlformats.org/officeDocument/2006/relationships/hyperlink" Target="http://yago.meertens.knaw.nl/apache/Fesli/" TargetMode="External"/><Relationship Id="rId4" Type="http://schemas.openxmlformats.org/officeDocument/2006/relationships/hyperlink" Target="http://www.clarin.nl/node/278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system/files/Demo-MIMORE.pptx" TargetMode="External"/><Relationship Id="rId2" Type="http://schemas.openxmlformats.org/officeDocument/2006/relationships/hyperlink" Target="http://www.meertens.knaw.nl/mimore/sear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nl/node/1404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tla.mpi.nl/tools/tla-tools/lexus/" TargetMode="External"/><Relationship Id="rId7" Type="http://schemas.openxmlformats.org/officeDocument/2006/relationships/hyperlink" Target="http://tds2.dans.knaw.nl/" TargetMode="External"/><Relationship Id="rId2" Type="http://schemas.openxmlformats.org/officeDocument/2006/relationships/hyperlink" Target="http://www.clarin.nl/node/70#Sign-Lin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70" TargetMode="External"/><Relationship Id="rId5" Type="http://schemas.openxmlformats.org/officeDocument/2006/relationships/hyperlink" Target="http://www.ru.nl/sign-lang/projects/signlinc/" TargetMode="External"/><Relationship Id="rId4" Type="http://schemas.openxmlformats.org/officeDocument/2006/relationships/hyperlink" Target="http://www.lat-mpi.eu/tools/elan/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ederenbank.nl/" TargetMode="External"/><Relationship Id="rId3" Type="http://schemas.openxmlformats.org/officeDocument/2006/relationships/hyperlink" Target="http://catalog.clarin.eu/vlo/?q=Arthurian&amp;fq=collection:Arthurian+Fiction+project" TargetMode="External"/><Relationship Id="rId7" Type="http://schemas.openxmlformats.org/officeDocument/2006/relationships/hyperlink" Target="http://catalog.clarin.eu/vlo/?fq=collection:Meertens+collection:+Liederenbank" TargetMode="External"/><Relationship Id="rId2" Type="http://schemas.openxmlformats.org/officeDocument/2006/relationships/hyperlink" Target="http://www.arthurianfiction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162" TargetMode="External"/><Relationship Id="rId5" Type="http://schemas.openxmlformats.org/officeDocument/2006/relationships/hyperlink" Target="http://www.clarin.nl/page/about/projects/162" TargetMode="External"/><Relationship Id="rId4" Type="http://schemas.openxmlformats.org/officeDocument/2006/relationships/hyperlink" Target="https://service.arthurianfiction.org/static/index.html#current=Manuscripts" TargetMode="External"/><Relationship Id="rId9" Type="http://schemas.openxmlformats.org/officeDocument/2006/relationships/hyperlink" Target="http://www.clarin.nl/node/1404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sandbox.namescape.nl/" TargetMode="External"/><Relationship Id="rId3" Type="http://schemas.openxmlformats.org/officeDocument/2006/relationships/hyperlink" Target="http://www.clarin.nl/node/278" TargetMode="External"/><Relationship Id="rId7" Type="http://schemas.openxmlformats.org/officeDocument/2006/relationships/hyperlink" Target="http://visualizer.namescape.nl/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arcode-browser.namescape.nl/index.xql" TargetMode="External"/><Relationship Id="rId5" Type="http://schemas.openxmlformats.org/officeDocument/2006/relationships/hyperlink" Target="http://search.namescape.nl/" TargetMode="External"/><Relationship Id="rId4" Type="http://schemas.openxmlformats.org/officeDocument/2006/relationships/hyperlink" Target="http://blog.namescape.nl/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arin.nl/node/70#INTER-VIEWs" TargetMode="External"/><Relationship Id="rId3" Type="http://schemas.openxmlformats.org/officeDocument/2006/relationships/hyperlink" Target="http://www.clarin.nl/node/70" TargetMode="External"/><Relationship Id="rId7" Type="http://schemas.openxmlformats.org/officeDocument/2006/relationships/hyperlink" Target="http://wwwlands2.let.kun.nl/spex/annotationtool/?p=manual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lands2.let.kun.nl/spex/annotationtool/signup.php" TargetMode="External"/><Relationship Id="rId5" Type="http://schemas.openxmlformats.org/officeDocument/2006/relationships/hyperlink" Target="http://www.watveteranenvertellen.nl/annotationtool/" TargetMode="External"/><Relationship Id="rId4" Type="http://schemas.openxmlformats.org/officeDocument/2006/relationships/hyperlink" Target="http://ckcc.huygens.knaw.nl/epistolarium/" TargetMode="External"/><Relationship Id="rId9" Type="http://schemas.openxmlformats.org/officeDocument/2006/relationships/hyperlink" Target="http://www.nederlab.nl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7" TargetMode="External"/><Relationship Id="rId2" Type="http://schemas.openxmlformats.org/officeDocument/2006/relationships/hyperlink" Target="http://www.clarin.nl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dev.wahsp.nl/" TargetMode="External"/><Relationship Id="rId3" Type="http://schemas.openxmlformats.org/officeDocument/2006/relationships/hyperlink" Target="http://www.polimedia.nl/" TargetMode="External"/><Relationship Id="rId7" Type="http://schemas.openxmlformats.org/officeDocument/2006/relationships/hyperlink" Target="http://www.clarin.nl/node/245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od.knaw.nl/nl/verrijkt-koninkrijk" TargetMode="External"/><Relationship Id="rId11" Type="http://schemas.openxmlformats.org/officeDocument/2006/relationships/hyperlink" Target="http://wip.politicalmashup.nl/search/" TargetMode="External"/><Relationship Id="rId5" Type="http://schemas.openxmlformats.org/officeDocument/2006/relationships/hyperlink" Target="http://www.loedejongdigitaal.nl/search/" TargetMode="External"/><Relationship Id="rId10" Type="http://schemas.openxmlformats.org/officeDocument/2006/relationships/hyperlink" Target="http://www.clarin.nl/node/410" TargetMode="External"/><Relationship Id="rId4" Type="http://schemas.openxmlformats.org/officeDocument/2006/relationships/hyperlink" Target="http://www.clarin.nl/node/1404" TargetMode="External"/><Relationship Id="rId9" Type="http://schemas.openxmlformats.org/officeDocument/2006/relationships/hyperlink" Target="http://www.biland.nl/wahspcms/search-engine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ertens.knaw.nl/migmap/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dl.handle.net/10744/mi_a3c789b7-28dd-4a30-a79d-9f77bde50353" TargetMode="External"/><Relationship Id="rId4" Type="http://schemas.openxmlformats.org/officeDocument/2006/relationships/hyperlink" Target="http://www.meertens.knaw.nl/migmap/?lang=en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hdl.handle.net/1839/00-SERV-0000-0000-004F-F" TargetMode="External"/><Relationship Id="rId2" Type="http://schemas.openxmlformats.org/officeDocument/2006/relationships/hyperlink" Target="http://www.clarin.nl/node/70#AAM-L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-laborate.nl/en/" TargetMode="External"/><Relationship Id="rId5" Type="http://schemas.openxmlformats.org/officeDocument/2006/relationships/hyperlink" Target="https://www.elaborate.huygens.knaw.nl/signin" TargetMode="External"/><Relationship Id="rId4" Type="http://schemas.openxmlformats.org/officeDocument/2006/relationships/hyperlink" Target="http://www.clarin.nl/node/1404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tveteranenvertellen.nl/annotationtool/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70#INTER-VIEWs" TargetMode="External"/><Relationship Id="rId5" Type="http://schemas.openxmlformats.org/officeDocument/2006/relationships/hyperlink" Target="http://wwwlands2.let.kun.nl/spex/annotationtool/?p=manual" TargetMode="External"/><Relationship Id="rId4" Type="http://schemas.openxmlformats.org/officeDocument/2006/relationships/hyperlink" Target="http://wwwlands2.let.kun.nl/spex/annotationtool/signup.php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u.nl/sign-lang/projects/signlinc/" TargetMode="External"/><Relationship Id="rId3" Type="http://schemas.openxmlformats.org/officeDocument/2006/relationships/hyperlink" Target="http://www.lat-mpi.eu/tools/elan/" TargetMode="External"/><Relationship Id="rId7" Type="http://schemas.openxmlformats.org/officeDocument/2006/relationships/hyperlink" Target="http://tla.mpi.nl/tools/tla-tools/lexus/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70#Sign-LinC" TargetMode="External"/><Relationship Id="rId11" Type="http://schemas.openxmlformats.org/officeDocument/2006/relationships/hyperlink" Target="http://www.clarin.nl/node/70#TQE" TargetMode="External"/><Relationship Id="rId5" Type="http://schemas.openxmlformats.org/officeDocument/2006/relationships/hyperlink" Target="https://vimeo.com/67896572" TargetMode="External"/><Relationship Id="rId10" Type="http://schemas.openxmlformats.org/officeDocument/2006/relationships/hyperlink" Target="http://catalog.clarin.eu/oai-harvester/mpi-self-harvest/harvested/results/cmdi/The_Language_Archive_s_IMDI_portal/oai_www_mpi_nl_TQE_cmdi.xml" TargetMode="External"/><Relationship Id="rId4" Type="http://schemas.openxmlformats.org/officeDocument/2006/relationships/hyperlink" Target="http://tla.mpi.nl/tools/tla-tools/annex" TargetMode="External"/><Relationship Id="rId9" Type="http://schemas.openxmlformats.org/officeDocument/2006/relationships/hyperlink" Target="http://hdl.handle.net/1839/00-SERV-0000-0000-0005-6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hdl.handle.net/1839/00-SERV-0000-0000-0009-D" TargetMode="External"/><Relationship Id="rId3" Type="http://schemas.openxmlformats.org/officeDocument/2006/relationships/hyperlink" Target="http://www.clarin.nl/node/70" TargetMode="External"/><Relationship Id="rId7" Type="http://schemas.openxmlformats.org/officeDocument/2006/relationships/hyperlink" Target="http://hdl.handle.net/1839/00-SERV-0000-0000-0008-F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dl.handle.net/1839/00-SERV-0000-0000-0007-2" TargetMode="External"/><Relationship Id="rId11" Type="http://schemas.openxmlformats.org/officeDocument/2006/relationships/hyperlink" Target="http://www.clarin.nl/node/70#ADEPT" TargetMode="External"/><Relationship Id="rId5" Type="http://schemas.openxmlformats.org/officeDocument/2006/relationships/hyperlink" Target="http://hdl.handle.net/1839/00-SERV-0000-0000-0006-4" TargetMode="External"/><Relationship Id="rId10" Type="http://schemas.openxmlformats.org/officeDocument/2006/relationships/hyperlink" Target="http://www.gabmap.nl/?page_id=216" TargetMode="External"/><Relationship Id="rId4" Type="http://schemas.openxmlformats.org/officeDocument/2006/relationships/hyperlink" Target="http://adelheid.ruhosting.nl/" TargetMode="External"/><Relationship Id="rId9" Type="http://schemas.openxmlformats.org/officeDocument/2006/relationships/hyperlink" Target="http://www.gabmap.nl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194.171.119.69/InPolderClient/inpolder.html" TargetMode="External"/><Relationship Id="rId7" Type="http://schemas.openxmlformats.org/officeDocument/2006/relationships/hyperlink" Target="https://portal.clarin.inl.nl/ticclops" TargetMode="External"/><Relationship Id="rId2" Type="http://schemas.openxmlformats.org/officeDocument/2006/relationships/hyperlink" Target="http://www.clarin.nl/node/16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70" TargetMode="External"/><Relationship Id="rId5" Type="http://schemas.openxmlformats.org/officeDocument/2006/relationships/hyperlink" Target="http://ner.namescape.nl/namescape/tagger" TargetMode="External"/><Relationship Id="rId4" Type="http://schemas.openxmlformats.org/officeDocument/2006/relationships/hyperlink" Target="http://www.clarin.nl/node/278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yago.meertens.knaw.nl/apache/TTNWW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infrastructures/index_en.cfm?pg=eric" TargetMode="External"/><Relationship Id="rId2" Type="http://schemas.openxmlformats.org/officeDocument/2006/relationships/hyperlink" Target="http://www.clarin.eu/external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tla.mpi.nl/tools/tla-tools/arbil/" TargetMode="External"/><Relationship Id="rId2" Type="http://schemas.openxmlformats.org/officeDocument/2006/relationships/hyperlink" Target="http://www.clarin.eu/node/321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arin.eu/node/3223" TargetMode="External"/><Relationship Id="rId4" Type="http://schemas.openxmlformats.org/officeDocument/2006/relationships/hyperlink" Target="http://catalog.clarin.eu/ds/ComponentRegistry/" TargetMode="Externa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lux13.mpi.nl/schemacat/schema/CGN" TargetMode="External"/><Relationship Id="rId3" Type="http://schemas.openxmlformats.org/officeDocument/2006/relationships/hyperlink" Target="http://www.isocat.org/" TargetMode="External"/><Relationship Id="rId7" Type="http://schemas.openxmlformats.org/officeDocument/2006/relationships/hyperlink" Target="http://lux13.mpi.nl/relcat/" TargetMode="External"/><Relationship Id="rId2" Type="http://schemas.openxmlformats.org/officeDocument/2006/relationships/hyperlink" Target="http://www.clarin.eu/node/23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ocat.org/files/manual.html" TargetMode="External"/><Relationship Id="rId5" Type="http://schemas.openxmlformats.org/officeDocument/2006/relationships/hyperlink" Target="https://catalog.clarin.eu/isocat/rest/help.html" TargetMode="External"/><Relationship Id="rId4" Type="http://schemas.openxmlformats.org/officeDocument/2006/relationships/hyperlink" Target="https://catalog.clarin.eu/isocat/interface/index.html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i.nl/corpus/html/lamus/index.html" TargetMode="External"/><Relationship Id="rId2" Type="http://schemas.openxmlformats.org/officeDocument/2006/relationships/hyperlink" Target="http://tla.mpi.nl/tools/tla-tools/lam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ns.knaw.nl/en/content/data-archive/help-and-support" TargetMode="External"/><Relationship Id="rId5" Type="http://schemas.openxmlformats.org/officeDocument/2006/relationships/hyperlink" Target="https://easy.dans.knaw.nl/ui/home" TargetMode="External"/><Relationship Id="rId4" Type="http://schemas.openxmlformats.org/officeDocument/2006/relationships/hyperlink" Target="http://www.mpi.nl/corpus/manuals/manual-lamus.pdf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node/404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node/134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ertens.knaw.nl/cmdi/search/#q=*%3A*" TargetMode="External"/><Relationship Id="rId2" Type="http://schemas.openxmlformats.org/officeDocument/2006/relationships/hyperlink" Target="http://www.clarin.eu/vl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rpus1.mpi.nl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atalog.clarin.eu/vlo/?wicket:bookmarkablePage=:eu.clarin.cmdi.vlo.pages.ShowResultPage&amp;q=duelme&amp;docId=hdl:10032/a7705dcef39f44a76e1f1b2644a60729" TargetMode="External"/><Relationship Id="rId3" Type="http://schemas.openxmlformats.org/officeDocument/2006/relationships/hyperlink" Target="http://catalog.clarin.eu/vlo/?q=WBD&amp;fq=collection:Dictionary+of+the+Brabantic+dialects" TargetMode="External"/><Relationship Id="rId7" Type="http://schemas.openxmlformats.org/officeDocument/2006/relationships/hyperlink" Target="http://www.clarin.nl/node/70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rnetto.inl.nl/cornetto/cornetto.html" TargetMode="External"/><Relationship Id="rId5" Type="http://schemas.openxmlformats.org/officeDocument/2006/relationships/hyperlink" Target="http://tst-centrale.org/producten/lexica/cornetto/7-56" TargetMode="External"/><Relationship Id="rId10" Type="http://schemas.openxmlformats.org/officeDocument/2006/relationships/hyperlink" Target="http://catalog.clarin.eu/vlo/?wicket:bookmarkablePage=:eu.clarin.cmdi.vlo.pages.ShowResultPage&amp;fq=nationalProject:Dutch+Language+Union&amp;docId=hdl:10032/a7705dcef39f44a76e1f1b2644a60729" TargetMode="External"/><Relationship Id="rId4" Type="http://schemas.openxmlformats.org/officeDocument/2006/relationships/hyperlink" Target="http://catalog.clarin.eu/vlo/?q=WLD&amp;fq=collection:Dictionary+of+the+Limburgian+dialects" TargetMode="External"/><Relationship Id="rId9" Type="http://schemas.openxmlformats.org/officeDocument/2006/relationships/hyperlink" Target="http://duelme.clarin.inl.nl/search.ph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CLARIN INFRASTRUCTURE</a:t>
            </a:r>
            <a:br>
              <a:rPr lang="en-US" dirty="0" smtClean="0"/>
            </a:br>
            <a:r>
              <a:rPr lang="en-US" dirty="0" smtClean="0"/>
              <a:t>(NL PART)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IAP Event</a:t>
            </a:r>
          </a:p>
          <a:p>
            <a:pPr eaLnBrk="1" hangingPunct="1"/>
            <a:r>
              <a:rPr lang="en-US" dirty="0" smtClean="0"/>
              <a:t>Utrecht, 2013-09-04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Linguistically Annotated Data</a:t>
            </a:r>
          </a:p>
          <a:p>
            <a:pPr lvl="1"/>
            <a:r>
              <a:rPr lang="en-US" dirty="0" smtClean="0"/>
              <a:t>Database of the Longitudinal Utrecht Collection of English Accents (</a:t>
            </a:r>
            <a:r>
              <a:rPr lang="en-US" dirty="0" smtClean="0">
                <a:hlinkClick r:id="rId2"/>
              </a:rPr>
              <a:t>D-LUCEA</a:t>
            </a:r>
            <a:r>
              <a:rPr lang="en-US" dirty="0" smtClean="0"/>
              <a:t>) curated data … expected in September</a:t>
            </a:r>
          </a:p>
          <a:p>
            <a:pPr lvl="1"/>
            <a:r>
              <a:rPr lang="en-US" dirty="0" smtClean="0"/>
              <a:t>2013 </a:t>
            </a:r>
            <a:r>
              <a:rPr lang="en-US" dirty="0" smtClean="0">
                <a:hlinkClick r:id="rId2"/>
              </a:rPr>
              <a:t>DISCAN</a:t>
            </a:r>
            <a:r>
              <a:rPr lang="en-US" dirty="0" smtClean="0"/>
              <a:t> text corpus enriched with discourse Annotation and </a:t>
            </a:r>
            <a:r>
              <a:rPr lang="en-US" dirty="0" smtClean="0">
                <a:hlinkClick r:id="rId3"/>
              </a:rPr>
              <a:t>its metadata</a:t>
            </a:r>
            <a:r>
              <a:rPr lang="en-US" dirty="0" smtClean="0"/>
              <a:t> … expected in September 2013 </a:t>
            </a:r>
          </a:p>
          <a:p>
            <a:pPr lvl="1"/>
            <a:r>
              <a:rPr lang="en-US" dirty="0" smtClean="0">
                <a:hlinkClick r:id="rId4"/>
              </a:rPr>
              <a:t>EXILSEA project</a:t>
            </a:r>
            <a:r>
              <a:rPr lang="en-US" dirty="0" smtClean="0"/>
              <a:t> enhancements of the </a:t>
            </a:r>
            <a:r>
              <a:rPr lang="en-US" dirty="0" smtClean="0">
                <a:hlinkClick r:id="rId5"/>
              </a:rPr>
              <a:t>Corpus NGT</a:t>
            </a:r>
            <a:r>
              <a:rPr lang="en-US" dirty="0" smtClean="0"/>
              <a:t>, the world’s first open access sign language corpus, by updating the existing IMDI metadata to CLARIN-standard CMDI descriptions using bilingual ISOcat categories … expected in 2014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Linguistically Annotated Data</a:t>
            </a:r>
          </a:p>
          <a:p>
            <a:pPr lvl="1"/>
            <a:r>
              <a:rPr lang="en-US" dirty="0" smtClean="0">
                <a:hlinkClick r:id="rId2"/>
              </a:rPr>
              <a:t>FESLI</a:t>
            </a:r>
            <a:r>
              <a:rPr lang="en-US" dirty="0" smtClean="0"/>
              <a:t> curated specific language impairment data … expected in October 2013 </a:t>
            </a:r>
          </a:p>
          <a:p>
            <a:pPr lvl="1"/>
            <a:r>
              <a:rPr lang="en-US" dirty="0" smtClean="0">
                <a:hlinkClick r:id="rId3"/>
              </a:rPr>
              <a:t>INPOLDER</a:t>
            </a:r>
            <a:r>
              <a:rPr lang="en-US" dirty="0" smtClean="0"/>
              <a:t> curated data … expected in October 2013 </a:t>
            </a:r>
          </a:p>
          <a:p>
            <a:pPr lvl="1"/>
            <a:r>
              <a:rPr lang="en-US" dirty="0" smtClean="0">
                <a:hlinkClick r:id="rId3"/>
              </a:rPr>
              <a:t>IPROSLA</a:t>
            </a:r>
            <a:r>
              <a:rPr lang="en-US" dirty="0" smtClean="0"/>
              <a:t> project </a:t>
            </a:r>
            <a:r>
              <a:rPr lang="en-US" dirty="0" smtClean="0">
                <a:hlinkClick r:id="rId4"/>
              </a:rPr>
              <a:t>website</a:t>
            </a:r>
            <a:r>
              <a:rPr lang="en-US" dirty="0" smtClean="0"/>
              <a:t> and  </a:t>
            </a:r>
            <a:r>
              <a:rPr lang="en-US" dirty="0" smtClean="0">
                <a:hlinkClick r:id="rId5"/>
              </a:rPr>
              <a:t>metadata</a:t>
            </a:r>
            <a:r>
              <a:rPr lang="en-US" dirty="0" smtClean="0"/>
              <a:t> via the VLO (license needed for access to the data)</a:t>
            </a:r>
          </a:p>
          <a:p>
            <a:pPr lvl="1"/>
            <a:r>
              <a:rPr lang="en-US" dirty="0" smtClean="0">
                <a:hlinkClick r:id="rId2"/>
              </a:rPr>
              <a:t>LAISEANG</a:t>
            </a:r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language documentation data</a:t>
            </a:r>
            <a:r>
              <a:rPr lang="en-US" dirty="0" smtClean="0"/>
              <a:t> … expected in December 2013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Linguistically Annotated Data</a:t>
            </a:r>
          </a:p>
          <a:p>
            <a:pPr lvl="1"/>
            <a:r>
              <a:rPr lang="en-US" dirty="0" smtClean="0">
                <a:hlinkClick r:id="rId2"/>
              </a:rPr>
              <a:t>MIMORE project</a:t>
            </a:r>
            <a:r>
              <a:rPr lang="en-US" dirty="0" smtClean="0"/>
              <a:t> metadata for </a:t>
            </a:r>
            <a:r>
              <a:rPr lang="en-US" dirty="0" smtClean="0">
                <a:hlinkClick r:id="rId3"/>
              </a:rPr>
              <a:t>DiDDD</a:t>
            </a:r>
            <a:r>
              <a:rPr lang="en-US" dirty="0" smtClean="0"/>
              <a:t>, </a:t>
            </a:r>
            <a:r>
              <a:rPr lang="en-US" dirty="0" err="1" smtClean="0">
                <a:hlinkClick r:id="rId4"/>
              </a:rPr>
              <a:t>Dynasand</a:t>
            </a:r>
            <a:r>
              <a:rPr lang="en-US" dirty="0" smtClean="0"/>
              <a:t>, and </a:t>
            </a:r>
            <a:r>
              <a:rPr lang="en-US" dirty="0" smtClean="0">
                <a:hlinkClick r:id="rId5"/>
              </a:rPr>
              <a:t>GTRP</a:t>
            </a:r>
            <a:r>
              <a:rPr lang="en-US" dirty="0" smtClean="0"/>
              <a:t> via Metadata Search (Use the MIMORE Search Engine to search in these data)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NEHOL project</a:t>
            </a:r>
            <a:r>
              <a:rPr lang="en-US" dirty="0" smtClean="0"/>
              <a:t> </a:t>
            </a:r>
            <a:r>
              <a:rPr lang="en-US" dirty="0" smtClean="0">
                <a:hlinkClick r:id="rId7"/>
              </a:rPr>
              <a:t>Negerhollands data</a:t>
            </a:r>
            <a:r>
              <a:rPr lang="en-US" dirty="0" smtClean="0"/>
              <a:t> (via the Virtual Language Observatory)</a:t>
            </a:r>
          </a:p>
          <a:p>
            <a:pPr lvl="1"/>
            <a:r>
              <a:rPr lang="en-US" dirty="0" smtClean="0"/>
              <a:t> WIVU Hebrew Text Database curated by the </a:t>
            </a:r>
            <a:r>
              <a:rPr lang="en-US" dirty="0" smtClean="0">
                <a:hlinkClick r:id="rId8"/>
              </a:rPr>
              <a:t>SHEBANQ project</a:t>
            </a:r>
            <a:r>
              <a:rPr lang="en-US" dirty="0" smtClean="0"/>
              <a:t> … expected in 2014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Linguistically Annotated Data</a:t>
            </a:r>
          </a:p>
          <a:p>
            <a:pPr lvl="1"/>
            <a:r>
              <a:rPr lang="en-US" dirty="0" smtClean="0">
                <a:hlinkClick r:id="rId2"/>
              </a:rPr>
              <a:t>VALID project</a:t>
            </a:r>
            <a:r>
              <a:rPr lang="en-US" dirty="0" smtClean="0"/>
              <a:t> curated five existing, digital data sets of language pathology data collected in the Netherlands, primarily on Dutch … expected in 2014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VU-DNC</a:t>
            </a:r>
            <a:r>
              <a:rPr lang="en-US" dirty="0" smtClean="0"/>
              <a:t> project  </a:t>
            </a:r>
            <a:r>
              <a:rPr lang="en-US" dirty="0" smtClean="0">
                <a:hlinkClick r:id="rId4"/>
              </a:rPr>
              <a:t>Data and its metadata</a:t>
            </a:r>
            <a:r>
              <a:rPr lang="en-US" dirty="0" smtClean="0"/>
              <a:t> and </a:t>
            </a:r>
            <a:r>
              <a:rPr lang="en-US" dirty="0" smtClean="0">
                <a:hlinkClick r:id="rId5"/>
              </a:rPr>
              <a:t>Documentation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Historical and Contemporary Data</a:t>
            </a:r>
          </a:p>
          <a:p>
            <a:pPr lvl="1"/>
            <a:r>
              <a:rPr lang="en-US" dirty="0" smtClean="0"/>
              <a:t>Curated maritime history legacy datasets curated with the tool chain and methodology developed by the </a:t>
            </a:r>
            <a:r>
              <a:rPr lang="en-US" dirty="0" smtClean="0">
                <a:hlinkClick r:id="rId2"/>
              </a:rPr>
              <a:t>DSS project</a:t>
            </a:r>
            <a:r>
              <a:rPr lang="en-US" dirty="0" smtClean="0"/>
              <a:t> … expected in 2014</a:t>
            </a:r>
          </a:p>
          <a:p>
            <a:pPr lvl="1"/>
            <a:r>
              <a:rPr lang="en-US" dirty="0" smtClean="0">
                <a:hlinkClick r:id="rId3"/>
              </a:rPr>
              <a:t>Polimedia</a:t>
            </a:r>
            <a:r>
              <a:rPr lang="en-US" dirty="0" smtClean="0"/>
              <a:t> curated multi-media data …expected in September 2013</a:t>
            </a:r>
          </a:p>
          <a:p>
            <a:pPr lvl="1"/>
            <a:r>
              <a:rPr lang="en-US" dirty="0" err="1" smtClean="0">
                <a:hlinkClick r:id="rId4"/>
              </a:rPr>
              <a:t>Loe</a:t>
            </a:r>
            <a:r>
              <a:rPr lang="en-US" dirty="0" smtClean="0">
                <a:hlinkClick r:id="rId4"/>
              </a:rPr>
              <a:t> de Jong’s texts on the Second World War curated</a:t>
            </a:r>
            <a:r>
              <a:rPr lang="en-US" dirty="0" smtClean="0"/>
              <a:t>  (by the </a:t>
            </a:r>
            <a:r>
              <a:rPr lang="en-US" dirty="0" err="1" smtClean="0">
                <a:hlinkClick r:id="rId3"/>
              </a:rPr>
              <a:t>Verrijkt</a:t>
            </a:r>
            <a:r>
              <a:rPr lang="en-US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Koninkrijk</a:t>
            </a:r>
            <a:r>
              <a:rPr lang="en-US" dirty="0" smtClean="0">
                <a:hlinkClick r:id="rId3"/>
              </a:rPr>
              <a:t> project</a:t>
            </a:r>
            <a:r>
              <a:rPr lang="en-US" dirty="0" smtClean="0"/>
              <a:t>) also </a:t>
            </a:r>
            <a:r>
              <a:rPr lang="en-US" dirty="0" smtClean="0">
                <a:hlinkClick r:id="rId5"/>
              </a:rPr>
              <a:t>via DANS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Religious Data</a:t>
            </a:r>
          </a:p>
          <a:p>
            <a:pPr lvl="1"/>
            <a:r>
              <a:rPr lang="en-US" dirty="0" smtClean="0">
                <a:hlinkClick r:id="rId2"/>
              </a:rPr>
              <a:t>PILNAR</a:t>
            </a:r>
            <a:r>
              <a:rPr lang="en-US" dirty="0" smtClean="0"/>
              <a:t> curated Pilgrimage data …expected in October 2013</a:t>
            </a:r>
          </a:p>
          <a:p>
            <a:pPr lvl="1"/>
            <a:r>
              <a:rPr lang="en-US" dirty="0" smtClean="0"/>
              <a:t>WIVU Hebrew Text Database curated by the </a:t>
            </a:r>
            <a:r>
              <a:rPr lang="en-US" dirty="0" smtClean="0">
                <a:hlinkClick r:id="rId3"/>
              </a:rPr>
              <a:t>SHEBANQ project</a:t>
            </a:r>
            <a:r>
              <a:rPr lang="en-US" dirty="0" smtClean="0"/>
              <a:t> … expected in 2014</a:t>
            </a:r>
          </a:p>
          <a:p>
            <a:r>
              <a:rPr lang="en-US" dirty="0" smtClean="0"/>
              <a:t>Art History Data</a:t>
            </a:r>
          </a:p>
          <a:p>
            <a:pPr lvl="1"/>
            <a:r>
              <a:rPr lang="en-US" dirty="0" smtClean="0"/>
              <a:t>Rembrandt Documents (RemDoc) database linked with RKD resources and a library catalogue (by the </a:t>
            </a:r>
            <a:r>
              <a:rPr lang="en-US" dirty="0" smtClean="0">
                <a:hlinkClick r:id="rId3"/>
              </a:rPr>
              <a:t>RemBench project</a:t>
            </a:r>
            <a:r>
              <a:rPr lang="en-US" dirty="0" smtClean="0"/>
              <a:t>) … expected in 2014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From the CLARIN-Centres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2"/>
              </a:rPr>
              <a:t>INL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Meertens Institute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4"/>
              </a:rPr>
              <a:t>MPI-PL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(</a:t>
            </a:r>
            <a:r>
              <a:rPr lang="en-US" dirty="0" smtClean="0">
                <a:hlinkClick r:id="rId5"/>
              </a:rPr>
              <a:t>TST-Centrale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DANS … to follow soon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Huygens ING … to follow soon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data ‘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From the CLARIN Data Providers</a:t>
            </a:r>
          </a:p>
          <a:p>
            <a:pPr lvl="1"/>
            <a:r>
              <a:rPr lang="en-US" dirty="0" err="1" smtClean="0"/>
              <a:t>Beeld</a:t>
            </a:r>
            <a:r>
              <a:rPr lang="en-US" dirty="0" smtClean="0"/>
              <a:t> en </a:t>
            </a:r>
            <a:r>
              <a:rPr lang="en-US" dirty="0" err="1" smtClean="0"/>
              <a:t>Geluid</a:t>
            </a:r>
            <a:r>
              <a:rPr lang="en-US" dirty="0" smtClean="0"/>
              <a:t> (Netherlands Institute for Sound &amp; Vision) </a:t>
            </a:r>
            <a:r>
              <a:rPr lang="en-US" dirty="0" smtClean="0">
                <a:hlinkClick r:id="rId2"/>
              </a:rPr>
              <a:t>Academia Collection</a:t>
            </a:r>
            <a:r>
              <a:rPr lang="en-US" dirty="0" smtClean="0"/>
              <a:t> via the VLO</a:t>
            </a:r>
          </a:p>
          <a:p>
            <a:pPr lvl="1"/>
            <a:r>
              <a:rPr lang="en-US" dirty="0" err="1" smtClean="0"/>
              <a:t>Koninklijke</a:t>
            </a:r>
            <a:r>
              <a:rPr lang="en-US" dirty="0" smtClean="0"/>
              <a:t> </a:t>
            </a:r>
            <a:r>
              <a:rPr lang="en-US" dirty="0" err="1" smtClean="0"/>
              <a:t>Bibliotheek</a:t>
            </a:r>
            <a:r>
              <a:rPr lang="en-US" dirty="0" smtClean="0"/>
              <a:t> (National Library) digital collections … expected by the end of 2013</a:t>
            </a:r>
          </a:p>
          <a:p>
            <a:pPr lvl="1"/>
            <a:r>
              <a:rPr lang="en-US" dirty="0" smtClean="0"/>
              <a:t>Utrecht University Library Digital Collection … expected by the end of 2013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data’ 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Curated by the </a:t>
            </a:r>
            <a:r>
              <a:rPr lang="en-US" dirty="0" smtClean="0">
                <a:hlinkClick r:id="rId2"/>
              </a:rPr>
              <a:t>Data Curation Service</a:t>
            </a:r>
            <a:endParaRPr lang="en-US" dirty="0" smtClean="0"/>
          </a:p>
          <a:p>
            <a:pPr lvl="1"/>
            <a:r>
              <a:rPr lang="en-US" dirty="0" smtClean="0"/>
              <a:t>IPNV Interviews with veterans (to DANS)</a:t>
            </a:r>
          </a:p>
          <a:p>
            <a:pPr lvl="1"/>
            <a:r>
              <a:rPr lang="en-US" dirty="0" smtClean="0"/>
              <a:t>Dictionary ‘</a:t>
            </a:r>
            <a:r>
              <a:rPr lang="en-US" dirty="0" err="1" smtClean="0"/>
              <a:t>Gelderse</a:t>
            </a:r>
            <a:r>
              <a:rPr lang="en-US" dirty="0" smtClean="0"/>
              <a:t>’ Dialects, </a:t>
            </a:r>
            <a:r>
              <a:rPr lang="en-US" dirty="0" err="1" smtClean="0"/>
              <a:t>Rivierengebied</a:t>
            </a:r>
            <a:r>
              <a:rPr lang="en-US" dirty="0" smtClean="0"/>
              <a:t>  and </a:t>
            </a:r>
            <a:r>
              <a:rPr lang="en-US" dirty="0" err="1" smtClean="0"/>
              <a:t>Veluwe</a:t>
            </a:r>
            <a:r>
              <a:rPr lang="en-US" dirty="0" smtClean="0"/>
              <a:t>  (to Meertens)</a:t>
            </a:r>
          </a:p>
          <a:p>
            <a:pPr lvl="1"/>
            <a:r>
              <a:rPr lang="en-US" dirty="0" smtClean="0"/>
              <a:t> Curation of </a:t>
            </a:r>
            <a:r>
              <a:rPr lang="en-US" dirty="0" err="1" smtClean="0"/>
              <a:t>organisation</a:t>
            </a:r>
            <a:r>
              <a:rPr lang="en-US" dirty="0" smtClean="0"/>
              <a:t> names for </a:t>
            </a:r>
            <a:r>
              <a:rPr lang="en-US" dirty="0" err="1" smtClean="0"/>
              <a:t>OpenSkos</a:t>
            </a:r>
            <a:r>
              <a:rPr lang="en-US" dirty="0" smtClean="0"/>
              <a:t> (for the CLAVAS project) </a:t>
            </a:r>
          </a:p>
          <a:p>
            <a:pPr lvl="1"/>
            <a:r>
              <a:rPr lang="en-US" dirty="0" smtClean="0"/>
              <a:t>LESLLA  Lower Education Second Language Learner Acquisition data</a:t>
            </a:r>
          </a:p>
          <a:p>
            <a:pPr lvl="1"/>
            <a:r>
              <a:rPr lang="en-US" dirty="0" smtClean="0">
                <a:hlinkClick r:id="rId3"/>
              </a:rPr>
              <a:t>Dutch Bilingualism Database</a:t>
            </a:r>
            <a:r>
              <a:rPr lang="en-US" dirty="0" smtClean="0"/>
              <a:t> / TCULT … soon</a:t>
            </a:r>
          </a:p>
          <a:p>
            <a:pPr lvl="1"/>
            <a:r>
              <a:rPr lang="en-US" dirty="0" smtClean="0"/>
              <a:t>5 more dialect dictionaries … soon </a:t>
            </a:r>
          </a:p>
          <a:p>
            <a:pPr lvl="1"/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data’ 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apply the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CLARIN-NL &amp; CLARIN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(NL part)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Invitation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VLO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2"/>
              </a:rPr>
              <a:t>Application / Tools</a:t>
            </a:r>
            <a:endParaRPr lang="en-US" dirty="0" smtClean="0">
              <a:hlinkClick r:id="rId3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Software</a:t>
            </a:r>
            <a:r>
              <a:rPr 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4"/>
              </a:rPr>
              <a:t>Services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5"/>
              </a:rPr>
              <a:t>Tools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6"/>
              </a:rPr>
              <a:t>Web services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All from the CLARIN PP  </a:t>
            </a:r>
            <a:r>
              <a:rPr lang="en-US" dirty="0" smtClean="0">
                <a:hlinkClick r:id="rId7"/>
              </a:rPr>
              <a:t>Tools Inventory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None from CLARIN-NL but</a:t>
            </a:r>
          </a:p>
          <a:p>
            <a:pPr marL="742950" lvl="2" indent="-342900">
              <a:lnSpc>
                <a:spcPct val="80000"/>
              </a:lnSpc>
            </a:pPr>
            <a:r>
              <a:rPr lang="en-US" dirty="0" smtClean="0"/>
              <a:t>Metadata profile and components for software by the MD4T project … expected in October 2013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tools’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Can apply the tools and services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Annotation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Processing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Lexical Resources</a:t>
            </a:r>
          </a:p>
          <a:p>
            <a:pPr lvl="1"/>
            <a:r>
              <a:rPr lang="en-US" dirty="0" smtClean="0">
                <a:hlinkClick r:id="rId2"/>
              </a:rPr>
              <a:t>COAVA</a:t>
            </a:r>
            <a:r>
              <a:rPr lang="en-US" dirty="0" smtClean="0"/>
              <a:t> application Dialect Lexicon Browser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Cornetto-LMF-RFD project</a:t>
            </a:r>
            <a:r>
              <a:rPr lang="en-US" dirty="0" smtClean="0"/>
              <a:t>  </a:t>
            </a:r>
            <a:r>
              <a:rPr lang="en-US" dirty="0" smtClean="0">
                <a:hlinkClick r:id="rId4"/>
              </a:rPr>
              <a:t>Interface</a:t>
            </a:r>
            <a:r>
              <a:rPr lang="en-US" dirty="0" smtClean="0"/>
              <a:t> to Cornetto</a:t>
            </a:r>
          </a:p>
          <a:p>
            <a:pPr lvl="1"/>
            <a:r>
              <a:rPr lang="en-US" dirty="0" smtClean="0">
                <a:hlinkClick r:id="rId5"/>
              </a:rPr>
              <a:t>DuELME project</a:t>
            </a:r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interface</a:t>
            </a:r>
            <a:r>
              <a:rPr lang="en-US" dirty="0" smtClean="0"/>
              <a:t> (new interface hopefully soon)</a:t>
            </a:r>
          </a:p>
          <a:p>
            <a:pPr lvl="1"/>
            <a:r>
              <a:rPr lang="en-US" dirty="0" smtClean="0">
                <a:hlinkClick r:id="rId7"/>
              </a:rPr>
              <a:t>GTB</a:t>
            </a:r>
            <a:r>
              <a:rPr lang="en-US" dirty="0" smtClean="0"/>
              <a:t> (Integrated Language Bank) including the  </a:t>
            </a:r>
            <a:r>
              <a:rPr lang="en-US" dirty="0" smtClean="0">
                <a:hlinkClick r:id="rId8"/>
              </a:rPr>
              <a:t>WFT-GTB</a:t>
            </a:r>
            <a:r>
              <a:rPr lang="en-US" dirty="0" smtClean="0"/>
              <a:t> Frisian dictionary in the GTB) (Dutch interface)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Lexical Resources</a:t>
            </a:r>
          </a:p>
          <a:p>
            <a:pPr lvl="1"/>
            <a:r>
              <a:rPr lang="en-US" dirty="0" smtClean="0">
                <a:hlinkClick r:id="rId2"/>
              </a:rPr>
              <a:t>GrNe project</a:t>
            </a:r>
            <a:r>
              <a:rPr lang="en-US" dirty="0" smtClean="0"/>
              <a:t>  </a:t>
            </a:r>
            <a:r>
              <a:rPr lang="en-US" dirty="0" smtClean="0">
                <a:hlinkClick r:id="rId3"/>
              </a:rPr>
              <a:t>search interface</a:t>
            </a:r>
            <a:r>
              <a:rPr lang="en-US" dirty="0" smtClean="0"/>
              <a:t> for searching in  a Greek-Dutch dictionary  (letter </a:t>
            </a:r>
            <a:r>
              <a:rPr lang="el-GR" dirty="0" smtClean="0"/>
              <a:t>Π</a:t>
            </a:r>
            <a:r>
              <a:rPr lang="en-US" dirty="0" smtClean="0"/>
              <a:t> only), Dutch interface</a:t>
            </a:r>
          </a:p>
          <a:p>
            <a:pPr lvl="1"/>
            <a:r>
              <a:rPr lang="en-US" dirty="0" smtClean="0">
                <a:hlinkClick r:id="rId4"/>
              </a:rPr>
              <a:t>SignLinc subproject</a:t>
            </a:r>
            <a:r>
              <a:rPr lang="en-US" dirty="0" smtClean="0"/>
              <a:t>  enhancements to </a:t>
            </a:r>
            <a:r>
              <a:rPr lang="en-US" dirty="0" smtClean="0">
                <a:hlinkClick r:id="rId5"/>
              </a:rPr>
              <a:t>LEXUS</a:t>
            </a:r>
            <a:r>
              <a:rPr lang="en-US" dirty="0" smtClean="0"/>
              <a:t> (version 3.00 and higher)  and </a:t>
            </a:r>
            <a:r>
              <a:rPr lang="en-US" dirty="0" smtClean="0">
                <a:hlinkClick r:id="rId6"/>
              </a:rPr>
              <a:t>ELAN tool</a:t>
            </a:r>
            <a:r>
              <a:rPr lang="en-US" dirty="0" smtClean="0"/>
              <a:t>  (version 4.00 and higher)  (</a:t>
            </a:r>
            <a:r>
              <a:rPr lang="en-US" dirty="0" smtClean="0">
                <a:hlinkClick r:id="rId7"/>
              </a:rPr>
              <a:t>SignLinC website)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Linguistically Annotated Corpora</a:t>
            </a:r>
          </a:p>
          <a:p>
            <a:pPr lvl="1"/>
            <a:r>
              <a:rPr lang="en-US" dirty="0" smtClean="0">
                <a:hlinkClick r:id="rId2"/>
              </a:rPr>
              <a:t>COAVA</a:t>
            </a:r>
            <a:r>
              <a:rPr lang="en-US" dirty="0" smtClean="0"/>
              <a:t> application CHILDES browser</a:t>
            </a:r>
          </a:p>
          <a:p>
            <a:pPr lvl="1"/>
            <a:r>
              <a:rPr lang="en-US" dirty="0" smtClean="0">
                <a:hlinkClick r:id="rId3"/>
              </a:rPr>
              <a:t>Search interface (beta)</a:t>
            </a:r>
            <a:r>
              <a:rPr lang="en-US" dirty="0" smtClean="0"/>
              <a:t> to Corpus </a:t>
            </a:r>
            <a:r>
              <a:rPr lang="en-US" dirty="0" err="1" smtClean="0"/>
              <a:t>Gysseling</a:t>
            </a:r>
            <a:r>
              <a:rPr lang="en-US" dirty="0" smtClean="0"/>
              <a:t> provided by INL</a:t>
            </a:r>
          </a:p>
          <a:p>
            <a:pPr lvl="1"/>
            <a:r>
              <a:rPr lang="en-US" dirty="0" smtClean="0">
                <a:hlinkClick r:id="rId4"/>
              </a:rPr>
              <a:t>FESLI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Search application for search in language selective impairment acquisition data </a:t>
            </a:r>
            <a:r>
              <a:rPr lang="en-US" dirty="0" smtClean="0"/>
              <a:t>… expected in October 2013</a:t>
            </a:r>
          </a:p>
          <a:p>
            <a:pPr lvl="1"/>
            <a:r>
              <a:rPr lang="en-US" dirty="0" smtClean="0">
                <a:hlinkClick r:id="rId6"/>
              </a:rPr>
              <a:t>GreTel</a:t>
            </a:r>
            <a:r>
              <a:rPr lang="en-US" dirty="0" smtClean="0"/>
              <a:t> (result of CLARIN Flanders in the context of the CLARIN-NL/CLARIN Flanders Cooperation)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Linguistically Annotated Corpora</a:t>
            </a:r>
          </a:p>
          <a:p>
            <a:pPr lvl="1"/>
            <a:r>
              <a:rPr lang="en-US" dirty="0" err="1" smtClean="0">
                <a:hlinkClick r:id="rId2"/>
              </a:rPr>
              <a:t>Mimore</a:t>
            </a:r>
            <a:r>
              <a:rPr lang="en-US" dirty="0" smtClean="0">
                <a:hlinkClick r:id="rId2"/>
              </a:rPr>
              <a:t> search</a:t>
            </a:r>
            <a:r>
              <a:rPr lang="en-US" dirty="0" smtClean="0"/>
              <a:t> engine through 3 Dutch dialect databases and a </a:t>
            </a:r>
            <a:r>
              <a:rPr lang="en-US" dirty="0" smtClean="0">
                <a:hlinkClick r:id="rId3"/>
              </a:rPr>
              <a:t>presentation of a demonstration scenario 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OpenSoNaR</a:t>
            </a:r>
            <a:r>
              <a:rPr lang="en-US" dirty="0" smtClean="0"/>
              <a:t> tool for exploring the SoNaR-500 reference corpus … expected in 2014</a:t>
            </a:r>
          </a:p>
          <a:p>
            <a:pPr lvl="1"/>
            <a:r>
              <a:rPr lang="en-US" dirty="0" smtClean="0">
                <a:hlinkClick r:id="rId4"/>
              </a:rPr>
              <a:t>SHEBANQ</a:t>
            </a:r>
            <a:r>
              <a:rPr lang="en-US" dirty="0" smtClean="0"/>
              <a:t> web application demonstrator that enables researchers to perform linguistic queries on the curated WIVU web resource and preserve significant results as annotations to this resource … expected in 2014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Linguistically Annotated Corpora</a:t>
            </a:r>
          </a:p>
          <a:p>
            <a:pPr lvl="1"/>
            <a:r>
              <a:rPr lang="en-US" dirty="0" smtClean="0">
                <a:hlinkClick r:id="rId2"/>
              </a:rPr>
              <a:t>SignLinc subproject</a:t>
            </a:r>
            <a:r>
              <a:rPr lang="en-US" dirty="0" smtClean="0"/>
              <a:t>  enhancements to </a:t>
            </a:r>
            <a:r>
              <a:rPr lang="en-US" dirty="0" smtClean="0">
                <a:hlinkClick r:id="rId3"/>
              </a:rPr>
              <a:t>LEXUS</a:t>
            </a:r>
            <a:r>
              <a:rPr lang="en-US" dirty="0" smtClean="0"/>
              <a:t> (version 3.00 and higher)  and </a:t>
            </a:r>
            <a:r>
              <a:rPr lang="en-US" dirty="0" smtClean="0">
                <a:hlinkClick r:id="rId4"/>
              </a:rPr>
              <a:t>ELAN tool</a:t>
            </a:r>
            <a:r>
              <a:rPr lang="en-US" dirty="0" smtClean="0"/>
              <a:t>  (version 4.00 and higher)  (</a:t>
            </a:r>
            <a:r>
              <a:rPr lang="en-US" dirty="0" smtClean="0">
                <a:hlinkClick r:id="rId5"/>
              </a:rPr>
              <a:t>SignLinC website)</a:t>
            </a:r>
            <a:endParaRPr lang="en-US" dirty="0" smtClean="0"/>
          </a:p>
          <a:p>
            <a:pPr marL="742950" lvl="2" indent="-342900">
              <a:lnSpc>
                <a:spcPct val="80000"/>
              </a:lnSpc>
            </a:pPr>
            <a:r>
              <a:rPr lang="en-US" dirty="0" smtClean="0">
                <a:hlinkClick r:id="rId6"/>
              </a:rPr>
              <a:t>TDS-Curator</a:t>
            </a:r>
            <a:r>
              <a:rPr lang="en-US" dirty="0" smtClean="0"/>
              <a:t> project Access to the </a:t>
            </a:r>
            <a:r>
              <a:rPr lang="en-US" dirty="0" smtClean="0">
                <a:hlinkClick r:id="rId7"/>
              </a:rPr>
              <a:t>Typological Database System </a:t>
            </a:r>
            <a:r>
              <a:rPr lang="en-US" dirty="0" smtClean="0"/>
              <a:t>(TDS)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Literary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Arthurian Fiction  </a:t>
            </a:r>
            <a:r>
              <a:rPr lang="en-US" dirty="0" smtClean="0">
                <a:hlinkClick r:id="rId2"/>
              </a:rPr>
              <a:t>website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metadata</a:t>
            </a:r>
            <a:r>
              <a:rPr lang="en-US" dirty="0" smtClean="0"/>
              <a:t> via the VLO and </a:t>
            </a:r>
            <a:r>
              <a:rPr lang="en-US" dirty="0" smtClean="0">
                <a:hlinkClick r:id="rId4"/>
              </a:rPr>
              <a:t>web application</a:t>
            </a:r>
            <a:r>
              <a:rPr lang="en-US" dirty="0" smtClean="0"/>
              <a:t> (</a:t>
            </a:r>
            <a:r>
              <a:rPr lang="en-US" dirty="0" smtClean="0">
                <a:hlinkClick r:id="rId5"/>
              </a:rPr>
              <a:t>ArthurianFiction subproject</a:t>
            </a:r>
            <a:r>
              <a:rPr lang="en-US" dirty="0" smtClean="0"/>
              <a:t>)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6"/>
              </a:rPr>
              <a:t>C-DSD project</a:t>
            </a:r>
            <a:r>
              <a:rPr lang="en-US" dirty="0" smtClean="0"/>
              <a:t> </a:t>
            </a:r>
            <a:r>
              <a:rPr lang="en-US" dirty="0" err="1" smtClean="0"/>
              <a:t>Liederenbank</a:t>
            </a:r>
            <a:r>
              <a:rPr lang="en-US" dirty="0" smtClean="0"/>
              <a:t> (Song Database) </a:t>
            </a:r>
            <a:r>
              <a:rPr lang="en-US" dirty="0" smtClean="0">
                <a:hlinkClick r:id="rId7"/>
              </a:rPr>
              <a:t>metadata</a:t>
            </a:r>
            <a:r>
              <a:rPr lang="en-US" dirty="0" smtClean="0"/>
              <a:t> via the VLO or via a </a:t>
            </a:r>
            <a:r>
              <a:rPr lang="en-US" dirty="0" smtClean="0">
                <a:hlinkClick r:id="rId8"/>
              </a:rPr>
              <a:t>direct page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9"/>
              </a:rPr>
              <a:t>COBWWWEB</a:t>
            </a:r>
            <a:r>
              <a:rPr lang="en-US" dirty="0" smtClean="0"/>
              <a:t> scholar application for research on the WomenWriters Database and connected databases … expected in 2014 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Literary Data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2"/>
              </a:rPr>
              <a:t>eBNM+</a:t>
            </a:r>
            <a:r>
              <a:rPr lang="en-US" dirty="0" smtClean="0"/>
              <a:t> web application for consultation, using facetted search, and collaborative editing…expected in 2014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EMIT-X</a:t>
            </a:r>
            <a:r>
              <a:rPr lang="en-US" dirty="0" smtClean="0"/>
              <a:t> ...to appear soon </a:t>
            </a:r>
          </a:p>
          <a:p>
            <a:pPr lvl="1">
              <a:lnSpc>
                <a:spcPct val="80000"/>
              </a:lnSpc>
            </a:pPr>
            <a:r>
              <a:rPr lang="en-US" dirty="0" err="1" smtClean="0">
                <a:hlinkClick r:id="rId3"/>
              </a:rPr>
              <a:t>Namescape</a:t>
            </a:r>
            <a:r>
              <a:rPr lang="en-US" dirty="0" smtClean="0">
                <a:hlinkClick r:id="rId3"/>
              </a:rPr>
              <a:t> project</a:t>
            </a:r>
            <a:r>
              <a:rPr lang="en-US" dirty="0" smtClean="0"/>
              <a:t>  </a:t>
            </a:r>
            <a:r>
              <a:rPr lang="en-US" dirty="0" smtClean="0">
                <a:hlinkClick r:id="rId4"/>
              </a:rPr>
              <a:t>web page</a:t>
            </a:r>
            <a:r>
              <a:rPr lang="en-US" dirty="0" smtClean="0"/>
              <a:t>, (Dutch) </a:t>
            </a:r>
            <a:r>
              <a:rPr lang="en-US" dirty="0" smtClean="0">
                <a:hlinkClick r:id="rId5"/>
              </a:rPr>
              <a:t>search interface</a:t>
            </a:r>
            <a:r>
              <a:rPr lang="en-US" dirty="0" smtClean="0"/>
              <a:t>, </a:t>
            </a:r>
            <a:r>
              <a:rPr lang="en-US" dirty="0" smtClean="0">
                <a:hlinkClick r:id="rId6"/>
              </a:rPr>
              <a:t>Barcode browser</a:t>
            </a:r>
            <a:r>
              <a:rPr lang="en-US" dirty="0" smtClean="0"/>
              <a:t>  , </a:t>
            </a:r>
            <a:r>
              <a:rPr lang="en-US" dirty="0" err="1" smtClean="0">
                <a:hlinkClick r:id="rId7"/>
              </a:rPr>
              <a:t>Visualiser</a:t>
            </a:r>
            <a:r>
              <a:rPr lang="en-US" dirty="0" smtClean="0"/>
              <a:t>, and </a:t>
            </a:r>
            <a:r>
              <a:rPr lang="en-US" dirty="0" smtClean="0">
                <a:hlinkClick r:id="rId8"/>
              </a:rPr>
              <a:t>Sandbox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Historical and Contemporary  Resources</a:t>
            </a:r>
          </a:p>
          <a:p>
            <a:pPr lvl="1"/>
            <a:r>
              <a:rPr lang="en-US" dirty="0" smtClean="0">
                <a:hlinkClick r:id="rId2"/>
              </a:rPr>
              <a:t>BILAND</a:t>
            </a:r>
            <a:r>
              <a:rPr lang="en-US" dirty="0" smtClean="0"/>
              <a:t> multilingual application for search and discourse analysis in historical text corpora … expected in September 2013</a:t>
            </a:r>
          </a:p>
          <a:p>
            <a:pPr lvl="1"/>
            <a:r>
              <a:rPr lang="en-US" dirty="0" smtClean="0">
                <a:hlinkClick r:id="rId3"/>
              </a:rPr>
              <a:t>CKCC (</a:t>
            </a:r>
            <a:r>
              <a:rPr lang="en-US" dirty="0" err="1" smtClean="0">
                <a:hlinkClick r:id="rId3"/>
              </a:rPr>
              <a:t>Geleerdenbrieven</a:t>
            </a:r>
            <a:r>
              <a:rPr lang="en-US" dirty="0" smtClean="0">
                <a:hlinkClick r:id="rId3"/>
              </a:rPr>
              <a:t>) project</a:t>
            </a:r>
            <a:r>
              <a:rPr lang="en-US" dirty="0" smtClean="0"/>
              <a:t>  </a:t>
            </a:r>
            <a:r>
              <a:rPr lang="en-US" dirty="0" err="1" smtClean="0">
                <a:hlinkClick r:id="rId4"/>
              </a:rPr>
              <a:t>ePistolarium</a:t>
            </a:r>
            <a:r>
              <a:rPr lang="en-US" dirty="0" smtClean="0"/>
              <a:t> (partially funded by CLARIN-NL)</a:t>
            </a:r>
          </a:p>
          <a:p>
            <a:pPr lvl="1"/>
            <a:r>
              <a:rPr lang="en-US" dirty="0" smtClean="0"/>
              <a:t>Search via the </a:t>
            </a:r>
            <a:r>
              <a:rPr lang="en-US" dirty="0" smtClean="0">
                <a:hlinkClick r:id="rId5"/>
              </a:rPr>
              <a:t>Oral History Annotation Tool</a:t>
            </a:r>
            <a:r>
              <a:rPr lang="en-US" dirty="0" smtClean="0"/>
              <a:t>  [</a:t>
            </a:r>
            <a:r>
              <a:rPr lang="en-US" dirty="0" smtClean="0">
                <a:hlinkClick r:id="rId6"/>
              </a:rPr>
              <a:t>special license required</a:t>
            </a:r>
            <a:r>
              <a:rPr lang="en-US" dirty="0" smtClean="0"/>
              <a:t>] and its </a:t>
            </a:r>
            <a:r>
              <a:rPr lang="en-US" dirty="0" smtClean="0">
                <a:hlinkClick r:id="rId7"/>
              </a:rPr>
              <a:t>documentation</a:t>
            </a:r>
            <a:r>
              <a:rPr lang="en-US" dirty="0" smtClean="0"/>
              <a:t>  in  a collection of 250 interviews from the interview project Nederlandse </a:t>
            </a:r>
            <a:r>
              <a:rPr lang="en-US" dirty="0" err="1" smtClean="0"/>
              <a:t>Veteranen</a:t>
            </a:r>
            <a:r>
              <a:rPr lang="en-US" dirty="0" smtClean="0"/>
              <a:t> (Dutch Veterans) (</a:t>
            </a:r>
            <a:r>
              <a:rPr lang="en-US" dirty="0" smtClean="0">
                <a:hlinkClick r:id="rId8"/>
              </a:rPr>
              <a:t>INTER-VIEWs subproject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hlinkClick r:id="rId9"/>
              </a:rPr>
              <a:t>Nederlab</a:t>
            </a:r>
            <a:r>
              <a:rPr lang="en-US" dirty="0" smtClean="0"/>
              <a:t> CLARIN demonstrator … expected in 2014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CLARIN-NL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National project in the Netherlands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2009-2015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Budget: 9.01 m euro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Funding by NWO (National Roadmap Large Scale Infrastructures)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Coordinated by Utrecht University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3"/>
              </a:rPr>
              <a:t>&gt;33 partners </a:t>
            </a:r>
            <a:r>
              <a:rPr lang="en-US" dirty="0" smtClean="0"/>
              <a:t>(universities, royal academy institutes, independent institutes, libraries, etc.)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Historical and Contemporary  Resources</a:t>
            </a:r>
          </a:p>
          <a:p>
            <a:pPr lvl="1"/>
            <a:r>
              <a:rPr lang="en-US" dirty="0" smtClean="0">
                <a:hlinkClick r:id="rId2"/>
              </a:rPr>
              <a:t>Polimedia</a:t>
            </a:r>
            <a:r>
              <a:rPr lang="en-US" dirty="0" smtClean="0"/>
              <a:t> project </a:t>
            </a:r>
            <a:r>
              <a:rPr lang="en-US" dirty="0" smtClean="0">
                <a:hlinkClick r:id="rId3"/>
              </a:rPr>
              <a:t>application for cross-media analysis</a:t>
            </a:r>
            <a:endParaRPr lang="en-US" dirty="0" smtClean="0"/>
          </a:p>
          <a:p>
            <a:pPr lvl="1"/>
            <a:r>
              <a:rPr lang="en-US" dirty="0" err="1" smtClean="0">
                <a:hlinkClick r:id="rId4"/>
              </a:rPr>
              <a:t>Quamerdes</a:t>
            </a:r>
            <a:r>
              <a:rPr lang="en-US" dirty="0" smtClean="0"/>
              <a:t> application for quantitative content analysis of television and printed media …expected in 2014</a:t>
            </a:r>
          </a:p>
          <a:p>
            <a:pPr lvl="1"/>
            <a:r>
              <a:rPr lang="en-US" dirty="0" smtClean="0">
                <a:hlinkClick r:id="rId5"/>
              </a:rPr>
              <a:t>Search application</a:t>
            </a:r>
            <a:r>
              <a:rPr lang="en-US" dirty="0" smtClean="0"/>
              <a:t> of the </a:t>
            </a:r>
            <a:r>
              <a:rPr lang="en-US" dirty="0" err="1" smtClean="0">
                <a:hlinkClick r:id="rId6"/>
              </a:rPr>
              <a:t>Verrijkt</a:t>
            </a:r>
            <a:r>
              <a:rPr lang="en-US" dirty="0" smtClean="0">
                <a:hlinkClick r:id="rId6"/>
              </a:rPr>
              <a:t> </a:t>
            </a:r>
            <a:r>
              <a:rPr lang="en-US" dirty="0" err="1" smtClean="0">
                <a:hlinkClick r:id="rId6"/>
              </a:rPr>
              <a:t>Koninkrijk</a:t>
            </a:r>
            <a:r>
              <a:rPr lang="en-US" dirty="0" smtClean="0">
                <a:hlinkClick r:id="rId6"/>
              </a:rPr>
              <a:t> project</a:t>
            </a:r>
            <a:r>
              <a:rPr lang="en-US" dirty="0" smtClean="0"/>
              <a:t> (see also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) in </a:t>
            </a:r>
            <a:r>
              <a:rPr lang="en-US" dirty="0" err="1" smtClean="0"/>
              <a:t>Loe</a:t>
            </a:r>
            <a:r>
              <a:rPr lang="en-US" dirty="0" smtClean="0"/>
              <a:t> de Jong’s work on the Second World War</a:t>
            </a:r>
          </a:p>
          <a:p>
            <a:pPr lvl="1"/>
            <a:r>
              <a:rPr lang="en-US" dirty="0" smtClean="0">
                <a:hlinkClick r:id="rId7"/>
              </a:rPr>
              <a:t>WAHSP</a:t>
            </a:r>
            <a:r>
              <a:rPr lang="en-US" dirty="0" smtClean="0"/>
              <a:t> project </a:t>
            </a:r>
            <a:r>
              <a:rPr lang="en-US" dirty="0" smtClean="0">
                <a:hlinkClick r:id="rId8"/>
              </a:rPr>
              <a:t>Search Engine</a:t>
            </a:r>
            <a:r>
              <a:rPr lang="en-US" dirty="0" smtClean="0"/>
              <a:t> for historical sentiment mining in public media and </a:t>
            </a:r>
            <a:r>
              <a:rPr lang="en-US" dirty="0" smtClean="0">
                <a:hlinkClick r:id="rId9"/>
              </a:rPr>
              <a:t>Documentation</a:t>
            </a:r>
            <a:endParaRPr lang="en-US" dirty="0" smtClean="0"/>
          </a:p>
          <a:p>
            <a:pPr lvl="1"/>
            <a:r>
              <a:rPr lang="en-US" dirty="0" smtClean="0">
                <a:hlinkClick r:id="rId10"/>
              </a:rPr>
              <a:t>WIP</a:t>
            </a:r>
            <a:r>
              <a:rPr lang="en-US" dirty="0" smtClean="0"/>
              <a:t> project </a:t>
            </a:r>
            <a:r>
              <a:rPr lang="en-US" dirty="0" smtClean="0">
                <a:hlinkClick r:id="rId11"/>
              </a:rPr>
              <a:t>Search Engine</a:t>
            </a:r>
            <a:r>
              <a:rPr lang="en-US" dirty="0" smtClean="0"/>
              <a:t> for search in the Dutch parliamentary proceedings.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Other Data</a:t>
            </a:r>
          </a:p>
          <a:p>
            <a:pPr lvl="1"/>
            <a:r>
              <a:rPr lang="en-US" dirty="0" smtClean="0">
                <a:hlinkClick r:id="rId2"/>
              </a:rPr>
              <a:t>MIGMAP project</a:t>
            </a:r>
            <a:r>
              <a:rPr lang="en-US" dirty="0" smtClean="0"/>
              <a:t>  </a:t>
            </a:r>
            <a:r>
              <a:rPr lang="en-US" dirty="0" smtClean="0">
                <a:hlinkClick r:id="rId3"/>
              </a:rPr>
              <a:t>Dutch Interface</a:t>
            </a:r>
            <a:r>
              <a:rPr lang="en-US" dirty="0" smtClean="0"/>
              <a:t> or </a:t>
            </a:r>
            <a:r>
              <a:rPr lang="en-US" dirty="0" smtClean="0">
                <a:hlinkClick r:id="rId4"/>
              </a:rPr>
              <a:t>English Interface</a:t>
            </a:r>
            <a:r>
              <a:rPr lang="en-US" dirty="0" smtClean="0"/>
              <a:t>  for migration analysis and </a:t>
            </a:r>
            <a:r>
              <a:rPr lang="en-US" dirty="0" smtClean="0">
                <a:hlinkClick r:id="rId5"/>
              </a:rPr>
              <a:t>web service plus  documentation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PILNAR</a:t>
            </a:r>
            <a:r>
              <a:rPr lang="en-US" dirty="0" smtClean="0"/>
              <a:t> Search application for search in Pilgrimage data … expected in October 2013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Can apply the tools and services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Annotation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Processing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Annotation &amp; Related Tools</a:t>
            </a:r>
          </a:p>
          <a:p>
            <a:pPr lvl="1"/>
            <a:r>
              <a:rPr lang="en-US" dirty="0" smtClean="0">
                <a:hlinkClick r:id="rId2"/>
              </a:rPr>
              <a:t>AAM-LR </a:t>
            </a:r>
            <a:r>
              <a:rPr lang="en-US" dirty="0" smtClean="0"/>
              <a:t>CLAM </a:t>
            </a:r>
            <a:r>
              <a:rPr lang="en-US" dirty="0" err="1" smtClean="0">
                <a:hlinkClick r:id="rId3"/>
              </a:rPr>
              <a:t>Webservice</a:t>
            </a:r>
            <a:r>
              <a:rPr lang="en-US" dirty="0" smtClean="0"/>
              <a:t> supporting annotation of audio-files</a:t>
            </a:r>
          </a:p>
          <a:p>
            <a:pPr lvl="1"/>
            <a:r>
              <a:rPr lang="en-US" dirty="0" smtClean="0"/>
              <a:t>Extensions of the ELAN and ANNEX applications for the annotation and display of time-based resources by the </a:t>
            </a:r>
            <a:r>
              <a:rPr lang="en-US" dirty="0" smtClean="0">
                <a:hlinkClick r:id="rId4"/>
              </a:rPr>
              <a:t>ColTime project</a:t>
            </a:r>
            <a:r>
              <a:rPr lang="en-US" dirty="0" smtClean="0"/>
              <a:t> … expected in 2014</a:t>
            </a:r>
          </a:p>
          <a:p>
            <a:pPr lvl="1"/>
            <a:r>
              <a:rPr lang="en-US" dirty="0" smtClean="0">
                <a:hlinkClick r:id="rId4"/>
              </a:rPr>
              <a:t>eBNM+</a:t>
            </a:r>
            <a:r>
              <a:rPr lang="en-US" dirty="0" smtClean="0"/>
              <a:t> web application for consultation, using facetted search, and collaborative editing…expected in 2014</a:t>
            </a:r>
          </a:p>
          <a:p>
            <a:pPr lvl="1"/>
            <a:r>
              <a:rPr lang="en-US" dirty="0" smtClean="0">
                <a:hlinkClick r:id="rId5"/>
              </a:rPr>
              <a:t>eLaborate</a:t>
            </a:r>
            <a:r>
              <a:rPr lang="en-US" dirty="0" smtClean="0"/>
              <a:t> extended and made CLARIN-compatible by the Huygens Institute plus </a:t>
            </a:r>
            <a:r>
              <a:rPr lang="en-US" dirty="0" smtClean="0">
                <a:hlinkClick r:id="rId6"/>
              </a:rPr>
              <a:t>documentation</a:t>
            </a:r>
            <a:r>
              <a:rPr lang="en-US" dirty="0" smtClean="0"/>
              <a:t> … expected by the end of 2013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Annotation &amp; Related Tools</a:t>
            </a:r>
          </a:p>
          <a:p>
            <a:pPr lvl="1"/>
            <a:r>
              <a:rPr lang="en-US" dirty="0" smtClean="0">
                <a:hlinkClick r:id="rId2"/>
              </a:rPr>
              <a:t>EXILSEA project</a:t>
            </a:r>
            <a:r>
              <a:rPr lang="en-US" dirty="0" smtClean="0"/>
              <a:t> enhancements of ELAN and ANNEX with the multilingual features of ISOCAT … expected in 2014</a:t>
            </a:r>
          </a:p>
          <a:p>
            <a:pPr lvl="1"/>
            <a:r>
              <a:rPr lang="en-US" dirty="0" smtClean="0">
                <a:hlinkClick r:id="rId3"/>
              </a:rPr>
              <a:t>Oral History Annotation Tool</a:t>
            </a:r>
            <a:r>
              <a:rPr lang="en-US" dirty="0" smtClean="0"/>
              <a:t>  [</a:t>
            </a:r>
            <a:r>
              <a:rPr lang="en-US" dirty="0" smtClean="0">
                <a:hlinkClick r:id="rId4"/>
              </a:rPr>
              <a:t>special license required</a:t>
            </a:r>
            <a:r>
              <a:rPr lang="en-US" dirty="0" smtClean="0"/>
              <a:t>] and its </a:t>
            </a:r>
            <a:r>
              <a:rPr lang="en-US" dirty="0" smtClean="0">
                <a:hlinkClick r:id="rId5"/>
              </a:rPr>
              <a:t>documentation</a:t>
            </a:r>
            <a:r>
              <a:rPr lang="en-US" dirty="0" smtClean="0"/>
              <a:t> for annotation of a collection of 250 interviews from the interview project Nederlandse </a:t>
            </a:r>
            <a:r>
              <a:rPr lang="en-US" dirty="0" err="1" smtClean="0"/>
              <a:t>Veteranen</a:t>
            </a:r>
            <a:r>
              <a:rPr lang="en-US" dirty="0" smtClean="0"/>
              <a:t> (Dutch Veterans)(</a:t>
            </a:r>
            <a:r>
              <a:rPr lang="en-US" dirty="0" smtClean="0">
                <a:hlinkClick r:id="rId6"/>
              </a:rPr>
              <a:t>INTER-VIEWs subproject</a:t>
            </a:r>
            <a:r>
              <a:rPr lang="en-US" dirty="0" smtClean="0"/>
              <a:t>)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Annotation &amp; Related Tools</a:t>
            </a:r>
          </a:p>
          <a:p>
            <a:pPr lvl="1"/>
            <a:r>
              <a:rPr lang="en-US" dirty="0" smtClean="0">
                <a:hlinkClick r:id="rId2"/>
              </a:rPr>
              <a:t>Multicon</a:t>
            </a:r>
            <a:r>
              <a:rPr lang="en-US" dirty="0" smtClean="0"/>
              <a:t> enhancements for multimodal collocations in new versions of the </a:t>
            </a:r>
            <a:r>
              <a:rPr lang="en-US" dirty="0" smtClean="0">
                <a:hlinkClick r:id="rId3"/>
              </a:rPr>
              <a:t>ELAN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ANNEX</a:t>
            </a:r>
            <a:r>
              <a:rPr lang="en-US" dirty="0" smtClean="0"/>
              <a:t> tools together with a </a:t>
            </a:r>
            <a:r>
              <a:rPr lang="en-US" dirty="0" err="1" smtClean="0">
                <a:hlinkClick r:id="rId5"/>
              </a:rPr>
              <a:t>screencast</a:t>
            </a:r>
            <a:r>
              <a:rPr lang="en-US" dirty="0" smtClean="0"/>
              <a:t> explaining the new functionality </a:t>
            </a:r>
          </a:p>
          <a:p>
            <a:pPr lvl="1"/>
            <a:r>
              <a:rPr lang="en-US" dirty="0" smtClean="0">
                <a:hlinkClick r:id="rId6"/>
              </a:rPr>
              <a:t>SignLinc subproject</a:t>
            </a:r>
            <a:r>
              <a:rPr lang="en-US" dirty="0" smtClean="0"/>
              <a:t>  enhancements to </a:t>
            </a:r>
            <a:r>
              <a:rPr lang="en-US" dirty="0" smtClean="0">
                <a:hlinkClick r:id="rId7"/>
              </a:rPr>
              <a:t>LEXUS</a:t>
            </a:r>
            <a:r>
              <a:rPr lang="en-US" dirty="0" smtClean="0"/>
              <a:t> (version 3.00 and higher)  and </a:t>
            </a:r>
            <a:r>
              <a:rPr lang="en-US" dirty="0" smtClean="0">
                <a:hlinkClick r:id="rId3"/>
              </a:rPr>
              <a:t>ELAN tool</a:t>
            </a:r>
            <a:r>
              <a:rPr lang="en-US" dirty="0" smtClean="0"/>
              <a:t>  (version 4.00 and higher)  (</a:t>
            </a:r>
            <a:r>
              <a:rPr lang="en-US" dirty="0" smtClean="0">
                <a:hlinkClick r:id="rId8"/>
              </a:rPr>
              <a:t>SignLinC website)</a:t>
            </a:r>
            <a:endParaRPr lang="en-US" dirty="0" smtClean="0"/>
          </a:p>
          <a:p>
            <a:pPr lvl="1"/>
            <a:r>
              <a:rPr lang="en-US" dirty="0" smtClean="0">
                <a:hlinkClick r:id="rId9"/>
              </a:rPr>
              <a:t>Transcription Quality Evaluation (TQE) Tool</a:t>
            </a:r>
            <a:r>
              <a:rPr lang="en-US" dirty="0" smtClean="0"/>
              <a:t> and its CMDI </a:t>
            </a:r>
            <a:r>
              <a:rPr lang="en-US" dirty="0" smtClean="0">
                <a:hlinkClick r:id="rId10"/>
              </a:rPr>
              <a:t>metadata</a:t>
            </a:r>
            <a:r>
              <a:rPr lang="en-US" dirty="0" smtClean="0"/>
              <a:t> made by the </a:t>
            </a:r>
            <a:r>
              <a:rPr lang="en-US" dirty="0" smtClean="0">
                <a:hlinkClick r:id="rId11"/>
              </a:rPr>
              <a:t>TQE subproject 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Can apply the tools and services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Annotation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Processing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Processing Data</a:t>
            </a:r>
          </a:p>
          <a:p>
            <a:pPr lvl="1"/>
            <a:r>
              <a:rPr lang="en-US" dirty="0" smtClean="0">
                <a:hlinkClick r:id="rId2"/>
              </a:rPr>
              <a:t>@PhilosTEI</a:t>
            </a:r>
            <a:r>
              <a:rPr lang="en-US" dirty="0" smtClean="0"/>
              <a:t> open source, web-based, user-friendly workflow from textual digital images to TEI…expected in 2014</a:t>
            </a:r>
          </a:p>
          <a:p>
            <a:pPr lvl="1"/>
            <a:r>
              <a:rPr lang="en-US" dirty="0" smtClean="0">
                <a:hlinkClick r:id="rId3"/>
              </a:rPr>
              <a:t>Adelheid project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website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web service</a:t>
            </a:r>
            <a:r>
              <a:rPr lang="en-US" dirty="0" smtClean="0"/>
              <a:t> for PoS-tagging, </a:t>
            </a:r>
            <a:r>
              <a:rPr lang="en-US" dirty="0" smtClean="0">
                <a:hlinkClick r:id="rId6"/>
              </a:rPr>
              <a:t>tokenizer</a:t>
            </a:r>
            <a:r>
              <a:rPr lang="en-US" dirty="0" smtClean="0"/>
              <a:t>, </a:t>
            </a:r>
            <a:r>
              <a:rPr lang="en-US" dirty="0" smtClean="0">
                <a:hlinkClick r:id="rId7"/>
              </a:rPr>
              <a:t>lexicon</a:t>
            </a:r>
            <a:r>
              <a:rPr lang="en-US" dirty="0" smtClean="0"/>
              <a:t> and </a:t>
            </a:r>
            <a:r>
              <a:rPr lang="en-US" dirty="0" smtClean="0">
                <a:hlinkClick r:id="rId8"/>
              </a:rPr>
              <a:t>editor/</a:t>
            </a:r>
            <a:r>
              <a:rPr lang="en-US" dirty="0" err="1" smtClean="0">
                <a:hlinkClick r:id="rId8"/>
              </a:rPr>
              <a:t>visualiser</a:t>
            </a:r>
            <a:endParaRPr lang="en-US" dirty="0" smtClean="0"/>
          </a:p>
          <a:p>
            <a:pPr lvl="1"/>
            <a:r>
              <a:rPr lang="en-US" dirty="0" smtClean="0"/>
              <a:t>Gabmap  </a:t>
            </a:r>
            <a:r>
              <a:rPr lang="en-US" dirty="0" smtClean="0">
                <a:hlinkClick r:id="rId9"/>
              </a:rPr>
              <a:t>website</a:t>
            </a:r>
            <a:r>
              <a:rPr lang="en-US" dirty="0" smtClean="0"/>
              <a:t> for analysis of dialect variation and </a:t>
            </a:r>
            <a:r>
              <a:rPr lang="en-US" dirty="0" smtClean="0">
                <a:hlinkClick r:id="rId10"/>
              </a:rPr>
              <a:t>introduction video</a:t>
            </a:r>
            <a:r>
              <a:rPr lang="en-US" dirty="0" smtClean="0"/>
              <a:t> (by the </a:t>
            </a:r>
            <a:r>
              <a:rPr lang="en-US" dirty="0" smtClean="0">
                <a:hlinkClick r:id="rId11"/>
              </a:rPr>
              <a:t>ADEPT</a:t>
            </a:r>
            <a:r>
              <a:rPr lang="en-US" dirty="0" smtClean="0"/>
              <a:t> subproject)</a:t>
            </a:r>
          </a:p>
          <a:p>
            <a:pPr lvl="1"/>
            <a:r>
              <a:rPr lang="en-US" dirty="0" smtClean="0">
                <a:hlinkClick r:id="rId2"/>
              </a:rPr>
              <a:t>DSS</a:t>
            </a:r>
            <a:r>
              <a:rPr lang="en-US" dirty="0" smtClean="0"/>
              <a:t> tool chain and methodology for converting legacy datasets in the area of maritime history … expected in 2014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Processing Data</a:t>
            </a:r>
          </a:p>
          <a:p>
            <a:pPr lvl="1"/>
            <a:r>
              <a:rPr lang="en-US" dirty="0" smtClean="0">
                <a:hlinkClick r:id="rId2"/>
              </a:rPr>
              <a:t>INPOLDER project</a:t>
            </a:r>
            <a:r>
              <a:rPr lang="en-US" dirty="0" smtClean="0"/>
              <a:t>  </a:t>
            </a:r>
            <a:r>
              <a:rPr lang="en-US" dirty="0" smtClean="0">
                <a:hlinkClick r:id="rId3"/>
              </a:rPr>
              <a:t>parsing application</a:t>
            </a:r>
            <a:r>
              <a:rPr lang="en-US" dirty="0" smtClean="0"/>
              <a:t> for Historical Dutch (also includes a workflow in which it is combined with the Adelheid Tagger)</a:t>
            </a:r>
          </a:p>
          <a:p>
            <a:pPr lvl="1"/>
            <a:r>
              <a:rPr lang="en-US" dirty="0" err="1" smtClean="0">
                <a:hlinkClick r:id="rId4"/>
              </a:rPr>
              <a:t>Namescape</a:t>
            </a:r>
            <a:r>
              <a:rPr lang="en-US" dirty="0" smtClean="0">
                <a:hlinkClick r:id="rId4"/>
              </a:rPr>
              <a:t> project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Named Entity Tagger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TICCLops project</a:t>
            </a:r>
            <a:r>
              <a:rPr lang="en-US" dirty="0" smtClean="0"/>
              <a:t>  </a:t>
            </a:r>
            <a:r>
              <a:rPr lang="en-US" dirty="0" smtClean="0">
                <a:hlinkClick r:id="rId7"/>
              </a:rPr>
              <a:t>application and demonstrator</a:t>
            </a:r>
            <a:r>
              <a:rPr lang="en-US" dirty="0" smtClean="0"/>
              <a:t> for orthographic </a:t>
            </a:r>
            <a:r>
              <a:rPr lang="en-US" dirty="0" err="1" smtClean="0"/>
              <a:t>normalisation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Processing Data</a:t>
            </a:r>
          </a:p>
          <a:p>
            <a:pPr lvl="1"/>
            <a:r>
              <a:rPr lang="en-US" dirty="0" smtClean="0">
                <a:hlinkClick r:id="rId2"/>
              </a:rPr>
              <a:t>TTNWW workflow system</a:t>
            </a:r>
            <a:r>
              <a:rPr lang="en-US" dirty="0" smtClean="0"/>
              <a:t> (result of CLARIN-NL / CLARIN Flanders Cooperation)</a:t>
            </a:r>
          </a:p>
          <a:p>
            <a:pPr lvl="2"/>
            <a:r>
              <a:rPr lang="en-US" dirty="0" smtClean="0"/>
              <a:t>Spelling </a:t>
            </a:r>
            <a:r>
              <a:rPr lang="en-US" dirty="0" err="1" smtClean="0"/>
              <a:t>normalisation</a:t>
            </a:r>
            <a:endParaRPr lang="en-US" dirty="0" smtClean="0"/>
          </a:p>
          <a:p>
            <a:pPr lvl="2"/>
            <a:r>
              <a:rPr lang="en-US" dirty="0" smtClean="0"/>
              <a:t>Part of Speech-tagging</a:t>
            </a:r>
          </a:p>
          <a:p>
            <a:pPr lvl="2"/>
            <a:r>
              <a:rPr lang="en-US" dirty="0" smtClean="0"/>
              <a:t>Parsing</a:t>
            </a:r>
          </a:p>
          <a:p>
            <a:pPr lvl="2"/>
            <a:r>
              <a:rPr lang="en-US" dirty="0" smtClean="0"/>
              <a:t>Named Entity Recognition</a:t>
            </a:r>
          </a:p>
          <a:p>
            <a:pPr lvl="2"/>
            <a:r>
              <a:rPr lang="en-US" dirty="0" smtClean="0"/>
              <a:t>Semantic Role Assignment</a:t>
            </a:r>
          </a:p>
          <a:p>
            <a:pPr lvl="2"/>
            <a:r>
              <a:rPr lang="en-US" dirty="0" smtClean="0"/>
              <a:t>Assignment of co-referential relations</a:t>
            </a:r>
          </a:p>
          <a:p>
            <a:pPr lvl="2"/>
            <a:r>
              <a:rPr lang="en-US" dirty="0" smtClean="0"/>
              <a:t>Transcription of speech files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Dutch National contribution to the Europe-wide CLARIN infrastructure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Prepared by </a:t>
            </a:r>
            <a:r>
              <a:rPr lang="en-US" sz="2800" dirty="0" smtClean="0">
                <a:hlinkClick r:id="rId2"/>
              </a:rPr>
              <a:t>CLARIN preparatory project </a:t>
            </a:r>
            <a:r>
              <a:rPr lang="en-US" sz="2800" dirty="0" smtClean="0"/>
              <a:t>(2008-2011)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Also coordinated by Utrecht University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From Feb 2012 coordinated by the CLARIN-ERIC, hosted by the Netherlands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ERIC</a:t>
            </a:r>
            <a:r>
              <a:rPr lang="en-US" dirty="0" smtClean="0"/>
              <a:t>: a legal entity at the European level specifically for research infrastructures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apply the tools and services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Annotation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Processing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Profiles, Components and Tools for Creating Metadata</a:t>
            </a:r>
          </a:p>
          <a:p>
            <a:pPr lvl="1"/>
            <a:r>
              <a:rPr lang="en-US" dirty="0" smtClean="0">
                <a:hlinkClick r:id="rId2"/>
              </a:rPr>
              <a:t>Introduction</a:t>
            </a:r>
            <a:r>
              <a:rPr lang="en-US" dirty="0" smtClean="0"/>
              <a:t> to Component Metadata (CMDI)</a:t>
            </a:r>
          </a:p>
          <a:p>
            <a:pPr lvl="1"/>
            <a:r>
              <a:rPr lang="en-US" dirty="0" smtClean="0">
                <a:hlinkClick r:id="rId3"/>
              </a:rPr>
              <a:t>ARBIL Metadata Editor</a:t>
            </a:r>
            <a:r>
              <a:rPr lang="en-US" dirty="0" smtClean="0"/>
              <a:t>  enhanced by the Metadata Project</a:t>
            </a:r>
          </a:p>
          <a:p>
            <a:pPr lvl="1"/>
            <a:r>
              <a:rPr lang="en-US" dirty="0" smtClean="0">
                <a:hlinkClick r:id="rId4"/>
              </a:rPr>
              <a:t>CMDI Component Registry</a:t>
            </a:r>
            <a:r>
              <a:rPr lang="en-US" dirty="0" smtClean="0"/>
              <a:t> (including Metadata Component and Profile Editor) and </a:t>
            </a:r>
            <a:r>
              <a:rPr lang="en-US" dirty="0" smtClean="0">
                <a:hlinkClick r:id="rId5"/>
              </a:rPr>
              <a:t>Documentation </a:t>
            </a:r>
            <a:r>
              <a:rPr lang="en-US" dirty="0" smtClean="0"/>
              <a:t>with profiles and components from the Metadata project</a:t>
            </a:r>
          </a:p>
          <a:p>
            <a:pPr lvl="1"/>
            <a:r>
              <a:rPr lang="en-US" dirty="0" smtClean="0"/>
              <a:t>Metadata profile and components for software by the MD4T project … expected in October 2013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‘</a:t>
            </a:r>
            <a:r>
              <a:rPr lang="en-US" sz="2400" i="1" dirty="0" smtClean="0"/>
              <a:t>Can store the data &amp; tools’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Ensuring  formal and semantic interoperability</a:t>
            </a:r>
          </a:p>
          <a:p>
            <a:pPr lvl="1"/>
            <a:r>
              <a:rPr lang="en-US" dirty="0" smtClean="0">
                <a:hlinkClick r:id="rId2"/>
              </a:rPr>
              <a:t>CLARIN standards and best practices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ISOCAT</a:t>
            </a:r>
            <a:endParaRPr lang="en-US" dirty="0" smtClean="0"/>
          </a:p>
          <a:p>
            <a:pPr lvl="2"/>
            <a:r>
              <a:rPr lang="en-US" dirty="0" smtClean="0">
                <a:hlinkClick r:id="rId4"/>
              </a:rPr>
              <a:t>Web interface</a:t>
            </a:r>
            <a:endParaRPr lang="en-US" dirty="0" smtClean="0"/>
          </a:p>
          <a:p>
            <a:pPr lvl="2"/>
            <a:r>
              <a:rPr lang="en-US" dirty="0" smtClean="0">
                <a:hlinkClick r:id="rId5"/>
              </a:rPr>
              <a:t>Web Services</a:t>
            </a:r>
            <a:endParaRPr lang="en-US" dirty="0" smtClean="0"/>
          </a:p>
          <a:p>
            <a:pPr lvl="2"/>
            <a:r>
              <a:rPr lang="en-US" dirty="0" smtClean="0">
                <a:hlinkClick r:id="rId6"/>
              </a:rPr>
              <a:t>Manuals, help, and tutorials</a:t>
            </a:r>
            <a:endParaRPr lang="en-US" dirty="0" smtClean="0"/>
          </a:p>
          <a:p>
            <a:pPr lvl="1"/>
            <a:r>
              <a:rPr lang="en-US" dirty="0" smtClean="0">
                <a:hlinkClick r:id="rId7"/>
              </a:rPr>
              <a:t>RELCAT alpha version</a:t>
            </a:r>
            <a:endParaRPr lang="en-US" dirty="0" smtClean="0"/>
          </a:p>
          <a:p>
            <a:pPr lvl="1"/>
            <a:r>
              <a:rPr lang="en-US" dirty="0" smtClean="0">
                <a:hlinkClick r:id="rId8"/>
              </a:rPr>
              <a:t>SCHEMACAT alpha version</a:t>
            </a:r>
            <a:r>
              <a:rPr lang="en-US" dirty="0" smtClean="0"/>
              <a:t> (CGN)</a:t>
            </a:r>
          </a:p>
          <a:p>
            <a:pPr lvl="1"/>
            <a:r>
              <a:rPr lang="en-US" dirty="0" smtClean="0"/>
              <a:t>CLAVAS Vocabulary Service ….expected in September 2013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‘</a:t>
            </a:r>
            <a:r>
              <a:rPr lang="en-US" sz="2400" i="1" dirty="0" smtClean="0"/>
              <a:t>Can store the data &amp; tools’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LAMUS </a:t>
            </a:r>
            <a:r>
              <a:rPr lang="en-US" dirty="0" smtClean="0"/>
              <a:t>(the Language Archive) and its documentation </a:t>
            </a:r>
            <a:r>
              <a:rPr lang="en-US" dirty="0" smtClean="0">
                <a:hlinkClick r:id="rId3"/>
              </a:rPr>
              <a:t>online</a:t>
            </a:r>
            <a:r>
              <a:rPr lang="en-US" dirty="0" smtClean="0"/>
              <a:t> or as </a:t>
            </a:r>
            <a:r>
              <a:rPr lang="en-US" dirty="0" smtClean="0">
                <a:hlinkClick r:id="rId4"/>
              </a:rPr>
              <a:t>PDF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EASY</a:t>
            </a:r>
            <a:r>
              <a:rPr lang="en-US" dirty="0" smtClean="0"/>
              <a:t>  (DANS) and its </a:t>
            </a:r>
            <a:r>
              <a:rPr lang="en-US" dirty="0" smtClean="0">
                <a:hlinkClick r:id="rId6"/>
              </a:rPr>
              <a:t>Help and Support Page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‘</a:t>
            </a:r>
            <a:r>
              <a:rPr lang="en-US" sz="2400" i="1" dirty="0" smtClean="0"/>
              <a:t>Can store the data &amp; tools’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apply the tools and services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Annotation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Processing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b="1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Portal is under construction (CLAPOP project)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>
                <a:hlinkClick r:id="rId2"/>
              </a:rPr>
              <a:t>This page </a:t>
            </a:r>
            <a:r>
              <a:rPr lang="en-US" sz="2800" dirty="0" smtClean="0"/>
              <a:t>is a brief overview of what CLARIN-NL has produced, ordered as in this presentation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‘via one portal’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CLARIN is starting to provide the data, facilities and services to carry out humanities research supported by large amounts of data and tools</a:t>
            </a:r>
          </a:p>
          <a:p>
            <a:r>
              <a:rPr lang="en-US" sz="2400" dirty="0" smtClean="0"/>
              <a:t>With easy interfaces and easy search options (no technical background needed)</a:t>
            </a:r>
          </a:p>
          <a:p>
            <a:r>
              <a:rPr lang="en-US" sz="2400" dirty="0" smtClean="0"/>
              <a:t>Still some training is required, to understand both the possibilities and the limitations of the data and the tools</a:t>
            </a:r>
          </a:p>
          <a:p>
            <a:pPr lvl="1"/>
            <a:r>
              <a:rPr lang="en-US" sz="2000" dirty="0" smtClean="0"/>
              <a:t>Educational modules are being developed for selected functionality</a:t>
            </a:r>
          </a:p>
          <a:p>
            <a:pPr lvl="1"/>
            <a:r>
              <a:rPr lang="en-US" sz="2000" dirty="0" smtClean="0"/>
              <a:t> coordinated by Gerrit Bloothooft &amp; David </a:t>
            </a:r>
            <a:r>
              <a:rPr lang="en-US" sz="2000" dirty="0" err="1" smtClean="0"/>
              <a:t>Onland</a:t>
            </a:r>
            <a:r>
              <a:rPr lang="en-US" sz="2000" dirty="0" smtClean="0"/>
              <a:t> (UU)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But there is still a lot to do</a:t>
            </a:r>
          </a:p>
          <a:p>
            <a:pPr lvl="1"/>
            <a:r>
              <a:rPr lang="en-US" sz="2000" dirty="0" smtClean="0"/>
              <a:t>Not all data (even some crucial data) are visible via the VLO or via Metadata Search</a:t>
            </a:r>
          </a:p>
          <a:p>
            <a:pPr lvl="1"/>
            <a:r>
              <a:rPr lang="en-US" sz="2000" dirty="0" smtClean="0"/>
              <a:t>Very few tools and web services are currently visible via the VLO</a:t>
            </a:r>
          </a:p>
          <a:p>
            <a:pPr lvl="1"/>
            <a:r>
              <a:rPr lang="en-US" sz="2000" dirty="0" smtClean="0"/>
              <a:t>Many tools are still prototypes or first versions</a:t>
            </a:r>
          </a:p>
          <a:p>
            <a:pPr lvl="1"/>
            <a:r>
              <a:rPr lang="en-US" sz="2000" dirty="0" smtClean="0"/>
              <a:t>There are good search facilities for some individual resources but not for all</a:t>
            </a:r>
          </a:p>
          <a:p>
            <a:pPr lvl="1"/>
            <a:r>
              <a:rPr lang="en-US" sz="2000" dirty="0" smtClean="0"/>
              <a:t>The search facilities so far are aimed at a single resource, or a small group of closely related resources. </a:t>
            </a:r>
          </a:p>
          <a:p>
            <a:pPr lvl="1"/>
            <a:r>
              <a:rPr lang="en-US" sz="2000" dirty="0" smtClean="0"/>
              <a:t>Federated content search, which enables one to search with one query in multiple, quite diverse, resources, is still being worked on but difficult</a:t>
            </a:r>
          </a:p>
          <a:p>
            <a:r>
              <a:rPr lang="en-US" sz="2000" dirty="0" smtClean="0"/>
              <a:t>Actual use of the facilities leads to </a:t>
            </a:r>
            <a:r>
              <a:rPr lang="en-US" sz="2000" dirty="0" smtClean="0">
                <a:hlinkClick r:id="rId2" action="ppaction://hlinksldjump"/>
              </a:rPr>
              <a:t>suggestions for improvements</a:t>
            </a:r>
            <a:endParaRPr lang="en-US" sz="2000" dirty="0" smtClean="0"/>
          </a:p>
          <a:p>
            <a:r>
              <a:rPr lang="en-US" sz="2000" dirty="0" smtClean="0"/>
              <a:t>And to suggestions for new functionality</a:t>
            </a:r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dirty="0" smtClean="0"/>
              <a:t>Use (elements from)  the CLARIN infrastructure</a:t>
            </a:r>
          </a:p>
          <a:p>
            <a:pPr algn="ctr"/>
            <a:r>
              <a:rPr lang="en-US" dirty="0" smtClean="0"/>
              <a:t>(Questions? Problems? </a:t>
            </a:r>
            <a:r>
              <a:rPr lang="en-US" dirty="0" smtClean="0">
                <a:hlinkClick r:id="rId2"/>
              </a:rPr>
              <a:t>CLARIN-NL Helpdesk</a:t>
            </a:r>
            <a:r>
              <a:rPr lang="en-US" dirty="0" smtClean="0"/>
              <a:t>!)</a:t>
            </a:r>
          </a:p>
          <a:p>
            <a:pPr algn="ctr"/>
            <a:r>
              <a:rPr lang="en-US" dirty="0" smtClean="0"/>
              <a:t>Join user groups of specific services</a:t>
            </a:r>
          </a:p>
          <a:p>
            <a:pPr algn="ctr"/>
            <a:r>
              <a:rPr lang="en-US" dirty="0" smtClean="0"/>
              <a:t>Provide feedback so that we can further improve CLARIN</a:t>
            </a:r>
          </a:p>
          <a:p>
            <a:pPr algn="ctr"/>
            <a:r>
              <a:rPr lang="en-US" dirty="0" smtClean="0"/>
              <a:t>So that you can improve your research</a:t>
            </a:r>
          </a:p>
          <a:p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algn="ctr" eaLnBrk="1" hangingPunct="1">
              <a:buFontTx/>
              <a:buNone/>
            </a:pPr>
            <a:r>
              <a:rPr lang="en-US" sz="5400" dirty="0" smtClean="0"/>
              <a:t>Thanks for your attention!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 technical research infrastructure in which a </a:t>
            </a:r>
            <a:r>
              <a:rPr lang="en-US" b="1" dirty="0" smtClean="0"/>
              <a:t>humanities</a:t>
            </a:r>
            <a:r>
              <a:rPr lang="en-US" dirty="0" smtClean="0"/>
              <a:t> researcher who works with </a:t>
            </a:r>
            <a:r>
              <a:rPr lang="en-US" b="1" dirty="0" smtClean="0"/>
              <a:t>language-related resources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data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tools and services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apply the tools and services to the data without any technical background or ad-hoc adaptations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lvl="1"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DO NOT ENTER HERE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Actual use of the search facilities leads to suggestions for improvements, e.g.</a:t>
            </a:r>
          </a:p>
          <a:p>
            <a:pPr lvl="1"/>
            <a:r>
              <a:rPr lang="en-US" sz="1600" dirty="0" smtClean="0"/>
              <a:t>Selection of inflection (extended PoS) in GreTel was originally not possible (and is still not possible) for LASSY-Small but has been added for search in CGN</a:t>
            </a:r>
          </a:p>
          <a:p>
            <a:pPr lvl="1"/>
            <a:r>
              <a:rPr lang="en-US" sz="1600" dirty="0" smtClean="0"/>
              <a:t>In the Dutch CGN/SONAR (</a:t>
            </a:r>
            <a:r>
              <a:rPr lang="en-US" sz="1600" i="1" dirty="0" smtClean="0"/>
              <a:t>de facto</a:t>
            </a:r>
            <a:r>
              <a:rPr lang="en-US" sz="1600" dirty="0" smtClean="0"/>
              <a:t> standard ) PoS tagging system one cannot easily express ‘definite determiner’ (only as a complex regular expression over PoS tags): a special facility for this is required</a:t>
            </a:r>
          </a:p>
          <a:p>
            <a:pPr lvl="1"/>
            <a:r>
              <a:rPr lang="en-US" sz="1600" dirty="0" smtClean="0"/>
              <a:t>The Dutch CGN/SONAR (</a:t>
            </a:r>
            <a:r>
              <a:rPr lang="en-US" sz="1600" i="1" dirty="0" smtClean="0"/>
              <a:t>de facto</a:t>
            </a:r>
            <a:r>
              <a:rPr lang="en-US" sz="1600" dirty="0" smtClean="0"/>
              <a:t> standard ) Pos tagging system  uses, for adjectives, the ø-form tag for cases where the distinction between e-form and ø-form is neutralized. This is not incorrect but a facility to distinguish the two would be very desirable (and this is possible by making use of the CGN lexicon and/or the CELEX lexicon</a:t>
            </a:r>
          </a:p>
          <a:p>
            <a:pPr lvl="1"/>
            <a:r>
              <a:rPr lang="en-US" sz="1600" dirty="0" smtClean="0"/>
              <a:t>Idem for adjectives that have an e-form identical to a ø-form because of phonological reasons (adjectives ending in two syllables headed by schwa)</a:t>
            </a:r>
          </a:p>
          <a:p>
            <a:pPr lvl="1"/>
            <a:r>
              <a:rPr lang="en-US" sz="1600" dirty="0" smtClean="0"/>
              <a:t>Zero-inflection in MIMORE is represented by absence of an inflection tag. That makes search for such examples very difficult and requires either a NOT-operator (which is not there) or explicit tagging of absence of inflection 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 Suggestions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51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836712"/>
            <a:ext cx="864096" cy="85825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apply the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Virtual Language Observatory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Faceted browsing and geographical navigation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CLARIN-prep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3"/>
              </a:rPr>
              <a:t>CLARIN Metadata Search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Search &amp; Develop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4"/>
              </a:rPr>
              <a:t>MPI-PL corpus tool</a:t>
            </a:r>
            <a:r>
              <a:rPr lang="en-US" dirty="0" smtClean="0"/>
              <a:t>  (CMDI-</a:t>
            </a:r>
            <a:r>
              <a:rPr lang="en-US" dirty="0" err="1" smtClean="0"/>
              <a:t>fied</a:t>
            </a:r>
            <a:r>
              <a:rPr lang="en-US" dirty="0" smtClean="0"/>
              <a:t> IMDI)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Original MPI/TLA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Lexical Data</a:t>
            </a:r>
          </a:p>
          <a:p>
            <a:pPr lvl="1"/>
            <a:r>
              <a:rPr lang="en-US" dirty="0" smtClean="0">
                <a:hlinkClick r:id="rId2"/>
              </a:rPr>
              <a:t>COAVA project</a:t>
            </a:r>
            <a:r>
              <a:rPr lang="en-US" dirty="0" smtClean="0"/>
              <a:t> Curated Dutch  Dialect Dictionaries for </a:t>
            </a:r>
            <a:r>
              <a:rPr lang="en-US" dirty="0" smtClean="0">
                <a:hlinkClick r:id="rId3"/>
              </a:rPr>
              <a:t>Brabant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Limburg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Cornetto-LMF-RFD project</a:t>
            </a:r>
            <a:r>
              <a:rPr lang="en-US" dirty="0" smtClean="0"/>
              <a:t>   </a:t>
            </a:r>
            <a:r>
              <a:rPr lang="en-US" dirty="0" smtClean="0">
                <a:hlinkClick r:id="rId5"/>
              </a:rPr>
              <a:t>Cornetto data</a:t>
            </a:r>
            <a:r>
              <a:rPr lang="en-US" dirty="0" smtClean="0"/>
              <a:t> in LMF and RDF format and  </a:t>
            </a:r>
            <a:r>
              <a:rPr lang="en-US" dirty="0" smtClean="0">
                <a:hlinkClick r:id="rId6"/>
              </a:rPr>
              <a:t>Interface</a:t>
            </a:r>
            <a:r>
              <a:rPr lang="en-US" dirty="0" smtClean="0"/>
              <a:t> to Cornetto</a:t>
            </a:r>
          </a:p>
          <a:p>
            <a:pPr lvl="1"/>
            <a:r>
              <a:rPr lang="en-US" dirty="0" smtClean="0">
                <a:hlinkClick r:id="rId7"/>
              </a:rPr>
              <a:t>DuELME project</a:t>
            </a:r>
            <a:r>
              <a:rPr lang="en-US" dirty="0" smtClean="0"/>
              <a:t> </a:t>
            </a:r>
            <a:r>
              <a:rPr lang="en-US" dirty="0" smtClean="0">
                <a:hlinkClick r:id="rId8"/>
              </a:rPr>
              <a:t>pre-CLARIN data</a:t>
            </a:r>
            <a:r>
              <a:rPr lang="en-US" dirty="0" smtClean="0"/>
              <a:t> and </a:t>
            </a:r>
            <a:r>
              <a:rPr lang="en-US" dirty="0" smtClean="0">
                <a:hlinkClick r:id="rId9"/>
              </a:rPr>
              <a:t>interface</a:t>
            </a:r>
            <a:r>
              <a:rPr lang="en-US" dirty="0" smtClean="0"/>
              <a:t> new  </a:t>
            </a:r>
            <a:r>
              <a:rPr lang="en-US" dirty="0" smtClean="0">
                <a:hlinkClick r:id="rId10"/>
              </a:rPr>
              <a:t>metadata</a:t>
            </a:r>
            <a:r>
              <a:rPr lang="en-US" dirty="0" smtClean="0"/>
              <a:t> (data via the HLT-Agency)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Literary Data</a:t>
            </a:r>
          </a:p>
          <a:p>
            <a:pPr lvl="1"/>
            <a:r>
              <a:rPr lang="en-US" dirty="0" smtClean="0">
                <a:hlinkClick r:id="rId2"/>
              </a:rPr>
              <a:t>COBWWWEB</a:t>
            </a:r>
            <a:r>
              <a:rPr lang="en-US" dirty="0" smtClean="0"/>
              <a:t> WomenWriters database connected to other national collections in women's literature … expected in 2014</a:t>
            </a:r>
          </a:p>
          <a:p>
            <a:pPr lvl="1"/>
            <a:r>
              <a:rPr lang="en-US" dirty="0" smtClean="0">
                <a:hlinkClick r:id="rId2"/>
              </a:rPr>
              <a:t>eBNM+</a:t>
            </a:r>
            <a:r>
              <a:rPr lang="en-US" dirty="0" smtClean="0"/>
              <a:t>: curated e-BNM collection of textual, codicological and historical information about thousands of Middle Dutch manuscripts kept world wide … expected in 2014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11044</TotalTime>
  <Words>2085</Words>
  <Application>Microsoft Office PowerPoint</Application>
  <PresentationFormat>On-screen Show (4:3)</PresentationFormat>
  <Paragraphs>369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Odijk LREC  2012</vt:lpstr>
      <vt:lpstr>The CLARIN INFRASTRUCTURE (NL PART)</vt:lpstr>
      <vt:lpstr>Overview</vt:lpstr>
      <vt:lpstr>CLARIN-NL</vt:lpstr>
      <vt:lpstr>CLARIN-NL</vt:lpstr>
      <vt:lpstr>CLARIN Infrastructure </vt:lpstr>
      <vt:lpstr>CLARIN Infrastructure </vt:lpstr>
      <vt:lpstr>CLARIN Infrastructure  ‘Can find all data’ </vt:lpstr>
      <vt:lpstr>CLARIN Infrastructure  ‘data’ </vt:lpstr>
      <vt:lpstr>CLARIN Infrastructure  ‘data’ </vt:lpstr>
      <vt:lpstr>CLARIN Infrastructure  ‘data’ </vt:lpstr>
      <vt:lpstr>CLARIN Infrastructure  ‘data’ </vt:lpstr>
      <vt:lpstr>CLARIN Infrastructure  ‘data’ </vt:lpstr>
      <vt:lpstr>CLARIN Infrastructure  ‘data’ </vt:lpstr>
      <vt:lpstr>CLARIN Infrastructure  ‘data’ </vt:lpstr>
      <vt:lpstr>CLARIN Infrastructure  ‘data’ </vt:lpstr>
      <vt:lpstr>CLARIN Infrastructure  ‘Can find all data ‘ </vt:lpstr>
      <vt:lpstr>CLARIN Infrastructure  ‘Can find all data’  </vt:lpstr>
      <vt:lpstr>CLARIN Infrastructure  ‘Can find all data’  </vt:lpstr>
      <vt:lpstr>CLARIN Infrastructure </vt:lpstr>
      <vt:lpstr>CLARIN Infrastructure  ‘Can find all tools’ </vt:lpstr>
      <vt:lpstr>CLARIN Infrastructure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</vt:lpstr>
      <vt:lpstr>CLARIN Infrastructure  ‘Can store the data &amp; tools’ </vt:lpstr>
      <vt:lpstr>CLARIN Infrastructure  ‘Can store the data &amp; tools’ </vt:lpstr>
      <vt:lpstr>CLARIN Infrastructure  ‘Can store the data &amp; tools’ </vt:lpstr>
      <vt:lpstr>CLARIN Infrastructure </vt:lpstr>
      <vt:lpstr>CLARIN INFRASTRUCTURE ‘via one portal’</vt:lpstr>
      <vt:lpstr>Conclusions</vt:lpstr>
      <vt:lpstr>Conclusions</vt:lpstr>
      <vt:lpstr>Invitation</vt:lpstr>
      <vt:lpstr>Slide 49</vt:lpstr>
      <vt:lpstr>Slide 50</vt:lpstr>
      <vt:lpstr>Improvement Suggestions</vt:lpstr>
    </vt:vector>
  </TitlesOfParts>
  <Company>Universiteits Utrecht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 (Jan)</cp:lastModifiedBy>
  <cp:revision>397</cp:revision>
  <dcterms:created xsi:type="dcterms:W3CDTF">2012-05-14T07:52:03Z</dcterms:created>
  <dcterms:modified xsi:type="dcterms:W3CDTF">2013-09-03T14:11:19Z</dcterms:modified>
</cp:coreProperties>
</file>