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59" r:id="rId3"/>
    <p:sldId id="261" r:id="rId4"/>
    <p:sldId id="260" r:id="rId5"/>
    <p:sldId id="268" r:id="rId6"/>
    <p:sldId id="295" r:id="rId7"/>
    <p:sldId id="298" r:id="rId8"/>
    <p:sldId id="266" r:id="rId9"/>
    <p:sldId id="296" r:id="rId10"/>
    <p:sldId id="297" r:id="rId11"/>
    <p:sldId id="263" r:id="rId12"/>
    <p:sldId id="299" r:id="rId13"/>
    <p:sldId id="265" r:id="rId14"/>
    <p:sldId id="269" r:id="rId15"/>
    <p:sldId id="291" r:id="rId16"/>
    <p:sldId id="292" r:id="rId17"/>
    <p:sldId id="293" r:id="rId18"/>
    <p:sldId id="294" r:id="rId19"/>
    <p:sldId id="300" r:id="rId20"/>
    <p:sldId id="270" r:id="rId21"/>
    <p:sldId id="277" r:id="rId22"/>
    <p:sldId id="278" r:id="rId23"/>
  </p:sldIdLst>
  <p:sldSz cx="9144000" cy="6858000" type="screen4x3"/>
  <p:notesSz cx="6858000" cy="93138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1" autoAdjust="0"/>
    <p:restoredTop sz="94627" autoAdjust="0"/>
  </p:normalViewPr>
  <p:slideViewPr>
    <p:cSldViewPr>
      <p:cViewPr varScale="1">
        <p:scale>
          <a:sx n="74" d="100"/>
          <a:sy n="74" d="100"/>
        </p:scale>
        <p:origin x="-116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65694"/>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65694"/>
          </a:xfrm>
          <a:prstGeom prst="rect">
            <a:avLst/>
          </a:prstGeom>
        </p:spPr>
        <p:txBody>
          <a:bodyPr vert="horz" lIns="91440" tIns="45720" rIns="91440" bIns="45720" rtlCol="0"/>
          <a:lstStyle>
            <a:lvl1pPr algn="r">
              <a:defRPr sz="1200"/>
            </a:lvl1pPr>
          </a:lstStyle>
          <a:p>
            <a:fld id="{24FD62E0-6885-440F-9D25-84A489BC1807}" type="datetimeFigureOut">
              <a:rPr lang="nl-NL" smtClean="0"/>
              <a:pPr/>
              <a:t>19-4-2013</a:t>
            </a:fld>
            <a:endParaRPr lang="nl-NL" dirty="0"/>
          </a:p>
        </p:txBody>
      </p:sp>
      <p:sp>
        <p:nvSpPr>
          <p:cNvPr id="4" name="Tijdelijke aanduiding voor dia-afbeelding 3"/>
          <p:cNvSpPr>
            <a:spLocks noGrp="1" noRot="1" noChangeAspect="1"/>
          </p:cNvSpPr>
          <p:nvPr>
            <p:ph type="sldImg" idx="2"/>
          </p:nvPr>
        </p:nvSpPr>
        <p:spPr>
          <a:xfrm>
            <a:off x="1101725" y="700088"/>
            <a:ext cx="4654550" cy="3490912"/>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24086"/>
            <a:ext cx="5486400" cy="4191239"/>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846554"/>
            <a:ext cx="2971800" cy="465694"/>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846554"/>
            <a:ext cx="2971800" cy="465694"/>
          </a:xfrm>
          <a:prstGeom prst="rect">
            <a:avLst/>
          </a:prstGeom>
        </p:spPr>
        <p:txBody>
          <a:bodyPr vert="horz" lIns="91440" tIns="45720" rIns="91440" bIns="45720" rtlCol="0" anchor="b"/>
          <a:lstStyle>
            <a:lvl1pPr algn="r">
              <a:defRPr sz="1200"/>
            </a:lvl1pPr>
          </a:lstStyle>
          <a:p>
            <a:fld id="{4C4EE748-59F7-4384-84C7-367CE6F872E5}" type="slidenum">
              <a:rPr lang="nl-NL" smtClean="0"/>
              <a:pPr/>
              <a:t>‹#›</a:t>
            </a:fld>
            <a:endParaRPr lang="nl-NL" dirty="0"/>
          </a:p>
        </p:txBody>
      </p:sp>
    </p:spTree>
    <p:extLst>
      <p:ext uri="{BB962C8B-B14F-4D97-AF65-F5344CB8AC3E}">
        <p14:creationId xmlns:p14="http://schemas.microsoft.com/office/powerpoint/2010/main" xmlns="" val="3216670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noProof="0" smtClean="0"/>
              <a:t>Click to edit Master title style</a:t>
            </a:r>
            <a:endParaRPr lang="en-GB" noProof="0"/>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7"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en-GB" noProof="0" smtClean="0"/>
              <a:pPr/>
              <a:t>‹#›</a:t>
            </a:fld>
            <a:endParaRPr lang="en-GB" noProof="0" dirty="0"/>
          </a:p>
        </p:txBody>
      </p:sp>
    </p:spTree>
    <p:extLst>
      <p:ext uri="{BB962C8B-B14F-4D97-AF65-F5344CB8AC3E}">
        <p14:creationId xmlns:p14="http://schemas.microsoft.com/office/powerpoint/2010/main" xmlns="" val="1858952202"/>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Tijdelijke aanduiding voor inhoud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en-GB" noProof="0" smtClean="0"/>
              <a:pPr/>
              <a:t>‹#›</a:t>
            </a:fld>
            <a:endParaRPr lang="en-GB" noProof="0" dirty="0"/>
          </a:p>
        </p:txBody>
      </p:sp>
    </p:spTree>
    <p:extLst>
      <p:ext uri="{BB962C8B-B14F-4D97-AF65-F5344CB8AC3E}">
        <p14:creationId xmlns:p14="http://schemas.microsoft.com/office/powerpoint/2010/main" xmlns="" val="1041698370"/>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noProof="0" smtClean="0"/>
              <a:t>Click to edit Master title style</a:t>
            </a:r>
            <a:endParaRPr lang="en-GB" noProof="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Click to edit Master text styles</a:t>
            </a:r>
          </a:p>
        </p:txBody>
      </p:sp>
      <p:sp>
        <p:nvSpPr>
          <p:cNvPr id="7"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en-GB" noProof="0" smtClean="0"/>
              <a:pPr/>
              <a:t>‹#›</a:t>
            </a:fld>
            <a:endParaRPr lang="en-GB" noProof="0" dirty="0"/>
          </a:p>
        </p:txBody>
      </p:sp>
    </p:spTree>
    <p:extLst>
      <p:ext uri="{BB962C8B-B14F-4D97-AF65-F5344CB8AC3E}">
        <p14:creationId xmlns:p14="http://schemas.microsoft.com/office/powerpoint/2010/main" xmlns="" val="913665977"/>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en-GB" noProof="0" smtClean="0"/>
              <a:pPr/>
              <a:t>‹#›</a:t>
            </a:fld>
            <a:endParaRPr lang="en-GB" noProof="0" dirty="0"/>
          </a:p>
        </p:txBody>
      </p:sp>
    </p:spTree>
    <p:extLst>
      <p:ext uri="{BB962C8B-B14F-4D97-AF65-F5344CB8AC3E}">
        <p14:creationId xmlns:p14="http://schemas.microsoft.com/office/powerpoint/2010/main" xmlns="" val="208448022"/>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noProof="0" smtClean="0"/>
              <a:t>Click to edit Master title style</a:t>
            </a:r>
            <a:endParaRPr lang="en-GB" noProof="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0"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en-GB" noProof="0" smtClean="0"/>
              <a:pPr/>
              <a:t>‹#›</a:t>
            </a:fld>
            <a:endParaRPr lang="en-GB" noProof="0" dirty="0"/>
          </a:p>
        </p:txBody>
      </p:sp>
    </p:spTree>
    <p:extLst>
      <p:ext uri="{BB962C8B-B14F-4D97-AF65-F5344CB8AC3E}">
        <p14:creationId xmlns:p14="http://schemas.microsoft.com/office/powerpoint/2010/main" xmlns="" val="3599881221"/>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452320" cy="836712"/>
          </a:xfrm>
        </p:spPr>
        <p:txBody>
          <a:bodyPr/>
          <a:lstStyle/>
          <a:p>
            <a:r>
              <a:rPr lang="en-US" noProof="0" smtClean="0"/>
              <a:t>Click to edit Master title style</a:t>
            </a:r>
            <a:endParaRPr lang="en-GB" noProof="0" dirty="0"/>
          </a:p>
        </p:txBody>
      </p:sp>
      <p:sp>
        <p:nvSpPr>
          <p:cNvPr id="6"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nl-NL" smtClean="0"/>
              <a:pPr/>
              <a:t>‹#›</a:t>
            </a:fld>
            <a:endParaRPr lang="nl-NL" dirty="0"/>
          </a:p>
        </p:txBody>
      </p:sp>
    </p:spTree>
    <p:extLst>
      <p:ext uri="{BB962C8B-B14F-4D97-AF65-F5344CB8AC3E}">
        <p14:creationId xmlns:p14="http://schemas.microsoft.com/office/powerpoint/2010/main" xmlns="" val="3193509013"/>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5"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nl-NL" smtClean="0"/>
              <a:pPr/>
              <a:t>‹#›</a:t>
            </a:fld>
            <a:endParaRPr lang="nl-NL" dirty="0"/>
          </a:p>
        </p:txBody>
      </p:sp>
    </p:spTree>
    <p:extLst>
      <p:ext uri="{BB962C8B-B14F-4D97-AF65-F5344CB8AC3E}">
        <p14:creationId xmlns:p14="http://schemas.microsoft.com/office/powerpoint/2010/main" xmlns="" val="257006654"/>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GB" noProof="0"/>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smtClean="0"/>
              <a:t>Click icon to add picture</a:t>
            </a:r>
            <a:endParaRPr lang="en-GB" noProof="0"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jdelijke aanduiding voor dianummer 6"/>
          <p:cNvSpPr>
            <a:spLocks noGrp="1"/>
          </p:cNvSpPr>
          <p:nvPr>
            <p:ph type="sldNum" sz="quarter" idx="12"/>
          </p:nvPr>
        </p:nvSpPr>
        <p:spPr>
          <a:xfrm>
            <a:off x="8172400" y="6492875"/>
            <a:ext cx="971600" cy="365125"/>
          </a:xfrm>
          <a:prstGeom prst="rect">
            <a:avLst/>
          </a:prstGeom>
        </p:spPr>
        <p:txBody>
          <a:bodyPr/>
          <a:lstStyle>
            <a:lvl1pPr algn="r">
              <a:defRPr/>
            </a:lvl1pPr>
          </a:lstStyle>
          <a:p>
            <a:fld id="{38682A95-483B-44A2-A89B-DDCD8512B9EB}" type="slidenum">
              <a:rPr lang="en-GB" noProof="0" smtClean="0"/>
              <a:pPr/>
              <a:t>‹#›</a:t>
            </a:fld>
            <a:endParaRPr lang="en-GB" noProof="0" dirty="0"/>
          </a:p>
        </p:txBody>
      </p:sp>
    </p:spTree>
    <p:extLst>
      <p:ext uri="{BB962C8B-B14F-4D97-AF65-F5344CB8AC3E}">
        <p14:creationId xmlns:p14="http://schemas.microsoft.com/office/powerpoint/2010/main" xmlns="" val="2911701135"/>
      </p:ext>
    </p:extLst>
  </p:cSld>
  <p:clrMapOvr>
    <a:masterClrMapping/>
  </p:clrMapOvr>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cstate="print">
            <a:lum/>
            <a:extLst>
              <a:ext uri="{28A0092B-C50C-407E-A947-70E740481C1C}">
                <a14:useLocalDpi xmlns:a14="http://schemas.microsoft.com/office/drawing/2010/main" xmlns="" val="0"/>
              </a:ext>
            </a:extLst>
          </a:blip>
          <a:srcRect/>
          <a:stretch>
            <a:fillRect l="-7000" r="-7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691680" y="0"/>
            <a:ext cx="7452320" cy="836712"/>
          </a:xfrm>
          <a:prstGeom prst="rect">
            <a:avLst/>
          </a:prstGeom>
        </p:spPr>
        <p:txBody>
          <a:bodyPr vert="horz" lIns="91440" tIns="45720" rIns="91440" bIns="45720" rtlCol="0" anchor="ctr">
            <a:noAutofit/>
          </a:bodyPr>
          <a:lstStyle/>
          <a:p>
            <a:r>
              <a:rPr lang="en-GB" noProof="0" dirty="0" err="1" smtClean="0"/>
              <a:t>Klik</a:t>
            </a:r>
            <a:r>
              <a:rPr lang="en-GB" noProof="0" dirty="0" smtClean="0"/>
              <a:t> </a:t>
            </a:r>
            <a:r>
              <a:rPr lang="en-GB" noProof="0" dirty="0" err="1" smtClean="0"/>
              <a:t>om</a:t>
            </a:r>
            <a:r>
              <a:rPr lang="en-GB" noProof="0" dirty="0" smtClean="0"/>
              <a:t> de </a:t>
            </a:r>
            <a:r>
              <a:rPr lang="en-GB" noProof="0" dirty="0" err="1" smtClean="0"/>
              <a:t>stijl</a:t>
            </a:r>
            <a:r>
              <a:rPr lang="en-GB" noProof="0" dirty="0" smtClean="0"/>
              <a:t> </a:t>
            </a:r>
            <a:r>
              <a:rPr lang="en-GB" noProof="0" dirty="0" err="1" smtClean="0"/>
              <a:t>te</a:t>
            </a:r>
            <a:r>
              <a:rPr lang="en-GB" noProof="0" dirty="0" smtClean="0"/>
              <a:t> </a:t>
            </a:r>
            <a:r>
              <a:rPr lang="en-GB" noProof="0" dirty="0" err="1" smtClean="0"/>
              <a:t>bewerken</a:t>
            </a:r>
            <a:endParaRPr lang="en-GB" noProof="0" dirty="0"/>
          </a:p>
        </p:txBody>
      </p:sp>
      <p:sp>
        <p:nvSpPr>
          <p:cNvPr id="3" name="Tijdelijke aanduiding voor tekst 2"/>
          <p:cNvSpPr>
            <a:spLocks noGrp="1"/>
          </p:cNvSpPr>
          <p:nvPr>
            <p:ph type="body" idx="1"/>
          </p:nvPr>
        </p:nvSpPr>
        <p:spPr>
          <a:xfrm>
            <a:off x="457200" y="1600200"/>
            <a:ext cx="8229600" cy="4709120"/>
          </a:xfrm>
          <a:prstGeom prst="rect">
            <a:avLst/>
          </a:prstGeom>
        </p:spPr>
        <p:txBody>
          <a:bodyPr vert="horz" lIns="91440" tIns="45720" rIns="91440" bIns="45720" rtlCol="0">
            <a:normAutofit/>
          </a:bodyPr>
          <a:lstStyle/>
          <a:p>
            <a:pPr lvl="0"/>
            <a:r>
              <a:rPr lang="en-GB" noProof="0" dirty="0" err="1" smtClean="0"/>
              <a:t>Klik</a:t>
            </a:r>
            <a:r>
              <a:rPr lang="en-GB" noProof="0" dirty="0" smtClean="0"/>
              <a:t> </a:t>
            </a:r>
            <a:r>
              <a:rPr lang="en-GB" noProof="0" dirty="0" err="1" smtClean="0"/>
              <a:t>om</a:t>
            </a:r>
            <a:r>
              <a:rPr lang="en-GB" noProof="0" dirty="0" smtClean="0"/>
              <a:t> de </a:t>
            </a:r>
            <a:r>
              <a:rPr lang="en-GB" noProof="0" dirty="0" err="1" smtClean="0"/>
              <a:t>modelstijlen</a:t>
            </a:r>
            <a:r>
              <a:rPr lang="en-GB" noProof="0" dirty="0" smtClean="0"/>
              <a:t> </a:t>
            </a:r>
            <a:r>
              <a:rPr lang="en-GB" noProof="0" dirty="0" err="1" smtClean="0"/>
              <a:t>te</a:t>
            </a:r>
            <a:r>
              <a:rPr lang="en-GB" noProof="0" dirty="0" smtClean="0"/>
              <a:t> </a:t>
            </a:r>
            <a:r>
              <a:rPr lang="en-GB" noProof="0" dirty="0" err="1" smtClean="0"/>
              <a:t>bewerken</a:t>
            </a:r>
            <a:endParaRPr lang="en-GB" noProof="0" dirty="0" smtClean="0"/>
          </a:p>
          <a:p>
            <a:pPr lvl="1"/>
            <a:r>
              <a:rPr lang="en-GB" noProof="0" dirty="0" err="1" smtClean="0"/>
              <a:t>Tweede</a:t>
            </a:r>
            <a:r>
              <a:rPr lang="en-GB" noProof="0" dirty="0" smtClean="0"/>
              <a:t> </a:t>
            </a:r>
            <a:r>
              <a:rPr lang="en-GB" noProof="0" dirty="0" err="1" smtClean="0"/>
              <a:t>niveau</a:t>
            </a:r>
            <a:endParaRPr lang="en-GB" noProof="0" dirty="0" smtClean="0"/>
          </a:p>
          <a:p>
            <a:pPr lvl="2"/>
            <a:r>
              <a:rPr lang="en-GB" noProof="0" dirty="0" err="1" smtClean="0"/>
              <a:t>Derde</a:t>
            </a:r>
            <a:r>
              <a:rPr lang="en-GB" noProof="0" dirty="0" smtClean="0"/>
              <a:t> </a:t>
            </a:r>
            <a:r>
              <a:rPr lang="en-GB" noProof="0" dirty="0" err="1" smtClean="0"/>
              <a:t>niveau</a:t>
            </a:r>
            <a:endParaRPr lang="en-GB" noProof="0" dirty="0" smtClean="0"/>
          </a:p>
          <a:p>
            <a:pPr lvl="3"/>
            <a:r>
              <a:rPr lang="en-GB" noProof="0" dirty="0" err="1" smtClean="0"/>
              <a:t>Vierde</a:t>
            </a:r>
            <a:r>
              <a:rPr lang="en-GB" noProof="0" dirty="0" smtClean="0"/>
              <a:t> </a:t>
            </a:r>
            <a:r>
              <a:rPr lang="en-GB" noProof="0" dirty="0" err="1" smtClean="0"/>
              <a:t>niveau</a:t>
            </a:r>
            <a:endParaRPr lang="en-GB" noProof="0" dirty="0" smtClean="0"/>
          </a:p>
          <a:p>
            <a:pPr lvl="4"/>
            <a:r>
              <a:rPr lang="en-GB" noProof="0" dirty="0" err="1" smtClean="0"/>
              <a:t>Vijfde</a:t>
            </a:r>
            <a:r>
              <a:rPr lang="en-GB" noProof="0" dirty="0" smtClean="0"/>
              <a:t> </a:t>
            </a:r>
            <a:r>
              <a:rPr lang="en-GB" noProof="0" dirty="0" err="1" smtClean="0"/>
              <a:t>niveau</a:t>
            </a:r>
            <a:endParaRPr lang="en-GB" noProof="0" dirty="0"/>
          </a:p>
        </p:txBody>
      </p:sp>
      <p:pic>
        <p:nvPicPr>
          <p:cNvPr id="1031" name="Picture 7" descr="E:\Documents\Utrecht\Projecten\Clarin\Website\Nieuwe website\clarin-logo.pn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0" y="-348"/>
            <a:ext cx="1552575" cy="981076"/>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ijdelijke aanduiding voor dianummer 6"/>
          <p:cNvSpPr>
            <a:spLocks noGrp="1"/>
          </p:cNvSpPr>
          <p:nvPr>
            <p:ph type="sldNum" sz="quarter" idx="4"/>
          </p:nvPr>
        </p:nvSpPr>
        <p:spPr>
          <a:xfrm>
            <a:off x="8172400" y="6492875"/>
            <a:ext cx="971600" cy="365125"/>
          </a:xfrm>
          <a:prstGeom prst="rect">
            <a:avLst/>
          </a:prstGeom>
        </p:spPr>
        <p:txBody>
          <a:bodyPr/>
          <a:lstStyle>
            <a:lvl1pPr algn="r">
              <a:defRPr/>
            </a:lvl1pPr>
          </a:lstStyle>
          <a:p>
            <a:fld id="{38682A95-483B-44A2-A89B-DDCD8512B9EB}" type="slidenum">
              <a:rPr lang="nl-NL" smtClean="0"/>
              <a:pPr/>
              <a:t>‹#›</a:t>
            </a:fld>
            <a:endParaRPr lang="nl-NL" dirty="0"/>
          </a:p>
        </p:txBody>
      </p:sp>
    </p:spTree>
    <p:extLst>
      <p:ext uri="{BB962C8B-B14F-4D97-AF65-F5344CB8AC3E}">
        <p14:creationId xmlns:p14="http://schemas.microsoft.com/office/powerpoint/2010/main" xmlns="" val="94949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mc:AlternateContent xmlns:mc="http://schemas.openxmlformats.org/markup-compatibility/2006">
    <mc:Choice xmlns:p14="http://schemas.microsoft.com/office/powerpoint/2010/main" xmlns="" Requires="p14">
      <p:transition spd="slow" p14:dur="1400" advClick="0" advTm="20000">
        <p14:ripple/>
      </p:transition>
    </mc:Choice>
    <mc:Fallback>
      <p:transition spd="slow" advClick="0" advTm="20000">
        <p:fade/>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3600" kern="1200">
          <a:solidFill>
            <a:schemeClr val="tx1"/>
          </a:solidFill>
          <a:latin typeface="Copperplate Gothic Bol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meertens.knaw.nl/mimore/search/" TargetMode="External"/><Relationship Id="rId2" Type="http://schemas.openxmlformats.org/officeDocument/2006/relationships/hyperlink" Target="http://www.clarin.nl/showcase/mimore/25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larin.nl/system/files/Odijk%20Linguistics%20and%20CLARIN%20110329%20%20110328.ppt%20-9-8-7-6-5-4-3-2-10123456789" TargetMode="External"/><Relationship Id="rId2" Type="http://schemas.openxmlformats.org/officeDocument/2006/relationships/hyperlink" Target="http://www.clarin.nl/system/files/User%20scenario%20Serach%20110413.docx" TargetMode="External"/><Relationship Id="rId1" Type="http://schemas.openxmlformats.org/officeDocument/2006/relationships/slideLayout" Target="../slideLayouts/slideLayout2.xml"/><Relationship Id="rId5" Type="http://schemas.openxmlformats.org/officeDocument/2006/relationships/hyperlink" Target="http://www.clarin.nl/system/files/Odijk%20Digital%20HUmanities%20121023%20%20121023.ppt" TargetMode="External"/><Relationship Id="rId4" Type="http://schemas.openxmlformats.org/officeDocument/2006/relationships/hyperlink" Target="http://www.nias.knaw.nl/Content/NIAS/Documents/Booklet%20e-Humanities%20Meeting.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tsvisser.hostei.com/lingcon" TargetMode="External"/><Relationship Id="rId2" Type="http://schemas.openxmlformats.org/officeDocument/2006/relationships/hyperlink" Target="http://taalkunde.letterentijdschriften.nl/document_articles/534.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Example queries for Federated search</a:t>
            </a:r>
            <a:endParaRPr lang="en-US" dirty="0" smtClean="0"/>
          </a:p>
        </p:txBody>
      </p:sp>
      <p:sp>
        <p:nvSpPr>
          <p:cNvPr id="2051" name="Rectangle 3"/>
          <p:cNvSpPr>
            <a:spLocks noGrp="1" noChangeArrowheads="1"/>
          </p:cNvSpPr>
          <p:nvPr>
            <p:ph type="subTitle" idx="1"/>
          </p:nvPr>
        </p:nvSpPr>
        <p:spPr/>
        <p:txBody>
          <a:bodyPr/>
          <a:lstStyle/>
          <a:p>
            <a:pPr eaLnBrk="1" hangingPunct="1"/>
            <a:r>
              <a:rPr lang="en-US" dirty="0" smtClean="0"/>
              <a:t>Jan Odijk</a:t>
            </a:r>
          </a:p>
          <a:p>
            <a:pPr eaLnBrk="1" hangingPunct="1"/>
            <a:r>
              <a:rPr lang="en-US" dirty="0" smtClean="0"/>
              <a:t>CLARIN Federated Search Workshop</a:t>
            </a:r>
            <a:endParaRPr lang="en-US" dirty="0" smtClean="0"/>
          </a:p>
          <a:p>
            <a:pPr eaLnBrk="1" hangingPunct="1"/>
            <a:r>
              <a:rPr lang="en-US" dirty="0" smtClean="0"/>
              <a:t>Copenhagen</a:t>
            </a:r>
            <a:r>
              <a:rPr lang="en-US" dirty="0" smtClean="0"/>
              <a:t>, 24 Apr 2013</a:t>
            </a:r>
            <a:endParaRPr lang="en-US" dirty="0" smtClean="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457200" y="1905000"/>
            <a:ext cx="8229600" cy="4221163"/>
          </a:xfrm>
        </p:spPr>
        <p:txBody>
          <a:bodyPr>
            <a:normAutofit fontScale="77500" lnSpcReduction="20000"/>
          </a:bodyPr>
          <a:lstStyle/>
          <a:p>
            <a:pPr lvl="0"/>
            <a:r>
              <a:rPr lang="en-GB" dirty="0" smtClean="0"/>
              <a:t>CGN </a:t>
            </a:r>
            <a:r>
              <a:rPr lang="en-GB" b="1" dirty="0" err="1" smtClean="0"/>
              <a:t>pw</a:t>
            </a:r>
            <a:r>
              <a:rPr lang="en-GB" dirty="0" smtClean="0"/>
              <a:t> </a:t>
            </a:r>
            <a:r>
              <a:rPr lang="en-GB" i="1" dirty="0" smtClean="0"/>
              <a:t>element</a:t>
            </a:r>
            <a:r>
              <a:rPr lang="en-GB" dirty="0" smtClean="0"/>
              <a:t> means the same as Folia </a:t>
            </a:r>
            <a:r>
              <a:rPr lang="en-GB" b="1" dirty="0" smtClean="0"/>
              <a:t>w</a:t>
            </a:r>
            <a:r>
              <a:rPr lang="en-GB" dirty="0" smtClean="0"/>
              <a:t> </a:t>
            </a:r>
            <a:r>
              <a:rPr lang="en-GB" i="1" dirty="0" smtClean="0"/>
              <a:t>element</a:t>
            </a:r>
            <a:r>
              <a:rPr lang="en-GB" dirty="0" smtClean="0"/>
              <a:t>: </a:t>
            </a:r>
            <a:endParaRPr lang="en-US" dirty="0" smtClean="0"/>
          </a:p>
          <a:p>
            <a:pPr lvl="0"/>
            <a:r>
              <a:rPr lang="en-GB" dirty="0" smtClean="0"/>
              <a:t>CGN </a:t>
            </a:r>
            <a:r>
              <a:rPr lang="en-GB" b="1" dirty="0" smtClean="0"/>
              <a:t>w </a:t>
            </a:r>
            <a:r>
              <a:rPr lang="en-GB" i="1" dirty="0" smtClean="0"/>
              <a:t>attribute</a:t>
            </a:r>
            <a:r>
              <a:rPr lang="en-GB" b="1" dirty="0" smtClean="0"/>
              <a:t> </a:t>
            </a:r>
            <a:r>
              <a:rPr lang="en-GB" dirty="0" smtClean="0"/>
              <a:t>of </a:t>
            </a:r>
            <a:r>
              <a:rPr lang="en-GB" b="1" dirty="0" err="1" smtClean="0"/>
              <a:t>pw</a:t>
            </a:r>
            <a:r>
              <a:rPr lang="en-GB" dirty="0" smtClean="0"/>
              <a:t> means the same as Folia </a:t>
            </a:r>
            <a:r>
              <a:rPr lang="en-GB" b="1" dirty="0" smtClean="0"/>
              <a:t>t </a:t>
            </a:r>
            <a:r>
              <a:rPr lang="en-GB" i="1" dirty="0" smtClean="0"/>
              <a:t>element</a:t>
            </a:r>
            <a:r>
              <a:rPr lang="en-GB" b="1" dirty="0" smtClean="0"/>
              <a:t> </a:t>
            </a:r>
            <a:r>
              <a:rPr lang="en-GB" dirty="0" smtClean="0"/>
              <a:t>in </a:t>
            </a:r>
            <a:r>
              <a:rPr lang="en-GB" b="1" dirty="0" smtClean="0"/>
              <a:t>w</a:t>
            </a:r>
            <a:endParaRPr lang="en-US" b="1" dirty="0" smtClean="0"/>
          </a:p>
          <a:p>
            <a:pPr lvl="0"/>
            <a:r>
              <a:rPr lang="en-GB" dirty="0" smtClean="0"/>
              <a:t>CGN </a:t>
            </a:r>
            <a:r>
              <a:rPr lang="en-GB" b="1" dirty="0" smtClean="0"/>
              <a:t>pos </a:t>
            </a:r>
            <a:r>
              <a:rPr lang="en-GB" i="1" dirty="0" smtClean="0"/>
              <a:t>attribute</a:t>
            </a:r>
            <a:r>
              <a:rPr lang="en-GB" b="1" dirty="0" smtClean="0"/>
              <a:t> </a:t>
            </a:r>
            <a:r>
              <a:rPr lang="en-GB" dirty="0" smtClean="0"/>
              <a:t>of </a:t>
            </a:r>
            <a:r>
              <a:rPr lang="en-GB" b="1" dirty="0" err="1" smtClean="0"/>
              <a:t>pw</a:t>
            </a:r>
            <a:r>
              <a:rPr lang="en-GB" dirty="0" smtClean="0"/>
              <a:t> means the same as Folia </a:t>
            </a:r>
            <a:r>
              <a:rPr lang="en-GB" b="1" dirty="0" smtClean="0"/>
              <a:t>class</a:t>
            </a:r>
            <a:r>
              <a:rPr lang="en-GB" dirty="0" smtClean="0"/>
              <a:t> </a:t>
            </a:r>
            <a:r>
              <a:rPr lang="en-GB" i="1" dirty="0" smtClean="0"/>
              <a:t>attribute</a:t>
            </a:r>
            <a:r>
              <a:rPr lang="en-GB" dirty="0" smtClean="0"/>
              <a:t> of </a:t>
            </a:r>
            <a:r>
              <a:rPr lang="en-GB" i="1" dirty="0" smtClean="0"/>
              <a:t>element</a:t>
            </a:r>
            <a:r>
              <a:rPr lang="en-GB" dirty="0" smtClean="0"/>
              <a:t> </a:t>
            </a:r>
            <a:r>
              <a:rPr lang="en-GB" b="1" dirty="0" smtClean="0"/>
              <a:t>pos</a:t>
            </a:r>
            <a:r>
              <a:rPr lang="en-GB" dirty="0" smtClean="0"/>
              <a:t> (part of speech property name) </a:t>
            </a:r>
            <a:endParaRPr lang="en-US" dirty="0" smtClean="0"/>
          </a:p>
          <a:p>
            <a:pPr lvl="0"/>
            <a:r>
              <a:rPr lang="en-GB" dirty="0" smtClean="0"/>
              <a:t>CGN </a:t>
            </a:r>
            <a:r>
              <a:rPr lang="en-GB" b="1" dirty="0" err="1" smtClean="0"/>
              <a:t>lem</a:t>
            </a:r>
            <a:r>
              <a:rPr lang="en-GB" dirty="0" smtClean="0"/>
              <a:t> </a:t>
            </a:r>
            <a:r>
              <a:rPr lang="en-GB" i="1" dirty="0" smtClean="0"/>
              <a:t>attribute</a:t>
            </a:r>
            <a:r>
              <a:rPr lang="en-GB" dirty="0" smtClean="0"/>
              <a:t> of </a:t>
            </a:r>
            <a:r>
              <a:rPr lang="en-GB" b="1" dirty="0" err="1" smtClean="0"/>
              <a:t>pw</a:t>
            </a:r>
            <a:r>
              <a:rPr lang="en-GB" dirty="0" smtClean="0"/>
              <a:t> means the same as FoLiA </a:t>
            </a:r>
            <a:r>
              <a:rPr lang="en-GB" b="1" dirty="0" smtClean="0"/>
              <a:t>class</a:t>
            </a:r>
            <a:r>
              <a:rPr lang="en-GB" dirty="0" smtClean="0"/>
              <a:t> </a:t>
            </a:r>
            <a:r>
              <a:rPr lang="en-GB" i="1" dirty="0" smtClean="0"/>
              <a:t>attribute</a:t>
            </a:r>
            <a:r>
              <a:rPr lang="en-GB" dirty="0" smtClean="0"/>
              <a:t> of </a:t>
            </a:r>
            <a:r>
              <a:rPr lang="en-GB" i="1" dirty="0" smtClean="0"/>
              <a:t>element</a:t>
            </a:r>
            <a:r>
              <a:rPr lang="en-GB" dirty="0" smtClean="0"/>
              <a:t> </a:t>
            </a:r>
            <a:r>
              <a:rPr lang="en-GB" b="1" dirty="0" smtClean="0"/>
              <a:t>lemma</a:t>
            </a:r>
            <a:r>
              <a:rPr lang="en-GB" dirty="0" smtClean="0"/>
              <a:t> (lemma property name) </a:t>
            </a:r>
            <a:endParaRPr lang="en-US" dirty="0" smtClean="0"/>
          </a:p>
          <a:p>
            <a:pPr lvl="0"/>
            <a:r>
              <a:rPr lang="en-GB" dirty="0" smtClean="0"/>
              <a:t>Values inside the CGN </a:t>
            </a:r>
            <a:r>
              <a:rPr lang="en-GB" b="1" dirty="0" smtClean="0"/>
              <a:t>pos</a:t>
            </a:r>
            <a:r>
              <a:rPr lang="en-GB" dirty="0" smtClean="0"/>
              <a:t> </a:t>
            </a:r>
            <a:r>
              <a:rPr lang="en-GB" i="1" dirty="0" smtClean="0"/>
              <a:t>attribute</a:t>
            </a:r>
            <a:r>
              <a:rPr lang="en-GB" dirty="0" smtClean="0"/>
              <a:t> of </a:t>
            </a:r>
            <a:r>
              <a:rPr lang="en-GB" b="1" dirty="0" err="1" smtClean="0"/>
              <a:t>pw</a:t>
            </a:r>
            <a:r>
              <a:rPr lang="en-GB" dirty="0" smtClean="0"/>
              <a:t> are identical to </a:t>
            </a:r>
            <a:r>
              <a:rPr lang="en-GB" dirty="0" smtClean="0"/>
              <a:t>and mean the same </a:t>
            </a:r>
            <a:r>
              <a:rPr lang="en-GB" dirty="0" smtClean="0"/>
              <a:t>as values inside Folia </a:t>
            </a:r>
            <a:r>
              <a:rPr lang="en-GB" b="1" dirty="0" smtClean="0"/>
              <a:t>class</a:t>
            </a:r>
            <a:r>
              <a:rPr lang="en-GB" dirty="0" smtClean="0"/>
              <a:t> </a:t>
            </a:r>
            <a:r>
              <a:rPr lang="en-GB" i="1" dirty="0" smtClean="0"/>
              <a:t>attribute</a:t>
            </a:r>
            <a:r>
              <a:rPr lang="en-GB" dirty="0" smtClean="0"/>
              <a:t> of </a:t>
            </a:r>
            <a:r>
              <a:rPr lang="en-GB" i="1" dirty="0" smtClean="0"/>
              <a:t>element</a:t>
            </a:r>
            <a:r>
              <a:rPr lang="en-GB" dirty="0" smtClean="0"/>
              <a:t> </a:t>
            </a:r>
            <a:r>
              <a:rPr lang="en-GB" b="1" dirty="0" smtClean="0"/>
              <a:t>pos</a:t>
            </a:r>
            <a:r>
              <a:rPr lang="en-GB" dirty="0" smtClean="0"/>
              <a:t> in </a:t>
            </a:r>
            <a:r>
              <a:rPr lang="en-GB" i="1" dirty="0" smtClean="0"/>
              <a:t>element</a:t>
            </a:r>
            <a:r>
              <a:rPr lang="en-GB" dirty="0" smtClean="0"/>
              <a:t> </a:t>
            </a:r>
            <a:r>
              <a:rPr lang="en-GB" b="1" dirty="0" smtClean="0"/>
              <a:t>w</a:t>
            </a:r>
            <a:r>
              <a:rPr lang="en-GB" dirty="0" smtClean="0"/>
              <a:t> (values from the CGN-tagset)</a:t>
            </a:r>
            <a:endParaRPr lang="en-US" dirty="0" smtClean="0"/>
          </a:p>
          <a:p>
            <a:pPr marL="514350" indent="-514350">
              <a:buNone/>
            </a:pPr>
            <a:endParaRPr lang="en-US" dirty="0"/>
          </a:p>
        </p:txBody>
      </p:sp>
      <p:sp>
        <p:nvSpPr>
          <p:cNvPr id="5" name="Title 4"/>
          <p:cNvSpPr>
            <a:spLocks noGrp="1"/>
          </p:cNvSpPr>
          <p:nvPr>
            <p:ph type="title"/>
          </p:nvPr>
        </p:nvSpPr>
        <p:spPr/>
        <p:txBody>
          <a:bodyPr/>
          <a:lstStyle/>
          <a:p>
            <a:r>
              <a:rPr lang="en-US" dirty="0" smtClean="0"/>
              <a:t>Structural Differences</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10</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457200" y="1905000"/>
            <a:ext cx="8229600" cy="4221163"/>
          </a:xfrm>
        </p:spPr>
        <p:txBody>
          <a:bodyPr>
            <a:normAutofit/>
          </a:bodyPr>
          <a:lstStyle/>
          <a:p>
            <a:r>
              <a:rPr lang="nl-NL" dirty="0" smtClean="0"/>
              <a:t>WFT-GTB: </a:t>
            </a:r>
            <a:r>
              <a:rPr lang="en-US" dirty="0" smtClean="0"/>
              <a:t>Give </a:t>
            </a:r>
            <a:r>
              <a:rPr lang="en-US" dirty="0" smtClean="0"/>
              <a:t>me </a:t>
            </a:r>
            <a:r>
              <a:rPr lang="en-US" b="1" dirty="0" smtClean="0"/>
              <a:t>entries </a:t>
            </a:r>
            <a:r>
              <a:rPr lang="en-US" dirty="0" smtClean="0"/>
              <a:t>with </a:t>
            </a:r>
            <a:r>
              <a:rPr lang="en-US" b="1" dirty="0" smtClean="0"/>
              <a:t>PoS=noun </a:t>
            </a:r>
            <a:r>
              <a:rPr lang="en-US" dirty="0" smtClean="0"/>
              <a:t>of which the </a:t>
            </a:r>
            <a:r>
              <a:rPr lang="en-US" b="1" dirty="0" smtClean="0"/>
              <a:t>headword </a:t>
            </a:r>
            <a:r>
              <a:rPr lang="en-US" dirty="0" smtClean="0"/>
              <a:t>ends in “</a:t>
            </a:r>
            <a:r>
              <a:rPr lang="en-US" dirty="0" err="1" smtClean="0"/>
              <a:t>tsje</a:t>
            </a:r>
            <a:r>
              <a:rPr lang="en-US" dirty="0" smtClean="0"/>
              <a:t>”</a:t>
            </a:r>
          </a:p>
          <a:p>
            <a:r>
              <a:rPr lang="en-US" dirty="0" smtClean="0"/>
              <a:t>GTB, CELEX, </a:t>
            </a:r>
            <a:r>
              <a:rPr lang="en-US" dirty="0" smtClean="0"/>
              <a:t>CGN-lexicon: Give </a:t>
            </a:r>
            <a:r>
              <a:rPr lang="en-US" dirty="0" smtClean="0"/>
              <a:t>me </a:t>
            </a:r>
            <a:r>
              <a:rPr lang="en-US" b="1" dirty="0" smtClean="0"/>
              <a:t>entries </a:t>
            </a:r>
            <a:r>
              <a:rPr lang="en-US" dirty="0" smtClean="0"/>
              <a:t>with  </a:t>
            </a:r>
            <a:r>
              <a:rPr lang="en-US" b="1" dirty="0" smtClean="0"/>
              <a:t>PoS=noun </a:t>
            </a:r>
            <a:r>
              <a:rPr lang="en-US" dirty="0" smtClean="0"/>
              <a:t>and with the </a:t>
            </a:r>
            <a:r>
              <a:rPr lang="en-US" b="1" dirty="0" smtClean="0"/>
              <a:t>headword </a:t>
            </a:r>
            <a:r>
              <a:rPr lang="en-US" b="1" i="1" dirty="0" smtClean="0"/>
              <a:t> </a:t>
            </a:r>
            <a:r>
              <a:rPr lang="en-US" dirty="0" smtClean="0"/>
              <a:t>ending in “</a:t>
            </a:r>
            <a:r>
              <a:rPr lang="en-US" dirty="0" err="1" smtClean="0"/>
              <a:t>tsje</a:t>
            </a:r>
            <a:r>
              <a:rPr lang="en-US" dirty="0" smtClean="0"/>
              <a:t>”, together with the </a:t>
            </a:r>
            <a:r>
              <a:rPr lang="en-US" b="1" dirty="0" smtClean="0"/>
              <a:t>source</a:t>
            </a:r>
            <a:r>
              <a:rPr lang="en-US" dirty="0" smtClean="0"/>
              <a:t> (=GTB, CELEX, of CGN-lexicon) in which it was found.</a:t>
            </a:r>
          </a:p>
          <a:p>
            <a:endParaRPr lang="en-US" dirty="0" smtClean="0"/>
          </a:p>
          <a:p>
            <a:pPr eaLnBrk="1" hangingPunct="1">
              <a:lnSpc>
                <a:spcPct val="80000"/>
              </a:lnSpc>
            </a:pPr>
            <a:endParaRPr lang="en-US" dirty="0" smtClean="0"/>
          </a:p>
        </p:txBody>
      </p:sp>
      <p:sp>
        <p:nvSpPr>
          <p:cNvPr id="5" name="Title 4"/>
          <p:cNvSpPr>
            <a:spLocks noGrp="1"/>
          </p:cNvSpPr>
          <p:nvPr>
            <p:ph type="title"/>
          </p:nvPr>
        </p:nvSpPr>
        <p:spPr/>
        <p:txBody>
          <a:bodyPr/>
          <a:lstStyle/>
          <a:p>
            <a:r>
              <a:rPr lang="en-US" dirty="0" smtClean="0"/>
              <a:t>Search in Lexicons</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11</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457200" y="1905000"/>
            <a:ext cx="8229600" cy="4221163"/>
          </a:xfrm>
        </p:spPr>
        <p:txBody>
          <a:bodyPr>
            <a:normAutofit fontScale="70000" lnSpcReduction="20000"/>
          </a:bodyPr>
          <a:lstStyle/>
          <a:p>
            <a:r>
              <a:rPr lang="en-US" dirty="0" smtClean="0"/>
              <a:t>Search in all resources where the </a:t>
            </a:r>
            <a:r>
              <a:rPr lang="en-US" b="1" dirty="0" smtClean="0"/>
              <a:t>language</a:t>
            </a:r>
            <a:r>
              <a:rPr lang="en-US" dirty="0" smtClean="0"/>
              <a:t>=</a:t>
            </a:r>
            <a:r>
              <a:rPr lang="en-US" b="1" dirty="0" err="1" smtClean="0"/>
              <a:t>nld</a:t>
            </a:r>
            <a:r>
              <a:rPr lang="en-US" dirty="0" smtClean="0"/>
              <a:t> </a:t>
            </a:r>
          </a:p>
          <a:p>
            <a:r>
              <a:rPr lang="en-US" dirty="0" smtClean="0"/>
              <a:t>For </a:t>
            </a:r>
            <a:r>
              <a:rPr lang="en-US" dirty="0" smtClean="0"/>
              <a:t>each </a:t>
            </a:r>
            <a:r>
              <a:rPr lang="en-US" b="1" dirty="0" smtClean="0"/>
              <a:t>resource </a:t>
            </a:r>
            <a:r>
              <a:rPr lang="en-US" dirty="0" smtClean="0"/>
              <a:t>with</a:t>
            </a:r>
            <a:r>
              <a:rPr lang="en-US" b="1" dirty="0" smtClean="0"/>
              <a:t> language=</a:t>
            </a:r>
            <a:r>
              <a:rPr lang="en-US" b="1" dirty="0" err="1" smtClean="0"/>
              <a:t>nld</a:t>
            </a:r>
            <a:endParaRPr lang="en-US" dirty="0" smtClean="0"/>
          </a:p>
          <a:p>
            <a:pPr lvl="1"/>
            <a:r>
              <a:rPr lang="en-US" dirty="0" smtClean="0"/>
              <a:t>For each word in [ ‘</a:t>
            </a:r>
            <a:r>
              <a:rPr lang="en-US" dirty="0" err="1" smtClean="0"/>
              <a:t>zeer</a:t>
            </a:r>
            <a:r>
              <a:rPr lang="en-US" dirty="0" smtClean="0"/>
              <a:t>’, ‘heel’, ‘erg’] with </a:t>
            </a:r>
            <a:r>
              <a:rPr lang="en-US" b="1" dirty="0" smtClean="0"/>
              <a:t>PoS</a:t>
            </a:r>
            <a:r>
              <a:rPr lang="en-US" dirty="0" smtClean="0"/>
              <a:t>=</a:t>
            </a:r>
            <a:r>
              <a:rPr lang="en-US" b="1" dirty="0" err="1" smtClean="0"/>
              <a:t>adj</a:t>
            </a:r>
            <a:endParaRPr lang="en-US" dirty="0" smtClean="0"/>
          </a:p>
          <a:p>
            <a:pPr lvl="2"/>
            <a:r>
              <a:rPr lang="en-US" dirty="0" smtClean="0"/>
              <a:t>For each </a:t>
            </a:r>
            <a:r>
              <a:rPr lang="en-US" b="1" dirty="0" smtClean="0"/>
              <a:t>sense</a:t>
            </a:r>
            <a:r>
              <a:rPr lang="en-US" dirty="0" smtClean="0"/>
              <a:t> of the word	</a:t>
            </a:r>
          </a:p>
          <a:p>
            <a:pPr lvl="3"/>
            <a:r>
              <a:rPr lang="en-US" dirty="0" smtClean="0"/>
              <a:t>For each </a:t>
            </a:r>
            <a:r>
              <a:rPr lang="en-US" b="1" dirty="0" smtClean="0"/>
              <a:t>synonym</a:t>
            </a:r>
            <a:r>
              <a:rPr lang="en-US" dirty="0" smtClean="0"/>
              <a:t> of the </a:t>
            </a:r>
            <a:r>
              <a:rPr lang="en-US" b="1" dirty="0" smtClean="0"/>
              <a:t>sense</a:t>
            </a:r>
          </a:p>
          <a:p>
            <a:pPr lvl="4"/>
            <a:r>
              <a:rPr lang="en-US" dirty="0" smtClean="0"/>
              <a:t>For </a:t>
            </a:r>
            <a:r>
              <a:rPr lang="en-US" dirty="0" smtClean="0"/>
              <a:t>each </a:t>
            </a:r>
            <a:r>
              <a:rPr lang="en-US" b="1" dirty="0" smtClean="0"/>
              <a:t>lemma </a:t>
            </a:r>
            <a:r>
              <a:rPr lang="en-US" dirty="0" smtClean="0"/>
              <a:t>of the</a:t>
            </a:r>
            <a:r>
              <a:rPr lang="en-US" b="1" dirty="0" smtClean="0"/>
              <a:t> synonym</a:t>
            </a:r>
            <a:endParaRPr lang="en-US" dirty="0" smtClean="0"/>
          </a:p>
          <a:p>
            <a:pPr lvl="5"/>
            <a:r>
              <a:rPr lang="en-US" dirty="0" smtClean="0"/>
              <a:t>Return word, </a:t>
            </a:r>
            <a:r>
              <a:rPr lang="en-US" b="1" dirty="0" smtClean="0"/>
              <a:t>Pos</a:t>
            </a:r>
            <a:r>
              <a:rPr lang="en-US" dirty="0" smtClean="0"/>
              <a:t>, </a:t>
            </a:r>
            <a:r>
              <a:rPr lang="en-US" b="1" dirty="0" smtClean="0"/>
              <a:t>sense</a:t>
            </a:r>
            <a:r>
              <a:rPr lang="en-US" dirty="0" smtClean="0"/>
              <a:t>, </a:t>
            </a:r>
            <a:r>
              <a:rPr lang="en-US" b="1" dirty="0" smtClean="0"/>
              <a:t>synonym, lemma, ‘</a:t>
            </a:r>
            <a:r>
              <a:rPr lang="en-US" dirty="0" smtClean="0"/>
              <a:t>synonym’ , </a:t>
            </a:r>
            <a:r>
              <a:rPr lang="en-US" b="1" dirty="0" smtClean="0"/>
              <a:t>resource</a:t>
            </a:r>
            <a:r>
              <a:rPr lang="en-US" dirty="0" smtClean="0"/>
              <a:t>.</a:t>
            </a:r>
            <a:r>
              <a:rPr lang="en-US" b="1" dirty="0" smtClean="0"/>
              <a:t>name</a:t>
            </a:r>
            <a:endParaRPr lang="en-US" dirty="0" smtClean="0"/>
          </a:p>
          <a:p>
            <a:r>
              <a:rPr lang="en-US" dirty="0" smtClean="0"/>
              <a:t> </a:t>
            </a:r>
          </a:p>
          <a:p>
            <a:r>
              <a:rPr lang="en-US" dirty="0" smtClean="0"/>
              <a:t>And analogously with ‘</a:t>
            </a:r>
            <a:r>
              <a:rPr lang="en-US" b="1" dirty="0" smtClean="0"/>
              <a:t>synonym’ </a:t>
            </a:r>
            <a:r>
              <a:rPr lang="en-US" dirty="0" smtClean="0"/>
              <a:t>replaced by</a:t>
            </a:r>
            <a:r>
              <a:rPr lang="en-US" b="1" dirty="0" smtClean="0"/>
              <a:t> ‘immediate </a:t>
            </a:r>
            <a:r>
              <a:rPr lang="en-US" b="1" dirty="0" err="1" smtClean="0"/>
              <a:t>hyperonym</a:t>
            </a:r>
            <a:r>
              <a:rPr lang="en-US" b="1" dirty="0" smtClean="0"/>
              <a:t>’</a:t>
            </a:r>
            <a:endParaRPr lang="en-US" dirty="0" smtClean="0"/>
          </a:p>
          <a:p>
            <a:r>
              <a:rPr lang="en-US" dirty="0" smtClean="0"/>
              <a:t>And analogously with</a:t>
            </a:r>
            <a:r>
              <a:rPr lang="en-US" b="1" dirty="0" smtClean="0"/>
              <a:t> ‘</a:t>
            </a:r>
            <a:r>
              <a:rPr lang="en-US" b="1" dirty="0" err="1" smtClean="0"/>
              <a:t>synomym</a:t>
            </a:r>
            <a:r>
              <a:rPr lang="en-US" b="1" dirty="0" smtClean="0"/>
              <a:t>’ </a:t>
            </a:r>
            <a:r>
              <a:rPr lang="en-US" dirty="0" smtClean="0"/>
              <a:t>replaced by</a:t>
            </a:r>
            <a:r>
              <a:rPr lang="en-US" b="1" dirty="0" smtClean="0"/>
              <a:t> ‘hyponym’ (</a:t>
            </a:r>
            <a:r>
              <a:rPr lang="en-US" dirty="0" err="1" smtClean="0"/>
              <a:t>incl</a:t>
            </a:r>
            <a:r>
              <a:rPr lang="en-US" dirty="0" smtClean="0"/>
              <a:t> hyponyms of hyponyms</a:t>
            </a:r>
            <a:r>
              <a:rPr lang="en-US" b="1" dirty="0" smtClean="0"/>
              <a:t>) </a:t>
            </a:r>
            <a:endParaRPr lang="en-US" dirty="0" smtClean="0"/>
          </a:p>
          <a:p>
            <a:r>
              <a:rPr lang="en-US" b="1" dirty="0" smtClean="0"/>
              <a:t> </a:t>
            </a:r>
            <a:endParaRPr lang="en-US" dirty="0" smtClean="0"/>
          </a:p>
          <a:p>
            <a:endParaRPr lang="en-US" dirty="0" smtClean="0"/>
          </a:p>
          <a:p>
            <a:pPr eaLnBrk="1" hangingPunct="1">
              <a:lnSpc>
                <a:spcPct val="80000"/>
              </a:lnSpc>
            </a:pPr>
            <a:endParaRPr lang="en-US" dirty="0" smtClean="0"/>
          </a:p>
        </p:txBody>
      </p:sp>
      <p:sp>
        <p:nvSpPr>
          <p:cNvPr id="5" name="Title 4"/>
          <p:cNvSpPr>
            <a:spLocks noGrp="1"/>
          </p:cNvSpPr>
          <p:nvPr>
            <p:ph type="title"/>
          </p:nvPr>
        </p:nvSpPr>
        <p:spPr/>
        <p:txBody>
          <a:bodyPr/>
          <a:lstStyle/>
          <a:p>
            <a:r>
              <a:rPr lang="en-US" dirty="0" smtClean="0"/>
              <a:t>Search in Lexicons</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12</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457200" y="1905000"/>
            <a:ext cx="8229600" cy="4221163"/>
          </a:xfrm>
        </p:spPr>
        <p:txBody>
          <a:bodyPr>
            <a:normAutofit fontScale="70000" lnSpcReduction="20000"/>
          </a:bodyPr>
          <a:lstStyle/>
          <a:p>
            <a:r>
              <a:rPr lang="en-US" b="1" dirty="0" smtClean="0"/>
              <a:t>Question: </a:t>
            </a:r>
            <a:r>
              <a:rPr lang="en-US" dirty="0" smtClean="0"/>
              <a:t>Will federated search somehow smartly `know’ (e.g. from the metadata) that it has to search in lexicons only, actually only in lexicons that contain synonym information? Or will it waist time and effort by searching in all text corpora and in lexicons that do not have synonym information? Or is a smart choice of resources to search in left to the user?</a:t>
            </a:r>
          </a:p>
          <a:p>
            <a:r>
              <a:rPr lang="en-US" dirty="0" smtClean="0"/>
              <a:t> </a:t>
            </a:r>
          </a:p>
          <a:p>
            <a:r>
              <a:rPr lang="en-US" dirty="0" smtClean="0"/>
              <a:t>Similarly:</a:t>
            </a:r>
          </a:p>
          <a:p>
            <a:r>
              <a:rPr lang="en-US" dirty="0" smtClean="0"/>
              <a:t>Search in </a:t>
            </a:r>
            <a:r>
              <a:rPr lang="en-US" b="1" dirty="0" smtClean="0"/>
              <a:t>CGN: </a:t>
            </a:r>
            <a:r>
              <a:rPr lang="en-US" dirty="0" smtClean="0"/>
              <a:t>Give </a:t>
            </a:r>
            <a:r>
              <a:rPr lang="en-US" dirty="0" smtClean="0"/>
              <a:t>me all </a:t>
            </a:r>
            <a:r>
              <a:rPr lang="en-US" b="1" dirty="0" smtClean="0"/>
              <a:t>utterances</a:t>
            </a:r>
            <a:r>
              <a:rPr lang="en-US" dirty="0" smtClean="0"/>
              <a:t> that contain the word ‘</a:t>
            </a:r>
            <a:r>
              <a:rPr lang="en-US" dirty="0" err="1" smtClean="0"/>
              <a:t>zeer</a:t>
            </a:r>
            <a:r>
              <a:rPr lang="en-US" dirty="0" smtClean="0"/>
              <a:t>’ with </a:t>
            </a:r>
            <a:r>
              <a:rPr lang="en-US" b="1" dirty="0" smtClean="0"/>
              <a:t>PoS</a:t>
            </a:r>
            <a:r>
              <a:rPr lang="en-US" dirty="0" smtClean="0"/>
              <a:t>=</a:t>
            </a:r>
            <a:r>
              <a:rPr lang="en-US" b="1" dirty="0" smtClean="0"/>
              <a:t>ADJ </a:t>
            </a:r>
            <a:r>
              <a:rPr lang="en-US" dirty="0" smtClean="0"/>
              <a:t>s</a:t>
            </a:r>
            <a:r>
              <a:rPr lang="en-US" dirty="0" smtClean="0"/>
              <a:t>poken </a:t>
            </a:r>
            <a:r>
              <a:rPr lang="en-US" dirty="0" smtClean="0"/>
              <a:t>by a </a:t>
            </a:r>
            <a:r>
              <a:rPr lang="en-US" b="1" dirty="0" smtClean="0"/>
              <a:t>speaker</a:t>
            </a:r>
            <a:r>
              <a:rPr lang="en-US" dirty="0" smtClean="0"/>
              <a:t> with </a:t>
            </a:r>
            <a:r>
              <a:rPr lang="en-US" b="1" dirty="0" smtClean="0"/>
              <a:t>age&lt;=7.</a:t>
            </a:r>
            <a:endParaRPr lang="en-US" dirty="0" smtClean="0"/>
          </a:p>
          <a:p>
            <a:r>
              <a:rPr lang="en-US" b="1" dirty="0" smtClean="0"/>
              <a:t> </a:t>
            </a:r>
            <a:endParaRPr lang="en-US" dirty="0" smtClean="0"/>
          </a:p>
          <a:p>
            <a:r>
              <a:rPr lang="en-US" b="1" dirty="0" smtClean="0"/>
              <a:t>(</a:t>
            </a:r>
            <a:r>
              <a:rPr lang="en-US" dirty="0" smtClean="0"/>
              <a:t>there are no speakers with age&lt;=7 in CGN; will federated search smartly be able to see this from the metadata or will it waist time searching?)</a:t>
            </a:r>
            <a:endParaRPr lang="en-US" dirty="0"/>
          </a:p>
        </p:txBody>
      </p:sp>
      <p:sp>
        <p:nvSpPr>
          <p:cNvPr id="5" name="Title 4"/>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13</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57200" y="1905000"/>
            <a:ext cx="8229600" cy="4221163"/>
          </a:xfrm>
        </p:spPr>
        <p:txBody>
          <a:bodyPr>
            <a:normAutofit fontScale="85000" lnSpcReduction="20000"/>
          </a:bodyPr>
          <a:lstStyle/>
          <a:p>
            <a:r>
              <a:rPr lang="en-US" dirty="0" smtClean="0"/>
              <a:t>Search in </a:t>
            </a:r>
            <a:r>
              <a:rPr lang="en-US" dirty="0" smtClean="0"/>
              <a:t>CGN-corpus, VU-DNC, </a:t>
            </a:r>
            <a:r>
              <a:rPr lang="en-US" dirty="0" smtClean="0"/>
              <a:t>SONAR:</a:t>
            </a:r>
          </a:p>
          <a:p>
            <a:r>
              <a:rPr lang="en-US" dirty="0" smtClean="0"/>
              <a:t>Give me</a:t>
            </a:r>
            <a:r>
              <a:rPr lang="en-US" b="1" dirty="0" smtClean="0"/>
              <a:t> utterances</a:t>
            </a:r>
            <a:r>
              <a:rPr lang="en-US" dirty="0" smtClean="0"/>
              <a:t> that contain a subsequence of the form:</a:t>
            </a:r>
          </a:p>
          <a:p>
            <a:pPr lvl="1"/>
            <a:r>
              <a:rPr lang="en-US" dirty="0" smtClean="0"/>
              <a:t>A</a:t>
            </a:r>
            <a:r>
              <a:rPr lang="en-US" b="1" dirty="0" smtClean="0"/>
              <a:t> </a:t>
            </a:r>
            <a:r>
              <a:rPr lang="en-US" b="1" dirty="0" err="1" smtClean="0"/>
              <a:t>wordtoken</a:t>
            </a:r>
            <a:r>
              <a:rPr lang="en-US" dirty="0" smtClean="0"/>
              <a:t> with </a:t>
            </a:r>
            <a:r>
              <a:rPr lang="en-US" b="1" dirty="0" smtClean="0"/>
              <a:t>PoS</a:t>
            </a:r>
            <a:r>
              <a:rPr lang="en-US" dirty="0" smtClean="0"/>
              <a:t>=</a:t>
            </a:r>
            <a:r>
              <a:rPr lang="en-US" dirty="0" smtClean="0"/>
              <a:t>'</a:t>
            </a:r>
            <a:r>
              <a:rPr lang="en-US" b="1" dirty="0" err="1" smtClean="0"/>
              <a:t>definite_determiner</a:t>
            </a:r>
            <a:r>
              <a:rPr lang="en-US" dirty="0" smtClean="0"/>
              <a:t>', immediately followed by</a:t>
            </a:r>
          </a:p>
          <a:p>
            <a:pPr lvl="1"/>
            <a:r>
              <a:rPr lang="en-US" dirty="0" smtClean="0"/>
              <a:t>A</a:t>
            </a:r>
            <a:r>
              <a:rPr lang="en-US" b="1" dirty="0" smtClean="0"/>
              <a:t> </a:t>
            </a:r>
            <a:r>
              <a:rPr lang="en-US" b="1" dirty="0" err="1" smtClean="0"/>
              <a:t>wordtoken</a:t>
            </a:r>
            <a:r>
              <a:rPr lang="en-US" dirty="0" smtClean="0"/>
              <a:t> with </a:t>
            </a:r>
            <a:r>
              <a:rPr lang="en-US" b="1" dirty="0" smtClean="0"/>
              <a:t>PoS</a:t>
            </a:r>
            <a:r>
              <a:rPr lang="en-US" dirty="0" smtClean="0"/>
              <a:t>=</a:t>
            </a:r>
            <a:r>
              <a:rPr lang="en-US" b="1" dirty="0" smtClean="0"/>
              <a:t>adjective</a:t>
            </a:r>
            <a:r>
              <a:rPr lang="en-US" dirty="0" smtClean="0"/>
              <a:t> with </a:t>
            </a:r>
            <a:r>
              <a:rPr lang="en-US" b="1" dirty="0" err="1" smtClean="0"/>
              <a:t>vorm</a:t>
            </a:r>
            <a:r>
              <a:rPr lang="en-US" dirty="0" smtClean="0"/>
              <a:t>=</a:t>
            </a:r>
            <a:r>
              <a:rPr lang="en-US" b="1" dirty="0" err="1" smtClean="0"/>
              <a:t>zonder</a:t>
            </a:r>
            <a:r>
              <a:rPr lang="en-US" b="1" dirty="0" smtClean="0"/>
              <a:t>-e,</a:t>
            </a:r>
            <a:r>
              <a:rPr lang="en-US" dirty="0" smtClean="0"/>
              <a:t> immediately followed by</a:t>
            </a:r>
          </a:p>
          <a:p>
            <a:pPr lvl="1"/>
            <a:r>
              <a:rPr lang="nl-NL" dirty="0" smtClean="0"/>
              <a:t>A</a:t>
            </a:r>
            <a:r>
              <a:rPr lang="nl-NL" b="1" dirty="0" smtClean="0"/>
              <a:t> </a:t>
            </a:r>
            <a:r>
              <a:rPr lang="nl-NL" b="1" dirty="0" err="1" smtClean="0"/>
              <a:t>wordtoken</a:t>
            </a:r>
            <a:r>
              <a:rPr lang="nl-NL" dirty="0" smtClean="0"/>
              <a:t> </a:t>
            </a:r>
            <a:r>
              <a:rPr lang="nl-NL" dirty="0" err="1" smtClean="0"/>
              <a:t>with</a:t>
            </a:r>
            <a:r>
              <a:rPr lang="nl-NL" dirty="0" smtClean="0"/>
              <a:t> </a:t>
            </a:r>
            <a:r>
              <a:rPr lang="nl-NL" b="1" dirty="0" smtClean="0"/>
              <a:t>Pos</a:t>
            </a:r>
            <a:r>
              <a:rPr lang="nl-NL" dirty="0" smtClean="0"/>
              <a:t>=</a:t>
            </a:r>
            <a:r>
              <a:rPr lang="nl-NL" b="1" dirty="0" err="1" smtClean="0"/>
              <a:t>noun</a:t>
            </a:r>
            <a:r>
              <a:rPr lang="nl-NL" dirty="0" smtClean="0"/>
              <a:t> </a:t>
            </a:r>
            <a:endParaRPr lang="nl-NL" dirty="0" smtClean="0"/>
          </a:p>
          <a:p>
            <a:r>
              <a:rPr lang="nl-NL" dirty="0" err="1" smtClean="0"/>
              <a:t>examples</a:t>
            </a:r>
            <a:r>
              <a:rPr lang="nl-NL" dirty="0" smtClean="0"/>
              <a:t> are '</a:t>
            </a:r>
            <a:r>
              <a:rPr lang="nl-NL" i="1" dirty="0" smtClean="0"/>
              <a:t>het bijvoeglijk naamwoord</a:t>
            </a:r>
            <a:r>
              <a:rPr lang="nl-NL" dirty="0" smtClean="0"/>
              <a:t>', '</a:t>
            </a:r>
            <a:r>
              <a:rPr lang="nl-NL" i="1" dirty="0" smtClean="0"/>
              <a:t>de gulden snede</a:t>
            </a:r>
            <a:r>
              <a:rPr lang="nl-NL" dirty="0" smtClean="0"/>
              <a:t>', '</a:t>
            </a:r>
            <a:r>
              <a:rPr lang="nl-NL" i="1" dirty="0" smtClean="0"/>
              <a:t>het ingewikkelder probleem</a:t>
            </a:r>
            <a:r>
              <a:rPr lang="nl-NL" dirty="0" smtClean="0"/>
              <a:t>')</a:t>
            </a:r>
            <a:endParaRPr lang="en-US" dirty="0" smtClean="0"/>
          </a:p>
          <a:p>
            <a:r>
              <a:rPr lang="nl-NL" dirty="0" smtClean="0"/>
              <a:t> </a:t>
            </a:r>
            <a:r>
              <a:rPr lang="nl-NL" dirty="0" err="1" smtClean="0"/>
              <a:t>lternative</a:t>
            </a:r>
            <a:r>
              <a:rPr lang="nl-NL" dirty="0" smtClean="0"/>
              <a:t>: </a:t>
            </a:r>
            <a:r>
              <a:rPr lang="nl-NL" dirty="0" err="1" smtClean="0"/>
              <a:t>just</a:t>
            </a:r>
            <a:r>
              <a:rPr lang="nl-NL" dirty="0" smtClean="0"/>
              <a:t> return the </a:t>
            </a:r>
            <a:r>
              <a:rPr lang="nl-NL" dirty="0" err="1" smtClean="0"/>
              <a:t>subsequence</a:t>
            </a:r>
            <a:r>
              <a:rPr lang="nl-NL" dirty="0" smtClean="0"/>
              <a:t> </a:t>
            </a:r>
            <a:endParaRPr lang="en-US" dirty="0" smtClean="0"/>
          </a:p>
          <a:p>
            <a:endParaRPr lang="nl-NL"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5" name="Title 4"/>
          <p:cNvSpPr>
            <a:spLocks noGrp="1"/>
          </p:cNvSpPr>
          <p:nvPr>
            <p:ph type="title"/>
          </p:nvPr>
        </p:nvSpPr>
        <p:spPr/>
        <p:txBody>
          <a:bodyPr/>
          <a:lstStyle/>
          <a:p>
            <a:r>
              <a:rPr lang="en-US" dirty="0" smtClean="0"/>
              <a:t>Search in Corpora</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14</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57200" y="1905000"/>
            <a:ext cx="8229600" cy="4221163"/>
          </a:xfrm>
        </p:spPr>
        <p:txBody>
          <a:bodyPr>
            <a:normAutofit fontScale="92500"/>
          </a:bodyPr>
          <a:lstStyle/>
          <a:p>
            <a:r>
              <a:rPr lang="en-US" dirty="0" smtClean="0"/>
              <a:t>The same as in the preceding example but now </a:t>
            </a:r>
          </a:p>
          <a:p>
            <a:pPr lvl="0"/>
            <a:r>
              <a:rPr lang="en-US" dirty="0" smtClean="0"/>
              <a:t>the adjective should not end in two syllables that both contain a schwa (represented by a regular expression over the phonetic transcription) in its </a:t>
            </a:r>
            <a:r>
              <a:rPr lang="en-US" b="1" dirty="0" err="1" smtClean="0"/>
              <a:t>phonetic_transcription</a:t>
            </a:r>
            <a:r>
              <a:rPr lang="en-US" dirty="0" smtClean="0"/>
              <a:t> as found in the CGN-lexicon </a:t>
            </a:r>
          </a:p>
          <a:p>
            <a:r>
              <a:rPr lang="en-US" dirty="0" smtClean="0"/>
              <a:t>This excludes an example such as: 'het </a:t>
            </a:r>
            <a:r>
              <a:rPr lang="en-US" dirty="0" err="1" smtClean="0"/>
              <a:t>ingewikk</a:t>
            </a:r>
            <a:r>
              <a:rPr lang="en-US" b="1" dirty="0" err="1" smtClean="0"/>
              <a:t>e</a:t>
            </a:r>
            <a:r>
              <a:rPr lang="en-US" dirty="0" err="1" smtClean="0"/>
              <a:t>ld</a:t>
            </a:r>
            <a:r>
              <a:rPr lang="en-US" b="1" dirty="0" err="1" smtClean="0"/>
              <a:t>e</a:t>
            </a:r>
            <a:r>
              <a:rPr lang="en-US" dirty="0" err="1" smtClean="0"/>
              <a:t>r</a:t>
            </a:r>
            <a:r>
              <a:rPr lang="en-US" dirty="0" smtClean="0"/>
              <a:t> </a:t>
            </a:r>
            <a:r>
              <a:rPr lang="en-US" dirty="0" err="1" smtClean="0"/>
              <a:t>probleem</a:t>
            </a:r>
            <a:r>
              <a:rPr lang="en-US" dirty="0" smtClean="0"/>
              <a:t>'</a:t>
            </a:r>
            <a:endParaRPr lang="en-US" dirty="0" smtClean="0"/>
          </a:p>
          <a:p>
            <a:pPr eaLnBrk="1" hangingPunct="1"/>
            <a:endParaRPr lang="en-US" dirty="0" smtClean="0"/>
          </a:p>
          <a:p>
            <a:pPr eaLnBrk="1" hangingPunct="1"/>
            <a:endParaRPr lang="en-US" dirty="0" smtClean="0"/>
          </a:p>
        </p:txBody>
      </p:sp>
      <p:sp>
        <p:nvSpPr>
          <p:cNvPr id="5" name="Title 4"/>
          <p:cNvSpPr>
            <a:spLocks noGrp="1"/>
          </p:cNvSpPr>
          <p:nvPr>
            <p:ph type="title"/>
          </p:nvPr>
        </p:nvSpPr>
        <p:spPr/>
        <p:txBody>
          <a:bodyPr/>
          <a:lstStyle/>
          <a:p>
            <a:r>
              <a:rPr lang="en-US" dirty="0" err="1" smtClean="0"/>
              <a:t>Corpus+Lexicon</a:t>
            </a:r>
            <a:r>
              <a:rPr lang="en-US" dirty="0" smtClean="0"/>
              <a:t> search</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15</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57200" y="1905000"/>
            <a:ext cx="8229600" cy="4221163"/>
          </a:xfrm>
        </p:spPr>
        <p:txBody>
          <a:bodyPr>
            <a:normAutofit lnSpcReduction="10000"/>
          </a:bodyPr>
          <a:lstStyle/>
          <a:p>
            <a:pPr lvl="0"/>
            <a:r>
              <a:rPr lang="en-US" dirty="0" smtClean="0"/>
              <a:t>a value for an additional attribute with as possible values </a:t>
            </a:r>
            <a:r>
              <a:rPr lang="en-US" b="1" dirty="0" err="1" smtClean="0"/>
              <a:t>eFormExists</a:t>
            </a:r>
            <a:r>
              <a:rPr lang="en-US" b="1" dirty="0" smtClean="0"/>
              <a:t>, </a:t>
            </a:r>
            <a:r>
              <a:rPr lang="en-US" b="1" dirty="0" err="1" smtClean="0"/>
              <a:t>eFormDoesNotExist</a:t>
            </a:r>
            <a:r>
              <a:rPr lang="en-US" b="1" dirty="0" smtClean="0"/>
              <a:t>, </a:t>
            </a:r>
            <a:r>
              <a:rPr lang="en-US" b="1" dirty="0" err="1" smtClean="0"/>
              <a:t>eFormExistenceUnknown</a:t>
            </a:r>
            <a:r>
              <a:rPr lang="en-US" b="1" dirty="0" smtClean="0"/>
              <a:t>. </a:t>
            </a:r>
            <a:endParaRPr lang="en-US" b="1" dirty="0" smtClean="0"/>
          </a:p>
          <a:p>
            <a:pPr lvl="0"/>
            <a:r>
              <a:rPr lang="en-US" dirty="0" smtClean="0"/>
              <a:t>The </a:t>
            </a:r>
            <a:r>
              <a:rPr lang="en-US" dirty="0" smtClean="0"/>
              <a:t>value specifies whether</a:t>
            </a:r>
            <a:r>
              <a:rPr lang="en-US" b="1" dirty="0" smtClean="0"/>
              <a:t>  </a:t>
            </a:r>
            <a:r>
              <a:rPr lang="en-US" dirty="0" smtClean="0"/>
              <a:t>it is true for the </a:t>
            </a:r>
            <a:r>
              <a:rPr lang="en-US" dirty="0" smtClean="0"/>
              <a:t>word with </a:t>
            </a:r>
            <a:r>
              <a:rPr lang="en-US" b="1" dirty="0" smtClean="0"/>
              <a:t>pos</a:t>
            </a:r>
            <a:r>
              <a:rPr lang="en-US" dirty="0" smtClean="0"/>
              <a:t>=</a:t>
            </a:r>
            <a:r>
              <a:rPr lang="en-US" b="1" dirty="0" smtClean="0"/>
              <a:t>adjective</a:t>
            </a:r>
            <a:r>
              <a:rPr lang="en-US" dirty="0" smtClean="0"/>
              <a:t> </a:t>
            </a:r>
            <a:r>
              <a:rPr lang="en-US" dirty="0" smtClean="0"/>
              <a:t>that a form with property  </a:t>
            </a:r>
            <a:r>
              <a:rPr lang="en-US" b="1" dirty="0" err="1" smtClean="0"/>
              <a:t>vorm</a:t>
            </a:r>
            <a:r>
              <a:rPr lang="en-US" dirty="0" smtClean="0"/>
              <a:t>=</a:t>
            </a:r>
            <a:r>
              <a:rPr lang="en-US" b="1" dirty="0" smtClean="0"/>
              <a:t>met-e</a:t>
            </a:r>
            <a:r>
              <a:rPr lang="en-US" dirty="0" smtClean="0"/>
              <a:t> exists </a:t>
            </a:r>
            <a:r>
              <a:rPr lang="en-US" dirty="0" smtClean="0"/>
              <a:t>or, or not, or </a:t>
            </a:r>
            <a:r>
              <a:rPr lang="en-US" dirty="0" smtClean="0"/>
              <a:t>whether it is unknown whether such a form exists. </a:t>
            </a:r>
          </a:p>
          <a:p>
            <a:pPr eaLnBrk="1" hangingPunct="1"/>
            <a:endParaRPr lang="en-US" dirty="0" smtClean="0"/>
          </a:p>
          <a:p>
            <a:pPr eaLnBrk="1" hangingPunct="1"/>
            <a:endParaRPr lang="en-US" dirty="0" smtClean="0"/>
          </a:p>
          <a:p>
            <a:pPr eaLnBrk="1" hangingPunct="1"/>
            <a:endParaRPr lang="en-US" dirty="0" smtClean="0"/>
          </a:p>
        </p:txBody>
      </p:sp>
      <p:sp>
        <p:nvSpPr>
          <p:cNvPr id="5" name="Title 4"/>
          <p:cNvSpPr>
            <a:spLocks noGrp="1"/>
          </p:cNvSpPr>
          <p:nvPr>
            <p:ph type="title"/>
          </p:nvPr>
        </p:nvSpPr>
        <p:spPr/>
        <p:txBody>
          <a:bodyPr/>
          <a:lstStyle/>
          <a:p>
            <a:r>
              <a:rPr lang="en-US" dirty="0" err="1" smtClean="0"/>
              <a:t>Corpus+Lexicon</a:t>
            </a:r>
            <a:r>
              <a:rPr lang="en-US" dirty="0" smtClean="0"/>
              <a:t> search</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16</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57200" y="1905000"/>
            <a:ext cx="8229600" cy="4221163"/>
          </a:xfrm>
        </p:spPr>
        <p:txBody>
          <a:bodyPr>
            <a:normAutofit fontScale="70000" lnSpcReduction="20000"/>
          </a:bodyPr>
          <a:lstStyle/>
          <a:p>
            <a:pPr lvl="0"/>
            <a:r>
              <a:rPr lang="en-US" dirty="0" smtClean="0"/>
              <a:t>let </a:t>
            </a:r>
            <a:r>
              <a:rPr lang="en-US" i="1" dirty="0" err="1" smtClean="0"/>
              <a:t>wv</a:t>
            </a:r>
            <a:r>
              <a:rPr lang="en-US" dirty="0" smtClean="0"/>
              <a:t> be the value of the attribute </a:t>
            </a:r>
            <a:r>
              <a:rPr lang="en-US" b="1" dirty="0" smtClean="0"/>
              <a:t>word</a:t>
            </a:r>
            <a:r>
              <a:rPr lang="en-US" dirty="0" smtClean="0"/>
              <a:t> of the </a:t>
            </a:r>
            <a:r>
              <a:rPr lang="en-US" dirty="0" err="1" smtClean="0"/>
              <a:t>word</a:t>
            </a:r>
            <a:r>
              <a:rPr lang="en-US" b="1" dirty="0" err="1" smtClean="0"/>
              <a:t>token</a:t>
            </a:r>
            <a:r>
              <a:rPr lang="en-US" dirty="0" smtClean="0"/>
              <a:t> with properties </a:t>
            </a:r>
            <a:r>
              <a:rPr lang="en-US" b="1" dirty="0" smtClean="0"/>
              <a:t>Pos</a:t>
            </a:r>
            <a:r>
              <a:rPr lang="en-US" dirty="0" smtClean="0"/>
              <a:t>=</a:t>
            </a:r>
            <a:r>
              <a:rPr lang="en-US" b="1" dirty="0" smtClean="0"/>
              <a:t>adjective</a:t>
            </a:r>
            <a:r>
              <a:rPr lang="en-US" dirty="0" smtClean="0"/>
              <a:t>, </a:t>
            </a:r>
            <a:r>
              <a:rPr lang="en-US" b="1" dirty="0" err="1" smtClean="0"/>
              <a:t>vorm</a:t>
            </a:r>
            <a:r>
              <a:rPr lang="en-US" dirty="0" smtClean="0"/>
              <a:t>=</a:t>
            </a:r>
            <a:r>
              <a:rPr lang="en-US" b="1" dirty="0" err="1" smtClean="0"/>
              <a:t>zonder</a:t>
            </a:r>
            <a:r>
              <a:rPr lang="en-US" b="1" dirty="0" smtClean="0"/>
              <a:t>-e</a:t>
            </a:r>
            <a:r>
              <a:rPr lang="en-US" dirty="0" smtClean="0"/>
              <a:t>). Look up the </a:t>
            </a:r>
            <a:r>
              <a:rPr lang="en-US" b="1" dirty="0" smtClean="0"/>
              <a:t>entry/</a:t>
            </a:r>
            <a:r>
              <a:rPr lang="en-US" b="1" dirty="0" err="1" smtClean="0"/>
              <a:t>ies</a:t>
            </a:r>
            <a:r>
              <a:rPr lang="en-US" dirty="0" smtClean="0"/>
              <a:t> for </a:t>
            </a:r>
            <a:r>
              <a:rPr lang="en-US" i="1" dirty="0" err="1" smtClean="0"/>
              <a:t>wv</a:t>
            </a:r>
            <a:r>
              <a:rPr lang="en-US" dirty="0" smtClean="0"/>
              <a:t>  for which </a:t>
            </a:r>
            <a:r>
              <a:rPr lang="en-US" b="1" dirty="0" smtClean="0"/>
              <a:t>PoS</a:t>
            </a:r>
            <a:r>
              <a:rPr lang="en-US" dirty="0" smtClean="0"/>
              <a:t>=</a:t>
            </a:r>
            <a:r>
              <a:rPr lang="en-US" b="1" dirty="0" smtClean="0"/>
              <a:t>adjective</a:t>
            </a:r>
            <a:r>
              <a:rPr lang="en-US" dirty="0" smtClean="0"/>
              <a:t> in the CGN-lexicon and/or CELEX-lexicon lexicon, and determine its </a:t>
            </a:r>
            <a:r>
              <a:rPr lang="en-US" b="1" dirty="0" smtClean="0"/>
              <a:t>lemma </a:t>
            </a:r>
            <a:r>
              <a:rPr lang="en-US" dirty="0" smtClean="0"/>
              <a:t>(=</a:t>
            </a:r>
            <a:r>
              <a:rPr lang="en-US" i="1" dirty="0" err="1" smtClean="0"/>
              <a:t>wl</a:t>
            </a:r>
            <a:r>
              <a:rPr lang="en-US" dirty="0" smtClean="0"/>
              <a:t>) </a:t>
            </a:r>
            <a:endParaRPr lang="en-US" sz="4400" dirty="0" smtClean="0"/>
          </a:p>
          <a:p>
            <a:pPr lvl="1"/>
            <a:r>
              <a:rPr lang="nl-NL" dirty="0" err="1" smtClean="0"/>
              <a:t>if</a:t>
            </a:r>
            <a:r>
              <a:rPr lang="nl-NL" dirty="0" smtClean="0"/>
              <a:t> </a:t>
            </a:r>
            <a:r>
              <a:rPr lang="nl-NL" dirty="0" err="1" smtClean="0"/>
              <a:t>not</a:t>
            </a:r>
            <a:r>
              <a:rPr lang="nl-NL" dirty="0" smtClean="0"/>
              <a:t> </a:t>
            </a:r>
            <a:r>
              <a:rPr lang="nl-NL" dirty="0" err="1" smtClean="0"/>
              <a:t>found</a:t>
            </a:r>
            <a:r>
              <a:rPr lang="nl-NL" dirty="0" smtClean="0"/>
              <a:t>: </a:t>
            </a:r>
            <a:r>
              <a:rPr lang="nl-NL" dirty="0" err="1" smtClean="0"/>
              <a:t>result</a:t>
            </a:r>
            <a:r>
              <a:rPr lang="nl-NL" dirty="0" smtClean="0"/>
              <a:t> =</a:t>
            </a:r>
            <a:r>
              <a:rPr lang="nl-NL" b="1" dirty="0" err="1" smtClean="0"/>
              <a:t>eFormExistenceUnknown</a:t>
            </a:r>
            <a:endParaRPr lang="en-US" sz="4000" dirty="0" smtClean="0"/>
          </a:p>
          <a:p>
            <a:pPr lvl="1"/>
            <a:r>
              <a:rPr lang="nl-NL" dirty="0" err="1" smtClean="0"/>
              <a:t>if</a:t>
            </a:r>
            <a:r>
              <a:rPr lang="nl-NL" dirty="0" smtClean="0"/>
              <a:t> </a:t>
            </a:r>
            <a:r>
              <a:rPr lang="nl-NL" dirty="0" err="1" smtClean="0"/>
              <a:t>found</a:t>
            </a:r>
            <a:r>
              <a:rPr lang="nl-NL" dirty="0" smtClean="0"/>
              <a:t> </a:t>
            </a:r>
            <a:endParaRPr lang="en-US" sz="4000" dirty="0" smtClean="0"/>
          </a:p>
          <a:p>
            <a:pPr lvl="2"/>
            <a:r>
              <a:rPr lang="en-US" dirty="0" smtClean="0"/>
              <a:t>look up in CGN/</a:t>
            </a:r>
            <a:r>
              <a:rPr lang="en-US" dirty="0" err="1" smtClean="0"/>
              <a:t>Celex</a:t>
            </a:r>
            <a:r>
              <a:rPr lang="en-US" dirty="0" smtClean="0"/>
              <a:t> an entry with  </a:t>
            </a:r>
            <a:r>
              <a:rPr lang="en-US" b="1" dirty="0" smtClean="0"/>
              <a:t>PoS=adjective</a:t>
            </a:r>
            <a:r>
              <a:rPr lang="en-US" dirty="0" smtClean="0"/>
              <a:t>-code and </a:t>
            </a:r>
            <a:r>
              <a:rPr lang="en-US" b="1" dirty="0" smtClean="0"/>
              <a:t>lemma=</a:t>
            </a:r>
            <a:r>
              <a:rPr lang="en-US" dirty="0" err="1" smtClean="0"/>
              <a:t>wl</a:t>
            </a:r>
            <a:r>
              <a:rPr lang="en-US" dirty="0" smtClean="0"/>
              <a:t> and  </a:t>
            </a:r>
            <a:r>
              <a:rPr lang="en-US" b="1" dirty="0" err="1" smtClean="0"/>
              <a:t>vorm</a:t>
            </a:r>
            <a:r>
              <a:rPr lang="en-US" dirty="0" smtClean="0"/>
              <a:t>=</a:t>
            </a:r>
            <a:r>
              <a:rPr lang="en-US" b="1" dirty="0" smtClean="0"/>
              <a:t>met-e</a:t>
            </a:r>
            <a:endParaRPr lang="en-US" sz="3600" dirty="0" smtClean="0"/>
          </a:p>
          <a:p>
            <a:pPr lvl="3"/>
            <a:r>
              <a:rPr lang="nl-NL" dirty="0" err="1" smtClean="0"/>
              <a:t>if</a:t>
            </a:r>
            <a:r>
              <a:rPr lang="nl-NL" dirty="0" smtClean="0"/>
              <a:t> </a:t>
            </a:r>
            <a:r>
              <a:rPr lang="nl-NL" dirty="0" err="1" smtClean="0"/>
              <a:t>found</a:t>
            </a:r>
            <a:r>
              <a:rPr lang="nl-NL" dirty="0" smtClean="0"/>
              <a:t>: </a:t>
            </a:r>
            <a:r>
              <a:rPr lang="nl-NL" dirty="0" err="1" smtClean="0"/>
              <a:t>result</a:t>
            </a:r>
            <a:r>
              <a:rPr lang="nl-NL" dirty="0" smtClean="0"/>
              <a:t>=</a:t>
            </a:r>
            <a:r>
              <a:rPr lang="nl-NL" b="1" dirty="0" err="1" smtClean="0"/>
              <a:t>EFormExists</a:t>
            </a:r>
            <a:r>
              <a:rPr lang="nl-NL" dirty="0" smtClean="0"/>
              <a:t>   (e.g. (het) bijvoeglijk (naamwoord))</a:t>
            </a:r>
            <a:endParaRPr lang="en-US" sz="3200" dirty="0" smtClean="0"/>
          </a:p>
          <a:p>
            <a:pPr lvl="3"/>
            <a:r>
              <a:rPr lang="en-US" dirty="0" smtClean="0"/>
              <a:t>if not found: result= </a:t>
            </a:r>
            <a:r>
              <a:rPr lang="en-US" b="1" dirty="0" err="1" smtClean="0"/>
              <a:t>eFormDoesNotExist</a:t>
            </a:r>
            <a:r>
              <a:rPr lang="en-US" dirty="0" smtClean="0"/>
              <a:t> (e.g.  </a:t>
            </a:r>
            <a:r>
              <a:rPr lang="nl-NL" dirty="0" smtClean="0"/>
              <a:t>('de) gulden (snede)' </a:t>
            </a:r>
            <a:endParaRPr lang="en-US" sz="3200" dirty="0" smtClean="0"/>
          </a:p>
          <a:p>
            <a:r>
              <a:rPr lang="en-US" dirty="0" smtClean="0"/>
              <a:t>This can be done in one very complicated query, or the queries might be put in a series where the results of the First query are filtered by the second query, etc.</a:t>
            </a:r>
            <a:endParaRPr lang="en-US" sz="4400" dirty="0" smtClean="0"/>
          </a:p>
          <a:p>
            <a:pPr eaLnBrk="1" hangingPunct="1"/>
            <a:endParaRPr lang="en-US" dirty="0" smtClean="0"/>
          </a:p>
          <a:p>
            <a:pPr eaLnBrk="1" hangingPunct="1"/>
            <a:endParaRPr lang="en-US" dirty="0" smtClean="0"/>
          </a:p>
          <a:p>
            <a:pPr eaLnBrk="1" hangingPunct="1"/>
            <a:endParaRPr lang="en-US" dirty="0" smtClean="0"/>
          </a:p>
        </p:txBody>
      </p:sp>
      <p:sp>
        <p:nvSpPr>
          <p:cNvPr id="5" name="Title 4"/>
          <p:cNvSpPr>
            <a:spLocks noGrp="1"/>
          </p:cNvSpPr>
          <p:nvPr>
            <p:ph type="title"/>
          </p:nvPr>
        </p:nvSpPr>
        <p:spPr/>
        <p:txBody>
          <a:bodyPr/>
          <a:lstStyle/>
          <a:p>
            <a:r>
              <a:rPr lang="en-US" dirty="0" err="1" smtClean="0"/>
              <a:t>Corpus+Lexicon</a:t>
            </a:r>
            <a:r>
              <a:rPr lang="en-US" dirty="0" smtClean="0"/>
              <a:t> search</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17</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57200" y="1905000"/>
            <a:ext cx="8229600" cy="4221163"/>
          </a:xfrm>
        </p:spPr>
        <p:txBody>
          <a:bodyPr>
            <a:normAutofit fontScale="77500" lnSpcReduction="20000"/>
          </a:bodyPr>
          <a:lstStyle/>
          <a:p>
            <a:r>
              <a:rPr lang="en-US" dirty="0" smtClean="0"/>
              <a:t>Each result in of the previous query is (or contains) a sequence </a:t>
            </a:r>
            <a:r>
              <a:rPr lang="en-US" dirty="0" err="1" smtClean="0"/>
              <a:t>Det</a:t>
            </a:r>
            <a:r>
              <a:rPr lang="en-US" dirty="0" smtClean="0"/>
              <a:t> ADJ NOUN</a:t>
            </a:r>
          </a:p>
          <a:p>
            <a:r>
              <a:rPr lang="en-US" dirty="0" smtClean="0"/>
              <a:t>For each result found in the previous query, </a:t>
            </a:r>
          </a:p>
          <a:p>
            <a:pPr lvl="1"/>
            <a:r>
              <a:rPr lang="en-US" dirty="0" smtClean="0"/>
              <a:t> </a:t>
            </a:r>
            <a:r>
              <a:rPr lang="en-US" dirty="0" smtClean="0"/>
              <a:t>Give </a:t>
            </a:r>
            <a:r>
              <a:rPr lang="en-US" dirty="0" smtClean="0"/>
              <a:t>me</a:t>
            </a:r>
            <a:r>
              <a:rPr lang="en-US" b="1" dirty="0" smtClean="0"/>
              <a:t> utterances </a:t>
            </a:r>
            <a:r>
              <a:rPr lang="en-US" dirty="0" smtClean="0"/>
              <a:t> that contain a subsequence of the form:</a:t>
            </a:r>
          </a:p>
          <a:p>
            <a:pPr lvl="1"/>
            <a:r>
              <a:rPr lang="en-US" dirty="0" smtClean="0"/>
              <a:t>A</a:t>
            </a:r>
            <a:r>
              <a:rPr lang="en-US" b="1" dirty="0" smtClean="0"/>
              <a:t> </a:t>
            </a:r>
            <a:r>
              <a:rPr lang="en-US" b="1" dirty="0" err="1" smtClean="0"/>
              <a:t>wordtoken</a:t>
            </a:r>
            <a:r>
              <a:rPr lang="en-US" dirty="0" smtClean="0"/>
              <a:t> with </a:t>
            </a:r>
            <a:r>
              <a:rPr lang="en-US" b="1" dirty="0" smtClean="0"/>
              <a:t>PoS</a:t>
            </a:r>
            <a:r>
              <a:rPr lang="en-US" dirty="0" smtClean="0"/>
              <a:t>='</a:t>
            </a:r>
            <a:r>
              <a:rPr lang="en-US" b="1" dirty="0" smtClean="0"/>
              <a:t>definite determiner</a:t>
            </a:r>
            <a:r>
              <a:rPr lang="en-US" dirty="0" smtClean="0"/>
              <a:t>', immediately followed by</a:t>
            </a:r>
          </a:p>
          <a:p>
            <a:pPr lvl="1"/>
            <a:r>
              <a:rPr lang="en-US" dirty="0" smtClean="0"/>
              <a:t>A</a:t>
            </a:r>
            <a:r>
              <a:rPr lang="en-US" b="1" dirty="0" smtClean="0"/>
              <a:t> </a:t>
            </a:r>
            <a:r>
              <a:rPr lang="en-US" b="1" dirty="0" err="1" smtClean="0"/>
              <a:t>wordtoken</a:t>
            </a:r>
            <a:r>
              <a:rPr lang="en-US" dirty="0" smtClean="0"/>
              <a:t> with </a:t>
            </a:r>
            <a:r>
              <a:rPr lang="en-US" b="1" dirty="0" smtClean="0"/>
              <a:t>PoS</a:t>
            </a:r>
            <a:r>
              <a:rPr lang="en-US" dirty="0" smtClean="0"/>
              <a:t>=</a:t>
            </a:r>
            <a:r>
              <a:rPr lang="en-US" b="1" dirty="0" smtClean="0"/>
              <a:t>adjective, with lemma=</a:t>
            </a:r>
            <a:r>
              <a:rPr lang="en-US" dirty="0" err="1" smtClean="0"/>
              <a:t>ADJ</a:t>
            </a:r>
            <a:r>
              <a:rPr lang="en-US" b="1" dirty="0" err="1" smtClean="0"/>
              <a:t>.lemma</a:t>
            </a:r>
            <a:r>
              <a:rPr lang="en-US" b="1" dirty="0" smtClean="0"/>
              <a:t> </a:t>
            </a:r>
            <a:r>
              <a:rPr lang="en-US" dirty="0" smtClean="0"/>
              <a:t>and with </a:t>
            </a:r>
            <a:r>
              <a:rPr lang="en-US" b="1" dirty="0" err="1" smtClean="0"/>
              <a:t>vorm</a:t>
            </a:r>
            <a:r>
              <a:rPr lang="en-US" dirty="0" smtClean="0"/>
              <a:t>=</a:t>
            </a:r>
            <a:r>
              <a:rPr lang="en-US" b="1" dirty="0" smtClean="0"/>
              <a:t>met-e,</a:t>
            </a:r>
            <a:r>
              <a:rPr lang="en-US" dirty="0" smtClean="0"/>
              <a:t> immediately followed by</a:t>
            </a:r>
          </a:p>
          <a:p>
            <a:pPr lvl="1"/>
            <a:r>
              <a:rPr lang="en-US" dirty="0" smtClean="0"/>
              <a:t>A</a:t>
            </a:r>
            <a:r>
              <a:rPr lang="en-US" b="1" dirty="0" smtClean="0"/>
              <a:t> </a:t>
            </a:r>
            <a:r>
              <a:rPr lang="en-US" b="1" dirty="0" err="1" smtClean="0"/>
              <a:t>wordtoken</a:t>
            </a:r>
            <a:r>
              <a:rPr lang="en-US" dirty="0" smtClean="0"/>
              <a:t> with </a:t>
            </a:r>
            <a:r>
              <a:rPr lang="en-US" b="1" dirty="0" smtClean="0"/>
              <a:t>Pos</a:t>
            </a:r>
            <a:r>
              <a:rPr lang="en-US" dirty="0" smtClean="0"/>
              <a:t>=</a:t>
            </a:r>
            <a:r>
              <a:rPr lang="en-US" b="1" dirty="0" smtClean="0"/>
              <a:t>noun</a:t>
            </a:r>
            <a:r>
              <a:rPr lang="en-US" dirty="0" smtClean="0"/>
              <a:t>  with </a:t>
            </a:r>
            <a:r>
              <a:rPr lang="en-US" b="1" dirty="0" smtClean="0"/>
              <a:t>number=</a:t>
            </a:r>
            <a:r>
              <a:rPr lang="en-US" dirty="0" err="1" smtClean="0"/>
              <a:t>NOUN</a:t>
            </a:r>
            <a:r>
              <a:rPr lang="en-US" b="1" dirty="0" err="1" smtClean="0"/>
              <a:t>.number</a:t>
            </a:r>
            <a:endParaRPr lang="en-US" dirty="0" smtClean="0"/>
          </a:p>
          <a:p>
            <a:r>
              <a:rPr lang="en-US" dirty="0" smtClean="0"/>
              <a:t> </a:t>
            </a:r>
          </a:p>
          <a:p>
            <a:r>
              <a:rPr lang="en-US" dirty="0" smtClean="0"/>
              <a:t>alternative</a:t>
            </a:r>
            <a:r>
              <a:rPr lang="en-US" dirty="0" smtClean="0"/>
              <a:t>: just return the </a:t>
            </a:r>
            <a:r>
              <a:rPr lang="en-US" dirty="0" smtClean="0"/>
              <a:t>subsequences</a:t>
            </a:r>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5" name="Title 4"/>
          <p:cNvSpPr>
            <a:spLocks noGrp="1"/>
          </p:cNvSpPr>
          <p:nvPr>
            <p:ph type="title"/>
          </p:nvPr>
        </p:nvSpPr>
        <p:spPr/>
        <p:txBody>
          <a:bodyPr/>
          <a:lstStyle/>
          <a:p>
            <a:r>
              <a:rPr lang="en-US" dirty="0" smtClean="0"/>
              <a:t>Iterative Corpus Search</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18</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57200" y="1905000"/>
            <a:ext cx="8229600" cy="4221163"/>
          </a:xfrm>
        </p:spPr>
        <p:txBody>
          <a:bodyPr>
            <a:normAutofit fontScale="85000" lnSpcReduction="10000"/>
          </a:bodyPr>
          <a:lstStyle/>
          <a:p>
            <a:r>
              <a:rPr lang="en-US" dirty="0" smtClean="0"/>
              <a:t>using the </a:t>
            </a:r>
            <a:r>
              <a:rPr lang="en-US" u="sng" dirty="0" smtClean="0">
                <a:hlinkClick r:id="rId2"/>
              </a:rPr>
              <a:t>MIMORE</a:t>
            </a:r>
            <a:r>
              <a:rPr lang="en-US" dirty="0" smtClean="0"/>
              <a:t>  search engine (</a:t>
            </a:r>
            <a:r>
              <a:rPr lang="en-US" dirty="0" smtClean="0">
                <a:hlinkClick r:id="rId3"/>
              </a:rPr>
              <a:t>MIMORE web app</a:t>
            </a:r>
            <a:r>
              <a:rPr lang="en-US" dirty="0" smtClean="0"/>
              <a:t>)</a:t>
            </a:r>
            <a:endParaRPr lang="en-US" dirty="0" smtClean="0"/>
          </a:p>
          <a:p>
            <a:r>
              <a:rPr lang="en-US" dirty="0" smtClean="0"/>
              <a:t>Give </a:t>
            </a:r>
            <a:r>
              <a:rPr lang="en-US" dirty="0" smtClean="0"/>
              <a:t>me</a:t>
            </a:r>
            <a:r>
              <a:rPr lang="en-US" b="1" dirty="0" smtClean="0"/>
              <a:t> utterances</a:t>
            </a:r>
            <a:r>
              <a:rPr lang="en-US" dirty="0" smtClean="0"/>
              <a:t> that contain a subsequence of the form:</a:t>
            </a:r>
          </a:p>
          <a:p>
            <a:pPr lvl="1"/>
            <a:r>
              <a:rPr lang="en-US" dirty="0" smtClean="0"/>
              <a:t>A</a:t>
            </a:r>
            <a:r>
              <a:rPr lang="en-US" b="1" dirty="0" smtClean="0"/>
              <a:t> </a:t>
            </a:r>
            <a:r>
              <a:rPr lang="en-US" b="1" dirty="0" err="1" smtClean="0"/>
              <a:t>wordtoken</a:t>
            </a:r>
            <a:r>
              <a:rPr lang="en-US" dirty="0" smtClean="0"/>
              <a:t> with </a:t>
            </a:r>
            <a:r>
              <a:rPr lang="en-US" b="1" dirty="0" smtClean="0"/>
              <a:t>PoS</a:t>
            </a:r>
            <a:r>
              <a:rPr lang="en-US" dirty="0" smtClean="0"/>
              <a:t>='</a:t>
            </a:r>
            <a:r>
              <a:rPr lang="en-US" b="1" dirty="0" err="1" smtClean="0"/>
              <a:t>definite_determiner</a:t>
            </a:r>
            <a:r>
              <a:rPr lang="en-US" dirty="0" smtClean="0"/>
              <a:t>', immediately followed by</a:t>
            </a:r>
          </a:p>
          <a:p>
            <a:pPr lvl="1"/>
            <a:r>
              <a:rPr lang="en-US" dirty="0" smtClean="0"/>
              <a:t>A</a:t>
            </a:r>
            <a:r>
              <a:rPr lang="en-US" b="1" dirty="0" smtClean="0"/>
              <a:t> </a:t>
            </a:r>
            <a:r>
              <a:rPr lang="en-US" b="1" dirty="0" err="1" smtClean="0"/>
              <a:t>wordtoken</a:t>
            </a:r>
            <a:r>
              <a:rPr lang="en-US" dirty="0" smtClean="0"/>
              <a:t> with </a:t>
            </a:r>
            <a:r>
              <a:rPr lang="en-US" b="1" dirty="0" smtClean="0"/>
              <a:t>PoS</a:t>
            </a:r>
            <a:r>
              <a:rPr lang="en-US" dirty="0" smtClean="0"/>
              <a:t>=</a:t>
            </a:r>
            <a:r>
              <a:rPr lang="en-US" b="1" dirty="0" smtClean="0"/>
              <a:t>adjective</a:t>
            </a:r>
            <a:r>
              <a:rPr lang="en-US" dirty="0" smtClean="0"/>
              <a:t> with </a:t>
            </a:r>
            <a:r>
              <a:rPr lang="en-US" b="1" dirty="0" err="1" smtClean="0"/>
              <a:t>vorm</a:t>
            </a:r>
            <a:r>
              <a:rPr lang="en-US" dirty="0" smtClean="0"/>
              <a:t>=</a:t>
            </a:r>
            <a:r>
              <a:rPr lang="en-US" b="1" dirty="0" err="1" smtClean="0"/>
              <a:t>zonder</a:t>
            </a:r>
            <a:r>
              <a:rPr lang="en-US" b="1" dirty="0" smtClean="0"/>
              <a:t>-e,</a:t>
            </a:r>
            <a:r>
              <a:rPr lang="en-US" dirty="0" smtClean="0"/>
              <a:t> immediately followed by</a:t>
            </a:r>
          </a:p>
          <a:p>
            <a:pPr lvl="1"/>
            <a:r>
              <a:rPr lang="nl-NL" dirty="0" smtClean="0"/>
              <a:t>A</a:t>
            </a:r>
            <a:r>
              <a:rPr lang="nl-NL" b="1" dirty="0" smtClean="0"/>
              <a:t> </a:t>
            </a:r>
            <a:r>
              <a:rPr lang="nl-NL" b="1" dirty="0" err="1" smtClean="0"/>
              <a:t>wordtoken</a:t>
            </a:r>
            <a:r>
              <a:rPr lang="nl-NL" dirty="0" smtClean="0"/>
              <a:t> </a:t>
            </a:r>
            <a:r>
              <a:rPr lang="nl-NL" dirty="0" err="1" smtClean="0"/>
              <a:t>with</a:t>
            </a:r>
            <a:r>
              <a:rPr lang="nl-NL" dirty="0" smtClean="0"/>
              <a:t> </a:t>
            </a:r>
            <a:r>
              <a:rPr lang="nl-NL" b="1" dirty="0" smtClean="0"/>
              <a:t>Pos</a:t>
            </a:r>
            <a:r>
              <a:rPr lang="nl-NL" dirty="0" smtClean="0"/>
              <a:t>=</a:t>
            </a:r>
            <a:r>
              <a:rPr lang="nl-NL" b="1" dirty="0" err="1" smtClean="0"/>
              <a:t>noun</a:t>
            </a:r>
            <a:r>
              <a:rPr lang="nl-NL" dirty="0" smtClean="0"/>
              <a:t> </a:t>
            </a:r>
          </a:p>
          <a:p>
            <a:endParaRPr lang="en-US" dirty="0" smtClean="0"/>
          </a:p>
          <a:p>
            <a:r>
              <a:rPr lang="en-US" dirty="0" smtClean="0"/>
              <a:t>alternative</a:t>
            </a:r>
            <a:r>
              <a:rPr lang="en-US" dirty="0" smtClean="0"/>
              <a:t>: just return the </a:t>
            </a:r>
            <a:r>
              <a:rPr lang="en-US" dirty="0" smtClean="0"/>
              <a:t>subsequences</a:t>
            </a:r>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5" name="Title 4"/>
          <p:cNvSpPr>
            <a:spLocks noGrp="1"/>
          </p:cNvSpPr>
          <p:nvPr>
            <p:ph type="title"/>
          </p:nvPr>
        </p:nvSpPr>
        <p:spPr/>
        <p:txBody>
          <a:bodyPr/>
          <a:lstStyle/>
          <a:p>
            <a:r>
              <a:rPr lang="en-US" dirty="0" smtClean="0"/>
              <a:t>Search in MIMORE</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19</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905000"/>
            <a:ext cx="8229600" cy="4221163"/>
          </a:xfrm>
        </p:spPr>
        <p:txBody>
          <a:bodyPr/>
          <a:lstStyle/>
          <a:p>
            <a:pPr eaLnBrk="1" hangingPunct="1">
              <a:lnSpc>
                <a:spcPct val="80000"/>
              </a:lnSpc>
            </a:pPr>
            <a:r>
              <a:rPr lang="en-US" sz="2800" dirty="0" smtClean="0"/>
              <a:t>Linguistic Problem</a:t>
            </a:r>
          </a:p>
          <a:p>
            <a:pPr eaLnBrk="1" hangingPunct="1">
              <a:lnSpc>
                <a:spcPct val="80000"/>
              </a:lnSpc>
            </a:pPr>
            <a:r>
              <a:rPr lang="en-US" sz="2800" dirty="0" smtClean="0"/>
              <a:t>Federated Search</a:t>
            </a:r>
            <a:endParaRPr lang="en-US" sz="2800" dirty="0" smtClean="0"/>
          </a:p>
          <a:p>
            <a:pPr eaLnBrk="1" hangingPunct="1">
              <a:lnSpc>
                <a:spcPct val="80000"/>
              </a:lnSpc>
            </a:pPr>
            <a:r>
              <a:rPr lang="en-US" sz="2800" dirty="0" smtClean="0"/>
              <a:t>Structural Differences </a:t>
            </a:r>
            <a:endParaRPr lang="en-US" sz="2800" dirty="0" smtClean="0"/>
          </a:p>
          <a:p>
            <a:pPr eaLnBrk="1" hangingPunct="1">
              <a:lnSpc>
                <a:spcPct val="80000"/>
              </a:lnSpc>
            </a:pPr>
            <a:r>
              <a:rPr lang="en-US" sz="2800" dirty="0" smtClean="0"/>
              <a:t>Search in Lexicons</a:t>
            </a:r>
          </a:p>
          <a:p>
            <a:pPr eaLnBrk="1" hangingPunct="1">
              <a:lnSpc>
                <a:spcPct val="80000"/>
              </a:lnSpc>
            </a:pPr>
            <a:r>
              <a:rPr lang="en-US" sz="2800" dirty="0" smtClean="0"/>
              <a:t>Search In Corpora</a:t>
            </a:r>
          </a:p>
          <a:p>
            <a:pPr eaLnBrk="1" hangingPunct="1">
              <a:lnSpc>
                <a:spcPct val="80000"/>
              </a:lnSpc>
            </a:pPr>
            <a:r>
              <a:rPr lang="en-US" sz="2800" dirty="0" err="1" smtClean="0"/>
              <a:t>Corpora+Lexicon</a:t>
            </a:r>
            <a:r>
              <a:rPr lang="en-US" sz="2800" dirty="0" smtClean="0"/>
              <a:t> search</a:t>
            </a:r>
          </a:p>
          <a:p>
            <a:pPr eaLnBrk="1" hangingPunct="1">
              <a:lnSpc>
                <a:spcPct val="80000"/>
              </a:lnSpc>
            </a:pPr>
            <a:r>
              <a:rPr lang="en-US" sz="2800" dirty="0" smtClean="0"/>
              <a:t>Iterative Corpus Search</a:t>
            </a:r>
            <a:endParaRPr lang="en-US" sz="2800" dirty="0" smtClean="0"/>
          </a:p>
          <a:p>
            <a:pPr eaLnBrk="1" hangingPunct="1">
              <a:lnSpc>
                <a:spcPct val="80000"/>
              </a:lnSpc>
            </a:pPr>
            <a:r>
              <a:rPr lang="en-US" sz="2800" dirty="0" smtClean="0"/>
              <a:t>Search in micro-comparative databases?</a:t>
            </a:r>
            <a:endParaRPr lang="en-US" sz="2800" dirty="0" smtClean="0"/>
          </a:p>
        </p:txBody>
      </p:sp>
      <p:sp>
        <p:nvSpPr>
          <p:cNvPr id="5" name="Title 4"/>
          <p:cNvSpPr>
            <a:spLocks noGrp="1"/>
          </p:cNvSpPr>
          <p:nvPr>
            <p:ph type="title"/>
          </p:nvPr>
        </p:nvSpPr>
        <p:spPr/>
        <p:txBody>
          <a:bodyPr/>
          <a:lstStyle/>
          <a:p>
            <a:r>
              <a:rPr lang="en-US" dirty="0" smtClean="0"/>
              <a:t>Overview</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2</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457200" y="1905000"/>
            <a:ext cx="8229600" cy="4221163"/>
          </a:xfrm>
        </p:spPr>
        <p:txBody>
          <a:bodyPr>
            <a:normAutofit fontScale="92500" lnSpcReduction="20000"/>
          </a:bodyPr>
          <a:lstStyle/>
          <a:p>
            <a:r>
              <a:rPr lang="en-US" dirty="0" smtClean="0"/>
              <a:t>Odijk, J. (2011), "User Scenario Search", internal CLARIN-NL document, April 13, 2011. [</a:t>
            </a:r>
            <a:r>
              <a:rPr lang="en-US" u="sng" dirty="0" smtClean="0">
                <a:hlinkClick r:id="rId2"/>
              </a:rPr>
              <a:t>docx</a:t>
            </a:r>
            <a:r>
              <a:rPr lang="en-US" dirty="0" smtClean="0"/>
              <a:t>]</a:t>
            </a:r>
          </a:p>
          <a:p>
            <a:r>
              <a:rPr lang="en-US" dirty="0" smtClean="0"/>
              <a:t>Odijk, J. (2011), "Linguistic Research in the CLARIN Infrastructure", presentation for the KNAW eHumanities Workshop, NIAS, Wassenaar, Mar 29, 2011 [</a:t>
            </a:r>
            <a:r>
              <a:rPr lang="en-US" dirty="0" smtClean="0">
                <a:hlinkClick r:id="rId3"/>
              </a:rPr>
              <a:t>ppt</a:t>
            </a:r>
            <a:r>
              <a:rPr lang="en-US" dirty="0" smtClean="0"/>
              <a:t>]. Abstract contained in </a:t>
            </a:r>
            <a:r>
              <a:rPr lang="en-US" dirty="0" smtClean="0">
                <a:hlinkClick r:id="rId4"/>
              </a:rPr>
              <a:t>eHumanities Brainstorm </a:t>
            </a:r>
            <a:r>
              <a:rPr lang="en-US" dirty="0" smtClean="0">
                <a:hlinkClick r:id="rId4"/>
              </a:rPr>
              <a:t>Booklet</a:t>
            </a:r>
            <a:endParaRPr lang="en-US" dirty="0" smtClean="0"/>
          </a:p>
          <a:p>
            <a:r>
              <a:rPr lang="en-US" dirty="0" smtClean="0"/>
              <a:t>Odijk, J.E.J.M. (2012, October 23). </a:t>
            </a:r>
            <a:r>
              <a:rPr lang="en-US" i="1" dirty="0" smtClean="0"/>
              <a:t>Linguistic Research and the CLARIN Infrastructure.</a:t>
            </a:r>
            <a:r>
              <a:rPr lang="en-US" dirty="0" smtClean="0"/>
              <a:t> Utrecht, Digital Humanities Lecture. [</a:t>
            </a:r>
            <a:r>
              <a:rPr lang="en-US" dirty="0" smtClean="0">
                <a:hlinkClick r:id="rId5"/>
              </a:rPr>
              <a:t>ppt</a:t>
            </a:r>
            <a:r>
              <a:rPr lang="en-US" dirty="0" smtClean="0"/>
              <a:t>]</a:t>
            </a:r>
            <a:endParaRPr lang="en-US" dirty="0"/>
          </a:p>
        </p:txBody>
      </p:sp>
      <p:sp>
        <p:nvSpPr>
          <p:cNvPr id="5" name="Title 4"/>
          <p:cNvSpPr>
            <a:spLocks noGrp="1"/>
          </p:cNvSpPr>
          <p:nvPr>
            <p:ph type="title"/>
          </p:nvPr>
        </p:nvSpPr>
        <p:spPr/>
        <p:txBody>
          <a:bodyPr/>
          <a:lstStyle/>
          <a:p>
            <a:r>
              <a:rPr lang="en-US" dirty="0" smtClean="0"/>
              <a:t>More Examples</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20</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457200" y="1905000"/>
            <a:ext cx="8229600" cy="4221163"/>
          </a:xfrm>
        </p:spPr>
        <p:txBody>
          <a:bodyPr/>
          <a:lstStyle/>
          <a:p>
            <a:pPr marL="609600" indent="-609600" eaLnBrk="1" hangingPunct="1">
              <a:buFontTx/>
              <a:buNone/>
            </a:pPr>
            <a:endParaRPr lang="en-US" dirty="0" smtClean="0"/>
          </a:p>
          <a:p>
            <a:pPr marL="609600" indent="-609600" eaLnBrk="1" hangingPunct="1">
              <a:buFontTx/>
              <a:buNone/>
            </a:pPr>
            <a:endParaRPr lang="en-US" dirty="0" smtClean="0"/>
          </a:p>
          <a:p>
            <a:pPr marL="609600" indent="-609600" eaLnBrk="1" hangingPunct="1">
              <a:buFontTx/>
              <a:buNone/>
            </a:pPr>
            <a:endParaRPr lang="en-US" dirty="0" smtClean="0"/>
          </a:p>
          <a:p>
            <a:pPr marL="609600" indent="-609600" algn="ctr" eaLnBrk="1" hangingPunct="1">
              <a:buFontTx/>
              <a:buNone/>
            </a:pPr>
            <a:r>
              <a:rPr lang="en-US" dirty="0" smtClean="0"/>
              <a:t>Thanks for your attention!</a:t>
            </a:r>
          </a:p>
        </p:txBody>
      </p:sp>
      <p:sp>
        <p:nvSpPr>
          <p:cNvPr id="4" name="Title 3"/>
          <p:cNvSpPr>
            <a:spLocks noGrp="1"/>
          </p:cNvSpPr>
          <p:nvPr>
            <p:ph type="title"/>
          </p:nvPr>
        </p:nvSpPr>
        <p:spPr/>
        <p:txBody>
          <a:bodyPr/>
          <a:lstStyle/>
          <a:p>
            <a:endParaRPr lang="en-US" dirty="0"/>
          </a:p>
        </p:txBody>
      </p:sp>
      <p:sp>
        <p:nvSpPr>
          <p:cNvPr id="5" name="Slide Number Placeholder 4"/>
          <p:cNvSpPr>
            <a:spLocks noGrp="1"/>
          </p:cNvSpPr>
          <p:nvPr>
            <p:ph type="sldNum" sz="quarter" idx="12"/>
          </p:nvPr>
        </p:nvSpPr>
        <p:spPr/>
        <p:txBody>
          <a:bodyPr/>
          <a:lstStyle/>
          <a:p>
            <a:fld id="{38682A95-483B-44A2-A89B-DDCD8512B9EB}" type="slidenum">
              <a:rPr lang="en-GB" noProof="0" smtClean="0"/>
              <a:pPr/>
              <a:t>21</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457200" y="1905000"/>
            <a:ext cx="8229600" cy="4221163"/>
          </a:xfrm>
        </p:spPr>
        <p:txBody>
          <a:bodyPr/>
          <a:lstStyle/>
          <a:p>
            <a:pPr eaLnBrk="1" hangingPunct="1"/>
            <a:endParaRPr lang="en-US" dirty="0" smtClean="0"/>
          </a:p>
          <a:p>
            <a:pPr lvl="1" eaLnBrk="1" hangingPunct="1"/>
            <a:endParaRPr lang="en-US" dirty="0" smtClean="0"/>
          </a:p>
          <a:p>
            <a:pPr eaLnBrk="1" hangingPunct="1"/>
            <a:endParaRPr lang="en-US" dirty="0" smtClean="0"/>
          </a:p>
          <a:p>
            <a:pPr eaLnBrk="1" hangingPunct="1"/>
            <a:endParaRPr lang="en-US" dirty="0" smtClean="0"/>
          </a:p>
        </p:txBody>
      </p:sp>
      <p:sp>
        <p:nvSpPr>
          <p:cNvPr id="22532" name="Text Box 4"/>
          <p:cNvSpPr txBox="1">
            <a:spLocks noChangeArrowheads="1"/>
          </p:cNvSpPr>
          <p:nvPr/>
        </p:nvSpPr>
        <p:spPr bwMode="auto">
          <a:xfrm>
            <a:off x="533400" y="914400"/>
            <a:ext cx="8077200" cy="641350"/>
          </a:xfrm>
          <a:prstGeom prst="rect">
            <a:avLst/>
          </a:prstGeom>
          <a:noFill/>
          <a:ln w="9525">
            <a:noFill/>
            <a:miter lim="800000"/>
            <a:headEnd/>
            <a:tailEnd/>
          </a:ln>
        </p:spPr>
        <p:txBody>
          <a:bodyPr>
            <a:spAutoFit/>
          </a:bodyPr>
          <a:lstStyle/>
          <a:p>
            <a:r>
              <a:rPr lang="en-US" sz="3600" dirty="0"/>
              <a:t>DO NOT ENTER HERE</a:t>
            </a:r>
          </a:p>
        </p:txBody>
      </p:sp>
      <p:sp>
        <p:nvSpPr>
          <p:cNvPr id="5" name="Title 4"/>
          <p:cNvSpPr>
            <a:spLocks noGrp="1"/>
          </p:cNvSpPr>
          <p:nvPr>
            <p:ph type="title"/>
          </p:nvPr>
        </p:nvSpPr>
        <p:spPr/>
        <p:txBody>
          <a:bodyPr/>
          <a:lstStyle/>
          <a:p>
            <a:endParaRPr lang="en-US" dirty="0"/>
          </a:p>
        </p:txBody>
      </p:sp>
      <p:sp>
        <p:nvSpPr>
          <p:cNvPr id="6" name="Slide Number Placeholder 5"/>
          <p:cNvSpPr>
            <a:spLocks noGrp="1"/>
          </p:cNvSpPr>
          <p:nvPr>
            <p:ph type="sldNum" sz="quarter" idx="12"/>
          </p:nvPr>
        </p:nvSpPr>
        <p:spPr/>
        <p:txBody>
          <a:bodyPr/>
          <a:lstStyle/>
          <a:p>
            <a:fld id="{38682A95-483B-44A2-A89B-DDCD8512B9EB}" type="slidenum">
              <a:rPr lang="en-GB" noProof="0" smtClean="0"/>
              <a:pPr/>
              <a:t>22</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457200" y="1905000"/>
            <a:ext cx="8229600" cy="4221163"/>
          </a:xfrm>
        </p:spPr>
        <p:txBody>
          <a:bodyPr>
            <a:normAutofit fontScale="77500" lnSpcReduction="20000"/>
          </a:bodyPr>
          <a:lstStyle/>
          <a:p>
            <a:r>
              <a:rPr lang="en-US" dirty="0" smtClean="0"/>
              <a:t>Inflection of attributively used adjectives</a:t>
            </a:r>
          </a:p>
          <a:p>
            <a:r>
              <a:rPr lang="en-US" dirty="0" smtClean="0"/>
              <a:t>Influence of number, gender, case, definiteness (strong/weak inflection), other factors?</a:t>
            </a:r>
            <a:endParaRPr lang="en-US" dirty="0" smtClean="0"/>
          </a:p>
          <a:p>
            <a:pPr eaLnBrk="1" hangingPunct="1"/>
            <a:r>
              <a:rPr lang="en-US" sz="2800" dirty="0" smtClean="0"/>
              <a:t>Exceptions to the main rules such as</a:t>
            </a:r>
          </a:p>
          <a:p>
            <a:pPr lvl="1"/>
            <a:r>
              <a:rPr lang="nl-NL" sz="2400" dirty="0" smtClean="0"/>
              <a:t>het </a:t>
            </a:r>
            <a:r>
              <a:rPr lang="nl-NL" sz="2400" dirty="0" smtClean="0"/>
              <a:t>bijvoeglijk(?e) </a:t>
            </a:r>
            <a:r>
              <a:rPr lang="nl-NL" sz="2400" dirty="0" smtClean="0"/>
              <a:t>naamwoord, </a:t>
            </a:r>
            <a:r>
              <a:rPr lang="nl-NL" sz="2400" dirty="0" err="1" smtClean="0"/>
              <a:t>lit</a:t>
            </a:r>
            <a:r>
              <a:rPr lang="nl-NL" sz="2400" dirty="0" smtClean="0"/>
              <a:t>. the </a:t>
            </a:r>
            <a:r>
              <a:rPr lang="nl-NL" sz="2400" dirty="0" err="1" smtClean="0"/>
              <a:t>adjectival</a:t>
            </a:r>
            <a:r>
              <a:rPr lang="nl-NL" sz="2400" dirty="0" smtClean="0"/>
              <a:t> </a:t>
            </a:r>
            <a:r>
              <a:rPr lang="nl-NL" sz="2400" dirty="0" err="1" smtClean="0"/>
              <a:t>noun</a:t>
            </a:r>
            <a:r>
              <a:rPr lang="nl-NL" sz="2400" dirty="0" smtClean="0"/>
              <a:t>, ‘the </a:t>
            </a:r>
            <a:r>
              <a:rPr lang="nl-NL" sz="2400" dirty="0" err="1" smtClean="0"/>
              <a:t>adjective</a:t>
            </a:r>
            <a:r>
              <a:rPr lang="nl-NL" sz="2400" dirty="0" smtClean="0"/>
              <a:t>’</a:t>
            </a:r>
            <a:endParaRPr lang="en-US" sz="2400" dirty="0" smtClean="0"/>
          </a:p>
          <a:p>
            <a:pPr lvl="1"/>
            <a:r>
              <a:rPr lang="nl-NL" sz="2400" dirty="0" smtClean="0"/>
              <a:t>het </a:t>
            </a:r>
            <a:r>
              <a:rPr lang="nl-NL" sz="2400" dirty="0" smtClean="0"/>
              <a:t>medisch(*e) </a:t>
            </a:r>
            <a:r>
              <a:rPr lang="nl-NL" sz="2400" dirty="0" smtClean="0"/>
              <a:t>onderzoek `the </a:t>
            </a:r>
            <a:r>
              <a:rPr lang="nl-NL" sz="2400" dirty="0" err="1" smtClean="0"/>
              <a:t>medical</a:t>
            </a:r>
            <a:r>
              <a:rPr lang="nl-NL" sz="2400" dirty="0" smtClean="0"/>
              <a:t> research’</a:t>
            </a:r>
            <a:endParaRPr lang="en-US" sz="2400" dirty="0" smtClean="0"/>
          </a:p>
          <a:p>
            <a:pPr lvl="1"/>
            <a:r>
              <a:rPr lang="nl-NL" sz="2400" dirty="0" smtClean="0"/>
              <a:t>de </a:t>
            </a:r>
            <a:r>
              <a:rPr lang="nl-NL" sz="2400" dirty="0" smtClean="0"/>
              <a:t>medisch(*e) </a:t>
            </a:r>
            <a:r>
              <a:rPr lang="nl-NL" sz="2400" dirty="0" smtClean="0"/>
              <a:t>onderzoeker `the </a:t>
            </a:r>
            <a:r>
              <a:rPr lang="nl-NL" sz="2400" dirty="0" err="1" smtClean="0"/>
              <a:t>medical</a:t>
            </a:r>
            <a:r>
              <a:rPr lang="nl-NL" sz="2400" dirty="0" smtClean="0"/>
              <a:t> researcher</a:t>
            </a:r>
            <a:r>
              <a:rPr lang="nl-NL" sz="2400" dirty="0" smtClean="0"/>
              <a:t>’</a:t>
            </a:r>
          </a:p>
          <a:p>
            <a:pPr lvl="1"/>
            <a:r>
              <a:rPr lang="nl-NL" sz="2400" dirty="0" smtClean="0"/>
              <a:t>Een  competent(e) linguïst  </a:t>
            </a:r>
            <a:endParaRPr lang="en-US" sz="2400" dirty="0" smtClean="0"/>
          </a:p>
          <a:p>
            <a:pPr eaLnBrk="1" hangingPunct="1"/>
            <a:r>
              <a:rPr lang="en-US" sz="2800" dirty="0" smtClean="0"/>
              <a:t>Where –e suffix is predicted as the only option by the main rules</a:t>
            </a:r>
          </a:p>
          <a:p>
            <a:pPr eaLnBrk="1" hangingPunct="1"/>
            <a:r>
              <a:rPr lang="en-US" sz="2800" dirty="0" smtClean="0"/>
              <a:t>The exceptions are not (all) arbitrary, there are further </a:t>
            </a:r>
            <a:r>
              <a:rPr lang="en-US" sz="2800" dirty="0" err="1" smtClean="0"/>
              <a:t>subregularities</a:t>
            </a:r>
            <a:r>
              <a:rPr lang="en-US" sz="2800" dirty="0" smtClean="0"/>
              <a:t>:  I want to find out what these are.</a:t>
            </a:r>
          </a:p>
          <a:p>
            <a:pPr eaLnBrk="1" hangingPunct="1"/>
            <a:r>
              <a:rPr lang="en-US" sz="2800" dirty="0" smtClean="0"/>
              <a:t>There are similar phenomena in many languages (Germanic, Romance, e.g. </a:t>
            </a:r>
            <a:r>
              <a:rPr lang="en-US" sz="2800" dirty="0" err="1" smtClean="0"/>
              <a:t>Brasilian</a:t>
            </a:r>
            <a:r>
              <a:rPr lang="en-US" sz="2800" dirty="0" smtClean="0"/>
              <a:t> Portuguese </a:t>
            </a:r>
            <a:r>
              <a:rPr lang="en-US" sz="2800" dirty="0" err="1" smtClean="0"/>
              <a:t>Menuzzi</a:t>
            </a:r>
            <a:r>
              <a:rPr lang="en-US" sz="2800" dirty="0" smtClean="0"/>
              <a:t> 1994, ..)</a:t>
            </a:r>
            <a:endParaRPr lang="en-US" sz="2800" dirty="0" smtClean="0"/>
          </a:p>
          <a:p>
            <a:pPr eaLnBrk="1" hangingPunct="1"/>
            <a:endParaRPr lang="en-US" sz="2800" dirty="0" smtClean="0"/>
          </a:p>
        </p:txBody>
      </p:sp>
      <p:sp>
        <p:nvSpPr>
          <p:cNvPr id="5" name="Title 4"/>
          <p:cNvSpPr>
            <a:spLocks noGrp="1"/>
          </p:cNvSpPr>
          <p:nvPr>
            <p:ph type="title"/>
          </p:nvPr>
        </p:nvSpPr>
        <p:spPr/>
        <p:txBody>
          <a:bodyPr/>
          <a:lstStyle/>
          <a:p>
            <a:r>
              <a:rPr lang="en-US" dirty="0" smtClean="0"/>
              <a:t>Linguistic Problem</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3</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457200" y="1905000"/>
            <a:ext cx="8229600" cy="4221163"/>
          </a:xfrm>
        </p:spPr>
        <p:txBody>
          <a:bodyPr>
            <a:normAutofit lnSpcReduction="10000"/>
          </a:bodyPr>
          <a:lstStyle/>
          <a:p>
            <a:pPr>
              <a:lnSpc>
                <a:spcPct val="80000"/>
              </a:lnSpc>
            </a:pPr>
            <a:r>
              <a:rPr lang="en-US" sz="2800" dirty="0" smtClean="0"/>
              <a:t>[</a:t>
            </a:r>
            <a:r>
              <a:rPr lang="en-US" sz="2800" dirty="0" smtClean="0"/>
              <a:t>Odijk 1992] J. Odijk. Uninflected Adjectives in Dutch. </a:t>
            </a:r>
            <a:r>
              <a:rPr lang="nl-NL" sz="2800" dirty="0" smtClean="0"/>
              <a:t>In R. </a:t>
            </a:r>
            <a:r>
              <a:rPr lang="nl-NL" sz="2800" dirty="0" err="1" smtClean="0"/>
              <a:t>Bok-Bennema</a:t>
            </a:r>
            <a:r>
              <a:rPr lang="nl-NL" sz="2800" dirty="0" smtClean="0"/>
              <a:t> &amp; R. van Hout, </a:t>
            </a:r>
            <a:r>
              <a:rPr lang="nl-NL" sz="2800" i="1" dirty="0" err="1" smtClean="0"/>
              <a:t>Linguistics</a:t>
            </a:r>
            <a:r>
              <a:rPr lang="nl-NL" sz="2800" i="1" dirty="0" smtClean="0"/>
              <a:t> in the Netherlands1992</a:t>
            </a:r>
            <a:r>
              <a:rPr lang="nl-NL" sz="2800" dirty="0" smtClean="0"/>
              <a:t>, pp.197-208. Amsterdam: </a:t>
            </a:r>
            <a:r>
              <a:rPr lang="nl-NL" sz="2800" dirty="0" smtClean="0"/>
              <a:t>Benjamins</a:t>
            </a:r>
          </a:p>
          <a:p>
            <a:pPr>
              <a:lnSpc>
                <a:spcPct val="80000"/>
              </a:lnSpc>
            </a:pPr>
            <a:r>
              <a:rPr lang="en-US" sz="2800" dirty="0" smtClean="0"/>
              <a:t>Odijk, </a:t>
            </a:r>
            <a:r>
              <a:rPr lang="en-US" sz="2800" dirty="0" smtClean="0"/>
              <a:t>J. </a:t>
            </a:r>
            <a:r>
              <a:rPr lang="en-US" sz="2800" dirty="0" smtClean="0"/>
              <a:t>(2012). </a:t>
            </a:r>
            <a:r>
              <a:rPr lang="en-US" sz="2800" dirty="0" smtClean="0">
                <a:hlinkClick r:id="rId2"/>
              </a:rPr>
              <a:t>De </a:t>
            </a:r>
            <a:r>
              <a:rPr lang="en-US" sz="2800" dirty="0" err="1" smtClean="0">
                <a:hlinkClick r:id="rId2"/>
              </a:rPr>
              <a:t>structuur</a:t>
            </a:r>
            <a:r>
              <a:rPr lang="en-US" sz="2800" dirty="0" smtClean="0">
                <a:hlinkClick r:id="rId2"/>
              </a:rPr>
              <a:t> van Phrasal Names</a:t>
            </a:r>
            <a:r>
              <a:rPr lang="en-US" sz="2800" dirty="0" smtClean="0"/>
              <a:t>. </a:t>
            </a:r>
            <a:r>
              <a:rPr lang="en-US" sz="2800" i="1" dirty="0" smtClean="0"/>
              <a:t>Nederlandse </a:t>
            </a:r>
            <a:r>
              <a:rPr lang="en-US" sz="2800" i="1" dirty="0" err="1" smtClean="0"/>
              <a:t>Taalkunde</a:t>
            </a:r>
            <a:r>
              <a:rPr lang="en-US" sz="2800" i="1" dirty="0" smtClean="0"/>
              <a:t>, 17</a:t>
            </a:r>
            <a:r>
              <a:rPr lang="en-US" sz="2800" dirty="0" smtClean="0"/>
              <a:t>(2), 292-298.</a:t>
            </a:r>
          </a:p>
          <a:p>
            <a:pPr>
              <a:lnSpc>
                <a:spcPct val="80000"/>
              </a:lnSpc>
            </a:pPr>
            <a:r>
              <a:rPr lang="en-US" sz="2800" dirty="0" smtClean="0"/>
              <a:t>Odijk, J. (2013), </a:t>
            </a:r>
            <a:r>
              <a:rPr lang="en-US" sz="2800" dirty="0" smtClean="0"/>
              <a:t>Comparative Linguistic Research in the CLARIN </a:t>
            </a:r>
            <a:r>
              <a:rPr lang="en-US" sz="2800" dirty="0" smtClean="0"/>
              <a:t>Infrastructure, presentation to be held at the </a:t>
            </a:r>
            <a:r>
              <a:rPr lang="en-US" sz="2800" i="1" dirty="0" smtClean="0">
                <a:hlinkClick r:id="rId3"/>
              </a:rPr>
              <a:t>Patterns of Macro- and Micro-Diversity in the Languages of Europe and the Middle East.</a:t>
            </a:r>
            <a:r>
              <a:rPr lang="en-US" sz="2800" dirty="0" smtClean="0">
                <a:hlinkClick r:id="rId3"/>
              </a:rPr>
              <a:t> </a:t>
            </a:r>
            <a:r>
              <a:rPr lang="en-US" sz="2800" i="1" dirty="0" smtClean="0">
                <a:hlinkClick r:id="rId3"/>
              </a:rPr>
              <a:t>Computational Issues in Studying Language Diversity: Storage, Analysis and Inference</a:t>
            </a:r>
            <a:r>
              <a:rPr lang="en-US" sz="2800" dirty="0" smtClean="0">
                <a:hlinkClick r:id="rId3"/>
              </a:rPr>
              <a:t> </a:t>
            </a:r>
            <a:r>
              <a:rPr lang="en-US" sz="2800" dirty="0" smtClean="0"/>
              <a:t>, Groningen, July 2013.</a:t>
            </a:r>
            <a:endParaRPr lang="en-US" sz="2800" dirty="0" smtClean="0"/>
          </a:p>
          <a:p>
            <a:pPr>
              <a:lnSpc>
                <a:spcPct val="80000"/>
              </a:lnSpc>
            </a:pPr>
            <a:endParaRPr lang="en-US" sz="2800" dirty="0" smtClean="0"/>
          </a:p>
          <a:p>
            <a:pPr eaLnBrk="1" hangingPunct="1">
              <a:lnSpc>
                <a:spcPct val="80000"/>
              </a:lnSpc>
            </a:pPr>
            <a:endParaRPr lang="en-US" sz="2800" dirty="0" smtClean="0"/>
          </a:p>
        </p:txBody>
      </p:sp>
      <p:sp>
        <p:nvSpPr>
          <p:cNvPr id="5" name="Title 4"/>
          <p:cNvSpPr>
            <a:spLocks noGrp="1"/>
          </p:cNvSpPr>
          <p:nvPr>
            <p:ph type="title"/>
          </p:nvPr>
        </p:nvSpPr>
        <p:spPr/>
        <p:txBody>
          <a:bodyPr/>
          <a:lstStyle/>
          <a:p>
            <a:r>
              <a:rPr lang="en-US" dirty="0" smtClean="0"/>
              <a:t>Linguistic Problem</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4</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457200" y="1905000"/>
            <a:ext cx="8229600" cy="4221163"/>
          </a:xfrm>
        </p:spPr>
        <p:txBody>
          <a:bodyPr>
            <a:normAutofit fontScale="92500" lnSpcReduction="10000"/>
          </a:bodyPr>
          <a:lstStyle/>
          <a:p>
            <a:pPr eaLnBrk="1" hangingPunct="1"/>
            <a:r>
              <a:rPr lang="en-US" dirty="0" smtClean="0"/>
              <a:t>I want to search</a:t>
            </a:r>
          </a:p>
          <a:p>
            <a:pPr marL="971550" lvl="1" indent="-514350">
              <a:buFont typeface="+mj-lt"/>
              <a:buAutoNum type="arabicPeriod"/>
            </a:pPr>
            <a:r>
              <a:rPr lang="en-US" dirty="0" smtClean="0"/>
              <a:t>For relevant examples in large annotated text corpora</a:t>
            </a:r>
          </a:p>
          <a:p>
            <a:pPr marL="971550" lvl="1" indent="-514350">
              <a:buFont typeface="+mj-lt"/>
              <a:buAutoNum type="arabicPeriod"/>
            </a:pPr>
            <a:r>
              <a:rPr lang="en-US" dirty="0" smtClean="0"/>
              <a:t>For related examples in large text corpora selected on the basis of the results of (1)</a:t>
            </a:r>
          </a:p>
          <a:p>
            <a:pPr marL="971550" lvl="1" indent="-514350">
              <a:buFont typeface="+mj-lt"/>
              <a:buAutoNum type="arabicPeriod"/>
            </a:pPr>
            <a:r>
              <a:rPr lang="en-US" dirty="0" smtClean="0"/>
              <a:t>For relevant examples is </a:t>
            </a:r>
            <a:r>
              <a:rPr lang="en-US" dirty="0" err="1" smtClean="0"/>
              <a:t>microcomparative</a:t>
            </a:r>
            <a:r>
              <a:rPr lang="en-US" dirty="0" smtClean="0"/>
              <a:t> databases (e.g. MIMORE)</a:t>
            </a:r>
          </a:p>
          <a:p>
            <a:pPr marL="971550" lvl="1" indent="-514350">
              <a:buFont typeface="+mj-lt"/>
              <a:buAutoNum type="arabicPeriod"/>
            </a:pPr>
            <a:r>
              <a:rPr lang="en-US" dirty="0" smtClean="0"/>
              <a:t>For properties of relevant words in dictionaries</a:t>
            </a:r>
          </a:p>
          <a:p>
            <a:pPr marL="971550" lvl="1" indent="-514350">
              <a:buFont typeface="+mj-lt"/>
              <a:buAutoNum type="arabicPeriod"/>
            </a:pPr>
            <a:r>
              <a:rPr lang="en-US" dirty="0" smtClean="0"/>
              <a:t>For synonyms/</a:t>
            </a:r>
            <a:r>
              <a:rPr lang="en-US" dirty="0" err="1" smtClean="0"/>
              <a:t>hyperonyms</a:t>
            </a:r>
            <a:r>
              <a:rPr lang="en-US" dirty="0" smtClean="0"/>
              <a:t>/hyponyms in semantic lexical databases (e.g. CORNETTO)</a:t>
            </a:r>
            <a:r>
              <a:rPr lang="en-US" dirty="0" smtClean="0"/>
              <a:t> </a:t>
            </a:r>
            <a:endParaRPr lang="en-US" dirty="0" smtClean="0"/>
          </a:p>
          <a:p>
            <a:pPr eaLnBrk="1" hangingPunct="1"/>
            <a:endParaRPr lang="en-US" dirty="0" smtClean="0"/>
          </a:p>
          <a:p>
            <a:pPr lvl="1" eaLnBrk="1" hangingPunct="1"/>
            <a:endParaRPr lang="en-US" dirty="0" smtClean="0"/>
          </a:p>
          <a:p>
            <a:pPr eaLnBrk="1" hangingPunct="1"/>
            <a:endParaRPr lang="en-US" dirty="0" smtClean="0"/>
          </a:p>
          <a:p>
            <a:pPr eaLnBrk="1" hangingPunct="1"/>
            <a:endParaRPr lang="en-US" dirty="0" smtClean="0"/>
          </a:p>
        </p:txBody>
      </p:sp>
      <p:sp>
        <p:nvSpPr>
          <p:cNvPr id="5" name="Title 4"/>
          <p:cNvSpPr>
            <a:spLocks noGrp="1"/>
          </p:cNvSpPr>
          <p:nvPr>
            <p:ph type="title"/>
          </p:nvPr>
        </p:nvSpPr>
        <p:spPr/>
        <p:txBody>
          <a:bodyPr/>
          <a:lstStyle/>
          <a:p>
            <a:r>
              <a:rPr lang="en-US" dirty="0" smtClean="0"/>
              <a:t>Broaden empirical Base</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5</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457200" y="1905000"/>
            <a:ext cx="8229600" cy="4221163"/>
          </a:xfrm>
        </p:spPr>
        <p:txBody>
          <a:bodyPr>
            <a:normAutofit fontScale="62500" lnSpcReduction="20000"/>
          </a:bodyPr>
          <a:lstStyle/>
          <a:p>
            <a:pPr marL="514350" indent="-514350"/>
            <a:r>
              <a:rPr lang="en-US" dirty="0" smtClean="0"/>
              <a:t>A</a:t>
            </a:r>
            <a:r>
              <a:rPr lang="en-US" dirty="0" smtClean="0"/>
              <a:t> set of resources R has been selected by the researcher on the basis of metadata. The resources of R can be in different locations</a:t>
            </a:r>
          </a:p>
          <a:p>
            <a:pPr marL="514350" indent="-514350"/>
            <a:r>
              <a:rPr lang="en-US" dirty="0" smtClean="0"/>
              <a:t>A Federated Search Engine (FSE) enables search in the resources in R</a:t>
            </a:r>
          </a:p>
          <a:p>
            <a:pPr marL="514350" indent="-514350"/>
            <a:r>
              <a:rPr lang="en-US" dirty="0" smtClean="0"/>
              <a:t>For each resource r in R there is a local search engine </a:t>
            </a:r>
            <a:r>
              <a:rPr lang="en-US" dirty="0" err="1" smtClean="0"/>
              <a:t>LSE_r</a:t>
            </a:r>
            <a:endParaRPr lang="en-US" dirty="0" smtClean="0"/>
          </a:p>
          <a:p>
            <a:pPr marL="514350" indent="-514350"/>
            <a:r>
              <a:rPr lang="en-US" dirty="0" smtClean="0"/>
              <a:t>A query can be formulated in an agreed-upon query language (SRU/CQL),e.g. via a Federates Search web application: </a:t>
            </a:r>
            <a:r>
              <a:rPr lang="en-US" dirty="0" err="1" smtClean="0"/>
              <a:t>q_fs</a:t>
            </a:r>
            <a:endParaRPr lang="en-US" dirty="0" smtClean="0"/>
          </a:p>
          <a:p>
            <a:pPr marL="514350" indent="-514350"/>
            <a:r>
              <a:rPr lang="en-US" dirty="0" err="1" smtClean="0"/>
              <a:t>Q_fs</a:t>
            </a:r>
            <a:r>
              <a:rPr lang="en-US" dirty="0" smtClean="0"/>
              <a:t> uses ISOCAT DCs</a:t>
            </a:r>
            <a:endParaRPr lang="en-US" dirty="0" smtClean="0"/>
          </a:p>
          <a:p>
            <a:pPr marL="514350" indent="-514350"/>
            <a:r>
              <a:rPr lang="en-US" dirty="0" err="1" smtClean="0"/>
              <a:t>Q_fs</a:t>
            </a:r>
            <a:r>
              <a:rPr lang="en-US" dirty="0" smtClean="0"/>
              <a:t> is sent to the </a:t>
            </a:r>
            <a:r>
              <a:rPr lang="en-US" dirty="0" err="1" smtClean="0"/>
              <a:t>LSE_r</a:t>
            </a:r>
            <a:r>
              <a:rPr lang="en-US" dirty="0" smtClean="0"/>
              <a:t> for each r in R, and translated there into the query language needed for </a:t>
            </a:r>
            <a:r>
              <a:rPr lang="en-US" dirty="0" err="1" smtClean="0"/>
              <a:t>LSE_r</a:t>
            </a:r>
            <a:r>
              <a:rPr lang="en-US" dirty="0" smtClean="0"/>
              <a:t> and into the DCs used in r</a:t>
            </a:r>
          </a:p>
          <a:p>
            <a:pPr marL="514350" indent="-514350"/>
            <a:r>
              <a:rPr lang="en-US" dirty="0" smtClean="0"/>
              <a:t>Each </a:t>
            </a:r>
            <a:r>
              <a:rPr lang="en-US" dirty="0" err="1" smtClean="0"/>
              <a:t>LSE_r</a:t>
            </a:r>
            <a:r>
              <a:rPr lang="en-US" dirty="0" smtClean="0"/>
              <a:t> yields a result set for </a:t>
            </a:r>
            <a:r>
              <a:rPr lang="en-US" dirty="0" err="1" smtClean="0"/>
              <a:t>q_fs</a:t>
            </a:r>
            <a:r>
              <a:rPr lang="en-US" dirty="0" smtClean="0"/>
              <a:t>, in which it translates DCs used into ISOCAT_DCs , and sends to FSE, which combines/aggregates them and prepares them for presentation to /saving by the user, possibly via the Federated Search web application</a:t>
            </a:r>
          </a:p>
          <a:p>
            <a:pPr marL="514350" indent="-514350"/>
            <a:endParaRPr lang="en-US" dirty="0"/>
          </a:p>
        </p:txBody>
      </p:sp>
      <p:sp>
        <p:nvSpPr>
          <p:cNvPr id="5" name="Title 4"/>
          <p:cNvSpPr>
            <a:spLocks noGrp="1"/>
          </p:cNvSpPr>
          <p:nvPr>
            <p:ph type="title"/>
          </p:nvPr>
        </p:nvSpPr>
        <p:spPr/>
        <p:txBody>
          <a:bodyPr/>
          <a:lstStyle/>
          <a:p>
            <a:r>
              <a:rPr lang="en-US" dirty="0" smtClean="0"/>
              <a:t>Federated Search</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6</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457200" y="1905000"/>
            <a:ext cx="8229600" cy="4221163"/>
          </a:xfrm>
        </p:spPr>
        <p:txBody>
          <a:bodyPr>
            <a:normAutofit lnSpcReduction="10000"/>
          </a:bodyPr>
          <a:lstStyle/>
          <a:p>
            <a:pPr marL="514350" indent="-514350"/>
            <a:r>
              <a:rPr lang="en-US" dirty="0" smtClean="0"/>
              <a:t>For many resource formats used in NL there is NOT yet a systematic mapping of their DCs to ISOCAT DCs, e.g. </a:t>
            </a:r>
            <a:r>
              <a:rPr lang="en-US" dirty="0" smtClean="0"/>
              <a:t>TEI, CGN-format</a:t>
            </a:r>
            <a:r>
              <a:rPr lang="en-US" smtClean="0"/>
              <a:t>, Folia, </a:t>
            </a:r>
            <a:r>
              <a:rPr lang="en-US" dirty="0" smtClean="0"/>
              <a:t>EAF, GTB, WordNet, CELEX, </a:t>
            </a:r>
            <a:r>
              <a:rPr lang="en-US" dirty="0" err="1" smtClean="0"/>
              <a:t>Praat</a:t>
            </a:r>
            <a:r>
              <a:rPr lang="en-US" dirty="0" smtClean="0"/>
              <a:t>,…</a:t>
            </a:r>
            <a:endParaRPr lang="en-US" dirty="0" smtClean="0"/>
          </a:p>
          <a:p>
            <a:pPr marL="514350" indent="-514350"/>
            <a:r>
              <a:rPr lang="en-US" dirty="0" smtClean="0"/>
              <a:t> A special project should be started up for this</a:t>
            </a:r>
          </a:p>
          <a:p>
            <a:pPr marL="914400" lvl="1" indent="-514350"/>
            <a:r>
              <a:rPr lang="en-US" dirty="0" smtClean="0"/>
              <a:t>Nationally for national formats (CGN, Folia, …)</a:t>
            </a:r>
          </a:p>
          <a:p>
            <a:pPr marL="914400" lvl="1" indent="-514350"/>
            <a:r>
              <a:rPr lang="en-US" dirty="0" smtClean="0"/>
              <a:t>Internationally for generic formats (TEI, CELEX, </a:t>
            </a:r>
            <a:r>
              <a:rPr lang="en-US" dirty="0" err="1" smtClean="0"/>
              <a:t>Wordnet</a:t>
            </a:r>
            <a:r>
              <a:rPr lang="en-US" dirty="0" smtClean="0"/>
              <a:t>, …)</a:t>
            </a:r>
          </a:p>
          <a:p>
            <a:pPr marL="514350" indent="-514350"/>
            <a:endParaRPr lang="en-US" dirty="0"/>
          </a:p>
        </p:txBody>
      </p:sp>
      <p:sp>
        <p:nvSpPr>
          <p:cNvPr id="5" name="Title 4"/>
          <p:cNvSpPr>
            <a:spLocks noGrp="1"/>
          </p:cNvSpPr>
          <p:nvPr>
            <p:ph type="title"/>
          </p:nvPr>
        </p:nvSpPr>
        <p:spPr/>
        <p:txBody>
          <a:bodyPr/>
          <a:lstStyle/>
          <a:p>
            <a:r>
              <a:rPr lang="en-US" dirty="0" smtClean="0"/>
              <a:t>Federated Search</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7</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457200" y="1905000"/>
            <a:ext cx="8229600" cy="4221163"/>
          </a:xfrm>
        </p:spPr>
        <p:txBody>
          <a:bodyPr/>
          <a:lstStyle/>
          <a:p>
            <a:pPr marL="514350" indent="-514350"/>
            <a:r>
              <a:rPr lang="en-US" dirty="0" smtClean="0"/>
              <a:t>There are (sometimes  trivial) structural differences between resources. </a:t>
            </a:r>
          </a:p>
          <a:p>
            <a:pPr marL="514350" indent="-514350"/>
            <a:r>
              <a:rPr lang="en-US" dirty="0" smtClean="0"/>
              <a:t>Description of an occurrence of </a:t>
            </a:r>
            <a:r>
              <a:rPr lang="en-US" dirty="0" smtClean="0"/>
              <a:t>Dutch ‘is’:</a:t>
            </a:r>
          </a:p>
          <a:p>
            <a:pPr marL="514350" indent="-514350"/>
            <a:endParaRPr lang="en-US" dirty="0"/>
          </a:p>
        </p:txBody>
      </p:sp>
      <p:sp>
        <p:nvSpPr>
          <p:cNvPr id="5" name="Title 4"/>
          <p:cNvSpPr>
            <a:spLocks noGrp="1"/>
          </p:cNvSpPr>
          <p:nvPr>
            <p:ph type="title"/>
          </p:nvPr>
        </p:nvSpPr>
        <p:spPr/>
        <p:txBody>
          <a:bodyPr/>
          <a:lstStyle/>
          <a:p>
            <a:r>
              <a:rPr lang="en-US" dirty="0" smtClean="0"/>
              <a:t>Structural Differences</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8</a:t>
            </a:fld>
            <a:endParaRPr lang="en-GB" noProof="0" dirty="0"/>
          </a:p>
        </p:txBody>
      </p:sp>
      <p:graphicFrame>
        <p:nvGraphicFramePr>
          <p:cNvPr id="6" name="Table 5"/>
          <p:cNvGraphicFramePr>
            <a:graphicFrameLocks noGrp="1"/>
          </p:cNvGraphicFramePr>
          <p:nvPr/>
        </p:nvGraphicFramePr>
        <p:xfrm>
          <a:off x="971600" y="3717032"/>
          <a:ext cx="6840760" cy="3140968"/>
        </p:xfrm>
        <a:graphic>
          <a:graphicData uri="http://schemas.openxmlformats.org/drawingml/2006/table">
            <a:tbl>
              <a:tblPr firstRow="1" bandRow="1">
                <a:tableStyleId>{5C22544A-7EE6-4342-B048-85BDC9FD1C3A}</a:tableStyleId>
              </a:tblPr>
              <a:tblGrid>
                <a:gridCol w="3217333"/>
                <a:gridCol w="3623427"/>
              </a:tblGrid>
              <a:tr h="569751">
                <a:tc>
                  <a:txBody>
                    <a:bodyPr/>
                    <a:lstStyle/>
                    <a:p>
                      <a:r>
                        <a:rPr lang="en-US" dirty="0" smtClean="0"/>
                        <a:t>CGN</a:t>
                      </a:r>
                      <a:endParaRPr lang="en-US" dirty="0"/>
                    </a:p>
                  </a:txBody>
                  <a:tcPr/>
                </a:tc>
                <a:tc>
                  <a:txBody>
                    <a:bodyPr/>
                    <a:lstStyle/>
                    <a:p>
                      <a:r>
                        <a:rPr lang="en-US" dirty="0" smtClean="0"/>
                        <a:t>VU-DNC/FoLiA</a:t>
                      </a:r>
                      <a:endParaRPr lang="en-US" dirty="0"/>
                    </a:p>
                  </a:txBody>
                  <a:tcPr/>
                </a:tc>
              </a:tr>
              <a:tr h="25712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kern="1200" dirty="0" smtClean="0">
                          <a:solidFill>
                            <a:schemeClr val="dk1"/>
                          </a:solidFill>
                          <a:latin typeface="+mn-lt"/>
                          <a:ea typeface="+mn-ea"/>
                          <a:cs typeface="+mn-cs"/>
                        </a:rPr>
                        <a:t>&lt;</a:t>
                      </a:r>
                      <a:r>
                        <a:rPr lang="nl-NL" sz="1800" kern="1200" dirty="0" err="1" smtClean="0">
                          <a:solidFill>
                            <a:schemeClr val="dk1"/>
                          </a:solidFill>
                          <a:latin typeface="+mn-lt"/>
                          <a:ea typeface="+mn-ea"/>
                          <a:cs typeface="+mn-cs"/>
                        </a:rPr>
                        <a:t>pw</a:t>
                      </a:r>
                      <a:r>
                        <a:rPr lang="nl-NL" sz="1800" kern="1200" dirty="0" smtClean="0">
                          <a:solidFill>
                            <a:schemeClr val="dk1"/>
                          </a:solidFill>
                          <a:latin typeface="+mn-lt"/>
                          <a:ea typeface="+mn-ea"/>
                          <a:cs typeface="+mn-cs"/>
                        </a:rPr>
                        <a:t> </a:t>
                      </a:r>
                      <a:r>
                        <a:rPr lang="nl-NL" sz="1800" kern="1200" dirty="0" err="1" smtClean="0">
                          <a:solidFill>
                            <a:schemeClr val="dk1"/>
                          </a:solidFill>
                          <a:latin typeface="+mn-lt"/>
                          <a:ea typeface="+mn-ea"/>
                          <a:cs typeface="+mn-cs"/>
                        </a:rPr>
                        <a:t>ref</a:t>
                      </a:r>
                      <a:r>
                        <a:rPr lang="nl-NL" sz="1800" kern="1200" dirty="0" smtClean="0">
                          <a:solidFill>
                            <a:schemeClr val="dk1"/>
                          </a:solidFill>
                          <a:latin typeface="+mn-lt"/>
                          <a:ea typeface="+mn-ea"/>
                          <a:cs typeface="+mn-cs"/>
                        </a:rPr>
                        <a:t>="fn000248.20.4"             </a:t>
                      </a:r>
                      <a:br>
                        <a:rPr lang="nl-NL" sz="1800" kern="1200" dirty="0" smtClean="0">
                          <a:solidFill>
                            <a:schemeClr val="dk1"/>
                          </a:solidFill>
                          <a:latin typeface="+mn-lt"/>
                          <a:ea typeface="+mn-ea"/>
                          <a:cs typeface="+mn-cs"/>
                        </a:rPr>
                      </a:br>
                      <a:r>
                        <a:rPr lang="nl-NL" sz="1800" kern="1200" dirty="0" smtClean="0">
                          <a:solidFill>
                            <a:schemeClr val="dk1"/>
                          </a:solidFill>
                          <a:latin typeface="+mn-lt"/>
                          <a:ea typeface="+mn-ea"/>
                          <a:cs typeface="+mn-cs"/>
                        </a:rPr>
                        <a:t>    w="is"          </a:t>
                      </a:r>
                      <a:br>
                        <a:rPr lang="nl-NL" sz="1800" kern="1200" dirty="0" smtClean="0">
                          <a:solidFill>
                            <a:schemeClr val="dk1"/>
                          </a:solidFill>
                          <a:latin typeface="+mn-lt"/>
                          <a:ea typeface="+mn-ea"/>
                          <a:cs typeface="+mn-cs"/>
                        </a:rPr>
                      </a:br>
                      <a:r>
                        <a:rPr lang="nl-NL" sz="1800" kern="1200" dirty="0" smtClean="0">
                          <a:solidFill>
                            <a:schemeClr val="dk1"/>
                          </a:solidFill>
                          <a:latin typeface="+mn-lt"/>
                          <a:ea typeface="+mn-ea"/>
                          <a:cs typeface="+mn-cs"/>
                        </a:rPr>
                        <a:t>    pos="WW(</a:t>
                      </a:r>
                      <a:r>
                        <a:rPr lang="nl-NL" sz="1800" kern="1200" dirty="0" err="1" smtClean="0">
                          <a:solidFill>
                            <a:schemeClr val="dk1"/>
                          </a:solidFill>
                          <a:latin typeface="+mn-lt"/>
                          <a:ea typeface="+mn-ea"/>
                          <a:cs typeface="+mn-cs"/>
                        </a:rPr>
                        <a:t>pv</a:t>
                      </a:r>
                      <a:r>
                        <a:rPr lang="nl-NL" sz="1800" kern="1200" dirty="0" smtClean="0">
                          <a:solidFill>
                            <a:schemeClr val="dk1"/>
                          </a:solidFill>
                          <a:latin typeface="+mn-lt"/>
                          <a:ea typeface="+mn-ea"/>
                          <a:cs typeface="+mn-cs"/>
                        </a:rPr>
                        <a:t>,</a:t>
                      </a:r>
                      <a:r>
                        <a:rPr lang="nl-NL" sz="1800" kern="1200" dirty="0" err="1" smtClean="0">
                          <a:solidFill>
                            <a:schemeClr val="dk1"/>
                          </a:solidFill>
                          <a:latin typeface="+mn-lt"/>
                          <a:ea typeface="+mn-ea"/>
                          <a:cs typeface="+mn-cs"/>
                        </a:rPr>
                        <a:t>tgw</a:t>
                      </a:r>
                      <a:r>
                        <a:rPr lang="nl-NL" sz="1800" kern="1200" dirty="0" smtClean="0">
                          <a:solidFill>
                            <a:schemeClr val="dk1"/>
                          </a:solidFill>
                          <a:latin typeface="+mn-lt"/>
                          <a:ea typeface="+mn-ea"/>
                          <a:cs typeface="+mn-cs"/>
                        </a:rPr>
                        <a:t>,</a:t>
                      </a:r>
                      <a:r>
                        <a:rPr lang="nl-NL" sz="1800" kern="1200" dirty="0" err="1" smtClean="0">
                          <a:solidFill>
                            <a:schemeClr val="dk1"/>
                          </a:solidFill>
                          <a:latin typeface="+mn-lt"/>
                          <a:ea typeface="+mn-ea"/>
                          <a:cs typeface="+mn-cs"/>
                        </a:rPr>
                        <a:t>ev</a:t>
                      </a:r>
                      <a:r>
                        <a:rPr lang="nl-NL" sz="1800" kern="1200" dirty="0" smtClean="0">
                          <a:solidFill>
                            <a:schemeClr val="dk1"/>
                          </a:solidFill>
                          <a:latin typeface="+mn-lt"/>
                          <a:ea typeface="+mn-ea"/>
                          <a:cs typeface="+mn-cs"/>
                        </a:rPr>
                        <a:t>)" </a:t>
                      </a:r>
                      <a:br>
                        <a:rPr lang="nl-NL" sz="1800" kern="1200" dirty="0" smtClean="0">
                          <a:solidFill>
                            <a:schemeClr val="dk1"/>
                          </a:solidFill>
                          <a:latin typeface="+mn-lt"/>
                          <a:ea typeface="+mn-ea"/>
                          <a:cs typeface="+mn-cs"/>
                        </a:rPr>
                      </a:br>
                      <a:r>
                        <a:rPr lang="nl-NL" sz="1800" kern="1200" dirty="0" smtClean="0">
                          <a:solidFill>
                            <a:schemeClr val="dk1"/>
                          </a:solidFill>
                          <a:latin typeface="+mn-lt"/>
                          <a:ea typeface="+mn-ea"/>
                          <a:cs typeface="+mn-cs"/>
                        </a:rPr>
                        <a:t>    </a:t>
                      </a:r>
                      <a:r>
                        <a:rPr lang="nl-NL" sz="1800" kern="1200" dirty="0" err="1" smtClean="0">
                          <a:solidFill>
                            <a:schemeClr val="dk1"/>
                          </a:solidFill>
                          <a:latin typeface="+mn-lt"/>
                          <a:ea typeface="+mn-ea"/>
                          <a:cs typeface="+mn-cs"/>
                        </a:rPr>
                        <a:t>lem</a:t>
                      </a:r>
                      <a:r>
                        <a:rPr lang="nl-NL" sz="1800" kern="1200" dirty="0" smtClean="0">
                          <a:solidFill>
                            <a:schemeClr val="dk1"/>
                          </a:solidFill>
                          <a:latin typeface="+mn-lt"/>
                          <a:ea typeface="+mn-ea"/>
                          <a:cs typeface="+mn-cs"/>
                        </a:rPr>
                        <a:t>="zijn" </a:t>
                      </a:r>
                      <a:br>
                        <a:rPr lang="nl-NL" sz="1800" kern="1200" dirty="0" smtClean="0">
                          <a:solidFill>
                            <a:schemeClr val="dk1"/>
                          </a:solidFill>
                          <a:latin typeface="+mn-lt"/>
                          <a:ea typeface="+mn-ea"/>
                          <a:cs typeface="+mn-cs"/>
                        </a:rPr>
                      </a:br>
                      <a:r>
                        <a:rPr lang="nl-NL" sz="1800" kern="1200" dirty="0" smtClean="0">
                          <a:solidFill>
                            <a:schemeClr val="dk1"/>
                          </a:solidFill>
                          <a:latin typeface="+mn-lt"/>
                          <a:ea typeface="+mn-ea"/>
                          <a:cs typeface="+mn-cs"/>
                        </a:rPr>
                        <a:t>    .... </a:t>
                      </a:r>
                      <a:br>
                        <a:rPr lang="nl-NL" sz="1800" kern="1200" dirty="0" smtClean="0">
                          <a:solidFill>
                            <a:schemeClr val="dk1"/>
                          </a:solidFill>
                          <a:latin typeface="+mn-lt"/>
                          <a:ea typeface="+mn-ea"/>
                          <a:cs typeface="+mn-cs"/>
                        </a:rPr>
                      </a:br>
                      <a:r>
                        <a:rPr lang="nl-NL" sz="1800" kern="1200" dirty="0" smtClean="0">
                          <a:solidFill>
                            <a:schemeClr val="dk1"/>
                          </a:solidFill>
                          <a:latin typeface="+mn-lt"/>
                          <a:ea typeface="+mn-ea"/>
                          <a:cs typeface="+mn-cs"/>
                        </a:rPr>
                        <a:t>    </a:t>
                      </a:r>
                      <a:r>
                        <a:rPr lang="en-GB" sz="1800" kern="1200" dirty="0" err="1" smtClean="0">
                          <a:solidFill>
                            <a:schemeClr val="dk1"/>
                          </a:solidFill>
                          <a:latin typeface="+mn-lt"/>
                          <a:ea typeface="+mn-ea"/>
                          <a:cs typeface="+mn-cs"/>
                        </a:rPr>
                        <a:t>pq</a:t>
                      </a:r>
                      <a:r>
                        <a:rPr lang="en-GB" sz="1800" kern="1200" dirty="0" smtClean="0">
                          <a:solidFill>
                            <a:schemeClr val="dk1"/>
                          </a:solidFill>
                          <a:latin typeface="+mn-lt"/>
                          <a:ea typeface="+mn-ea"/>
                          <a:cs typeface="+mn-cs"/>
                        </a:rPr>
                        <a:t>="man"</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/&gt;</a:t>
                      </a:r>
                      <a:endParaRPr lang="en-US" sz="1800" kern="1200" dirty="0" smtClean="0">
                        <a:solidFill>
                          <a:schemeClr val="dk1"/>
                        </a:solidFill>
                        <a:latin typeface="+mn-lt"/>
                        <a:ea typeface="+mn-ea"/>
                        <a:cs typeface="+mn-cs"/>
                      </a:endParaRP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&lt;w </a:t>
                      </a:r>
                      <a:r>
                        <a:rPr lang="en-GB" sz="1800" kern="1200" dirty="0" err="1" smtClean="0">
                          <a:solidFill>
                            <a:schemeClr val="dk1"/>
                          </a:solidFill>
                          <a:latin typeface="+mn-lt"/>
                          <a:ea typeface="+mn-ea"/>
                          <a:cs typeface="+mn-cs"/>
                        </a:rPr>
                        <a:t>xml:id</a:t>
                      </a:r>
                      <a:r>
                        <a:rPr lang="en-GB" sz="1800" kern="1200" dirty="0" smtClean="0">
                          <a:solidFill>
                            <a:schemeClr val="dk1"/>
                          </a:solidFill>
                          <a:latin typeface="+mn-lt"/>
                          <a:ea typeface="+mn-ea"/>
                          <a:cs typeface="+mn-cs"/>
                        </a:rPr>
                        <a:t>="BAObi1.s.5.w.18"&gt;</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    &lt;t&gt;is&lt;/t&gt;</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    &lt;lemma class="</a:t>
                      </a:r>
                      <a:r>
                        <a:rPr lang="en-GB" sz="1800" kern="1200" dirty="0" err="1" smtClean="0">
                          <a:solidFill>
                            <a:schemeClr val="dk1"/>
                          </a:solidFill>
                          <a:latin typeface="+mn-lt"/>
                          <a:ea typeface="+mn-ea"/>
                          <a:cs typeface="+mn-cs"/>
                        </a:rPr>
                        <a:t>zijn</a:t>
                      </a:r>
                      <a:r>
                        <a:rPr lang="en-GB" sz="1800" kern="1200" dirty="0" smtClean="0">
                          <a:solidFill>
                            <a:schemeClr val="dk1"/>
                          </a:solidFill>
                          <a:latin typeface="+mn-lt"/>
                          <a:ea typeface="+mn-ea"/>
                          <a:cs typeface="+mn-cs"/>
                        </a:rPr>
                        <a:t>"/&gt;</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    &lt;pos class="WW(</a:t>
                      </a:r>
                      <a:r>
                        <a:rPr lang="en-GB" sz="1800" kern="1200" dirty="0" err="1" smtClean="0">
                          <a:solidFill>
                            <a:schemeClr val="dk1"/>
                          </a:solidFill>
                          <a:latin typeface="+mn-lt"/>
                          <a:ea typeface="+mn-ea"/>
                          <a:cs typeface="+mn-cs"/>
                        </a:rPr>
                        <a:t>pv,tgw,ev</a:t>
                      </a:r>
                      <a:r>
                        <a:rPr lang="en-GB" sz="1800" kern="1200" dirty="0" smtClean="0">
                          <a:solidFill>
                            <a:schemeClr val="dk1"/>
                          </a:solidFill>
                          <a:latin typeface="+mn-lt"/>
                          <a:ea typeface="+mn-ea"/>
                          <a:cs typeface="+mn-cs"/>
                        </a:rPr>
                        <a:t>)"&gt;</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    ...</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    &lt;/pos&gt;</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    &lt;t class="</a:t>
                      </a:r>
                      <a:r>
                        <a:rPr lang="en-GB" sz="1800" kern="1200" dirty="0" err="1" smtClean="0">
                          <a:solidFill>
                            <a:schemeClr val="dk1"/>
                          </a:solidFill>
                          <a:latin typeface="+mn-lt"/>
                          <a:ea typeface="+mn-ea"/>
                          <a:cs typeface="+mn-cs"/>
                        </a:rPr>
                        <a:t>ocroutput</a:t>
                      </a:r>
                      <a:r>
                        <a:rPr lang="en-GB" sz="1800" kern="1200" dirty="0" smtClean="0">
                          <a:solidFill>
                            <a:schemeClr val="dk1"/>
                          </a:solidFill>
                          <a:latin typeface="+mn-lt"/>
                          <a:ea typeface="+mn-ea"/>
                          <a:cs typeface="+mn-cs"/>
                        </a:rPr>
                        <a:t>"&gt;is&lt;/t&gt;</a:t>
                      </a:r>
                      <a:br>
                        <a:rPr lang="en-GB" sz="1800" kern="1200" dirty="0" smtClean="0">
                          <a:solidFill>
                            <a:schemeClr val="dk1"/>
                          </a:solidFill>
                          <a:latin typeface="+mn-lt"/>
                          <a:ea typeface="+mn-ea"/>
                          <a:cs typeface="+mn-cs"/>
                        </a:rPr>
                      </a:br>
                      <a:r>
                        <a:rPr lang="en-GB" sz="1800" kern="1200" dirty="0" smtClean="0">
                          <a:solidFill>
                            <a:schemeClr val="dk1"/>
                          </a:solidFill>
                          <a:latin typeface="+mn-lt"/>
                          <a:ea typeface="+mn-ea"/>
                          <a:cs typeface="+mn-cs"/>
                        </a:rPr>
                        <a:t>  &lt;/w&gt;</a:t>
                      </a:r>
                      <a:endParaRPr lang="en-US" sz="1800" kern="1200" dirty="0" smtClean="0">
                        <a:solidFill>
                          <a:schemeClr val="dk1"/>
                        </a:solidFill>
                        <a:latin typeface="+mn-lt"/>
                        <a:ea typeface="+mn-ea"/>
                        <a:cs typeface="+mn-cs"/>
                      </a:endParaRPr>
                    </a:p>
                    <a:p>
                      <a:endParaRPr lang="en-US" dirty="0"/>
                    </a:p>
                  </a:txBody>
                  <a:tcPr/>
                </a:tc>
              </a:tr>
            </a:tbl>
          </a:graphicData>
        </a:graphic>
      </p:graphicFrame>
    </p:spTree>
  </p:cSld>
  <p:clrMapOvr>
    <a:masterClrMapping/>
  </p:clrMapOvr>
  <p:transition spd="slow" advClick="0" advTm="20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457200" y="1905000"/>
            <a:ext cx="8229600" cy="4221163"/>
          </a:xfrm>
        </p:spPr>
        <p:txBody>
          <a:bodyPr>
            <a:normAutofit lnSpcReduction="10000"/>
          </a:bodyPr>
          <a:lstStyle/>
          <a:p>
            <a:r>
              <a:rPr lang="en-GB" dirty="0" smtClean="0"/>
              <a:t>Do these two descriptions contain the same or overlapping information? </a:t>
            </a:r>
            <a:endParaRPr lang="en-GB" dirty="0" smtClean="0"/>
          </a:p>
          <a:p>
            <a:r>
              <a:rPr lang="en-GB" dirty="0" smtClean="0"/>
              <a:t>ISOCAT alone will not help because there are differences in structure</a:t>
            </a:r>
          </a:p>
          <a:p>
            <a:r>
              <a:rPr lang="en-GB" dirty="0" smtClean="0"/>
              <a:t>Will the LSE’s deal with such structural differences? </a:t>
            </a:r>
          </a:p>
          <a:p>
            <a:r>
              <a:rPr lang="en-GB" dirty="0" smtClean="0"/>
              <a:t>Or is something more general needed for this (and is this possible?)</a:t>
            </a:r>
          </a:p>
          <a:p>
            <a:pPr marL="514350" indent="-514350">
              <a:buNone/>
            </a:pPr>
            <a:endParaRPr lang="en-US" dirty="0"/>
          </a:p>
        </p:txBody>
      </p:sp>
      <p:sp>
        <p:nvSpPr>
          <p:cNvPr id="5" name="Title 4"/>
          <p:cNvSpPr>
            <a:spLocks noGrp="1"/>
          </p:cNvSpPr>
          <p:nvPr>
            <p:ph type="title"/>
          </p:nvPr>
        </p:nvSpPr>
        <p:spPr/>
        <p:txBody>
          <a:bodyPr/>
          <a:lstStyle/>
          <a:p>
            <a:r>
              <a:rPr lang="en-US" dirty="0" smtClean="0"/>
              <a:t>Structural Differences</a:t>
            </a:r>
            <a:endParaRPr lang="en-US" dirty="0"/>
          </a:p>
        </p:txBody>
      </p:sp>
      <p:sp>
        <p:nvSpPr>
          <p:cNvPr id="4" name="Slide Number Placeholder 3"/>
          <p:cNvSpPr>
            <a:spLocks noGrp="1"/>
          </p:cNvSpPr>
          <p:nvPr>
            <p:ph type="sldNum" sz="quarter" idx="12"/>
          </p:nvPr>
        </p:nvSpPr>
        <p:spPr/>
        <p:txBody>
          <a:bodyPr/>
          <a:lstStyle/>
          <a:p>
            <a:fld id="{38682A95-483B-44A2-A89B-DDCD8512B9EB}" type="slidenum">
              <a:rPr lang="en-GB" noProof="0" smtClean="0"/>
              <a:pPr/>
              <a:t>9</a:t>
            </a:fld>
            <a:endParaRPr lang="en-GB" noProof="0" dirty="0"/>
          </a:p>
        </p:txBody>
      </p:sp>
    </p:spTree>
  </p:cSld>
  <p:clrMapOvr>
    <a:masterClrMapping/>
  </p:clrMapOvr>
  <p:transition spd="slow" advClick="0" advTm="20000">
    <p:fade/>
  </p:transition>
  <p:timing>
    <p:tnLst>
      <p:par>
        <p:cTn id="1" dur="indefinite" restart="never" nodeType="tmRoot"/>
      </p:par>
    </p:tnLst>
  </p:timing>
</p:sld>
</file>

<file path=ppt/theme/theme1.xml><?xml version="1.0" encoding="utf-8"?>
<a:theme xmlns:a="http://schemas.openxmlformats.org/drawingml/2006/main" name="Odijk LREC  2012">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63500"/>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Odijk LREC  2012</Template>
  <TotalTime>1575</TotalTime>
  <Words>1281</Words>
  <Application>Microsoft Office PowerPoint</Application>
  <PresentationFormat>On-screen Show (4:3)</PresentationFormat>
  <Paragraphs>170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Odijk LREC  2012</vt:lpstr>
      <vt:lpstr>Example queries for Federated search</vt:lpstr>
      <vt:lpstr>Overview</vt:lpstr>
      <vt:lpstr>Linguistic Problem</vt:lpstr>
      <vt:lpstr>Linguistic Problem</vt:lpstr>
      <vt:lpstr>Broaden empirical Base</vt:lpstr>
      <vt:lpstr>Federated Search</vt:lpstr>
      <vt:lpstr>Federated Search</vt:lpstr>
      <vt:lpstr>Structural Differences</vt:lpstr>
      <vt:lpstr>Structural Differences</vt:lpstr>
      <vt:lpstr>Structural Differences</vt:lpstr>
      <vt:lpstr>Search in Lexicons</vt:lpstr>
      <vt:lpstr>Search in Lexicons</vt:lpstr>
      <vt:lpstr>Question</vt:lpstr>
      <vt:lpstr>Search in Corpora</vt:lpstr>
      <vt:lpstr>Corpus+Lexicon search</vt:lpstr>
      <vt:lpstr>Corpus+Lexicon search</vt:lpstr>
      <vt:lpstr>Corpus+Lexicon search</vt:lpstr>
      <vt:lpstr>Iterative Corpus Search</vt:lpstr>
      <vt:lpstr>Search in MIMORE</vt:lpstr>
      <vt:lpstr>More Examples</vt:lpstr>
      <vt:lpstr>Slide 21</vt:lpstr>
      <vt:lpstr>Slide 22</vt:lpstr>
    </vt:vector>
  </TitlesOfParts>
  <Company>Universiteits Utrecht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Odijk, J. (Jan)</dc:creator>
  <cp:lastModifiedBy>Odijk, J. (Jan)</cp:lastModifiedBy>
  <cp:revision>176</cp:revision>
  <dcterms:created xsi:type="dcterms:W3CDTF">2012-05-14T07:52:03Z</dcterms:created>
  <dcterms:modified xsi:type="dcterms:W3CDTF">2013-04-19T16:20:23Z</dcterms:modified>
</cp:coreProperties>
</file>