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2"/>
  </p:notesMasterIdLst>
  <p:sldIdLst>
    <p:sldId id="258" r:id="rId2"/>
    <p:sldId id="259" r:id="rId3"/>
    <p:sldId id="331" r:id="rId4"/>
    <p:sldId id="332" r:id="rId5"/>
    <p:sldId id="333" r:id="rId6"/>
    <p:sldId id="392" r:id="rId7"/>
    <p:sldId id="334" r:id="rId8"/>
    <p:sldId id="399" r:id="rId9"/>
    <p:sldId id="400" r:id="rId10"/>
    <p:sldId id="401" r:id="rId11"/>
    <p:sldId id="402" r:id="rId12"/>
    <p:sldId id="403" r:id="rId13"/>
    <p:sldId id="404" r:id="rId14"/>
    <p:sldId id="405" r:id="rId15"/>
    <p:sldId id="406" r:id="rId16"/>
    <p:sldId id="389" r:id="rId17"/>
    <p:sldId id="390" r:id="rId18"/>
    <p:sldId id="407" r:id="rId19"/>
    <p:sldId id="393" r:id="rId20"/>
    <p:sldId id="391" r:id="rId21"/>
    <p:sldId id="394" r:id="rId22"/>
    <p:sldId id="368" r:id="rId23"/>
    <p:sldId id="371" r:id="rId24"/>
    <p:sldId id="372" r:id="rId25"/>
    <p:sldId id="386" r:id="rId26"/>
    <p:sldId id="387" r:id="rId27"/>
    <p:sldId id="373" r:id="rId28"/>
    <p:sldId id="374" r:id="rId29"/>
    <p:sldId id="375" r:id="rId30"/>
    <p:sldId id="376" r:id="rId31"/>
    <p:sldId id="377" r:id="rId32"/>
    <p:sldId id="395" r:id="rId33"/>
    <p:sldId id="378" r:id="rId34"/>
    <p:sldId id="379" r:id="rId35"/>
    <p:sldId id="380" r:id="rId36"/>
    <p:sldId id="396" r:id="rId37"/>
    <p:sldId id="381" r:id="rId38"/>
    <p:sldId id="382" r:id="rId39"/>
    <p:sldId id="385" r:id="rId40"/>
    <p:sldId id="397" r:id="rId41"/>
    <p:sldId id="330" r:id="rId42"/>
    <p:sldId id="384" r:id="rId43"/>
    <p:sldId id="388" r:id="rId44"/>
    <p:sldId id="398" r:id="rId45"/>
    <p:sldId id="304" r:id="rId46"/>
    <p:sldId id="358" r:id="rId47"/>
    <p:sldId id="416" r:id="rId48"/>
    <p:sldId id="359" r:id="rId49"/>
    <p:sldId id="408" r:id="rId50"/>
    <p:sldId id="412" r:id="rId51"/>
    <p:sldId id="409" r:id="rId52"/>
    <p:sldId id="410" r:id="rId53"/>
    <p:sldId id="411" r:id="rId54"/>
    <p:sldId id="413" r:id="rId55"/>
    <p:sldId id="414" r:id="rId56"/>
    <p:sldId id="361" r:id="rId57"/>
    <p:sldId id="277" r:id="rId58"/>
    <p:sldId id="278" r:id="rId59"/>
    <p:sldId id="360" r:id="rId60"/>
    <p:sldId id="415" r:id="rId61"/>
  </p:sldIdLst>
  <p:sldSz cx="9144000" cy="6858000" type="screen4x3"/>
  <p:notesSz cx="6858000" cy="93138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91" autoAdjust="0"/>
    <p:restoredTop sz="94627" autoAdjust="0"/>
  </p:normalViewPr>
  <p:slideViewPr>
    <p:cSldViewPr>
      <p:cViewPr varScale="1">
        <p:scale>
          <a:sx n="74" d="100"/>
          <a:sy n="74" d="100"/>
        </p:scale>
        <p:origin x="-11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594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D62E0-6885-440F-9D25-84A489BC1807}" type="datetimeFigureOut">
              <a:rPr lang="nl-NL" smtClean="0"/>
              <a:pPr/>
              <a:t>18-9-2013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700088"/>
            <a:ext cx="4654550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24086"/>
            <a:ext cx="5486400" cy="4191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EE748-59F7-4384-84C7-367CE6F872E5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3216670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xmlns="" val="1858952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xmlns="" val="1041698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xmlns="" val="913665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xmlns="" val="208448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0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xmlns="" val="3599881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1680" y="0"/>
            <a:ext cx="7452320" cy="836712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6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3193509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257006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xmlns="" val="2911701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 cstate="print">
            <a:lum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691680" y="0"/>
            <a:ext cx="7452320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noProof="0" dirty="0" err="1" smtClean="0"/>
              <a:t>Klik</a:t>
            </a:r>
            <a:r>
              <a:rPr lang="en-GB" noProof="0" dirty="0" smtClean="0"/>
              <a:t> </a:t>
            </a:r>
            <a:r>
              <a:rPr lang="en-GB" noProof="0" dirty="0" err="1" smtClean="0"/>
              <a:t>om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stijl</a:t>
            </a:r>
            <a:r>
              <a:rPr lang="en-GB" noProof="0" dirty="0" smtClean="0"/>
              <a:t> </a:t>
            </a:r>
            <a:r>
              <a:rPr lang="en-GB" noProof="0" dirty="0" err="1" smtClean="0"/>
              <a:t>te</a:t>
            </a:r>
            <a:r>
              <a:rPr lang="en-GB" noProof="0" dirty="0" smtClean="0"/>
              <a:t> </a:t>
            </a:r>
            <a:r>
              <a:rPr lang="en-GB" noProof="0" dirty="0" err="1" smtClean="0"/>
              <a:t>bewerken</a:t>
            </a:r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 err="1" smtClean="0"/>
              <a:t>Klik</a:t>
            </a:r>
            <a:r>
              <a:rPr lang="en-GB" noProof="0" dirty="0" smtClean="0"/>
              <a:t> </a:t>
            </a:r>
            <a:r>
              <a:rPr lang="en-GB" noProof="0" dirty="0" err="1" smtClean="0"/>
              <a:t>om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modelstijlen</a:t>
            </a:r>
            <a:r>
              <a:rPr lang="en-GB" noProof="0" dirty="0" smtClean="0"/>
              <a:t> </a:t>
            </a:r>
            <a:r>
              <a:rPr lang="en-GB" noProof="0" dirty="0" err="1" smtClean="0"/>
              <a:t>te</a:t>
            </a:r>
            <a:r>
              <a:rPr lang="en-GB" noProof="0" dirty="0" smtClean="0"/>
              <a:t> </a:t>
            </a:r>
            <a:r>
              <a:rPr lang="en-GB" noProof="0" dirty="0" err="1" smtClean="0"/>
              <a:t>bewerken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Tweede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Derde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Vierde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Vijfde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/>
          </a:p>
        </p:txBody>
      </p:sp>
      <p:pic>
        <p:nvPicPr>
          <p:cNvPr id="1031" name="Picture 7" descr="E:\Documents\Utrecht\Projecten\Clarin\Website\Nieuwe website\clarin-logo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348"/>
            <a:ext cx="1552575" cy="981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jdelijke aanduiding voor dianummer 6"/>
          <p:cNvSpPr>
            <a:spLocks noGrp="1"/>
          </p:cNvSpPr>
          <p:nvPr>
            <p:ph type="sldNum" sz="quarter" idx="4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94949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mc:AlternateContent xmlns:mc="http://schemas.openxmlformats.org/markup-compatibility/2006">
    <mc:Choice xmlns:p14="http://schemas.microsoft.com/office/powerpoint/2010/main" xmlns="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Copperplate Gothic Bold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hdl.handle.net/1839/00-FA564D5A-A5F6-46E9-8A13-E0E055D6A059" TargetMode="External"/><Relationship Id="rId2" Type="http://schemas.openxmlformats.org/officeDocument/2006/relationships/hyperlink" Target="http://www.clarin.nl/node/27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atalog.clarin.eu/vlo/?fq=collection:Corpus+NGT" TargetMode="External"/><Relationship Id="rId4" Type="http://schemas.openxmlformats.org/officeDocument/2006/relationships/hyperlink" Target="http://www.clarin.nl/node/1404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rin.nl/node/162" TargetMode="External"/><Relationship Id="rId2" Type="http://schemas.openxmlformats.org/officeDocument/2006/relationships/hyperlink" Target="http://www.clarin.nl/node/27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rpus1.mpi.nl/ds/imdi_browser/viewcontroller?request=view&amp;nodeid=MPI1624946#&amp;row=16" TargetMode="External"/><Relationship Id="rId5" Type="http://schemas.openxmlformats.org/officeDocument/2006/relationships/hyperlink" Target="http://catalog.clarin.eu/vlo/?q=IPROSLA" TargetMode="External"/><Relationship Id="rId4" Type="http://schemas.openxmlformats.org/officeDocument/2006/relationships/hyperlink" Target="http://www.ru.nl/sign-lang/projects/iprosla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larin.nl/node/1404" TargetMode="External"/><Relationship Id="rId3" Type="http://schemas.openxmlformats.org/officeDocument/2006/relationships/hyperlink" Target="http://www.meertens.knaw.nl/cmdi/search/#fq=collection%3A%22%20Meertens%20Collection%3A%20Diversity%20in%20Dutch%20DP%20Design%20%28DiDDD%29%20%22&amp;q=*%3A*&amp;facet.field=collection&amp;facet.field=schemaName" TargetMode="External"/><Relationship Id="rId7" Type="http://schemas.openxmlformats.org/officeDocument/2006/relationships/hyperlink" Target="http://catalog.clarin.eu/vlo/?fq=collection:NEHOL" TargetMode="External"/><Relationship Id="rId2" Type="http://schemas.openxmlformats.org/officeDocument/2006/relationships/hyperlink" Target="http://www.clarin.nl/node/70#MIMOR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larin.nl/node/278" TargetMode="External"/><Relationship Id="rId5" Type="http://schemas.openxmlformats.org/officeDocument/2006/relationships/hyperlink" Target="http://www.meertens.knaw.nl/cmdi/search/#fq=collection%3A%22%20Meertens%20Collection%3A%20Dynamische%20Fonologische%20en%20Morfologische%20Atlas%20van%20de%20Nederlandse%20Dialecten%20%28GTRP%29%20%22&amp;q=*%3A*&amp;facet.field=collection&amp;facet.field=schemaName" TargetMode="External"/><Relationship Id="rId4" Type="http://schemas.openxmlformats.org/officeDocument/2006/relationships/hyperlink" Target="http://www.meertens.knaw.nl/cmdi/search/#fq=collection%3A%22%20Meertens%20Collection%3A%20Dynamische%20Syntactische%20Atlas%20van%20de%20Nederlandse%20Dialecten%20%28DynaSAND%29%20%22&amp;q=*%3A*&amp;facet.field=collection&amp;facet.field=schemaName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rin.nl/node/440" TargetMode="External"/><Relationship Id="rId2" Type="http://schemas.openxmlformats.org/officeDocument/2006/relationships/hyperlink" Target="http://www.clarin.nl/node/140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larin.nl/system/files/DOC3%20Documentation%20of%20corpus.pdf" TargetMode="External"/><Relationship Id="rId4" Type="http://schemas.openxmlformats.org/officeDocument/2006/relationships/hyperlink" Target="http://https/portal.clarin.inl.nl/vu-dnc/%20hdl.handle.net/10032/3d5e2c54770b87d5e27d762ba31502e5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rin.nl/node/278" TargetMode="External"/><Relationship Id="rId2" Type="http://schemas.openxmlformats.org/officeDocument/2006/relationships/hyperlink" Target="http://www.clarin.nl/node/140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ersistent-identifier.nl/?identifier=urn:nbn:nl:ui:13-nw8d-1i" TargetMode="External"/><Relationship Id="rId4" Type="http://schemas.openxmlformats.org/officeDocument/2006/relationships/hyperlink" Target="http://data.politicalmashup.nl/vk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rin.nl/node/1404" TargetMode="External"/><Relationship Id="rId2" Type="http://schemas.openxmlformats.org/officeDocument/2006/relationships/hyperlink" Target="http://www.clarin.nl/node/278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catalog.clarin.eu/vlo/?q=Meertens" TargetMode="External"/><Relationship Id="rId2" Type="http://schemas.openxmlformats.org/officeDocument/2006/relationships/hyperlink" Target="http://catalog.clarin.eu/vlo/?q=INL+taalban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atalog.clarin.eu/vlo/?fq=collection:Arthurian+Fiction+project" TargetMode="External"/><Relationship Id="rId5" Type="http://schemas.openxmlformats.org/officeDocument/2006/relationships/hyperlink" Target="http://catalog.clarin.eu/vlo/?fq=nationalProject:Dutch+Language+Union" TargetMode="External"/><Relationship Id="rId4" Type="http://schemas.openxmlformats.org/officeDocument/2006/relationships/hyperlink" Target="http://catalog.clarin.eu/vlo/?q=Max+Planck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catalog.clarin.eu/vlo/?fq=collection:Nederlands+Instituut+voor+Beeld+en+Geluid+Academia+collectie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corpus1.mpi.nl/ds/imdi_browser/viewcontroller?request=view&amp;nodeid=MPI84720#&amp;row=7" TargetMode="External"/><Relationship Id="rId2" Type="http://schemas.openxmlformats.org/officeDocument/2006/relationships/hyperlink" Target="http://www.clarin.nl/node/147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catalog.clarin.eu/vlo/?fq=resourceType:Software" TargetMode="External"/><Relationship Id="rId7" Type="http://schemas.openxmlformats.org/officeDocument/2006/relationships/hyperlink" Target="http://lrt.clarin.eu/view_tools" TargetMode="External"/><Relationship Id="rId2" Type="http://schemas.openxmlformats.org/officeDocument/2006/relationships/hyperlink" Target="http://catalog.clarin.eu/vlo/?fq=resourceType:Application+/+Too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atalog.clarin.eu/vlo/?fq=resourceType:Web+Service" TargetMode="External"/><Relationship Id="rId5" Type="http://schemas.openxmlformats.org/officeDocument/2006/relationships/hyperlink" Target="http://catalog.clarin.eu/vlo/?fq=resourceType:Tool" TargetMode="External"/><Relationship Id="rId4" Type="http://schemas.openxmlformats.org/officeDocument/2006/relationships/hyperlink" Target="http://catalog.clarin.eu/vlo/?fq=resourceType:Service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gtb.inl.nl/openlaszlo/my-apps/GTB/Productie/HuidigeVersie/src/inlgtb.html?owner=WFT" TargetMode="External"/><Relationship Id="rId3" Type="http://schemas.openxmlformats.org/officeDocument/2006/relationships/hyperlink" Target="http://www.clarin.nl/node/278" TargetMode="External"/><Relationship Id="rId7" Type="http://schemas.openxmlformats.org/officeDocument/2006/relationships/hyperlink" Target="http://gtb.inl.nl/openlaszlo/my-apps/GTB/Productie/HuidigeVersie/src/inlgtb.html" TargetMode="External"/><Relationship Id="rId2" Type="http://schemas.openxmlformats.org/officeDocument/2006/relationships/hyperlink" Target="http://yago.meertens.knaw.nl/CoavaMainApplication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dl.handle.net/10032/89511c6d452ec7110717d8b3fc359e4d" TargetMode="External"/><Relationship Id="rId5" Type="http://schemas.openxmlformats.org/officeDocument/2006/relationships/hyperlink" Target="http://www.clarin.nl/node/70" TargetMode="External"/><Relationship Id="rId4" Type="http://schemas.openxmlformats.org/officeDocument/2006/relationships/hyperlink" Target="http://cornetto.inl.nl/cornetto/cornetto.html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ordenboekgrieks.nl/" TargetMode="External"/><Relationship Id="rId7" Type="http://schemas.openxmlformats.org/officeDocument/2006/relationships/hyperlink" Target="http://www.ru.nl/sign-lang/projects/signlinc/" TargetMode="External"/><Relationship Id="rId2" Type="http://schemas.openxmlformats.org/officeDocument/2006/relationships/hyperlink" Target="http://www.clarin.nl/node/27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at-mpi.eu/tools/elan/" TargetMode="External"/><Relationship Id="rId5" Type="http://schemas.openxmlformats.org/officeDocument/2006/relationships/hyperlink" Target="http://tla.mpi.nl/tools/tla-tools/lexus/" TargetMode="External"/><Relationship Id="rId4" Type="http://schemas.openxmlformats.org/officeDocument/2006/relationships/hyperlink" Target="http://www.clarin.nl/node/70#Sign-LinC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gysseling.corpus.taalbanknederlands.inl.nl/cqlwebapp/search.html" TargetMode="External"/><Relationship Id="rId2" Type="http://schemas.openxmlformats.org/officeDocument/2006/relationships/hyperlink" Target="http://yago.meertens.knaw.nl/CoavaMainApplication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ederbooms.ccl.kuleuven.be/eng/" TargetMode="External"/><Relationship Id="rId5" Type="http://schemas.openxmlformats.org/officeDocument/2006/relationships/hyperlink" Target="http://yago.meertens.knaw.nl/apache/Fesli/" TargetMode="External"/><Relationship Id="rId4" Type="http://schemas.openxmlformats.org/officeDocument/2006/relationships/hyperlink" Target="http://www.clarin.nl/node/278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rin.nl/system/files/Demo-MIMORE.pptx" TargetMode="External"/><Relationship Id="rId2" Type="http://schemas.openxmlformats.org/officeDocument/2006/relationships/hyperlink" Target="http://www.meertens.knaw.nl/mimore/search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larin.nl/node/1404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tla.mpi.nl/tools/tla-tools/lexus/" TargetMode="External"/><Relationship Id="rId7" Type="http://schemas.openxmlformats.org/officeDocument/2006/relationships/hyperlink" Target="http://tds2.dans.knaw.nl/" TargetMode="External"/><Relationship Id="rId2" Type="http://schemas.openxmlformats.org/officeDocument/2006/relationships/hyperlink" Target="http://www.clarin.nl/node/70#Sign-Lin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larin.nl/node/70" TargetMode="External"/><Relationship Id="rId5" Type="http://schemas.openxmlformats.org/officeDocument/2006/relationships/hyperlink" Target="http://www.ru.nl/sign-lang/projects/signlinc/" TargetMode="External"/><Relationship Id="rId4" Type="http://schemas.openxmlformats.org/officeDocument/2006/relationships/hyperlink" Target="http://www.lat-mpi.eu/tools/elan/" TargetMode="Externa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liederenbank.nl/" TargetMode="External"/><Relationship Id="rId3" Type="http://schemas.openxmlformats.org/officeDocument/2006/relationships/hyperlink" Target="http://catalog.clarin.eu/vlo/?q=Arthurian&amp;fq=collection:Arthurian+Fiction+project" TargetMode="External"/><Relationship Id="rId7" Type="http://schemas.openxmlformats.org/officeDocument/2006/relationships/hyperlink" Target="http://catalog.clarin.eu/vlo/?fq=collection:Meertens+collection:+Liederenbank" TargetMode="External"/><Relationship Id="rId2" Type="http://schemas.openxmlformats.org/officeDocument/2006/relationships/hyperlink" Target="http://www.arthurianfiction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larin.nl/node/162" TargetMode="External"/><Relationship Id="rId5" Type="http://schemas.openxmlformats.org/officeDocument/2006/relationships/hyperlink" Target="http://www.clarin.nl/page/about/projects/162" TargetMode="External"/><Relationship Id="rId4" Type="http://schemas.openxmlformats.org/officeDocument/2006/relationships/hyperlink" Target="https://service.arthurianfiction.org/static/index.html#current=Manuscripts" TargetMode="External"/><Relationship Id="rId9" Type="http://schemas.openxmlformats.org/officeDocument/2006/relationships/hyperlink" Target="http://www.clarin.nl/node/1404" TargetMode="Externa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://sandbox.namescape.nl/" TargetMode="External"/><Relationship Id="rId3" Type="http://schemas.openxmlformats.org/officeDocument/2006/relationships/hyperlink" Target="http://www.clarin.nl/node/278" TargetMode="External"/><Relationship Id="rId7" Type="http://schemas.openxmlformats.org/officeDocument/2006/relationships/hyperlink" Target="http://visualizer.namescape.nl/" TargetMode="External"/><Relationship Id="rId2" Type="http://schemas.openxmlformats.org/officeDocument/2006/relationships/hyperlink" Target="http://www.clarin.nl/node/140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arcode-browser.namescape.nl/index.xql" TargetMode="External"/><Relationship Id="rId5" Type="http://schemas.openxmlformats.org/officeDocument/2006/relationships/hyperlink" Target="http://search.namescape.nl/" TargetMode="External"/><Relationship Id="rId4" Type="http://schemas.openxmlformats.org/officeDocument/2006/relationships/hyperlink" Target="http://blog.namescape.nl/" TargetMode="Externa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larin.nl/node/70#INTER-VIEWs" TargetMode="External"/><Relationship Id="rId3" Type="http://schemas.openxmlformats.org/officeDocument/2006/relationships/hyperlink" Target="http://www.clarin.nl/node/70" TargetMode="External"/><Relationship Id="rId7" Type="http://schemas.openxmlformats.org/officeDocument/2006/relationships/hyperlink" Target="http://wwwlands2.let.kun.nl/spex/annotationtool/?p=manual" TargetMode="External"/><Relationship Id="rId2" Type="http://schemas.openxmlformats.org/officeDocument/2006/relationships/hyperlink" Target="http://www.clarin.nl/node/27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lands2.let.kun.nl/spex/annotationtool/signup.php" TargetMode="External"/><Relationship Id="rId5" Type="http://schemas.openxmlformats.org/officeDocument/2006/relationships/hyperlink" Target="http://www.watveteranenvertellen.nl/annotationtool/" TargetMode="External"/><Relationship Id="rId4" Type="http://schemas.openxmlformats.org/officeDocument/2006/relationships/hyperlink" Target="http://ckcc.huygens.knaw.nl/epistolarium/" TargetMode="External"/><Relationship Id="rId9" Type="http://schemas.openxmlformats.org/officeDocument/2006/relationships/hyperlink" Target="http://www.nederlab.nl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rin.nl/node/7" TargetMode="External"/><Relationship Id="rId2" Type="http://schemas.openxmlformats.org/officeDocument/2006/relationships/hyperlink" Target="http://www.clarin.nl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iod.knaw.nl/nl/verrijkt-koninkrijk" TargetMode="External"/><Relationship Id="rId13" Type="http://schemas.openxmlformats.org/officeDocument/2006/relationships/hyperlink" Target="http://wip.politicalmashup.nl/search/" TargetMode="External"/><Relationship Id="rId3" Type="http://schemas.openxmlformats.org/officeDocument/2006/relationships/hyperlink" Target="http://www.polimedia.nl/" TargetMode="External"/><Relationship Id="rId7" Type="http://schemas.openxmlformats.org/officeDocument/2006/relationships/hyperlink" Target="http://www.loedejongdigitaal.nl/search/" TargetMode="External"/><Relationship Id="rId12" Type="http://schemas.openxmlformats.org/officeDocument/2006/relationships/hyperlink" Target="http://www.clarin.nl/node/410" TargetMode="External"/><Relationship Id="rId2" Type="http://schemas.openxmlformats.org/officeDocument/2006/relationships/hyperlink" Target="http://www.clarin.nl/node/27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larin.nl/node/1404" TargetMode="External"/><Relationship Id="rId11" Type="http://schemas.openxmlformats.org/officeDocument/2006/relationships/hyperlink" Target="http://www.biland.nl/wahspcms/search-engine/" TargetMode="External"/><Relationship Id="rId5" Type="http://schemas.openxmlformats.org/officeDocument/2006/relationships/hyperlink" Target="http://blog.okfn.org/2013/09/17/linkedup-open-education-veni-competition-the-winners/" TargetMode="External"/><Relationship Id="rId10" Type="http://schemas.openxmlformats.org/officeDocument/2006/relationships/hyperlink" Target="http://dev.wahsp.nl/" TargetMode="External"/><Relationship Id="rId4" Type="http://schemas.openxmlformats.org/officeDocument/2006/relationships/hyperlink" Target="http://linkedup-challenge.org/" TargetMode="External"/><Relationship Id="rId9" Type="http://schemas.openxmlformats.org/officeDocument/2006/relationships/hyperlink" Target="http://www.clarin.nl/node/245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ertens.knaw.nl/migmap/" TargetMode="External"/><Relationship Id="rId2" Type="http://schemas.openxmlformats.org/officeDocument/2006/relationships/hyperlink" Target="http://www.clarin.nl/node/27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hdl.handle.net/10744/mi_a3c789b7-28dd-4a30-a79d-9f77bde50353" TargetMode="External"/><Relationship Id="rId4" Type="http://schemas.openxmlformats.org/officeDocument/2006/relationships/hyperlink" Target="http://www.meertens.knaw.nl/migmap/?lang=en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hdl.handle.net/1839/00-SERV-0000-0000-004F-F" TargetMode="External"/><Relationship Id="rId2" Type="http://schemas.openxmlformats.org/officeDocument/2006/relationships/hyperlink" Target="http://www.clarin.nl/node/70#AAM-L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-laborate.nl/en/" TargetMode="External"/><Relationship Id="rId5" Type="http://schemas.openxmlformats.org/officeDocument/2006/relationships/hyperlink" Target="https://www.elaborate.huygens.knaw.nl/signin" TargetMode="External"/><Relationship Id="rId4" Type="http://schemas.openxmlformats.org/officeDocument/2006/relationships/hyperlink" Target="http://www.clarin.nl/node/1404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atveteranenvertellen.nl/annotationtool/" TargetMode="External"/><Relationship Id="rId2" Type="http://schemas.openxmlformats.org/officeDocument/2006/relationships/hyperlink" Target="http://www.clarin.nl/node/140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larin.nl/node/70#INTER-VIEWs" TargetMode="External"/><Relationship Id="rId5" Type="http://schemas.openxmlformats.org/officeDocument/2006/relationships/hyperlink" Target="http://wwwlands2.let.kun.nl/spex/annotationtool/?p=manual" TargetMode="External"/><Relationship Id="rId4" Type="http://schemas.openxmlformats.org/officeDocument/2006/relationships/hyperlink" Target="http://wwwlands2.let.kun.nl/spex/annotationtool/signup.php" TargetMode="Externa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u.nl/sign-lang/projects/signlinc/" TargetMode="External"/><Relationship Id="rId3" Type="http://schemas.openxmlformats.org/officeDocument/2006/relationships/hyperlink" Target="http://www.lat-mpi.eu/tools/elan/" TargetMode="External"/><Relationship Id="rId7" Type="http://schemas.openxmlformats.org/officeDocument/2006/relationships/hyperlink" Target="http://tla.mpi.nl/tools/tla-tools/lexus/" TargetMode="External"/><Relationship Id="rId2" Type="http://schemas.openxmlformats.org/officeDocument/2006/relationships/hyperlink" Target="http://www.clarin.nl/node/27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larin.nl/node/70#Sign-LinC" TargetMode="External"/><Relationship Id="rId11" Type="http://schemas.openxmlformats.org/officeDocument/2006/relationships/hyperlink" Target="http://www.clarin.nl/node/70#TQE" TargetMode="External"/><Relationship Id="rId5" Type="http://schemas.openxmlformats.org/officeDocument/2006/relationships/hyperlink" Target="https://vimeo.com/67896572" TargetMode="External"/><Relationship Id="rId10" Type="http://schemas.openxmlformats.org/officeDocument/2006/relationships/hyperlink" Target="http://catalog.clarin.eu/oai-harvester/mpi-self-harvest/harvested/results/cmdi/The_Language_Archive_s_IMDI_portal/oai_www_mpi_nl_TQE_cmdi.xml" TargetMode="External"/><Relationship Id="rId4" Type="http://schemas.openxmlformats.org/officeDocument/2006/relationships/hyperlink" Target="http://tla.mpi.nl/tools/tla-tools/annex" TargetMode="External"/><Relationship Id="rId9" Type="http://schemas.openxmlformats.org/officeDocument/2006/relationships/hyperlink" Target="http://hdl.handle.net/1839/00-SERV-0000-0000-0005-6" TargetMode="Externa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hyperlink" Target="http://hdl.handle.net/1839/00-SERV-0000-0000-0009-D" TargetMode="External"/><Relationship Id="rId3" Type="http://schemas.openxmlformats.org/officeDocument/2006/relationships/hyperlink" Target="http://www.clarin.nl/node/70" TargetMode="External"/><Relationship Id="rId7" Type="http://schemas.openxmlformats.org/officeDocument/2006/relationships/hyperlink" Target="http://hdl.handle.net/1839/00-SERV-0000-0000-0008-F" TargetMode="External"/><Relationship Id="rId2" Type="http://schemas.openxmlformats.org/officeDocument/2006/relationships/hyperlink" Target="http://www.clarin.nl/node/140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dl.handle.net/1839/00-SERV-0000-0000-0007-2" TargetMode="External"/><Relationship Id="rId11" Type="http://schemas.openxmlformats.org/officeDocument/2006/relationships/hyperlink" Target="http://www.clarin.nl/node/70#ADEPT" TargetMode="External"/><Relationship Id="rId5" Type="http://schemas.openxmlformats.org/officeDocument/2006/relationships/hyperlink" Target="http://hdl.handle.net/1839/00-SERV-0000-0000-0006-4" TargetMode="External"/><Relationship Id="rId10" Type="http://schemas.openxmlformats.org/officeDocument/2006/relationships/hyperlink" Target="http://www.gabmap.nl/?page_id=216" TargetMode="External"/><Relationship Id="rId4" Type="http://schemas.openxmlformats.org/officeDocument/2006/relationships/hyperlink" Target="http://adelheid.ruhosting.nl/" TargetMode="External"/><Relationship Id="rId9" Type="http://schemas.openxmlformats.org/officeDocument/2006/relationships/hyperlink" Target="http://www.gabmap.nl/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194.171.119.69/InPolderClient/inpolder.html" TargetMode="External"/><Relationship Id="rId7" Type="http://schemas.openxmlformats.org/officeDocument/2006/relationships/hyperlink" Target="https://portal.clarin.inl.nl/ticclops" TargetMode="External"/><Relationship Id="rId2" Type="http://schemas.openxmlformats.org/officeDocument/2006/relationships/hyperlink" Target="http://www.clarin.nl/node/16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larin.nl/node/70" TargetMode="External"/><Relationship Id="rId5" Type="http://schemas.openxmlformats.org/officeDocument/2006/relationships/hyperlink" Target="http://ner.namescape.nl/namescape/tagger" TargetMode="External"/><Relationship Id="rId4" Type="http://schemas.openxmlformats.org/officeDocument/2006/relationships/hyperlink" Target="http://www.clarin.nl/node/278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proycon.github.io/clam/" TargetMode="External"/><Relationship Id="rId2" Type="http://schemas.openxmlformats.org/officeDocument/2006/relationships/hyperlink" Target="http://yago.meertens.knaw.nl/apache/TTNWW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roycon.github.io/folia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research/infrastructures/index_en.cfm?pg=eric" TargetMode="External"/><Relationship Id="rId2" Type="http://schemas.openxmlformats.org/officeDocument/2006/relationships/hyperlink" Target="http://www.clarin.eu/external/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tla.mpi.nl/tools/tla-tools/arbil/" TargetMode="External"/><Relationship Id="rId2" Type="http://schemas.openxmlformats.org/officeDocument/2006/relationships/hyperlink" Target="http://www.clarin.eu/node/321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larin.eu/node/3223" TargetMode="External"/><Relationship Id="rId4" Type="http://schemas.openxmlformats.org/officeDocument/2006/relationships/hyperlink" Target="http://catalog.clarin.eu/ds/ComponentRegistry/" TargetMode="Externa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hyperlink" Target="http://lux13.mpi.nl/schemacat/schema/CGN" TargetMode="External"/><Relationship Id="rId3" Type="http://schemas.openxmlformats.org/officeDocument/2006/relationships/hyperlink" Target="http://www.isocat.org/" TargetMode="External"/><Relationship Id="rId7" Type="http://schemas.openxmlformats.org/officeDocument/2006/relationships/hyperlink" Target="http://lux13.mpi.nl/relcat/" TargetMode="External"/><Relationship Id="rId2" Type="http://schemas.openxmlformats.org/officeDocument/2006/relationships/hyperlink" Target="http://www.clarin.eu/node/232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socat.org/files/manual.html" TargetMode="External"/><Relationship Id="rId5" Type="http://schemas.openxmlformats.org/officeDocument/2006/relationships/hyperlink" Target="https://catalog.clarin.eu/isocat/rest/help.html" TargetMode="External"/><Relationship Id="rId4" Type="http://schemas.openxmlformats.org/officeDocument/2006/relationships/hyperlink" Target="https://catalog.clarin.eu/isocat/interface/index.html" TargetMode="Externa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i.nl/corpus/html/lamus/index.html" TargetMode="External"/><Relationship Id="rId2" Type="http://schemas.openxmlformats.org/officeDocument/2006/relationships/hyperlink" Target="http://tla.mpi.nl/tools/tla-tools/lamu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ans.knaw.nl/en/content/data-archive/help-and-support" TargetMode="External"/><Relationship Id="rId5" Type="http://schemas.openxmlformats.org/officeDocument/2006/relationships/hyperlink" Target="https://easy.dans.knaw.nl/ui/home" TargetMode="External"/><Relationship Id="rId4" Type="http://schemas.openxmlformats.org/officeDocument/2006/relationships/hyperlink" Target="http://www.mpi.nl/corpus/manuals/manual-lamus.pdf" TargetMode="Externa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rin.nl/node/404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rin.nl/node/134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slide" Target="slide60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http://tla.mpi.nl/tools/tla-tools/trova/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hyperlink" Target="http://cornetto.inl.nl/cornetto/cornetto_display_le.xql?leid=d_r-343077&amp;frame=leframe" TargetMode="Externa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be/url?sa=t&amp;rct=j&amp;q=&amp;esrc=s&amp;source=web&amp;cd=1&amp;cad=rja&amp;ved=0CDUQFjAA&amp;url=http%3A%2F%2Faclweb.org%2Fanthology%2FP%2FP13%2FP13-1166.pdf&amp;ei=PqY6Up6jBu-o0wXnjoGwDQ&amp;usg=AFQjCNFZAMGmRLq8BsJXJvuS391ehb_Z_g&amp;bvm=bv.52288139,d.d2k" TargetMode="Externa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riah.nl/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4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4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ertens.knaw.nl/cmdi/search/#q=*%3A*" TargetMode="External"/><Relationship Id="rId2" Type="http://schemas.openxmlformats.org/officeDocument/2006/relationships/hyperlink" Target="http://www.clarin.eu/vl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orpus1.mpi.nl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catalog.clarin.eu/vlo/?wicket:bookmarkablePage=:eu.clarin.cmdi.vlo.pages.ShowResultPage&amp;q=duelme&amp;docId=hdl:10032/a7705dcef39f44a76e1f1b2644a60729" TargetMode="External"/><Relationship Id="rId3" Type="http://schemas.openxmlformats.org/officeDocument/2006/relationships/hyperlink" Target="http://catalog.clarin.eu/vlo/?q=WBD&amp;fq=collection:Dictionary+of+the+Brabantic+dialects" TargetMode="External"/><Relationship Id="rId7" Type="http://schemas.openxmlformats.org/officeDocument/2006/relationships/hyperlink" Target="http://www.clarin.nl/node/70" TargetMode="External"/><Relationship Id="rId2" Type="http://schemas.openxmlformats.org/officeDocument/2006/relationships/hyperlink" Target="http://www.clarin.nl/node/27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rnetto.inl.nl/cornetto/cornetto.html" TargetMode="External"/><Relationship Id="rId5" Type="http://schemas.openxmlformats.org/officeDocument/2006/relationships/hyperlink" Target="http://tst-centrale.org/producten/lexica/cornetto/7-56" TargetMode="External"/><Relationship Id="rId10" Type="http://schemas.openxmlformats.org/officeDocument/2006/relationships/hyperlink" Target="http://catalog.clarin.eu/vlo/?wicket:bookmarkablePage=:eu.clarin.cmdi.vlo.pages.ShowResultPage&amp;fq=nationalProject:Dutch+Language+Union&amp;docId=hdl:10032/a7705dcef39f44a76e1f1b2644a60729" TargetMode="External"/><Relationship Id="rId4" Type="http://schemas.openxmlformats.org/officeDocument/2006/relationships/hyperlink" Target="http://catalog.clarin.eu/vlo/?q=WLD&amp;fq=collection:Dictionary+of+the+Limburgian+dialects" TargetMode="External"/><Relationship Id="rId9" Type="http://schemas.openxmlformats.org/officeDocument/2006/relationships/hyperlink" Target="http://duelme.clarin.inl.nl/search.php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rin.nl/node/140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CLARIN </a:t>
            </a:r>
            <a:r>
              <a:rPr lang="en-US" dirty="0" smtClean="0"/>
              <a:t>(</a:t>
            </a:r>
            <a:r>
              <a:rPr lang="en-US" dirty="0" smtClean="0"/>
              <a:t>NL PART</a:t>
            </a:r>
            <a:r>
              <a:rPr lang="en-US" dirty="0" smtClean="0"/>
              <a:t>):</a:t>
            </a:r>
            <a:br>
              <a:rPr lang="en-US" dirty="0" smtClean="0"/>
            </a:br>
            <a:r>
              <a:rPr lang="en-US" dirty="0" smtClean="0"/>
              <a:t>Current State and Near Future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Jan Odijk</a:t>
            </a:r>
          </a:p>
          <a:p>
            <a:pPr eaLnBrk="1" hangingPunct="1"/>
            <a:r>
              <a:rPr lang="en-US" dirty="0" smtClean="0"/>
              <a:t>Digital Humanities Summer School</a:t>
            </a:r>
            <a:endParaRPr lang="en-US" dirty="0" smtClean="0"/>
          </a:p>
          <a:p>
            <a:pPr eaLnBrk="1" hangingPunct="1"/>
            <a:r>
              <a:rPr lang="en-US" dirty="0" smtClean="0"/>
              <a:t>Leuven</a:t>
            </a:r>
            <a:r>
              <a:rPr lang="en-US" dirty="0" smtClean="0"/>
              <a:t>, 2013-09-20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Linguistically Annotated Data</a:t>
            </a:r>
          </a:p>
          <a:p>
            <a:pPr lvl="1"/>
            <a:r>
              <a:rPr lang="en-US" dirty="0" smtClean="0"/>
              <a:t>Database of the Longitudinal Utrecht Collection of English Accents (</a:t>
            </a:r>
            <a:r>
              <a:rPr lang="en-US" dirty="0" smtClean="0">
                <a:hlinkClick r:id="rId2"/>
              </a:rPr>
              <a:t>D-LUCEA</a:t>
            </a:r>
            <a:r>
              <a:rPr lang="en-US" dirty="0" smtClean="0"/>
              <a:t>) curated data … expected in September</a:t>
            </a:r>
          </a:p>
          <a:p>
            <a:pPr lvl="1"/>
            <a:r>
              <a:rPr lang="en-US" dirty="0" smtClean="0"/>
              <a:t>2013 </a:t>
            </a:r>
            <a:r>
              <a:rPr lang="en-US" dirty="0" smtClean="0">
                <a:hlinkClick r:id="rId2"/>
              </a:rPr>
              <a:t>DISCAN</a:t>
            </a:r>
            <a:r>
              <a:rPr lang="en-US" dirty="0" smtClean="0"/>
              <a:t> text corpus enriched with discourse Annotation and </a:t>
            </a:r>
            <a:r>
              <a:rPr lang="en-US" dirty="0" smtClean="0">
                <a:hlinkClick r:id="rId3"/>
              </a:rPr>
              <a:t>its metadata</a:t>
            </a:r>
            <a:r>
              <a:rPr lang="en-US" dirty="0" smtClean="0"/>
              <a:t> … expected in September 2013 </a:t>
            </a:r>
          </a:p>
          <a:p>
            <a:pPr lvl="1"/>
            <a:r>
              <a:rPr lang="en-US" dirty="0" smtClean="0">
                <a:hlinkClick r:id="rId4"/>
              </a:rPr>
              <a:t>EXILSEA project</a:t>
            </a:r>
            <a:r>
              <a:rPr lang="en-US" dirty="0" smtClean="0"/>
              <a:t> enhancements of the </a:t>
            </a:r>
            <a:r>
              <a:rPr lang="en-US" dirty="0" smtClean="0">
                <a:hlinkClick r:id="rId5"/>
              </a:rPr>
              <a:t>Corpus NGT</a:t>
            </a:r>
            <a:r>
              <a:rPr lang="en-US" dirty="0" smtClean="0"/>
              <a:t>, the world’s first open access sign language corpus, by updating the existing IMDI metadata to CLARIN-standard CMDI descriptions using bilingual ISOcat categories … expected in 2014</a:t>
            </a:r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data’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10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Linguistically Annotated Data</a:t>
            </a:r>
          </a:p>
          <a:p>
            <a:pPr lvl="1"/>
            <a:r>
              <a:rPr lang="en-US" dirty="0" smtClean="0">
                <a:hlinkClick r:id="rId2"/>
              </a:rPr>
              <a:t>FESLI</a:t>
            </a:r>
            <a:r>
              <a:rPr lang="en-US" dirty="0" smtClean="0"/>
              <a:t> curated specific language impairment data … expected in October 2013 </a:t>
            </a:r>
          </a:p>
          <a:p>
            <a:pPr lvl="1"/>
            <a:r>
              <a:rPr lang="en-US" dirty="0" smtClean="0">
                <a:hlinkClick r:id="rId3"/>
              </a:rPr>
              <a:t>INPOLDER</a:t>
            </a:r>
            <a:r>
              <a:rPr lang="en-US" dirty="0" smtClean="0"/>
              <a:t> curated data … expected in October 2013 </a:t>
            </a:r>
          </a:p>
          <a:p>
            <a:pPr lvl="1"/>
            <a:r>
              <a:rPr lang="en-US" dirty="0" smtClean="0">
                <a:hlinkClick r:id="rId3"/>
              </a:rPr>
              <a:t>IPROSLA</a:t>
            </a:r>
            <a:r>
              <a:rPr lang="en-US" dirty="0" smtClean="0"/>
              <a:t> project </a:t>
            </a:r>
            <a:r>
              <a:rPr lang="en-US" dirty="0" smtClean="0">
                <a:hlinkClick r:id="rId4"/>
              </a:rPr>
              <a:t>website</a:t>
            </a:r>
            <a:r>
              <a:rPr lang="en-US" dirty="0" smtClean="0"/>
              <a:t> and  </a:t>
            </a:r>
            <a:r>
              <a:rPr lang="en-US" dirty="0" smtClean="0">
                <a:hlinkClick r:id="rId5"/>
              </a:rPr>
              <a:t>metadata</a:t>
            </a:r>
            <a:r>
              <a:rPr lang="en-US" dirty="0" smtClean="0"/>
              <a:t> via the VLO (license needed for access to the data)</a:t>
            </a:r>
          </a:p>
          <a:p>
            <a:pPr lvl="1"/>
            <a:r>
              <a:rPr lang="en-US" dirty="0" smtClean="0">
                <a:hlinkClick r:id="rId2"/>
              </a:rPr>
              <a:t>LAISEANG</a:t>
            </a:r>
            <a:r>
              <a:rPr lang="en-US" dirty="0" smtClean="0"/>
              <a:t> </a:t>
            </a:r>
            <a:r>
              <a:rPr lang="en-US" dirty="0" smtClean="0">
                <a:hlinkClick r:id="rId6"/>
              </a:rPr>
              <a:t>language documentation data</a:t>
            </a:r>
            <a:r>
              <a:rPr lang="en-US" dirty="0" smtClean="0"/>
              <a:t> … expected in December 2013</a:t>
            </a:r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data’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11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Linguistically Annotated Data</a:t>
            </a:r>
          </a:p>
          <a:p>
            <a:pPr lvl="1"/>
            <a:r>
              <a:rPr lang="en-US" dirty="0" smtClean="0">
                <a:hlinkClick r:id="rId2"/>
              </a:rPr>
              <a:t>MIMORE project</a:t>
            </a:r>
            <a:r>
              <a:rPr lang="en-US" dirty="0" smtClean="0"/>
              <a:t> metadata for </a:t>
            </a:r>
            <a:r>
              <a:rPr lang="en-US" dirty="0" smtClean="0">
                <a:hlinkClick r:id="rId3"/>
              </a:rPr>
              <a:t>DiDDD</a:t>
            </a:r>
            <a:r>
              <a:rPr lang="en-US" dirty="0" smtClean="0"/>
              <a:t>, </a:t>
            </a:r>
            <a:r>
              <a:rPr lang="en-US" dirty="0" err="1" smtClean="0">
                <a:hlinkClick r:id="rId4"/>
              </a:rPr>
              <a:t>Dynasand</a:t>
            </a:r>
            <a:r>
              <a:rPr lang="en-US" dirty="0" smtClean="0"/>
              <a:t>, and </a:t>
            </a:r>
            <a:r>
              <a:rPr lang="en-US" dirty="0" smtClean="0">
                <a:hlinkClick r:id="rId5"/>
              </a:rPr>
              <a:t>GTRP</a:t>
            </a:r>
            <a:r>
              <a:rPr lang="en-US" dirty="0" smtClean="0"/>
              <a:t> via Metadata Search (Use the MIMORE Search Engine to search in these data)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hlinkClick r:id="rId6"/>
              </a:rPr>
              <a:t>NEHOL project</a:t>
            </a:r>
            <a:r>
              <a:rPr lang="en-US" dirty="0" smtClean="0"/>
              <a:t> </a:t>
            </a:r>
            <a:r>
              <a:rPr lang="en-US" dirty="0" smtClean="0">
                <a:hlinkClick r:id="rId7"/>
              </a:rPr>
              <a:t>Negerhollands data</a:t>
            </a:r>
            <a:r>
              <a:rPr lang="en-US" dirty="0" smtClean="0"/>
              <a:t> (via the Virtual Language Observatory)</a:t>
            </a:r>
          </a:p>
          <a:p>
            <a:pPr lvl="1"/>
            <a:r>
              <a:rPr lang="en-US" dirty="0" smtClean="0"/>
              <a:t> WIVU Hebrew Text Database curated by the </a:t>
            </a:r>
            <a:r>
              <a:rPr lang="en-US" dirty="0" smtClean="0">
                <a:hlinkClick r:id="rId8"/>
              </a:rPr>
              <a:t>SHEBANQ project</a:t>
            </a:r>
            <a:r>
              <a:rPr lang="en-US" dirty="0" smtClean="0"/>
              <a:t> … expected in 2014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data’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12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Linguistically Annotated Data</a:t>
            </a:r>
          </a:p>
          <a:p>
            <a:pPr lvl="1"/>
            <a:r>
              <a:rPr lang="en-US" dirty="0" smtClean="0">
                <a:hlinkClick r:id="rId2"/>
              </a:rPr>
              <a:t>VALID project</a:t>
            </a:r>
            <a:r>
              <a:rPr lang="en-US" dirty="0" smtClean="0"/>
              <a:t> curated five existing, digital data sets of language pathology data collected in the Netherlands, primarily on Dutch … expected in 2014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VU-DNC</a:t>
            </a:r>
            <a:r>
              <a:rPr lang="en-US" dirty="0" smtClean="0"/>
              <a:t> project  </a:t>
            </a:r>
            <a:r>
              <a:rPr lang="en-US" dirty="0" smtClean="0">
                <a:hlinkClick r:id="rId4"/>
              </a:rPr>
              <a:t>Data and its metadata</a:t>
            </a:r>
            <a:r>
              <a:rPr lang="en-US" dirty="0" smtClean="0"/>
              <a:t> and </a:t>
            </a:r>
            <a:r>
              <a:rPr lang="en-US" dirty="0" smtClean="0">
                <a:hlinkClick r:id="rId5"/>
              </a:rPr>
              <a:t>Documentation</a:t>
            </a: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data’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13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Historical and Contemporary Data</a:t>
            </a:r>
          </a:p>
          <a:p>
            <a:pPr lvl="1"/>
            <a:r>
              <a:rPr lang="en-US" dirty="0" smtClean="0"/>
              <a:t>Curated maritime history legacy datasets curated with the tool chain and methodology developed by the </a:t>
            </a:r>
            <a:r>
              <a:rPr lang="en-US" dirty="0" smtClean="0">
                <a:hlinkClick r:id="rId2"/>
              </a:rPr>
              <a:t>DSS project</a:t>
            </a:r>
            <a:r>
              <a:rPr lang="en-US" dirty="0" smtClean="0"/>
              <a:t> … expected in 2014</a:t>
            </a:r>
          </a:p>
          <a:p>
            <a:pPr lvl="1"/>
            <a:r>
              <a:rPr lang="en-US" dirty="0" smtClean="0">
                <a:hlinkClick r:id="rId3"/>
              </a:rPr>
              <a:t>Polimedia</a:t>
            </a:r>
            <a:r>
              <a:rPr lang="en-US" dirty="0" smtClean="0"/>
              <a:t> curated multi-media data …expected in September 2013</a:t>
            </a:r>
          </a:p>
          <a:p>
            <a:pPr lvl="1"/>
            <a:r>
              <a:rPr lang="en-US" dirty="0" err="1" smtClean="0">
                <a:hlinkClick r:id="rId4"/>
              </a:rPr>
              <a:t>Loe</a:t>
            </a:r>
            <a:r>
              <a:rPr lang="en-US" dirty="0" smtClean="0">
                <a:hlinkClick r:id="rId4"/>
              </a:rPr>
              <a:t> de Jong’s texts on the Second World War curated</a:t>
            </a:r>
            <a:r>
              <a:rPr lang="en-US" dirty="0" smtClean="0"/>
              <a:t>  (by the </a:t>
            </a:r>
            <a:r>
              <a:rPr lang="en-US" dirty="0" err="1" smtClean="0">
                <a:hlinkClick r:id="rId3"/>
              </a:rPr>
              <a:t>Verrijkt</a:t>
            </a:r>
            <a:r>
              <a:rPr lang="en-US" dirty="0" smtClean="0">
                <a:hlinkClick r:id="rId3"/>
              </a:rPr>
              <a:t> </a:t>
            </a:r>
            <a:r>
              <a:rPr lang="en-US" dirty="0" err="1" smtClean="0">
                <a:hlinkClick r:id="rId3"/>
              </a:rPr>
              <a:t>Koninkrijk</a:t>
            </a:r>
            <a:r>
              <a:rPr lang="en-US" dirty="0" smtClean="0">
                <a:hlinkClick r:id="rId3"/>
              </a:rPr>
              <a:t> project</a:t>
            </a:r>
            <a:r>
              <a:rPr lang="en-US" dirty="0" smtClean="0"/>
              <a:t>) also </a:t>
            </a:r>
            <a:r>
              <a:rPr lang="en-US" dirty="0" smtClean="0">
                <a:hlinkClick r:id="rId5"/>
              </a:rPr>
              <a:t>via DANS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data’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14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Religious Data</a:t>
            </a:r>
          </a:p>
          <a:p>
            <a:pPr lvl="1"/>
            <a:r>
              <a:rPr lang="en-US" dirty="0" smtClean="0">
                <a:hlinkClick r:id="rId2"/>
              </a:rPr>
              <a:t>PILNAR</a:t>
            </a:r>
            <a:r>
              <a:rPr lang="en-US" dirty="0" smtClean="0"/>
              <a:t> curated Pilgrimage data …expected in October 2013</a:t>
            </a:r>
          </a:p>
          <a:p>
            <a:pPr lvl="1"/>
            <a:r>
              <a:rPr lang="en-US" dirty="0" smtClean="0"/>
              <a:t>WIVU Hebrew Text Database curated by the </a:t>
            </a:r>
            <a:r>
              <a:rPr lang="en-US" dirty="0" smtClean="0">
                <a:hlinkClick r:id="rId3"/>
              </a:rPr>
              <a:t>SHEBANQ project</a:t>
            </a:r>
            <a:r>
              <a:rPr lang="en-US" dirty="0" smtClean="0"/>
              <a:t> … expected in 2014</a:t>
            </a:r>
          </a:p>
          <a:p>
            <a:r>
              <a:rPr lang="en-US" dirty="0" smtClean="0"/>
              <a:t>Art History Data</a:t>
            </a:r>
          </a:p>
          <a:p>
            <a:pPr lvl="1"/>
            <a:r>
              <a:rPr lang="en-US" dirty="0" smtClean="0"/>
              <a:t>Rembrandt Documents (RemDoc) database linked with RKD resources and a library catalogue (by the </a:t>
            </a:r>
            <a:r>
              <a:rPr lang="en-US" dirty="0" smtClean="0">
                <a:hlinkClick r:id="rId3"/>
              </a:rPr>
              <a:t>RemBench project</a:t>
            </a:r>
            <a:r>
              <a:rPr lang="en-US" dirty="0" smtClean="0"/>
              <a:t>) … expected in 2014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data’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15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Via metadata at </a:t>
            </a:r>
            <a:r>
              <a:rPr lang="en-US" dirty="0" smtClean="0"/>
              <a:t>the CLARIN-Centres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2"/>
              </a:rPr>
              <a:t>INL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3"/>
              </a:rPr>
              <a:t>Meertens Institute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4"/>
              </a:rPr>
              <a:t>MPI-PL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/>
              <a:t>(</a:t>
            </a:r>
            <a:r>
              <a:rPr lang="en-US" dirty="0" smtClean="0">
                <a:hlinkClick r:id="rId5"/>
              </a:rPr>
              <a:t>TST-Centrale</a:t>
            </a:r>
            <a:r>
              <a:rPr lang="en-US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6"/>
              </a:rPr>
              <a:t>Huygens ING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/>
              <a:t>DANS … to follow soon</a:t>
            </a:r>
          </a:p>
          <a:p>
            <a:pPr lvl="1">
              <a:lnSpc>
                <a:spcPct val="80000"/>
              </a:lnSpc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find all data ‘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16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Via metadata at the </a:t>
            </a:r>
            <a:r>
              <a:rPr lang="en-US" dirty="0" smtClean="0"/>
              <a:t>CLARIN Data Providers</a:t>
            </a:r>
          </a:p>
          <a:p>
            <a:pPr lvl="1"/>
            <a:r>
              <a:rPr lang="en-US" dirty="0" err="1" smtClean="0"/>
              <a:t>Beeld</a:t>
            </a:r>
            <a:r>
              <a:rPr lang="en-US" dirty="0" smtClean="0"/>
              <a:t> en </a:t>
            </a:r>
            <a:r>
              <a:rPr lang="en-US" dirty="0" err="1" smtClean="0"/>
              <a:t>Geluid</a:t>
            </a:r>
            <a:r>
              <a:rPr lang="en-US" dirty="0" smtClean="0"/>
              <a:t> (Netherlands Institute for Sound &amp; Vision) </a:t>
            </a:r>
            <a:r>
              <a:rPr lang="en-US" dirty="0" smtClean="0">
                <a:hlinkClick r:id="rId2"/>
              </a:rPr>
              <a:t>Academia Collection</a:t>
            </a:r>
            <a:r>
              <a:rPr lang="en-US" dirty="0" smtClean="0"/>
              <a:t> via the VLO</a:t>
            </a:r>
          </a:p>
          <a:p>
            <a:pPr lvl="1"/>
            <a:r>
              <a:rPr lang="en-US" dirty="0" err="1" smtClean="0"/>
              <a:t>Koninklijke</a:t>
            </a:r>
            <a:r>
              <a:rPr lang="en-US" dirty="0" smtClean="0"/>
              <a:t> </a:t>
            </a:r>
            <a:r>
              <a:rPr lang="en-US" dirty="0" err="1" smtClean="0"/>
              <a:t>Bibliotheek</a:t>
            </a:r>
            <a:r>
              <a:rPr lang="en-US" dirty="0" smtClean="0"/>
              <a:t> (National Library) digital collections … expected by the end of 2013</a:t>
            </a:r>
          </a:p>
          <a:p>
            <a:pPr lvl="1"/>
            <a:r>
              <a:rPr lang="en-US" dirty="0" smtClean="0"/>
              <a:t>Utrecht University Library Digital Collection … expected by the end of 2013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find all data’ 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17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Curated by the </a:t>
            </a:r>
            <a:r>
              <a:rPr lang="en-US" dirty="0" smtClean="0">
                <a:hlinkClick r:id="rId2"/>
              </a:rPr>
              <a:t>Data Curation Service</a:t>
            </a:r>
            <a:endParaRPr lang="en-US" dirty="0" smtClean="0"/>
          </a:p>
          <a:p>
            <a:pPr lvl="1"/>
            <a:r>
              <a:rPr lang="en-US" dirty="0" smtClean="0"/>
              <a:t>IPNV Interviews with veterans (to DANS)</a:t>
            </a:r>
          </a:p>
          <a:p>
            <a:pPr lvl="1"/>
            <a:r>
              <a:rPr lang="en-US" dirty="0" smtClean="0"/>
              <a:t>Dictionary ‘</a:t>
            </a:r>
            <a:r>
              <a:rPr lang="en-US" dirty="0" err="1" smtClean="0"/>
              <a:t>Gelderse</a:t>
            </a:r>
            <a:r>
              <a:rPr lang="en-US" dirty="0" smtClean="0"/>
              <a:t>’ Dialects, </a:t>
            </a:r>
            <a:r>
              <a:rPr lang="en-US" dirty="0" err="1" smtClean="0"/>
              <a:t>Rivierengebied</a:t>
            </a:r>
            <a:r>
              <a:rPr lang="en-US" dirty="0" smtClean="0"/>
              <a:t>  and </a:t>
            </a:r>
            <a:r>
              <a:rPr lang="en-US" dirty="0" err="1" smtClean="0"/>
              <a:t>Veluwe</a:t>
            </a:r>
            <a:r>
              <a:rPr lang="en-US" dirty="0" smtClean="0"/>
              <a:t>  (to Meertens)</a:t>
            </a:r>
          </a:p>
          <a:p>
            <a:pPr lvl="1"/>
            <a:r>
              <a:rPr lang="en-US" dirty="0" smtClean="0"/>
              <a:t> Curation of </a:t>
            </a:r>
            <a:r>
              <a:rPr lang="en-US" dirty="0" err="1" smtClean="0"/>
              <a:t>organisation</a:t>
            </a:r>
            <a:r>
              <a:rPr lang="en-US" dirty="0" smtClean="0"/>
              <a:t> names for </a:t>
            </a:r>
            <a:r>
              <a:rPr lang="en-US" dirty="0" err="1" smtClean="0"/>
              <a:t>OpenSkos</a:t>
            </a:r>
            <a:r>
              <a:rPr lang="en-US" dirty="0" smtClean="0"/>
              <a:t> (for the CLAVAS project) </a:t>
            </a:r>
          </a:p>
          <a:p>
            <a:pPr lvl="1"/>
            <a:r>
              <a:rPr lang="en-US" dirty="0" smtClean="0"/>
              <a:t>LESLLA  Lower Education Second Language Learner Acquisition data</a:t>
            </a:r>
          </a:p>
          <a:p>
            <a:pPr lvl="1"/>
            <a:r>
              <a:rPr lang="en-US" dirty="0" smtClean="0">
                <a:hlinkClick r:id="rId3"/>
              </a:rPr>
              <a:t>Dutch Bilingualism Database</a:t>
            </a:r>
            <a:r>
              <a:rPr lang="en-US" dirty="0" smtClean="0"/>
              <a:t> / TCULT … soon</a:t>
            </a:r>
          </a:p>
          <a:p>
            <a:pPr lvl="1"/>
            <a:r>
              <a:rPr lang="en-US" dirty="0" smtClean="0"/>
              <a:t>5 more dialect dictionaries … soon </a:t>
            </a:r>
          </a:p>
          <a:p>
            <a:pPr lvl="1"/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find all data’ 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18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Can find all data</a:t>
            </a:r>
          </a:p>
          <a:p>
            <a:pPr>
              <a:lnSpc>
                <a:spcPct val="80000"/>
              </a:lnSpc>
            </a:pPr>
            <a:r>
              <a:rPr lang="en-US" b="1" dirty="0" smtClean="0"/>
              <a:t>Can find all tools and services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Can apply the tools and services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Can store data and tools resulting from the research</a:t>
            </a:r>
          </a:p>
          <a:p>
            <a:pPr algn="ctr">
              <a:lnSpc>
                <a:spcPct val="80000"/>
              </a:lnSpc>
              <a:buNone/>
            </a:pPr>
            <a:r>
              <a:rPr lang="en-US" dirty="0" smtClean="0"/>
              <a:t>via one portal 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19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CLARIN-NL &amp; CLARIN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CLARIN Infrastructure (NL part</a:t>
            </a:r>
            <a:r>
              <a:rPr lang="en-US" sz="2800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What is or will soon be possible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Conclusions (1)</a:t>
            </a: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Invitation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Conclusions (2)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Still Desired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Conclusions (3)</a:t>
            </a: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VLO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2"/>
              </a:rPr>
              <a:t>Application / Tools</a:t>
            </a:r>
            <a:endParaRPr lang="en-US" dirty="0" smtClean="0">
              <a:hlinkClick r:id="rId3"/>
            </a:endParaRPr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3"/>
              </a:rPr>
              <a:t>Software</a:t>
            </a:r>
            <a:r>
              <a:rPr lang="en-US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4"/>
              </a:rPr>
              <a:t>Services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5"/>
              </a:rPr>
              <a:t>Tools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6"/>
              </a:rPr>
              <a:t>Web services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All from the CLARIN PP  </a:t>
            </a:r>
            <a:r>
              <a:rPr lang="en-US" dirty="0" smtClean="0">
                <a:hlinkClick r:id="rId7"/>
              </a:rPr>
              <a:t>Tools Inventory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Only one</a:t>
            </a:r>
            <a:r>
              <a:rPr lang="en-US" dirty="0" smtClean="0"/>
              <a:t> </a:t>
            </a:r>
            <a:r>
              <a:rPr lang="en-US" dirty="0" smtClean="0"/>
              <a:t>from CLARIN-NL but</a:t>
            </a:r>
          </a:p>
          <a:p>
            <a:pPr marL="742950" lvl="2" indent="-342900">
              <a:lnSpc>
                <a:spcPct val="80000"/>
              </a:lnSpc>
            </a:pPr>
            <a:r>
              <a:rPr lang="en-US" dirty="0" smtClean="0"/>
              <a:t>Metadata profile and components for software by the MD4T project … expected in October 2013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find all tools’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20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Can find all data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Can find all tools and services</a:t>
            </a:r>
          </a:p>
          <a:p>
            <a:pPr>
              <a:lnSpc>
                <a:spcPct val="80000"/>
              </a:lnSpc>
            </a:pPr>
            <a:r>
              <a:rPr lang="en-US" b="1" dirty="0" smtClean="0"/>
              <a:t>Can apply the tools and services</a:t>
            </a:r>
          </a:p>
          <a:p>
            <a:pPr lvl="1">
              <a:lnSpc>
                <a:spcPct val="80000"/>
              </a:lnSpc>
            </a:pPr>
            <a:r>
              <a:rPr lang="en-US" b="1" dirty="0" smtClean="0"/>
              <a:t>Search in and through the data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Annotation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Processing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Can store data and tools resulting from the research</a:t>
            </a:r>
          </a:p>
          <a:p>
            <a:pPr algn="ctr">
              <a:lnSpc>
                <a:spcPct val="80000"/>
              </a:lnSpc>
              <a:buNone/>
            </a:pPr>
            <a:r>
              <a:rPr lang="en-US" dirty="0" smtClean="0"/>
              <a:t>via one portal 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21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Search in and through the data: Lexical Resources</a:t>
            </a:r>
          </a:p>
          <a:p>
            <a:pPr lvl="1"/>
            <a:r>
              <a:rPr lang="en-US" dirty="0" smtClean="0">
                <a:hlinkClick r:id="rId2"/>
              </a:rPr>
              <a:t>COAVA</a:t>
            </a:r>
            <a:r>
              <a:rPr lang="en-US" dirty="0" smtClean="0"/>
              <a:t> application Dialect Lexicon Browser</a:t>
            </a:r>
            <a:endParaRPr lang="en-US" dirty="0" smtClean="0">
              <a:hlinkClick r:id="rId3"/>
            </a:endParaRPr>
          </a:p>
          <a:p>
            <a:pPr lvl="1"/>
            <a:r>
              <a:rPr lang="en-US" dirty="0" smtClean="0">
                <a:hlinkClick r:id="rId3"/>
              </a:rPr>
              <a:t>Cornetto-LMF-RFD project</a:t>
            </a:r>
            <a:r>
              <a:rPr lang="en-US" dirty="0" smtClean="0"/>
              <a:t>  </a:t>
            </a:r>
            <a:r>
              <a:rPr lang="en-US" dirty="0" smtClean="0">
                <a:hlinkClick r:id="rId4"/>
              </a:rPr>
              <a:t>Interface</a:t>
            </a:r>
            <a:r>
              <a:rPr lang="en-US" dirty="0" smtClean="0"/>
              <a:t> to Cornetto</a:t>
            </a:r>
          </a:p>
          <a:p>
            <a:pPr lvl="1"/>
            <a:r>
              <a:rPr lang="en-US" dirty="0" smtClean="0">
                <a:hlinkClick r:id="rId5"/>
              </a:rPr>
              <a:t>DuELME project</a:t>
            </a:r>
            <a:r>
              <a:rPr lang="en-US" dirty="0" smtClean="0"/>
              <a:t> </a:t>
            </a:r>
            <a:r>
              <a:rPr lang="en-US" dirty="0" smtClean="0">
                <a:hlinkClick r:id="rId6"/>
              </a:rPr>
              <a:t>interface</a:t>
            </a:r>
            <a:r>
              <a:rPr lang="en-US" dirty="0" smtClean="0"/>
              <a:t> (new interface hopefully soon)</a:t>
            </a:r>
          </a:p>
          <a:p>
            <a:pPr lvl="1"/>
            <a:r>
              <a:rPr lang="en-US" dirty="0" smtClean="0">
                <a:hlinkClick r:id="rId7"/>
              </a:rPr>
              <a:t>GTB</a:t>
            </a:r>
            <a:r>
              <a:rPr lang="en-US" dirty="0" smtClean="0"/>
              <a:t> (Integrated Language Bank) including the  </a:t>
            </a:r>
            <a:r>
              <a:rPr lang="en-US" dirty="0" smtClean="0">
                <a:hlinkClick r:id="rId8"/>
              </a:rPr>
              <a:t>WFT-GTB</a:t>
            </a:r>
            <a:r>
              <a:rPr lang="en-US" dirty="0" smtClean="0"/>
              <a:t> Frisian dictionary in the GTB) (Dutch interface)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apply the tools and services’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22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Search in and through the data: Lexical Resources</a:t>
            </a:r>
          </a:p>
          <a:p>
            <a:pPr lvl="1"/>
            <a:r>
              <a:rPr lang="en-US" dirty="0" smtClean="0">
                <a:hlinkClick r:id="rId2"/>
              </a:rPr>
              <a:t>GrNe project</a:t>
            </a:r>
            <a:r>
              <a:rPr lang="en-US" dirty="0" smtClean="0"/>
              <a:t>  </a:t>
            </a:r>
            <a:r>
              <a:rPr lang="en-US" dirty="0" smtClean="0">
                <a:hlinkClick r:id="rId3"/>
              </a:rPr>
              <a:t>search interface</a:t>
            </a:r>
            <a:r>
              <a:rPr lang="en-US" dirty="0" smtClean="0"/>
              <a:t> for searching in  a Greek-Dutch dictionary  (letter </a:t>
            </a:r>
            <a:r>
              <a:rPr lang="el-GR" dirty="0" smtClean="0"/>
              <a:t>Π</a:t>
            </a:r>
            <a:r>
              <a:rPr lang="en-US" dirty="0" smtClean="0"/>
              <a:t> only), Dutch interface</a:t>
            </a:r>
          </a:p>
          <a:p>
            <a:pPr lvl="1"/>
            <a:r>
              <a:rPr lang="en-US" dirty="0" smtClean="0">
                <a:hlinkClick r:id="rId4"/>
              </a:rPr>
              <a:t>SignLinc subproject</a:t>
            </a:r>
            <a:r>
              <a:rPr lang="en-US" dirty="0" smtClean="0"/>
              <a:t>  enhancements to </a:t>
            </a:r>
            <a:r>
              <a:rPr lang="en-US" dirty="0" smtClean="0">
                <a:hlinkClick r:id="rId5"/>
              </a:rPr>
              <a:t>LEXUS</a:t>
            </a:r>
            <a:r>
              <a:rPr lang="en-US" dirty="0" smtClean="0"/>
              <a:t> (version 3.00 and higher)  and </a:t>
            </a:r>
            <a:r>
              <a:rPr lang="en-US" dirty="0" smtClean="0">
                <a:hlinkClick r:id="rId6"/>
              </a:rPr>
              <a:t>ELAN tool</a:t>
            </a:r>
            <a:r>
              <a:rPr lang="en-US" dirty="0" smtClean="0"/>
              <a:t>  (version 4.00 and higher)  (</a:t>
            </a:r>
            <a:r>
              <a:rPr lang="en-US" dirty="0" smtClean="0">
                <a:hlinkClick r:id="rId7"/>
              </a:rPr>
              <a:t>SignLinC website)</a:t>
            </a: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apply the tools and services’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23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Search in and through the data: Linguistically Annotated Corpora</a:t>
            </a:r>
          </a:p>
          <a:p>
            <a:pPr lvl="1"/>
            <a:r>
              <a:rPr lang="en-US" dirty="0" smtClean="0">
                <a:hlinkClick r:id="rId2"/>
              </a:rPr>
              <a:t>COAVA</a:t>
            </a:r>
            <a:r>
              <a:rPr lang="en-US" dirty="0" smtClean="0"/>
              <a:t> application CHILDES browser</a:t>
            </a:r>
          </a:p>
          <a:p>
            <a:pPr lvl="1"/>
            <a:r>
              <a:rPr lang="en-US" dirty="0" smtClean="0">
                <a:hlinkClick r:id="rId3"/>
              </a:rPr>
              <a:t>Search interface (beta)</a:t>
            </a:r>
            <a:r>
              <a:rPr lang="en-US" dirty="0" smtClean="0"/>
              <a:t> to Corpus </a:t>
            </a:r>
            <a:r>
              <a:rPr lang="en-US" dirty="0" err="1" smtClean="0"/>
              <a:t>Gysseling</a:t>
            </a:r>
            <a:r>
              <a:rPr lang="en-US" dirty="0" smtClean="0"/>
              <a:t> provided by INL</a:t>
            </a:r>
          </a:p>
          <a:p>
            <a:pPr lvl="1"/>
            <a:r>
              <a:rPr lang="en-US" dirty="0" smtClean="0">
                <a:hlinkClick r:id="rId4"/>
              </a:rPr>
              <a:t>FESLI</a:t>
            </a:r>
            <a:r>
              <a:rPr lang="en-US" dirty="0" smtClean="0"/>
              <a:t> </a:t>
            </a:r>
            <a:r>
              <a:rPr lang="en-US" dirty="0" smtClean="0">
                <a:hlinkClick r:id="rId5"/>
              </a:rPr>
              <a:t>Search application for search in language selective impairment acquisition data </a:t>
            </a:r>
            <a:r>
              <a:rPr lang="en-US" dirty="0" smtClean="0"/>
              <a:t>… expected in October 2013</a:t>
            </a:r>
          </a:p>
          <a:p>
            <a:pPr lvl="1"/>
            <a:r>
              <a:rPr lang="en-US" dirty="0" smtClean="0">
                <a:hlinkClick r:id="rId6"/>
              </a:rPr>
              <a:t>GrETEL</a:t>
            </a:r>
            <a:r>
              <a:rPr lang="en-US" dirty="0" smtClean="0"/>
              <a:t> </a:t>
            </a:r>
            <a:r>
              <a:rPr lang="en-US" dirty="0" smtClean="0"/>
              <a:t>(result of CLARIN Flanders in the context of the CLARIN-NL/CLARIN Flanders Cooperation)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apply the tools and services’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24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Search in and through the data: Linguistically Annotated Corpora</a:t>
            </a:r>
          </a:p>
          <a:p>
            <a:pPr lvl="1"/>
            <a:r>
              <a:rPr lang="en-US" dirty="0" err="1" smtClean="0">
                <a:hlinkClick r:id="rId2"/>
              </a:rPr>
              <a:t>Mimore</a:t>
            </a:r>
            <a:r>
              <a:rPr lang="en-US" dirty="0" smtClean="0">
                <a:hlinkClick r:id="rId2"/>
              </a:rPr>
              <a:t> search</a:t>
            </a:r>
            <a:r>
              <a:rPr lang="en-US" dirty="0" smtClean="0"/>
              <a:t> engine through 3 Dutch dialect databases and a </a:t>
            </a:r>
            <a:r>
              <a:rPr lang="en-US" dirty="0" smtClean="0">
                <a:hlinkClick r:id="rId3"/>
              </a:rPr>
              <a:t>presentation of a demonstration scenario </a:t>
            </a:r>
            <a:r>
              <a:rPr lang="en-US" dirty="0" smtClean="0"/>
              <a:t>**Later </a:t>
            </a:r>
            <a:r>
              <a:rPr lang="en-US" dirty="0" smtClean="0"/>
              <a:t>Today More!**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OpenSoNaR</a:t>
            </a:r>
            <a:r>
              <a:rPr lang="en-US" dirty="0" smtClean="0"/>
              <a:t> tool for exploring the SoNaR-500 reference corpus … expected in 2014</a:t>
            </a:r>
          </a:p>
          <a:p>
            <a:pPr lvl="1"/>
            <a:r>
              <a:rPr lang="en-US" dirty="0" smtClean="0">
                <a:hlinkClick r:id="rId4"/>
              </a:rPr>
              <a:t>SHEBANQ</a:t>
            </a:r>
            <a:r>
              <a:rPr lang="en-US" dirty="0" smtClean="0"/>
              <a:t> web application demonstrator that enables researchers to perform linguistic queries on the curated WIVU web resource and preserve significant results as annotations to this resource … expected in 2014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apply the tools and services’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25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Search in and through the data: Linguistically Annotated Corpora</a:t>
            </a:r>
          </a:p>
          <a:p>
            <a:pPr lvl="1"/>
            <a:r>
              <a:rPr lang="en-US" dirty="0" smtClean="0">
                <a:hlinkClick r:id="rId2"/>
              </a:rPr>
              <a:t>SignLinc subproject</a:t>
            </a:r>
            <a:r>
              <a:rPr lang="en-US" dirty="0" smtClean="0"/>
              <a:t>  enhancements to </a:t>
            </a:r>
            <a:r>
              <a:rPr lang="en-US" dirty="0" smtClean="0">
                <a:hlinkClick r:id="rId3"/>
              </a:rPr>
              <a:t>LEXUS</a:t>
            </a:r>
            <a:r>
              <a:rPr lang="en-US" dirty="0" smtClean="0"/>
              <a:t> (version 3.00 and higher)  and </a:t>
            </a:r>
            <a:r>
              <a:rPr lang="en-US" dirty="0" smtClean="0">
                <a:hlinkClick r:id="rId4"/>
              </a:rPr>
              <a:t>ELAN tool</a:t>
            </a:r>
            <a:r>
              <a:rPr lang="en-US" dirty="0" smtClean="0"/>
              <a:t>  (version 4.00 and higher)  (</a:t>
            </a:r>
            <a:r>
              <a:rPr lang="en-US" dirty="0" smtClean="0">
                <a:hlinkClick r:id="rId5"/>
              </a:rPr>
              <a:t>SignLinC website)</a:t>
            </a:r>
            <a:endParaRPr lang="en-US" dirty="0" smtClean="0"/>
          </a:p>
          <a:p>
            <a:pPr marL="742950" lvl="2" indent="-342900">
              <a:lnSpc>
                <a:spcPct val="80000"/>
              </a:lnSpc>
            </a:pPr>
            <a:r>
              <a:rPr lang="en-US" dirty="0" smtClean="0">
                <a:hlinkClick r:id="rId6"/>
              </a:rPr>
              <a:t>TDS-Curator</a:t>
            </a:r>
            <a:r>
              <a:rPr lang="en-US" dirty="0" smtClean="0"/>
              <a:t> project Access to the </a:t>
            </a:r>
            <a:r>
              <a:rPr lang="en-US" dirty="0" smtClean="0">
                <a:hlinkClick r:id="rId7"/>
              </a:rPr>
              <a:t>Typological Database System </a:t>
            </a:r>
            <a:r>
              <a:rPr lang="en-US" dirty="0" smtClean="0"/>
              <a:t>(TDS)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apply the tools and services’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26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Search in and through the data: Literary Data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Arthurian Fiction  </a:t>
            </a:r>
            <a:r>
              <a:rPr lang="en-US" dirty="0" smtClean="0">
                <a:hlinkClick r:id="rId2"/>
              </a:rPr>
              <a:t>website</a:t>
            </a:r>
            <a:r>
              <a:rPr lang="en-US" dirty="0" smtClean="0"/>
              <a:t>, </a:t>
            </a:r>
            <a:r>
              <a:rPr lang="en-US" dirty="0" smtClean="0">
                <a:hlinkClick r:id="rId3"/>
              </a:rPr>
              <a:t>metadata</a:t>
            </a:r>
            <a:r>
              <a:rPr lang="en-US" dirty="0" smtClean="0"/>
              <a:t> via the VLO and </a:t>
            </a:r>
            <a:r>
              <a:rPr lang="en-US" dirty="0" smtClean="0">
                <a:hlinkClick r:id="rId4"/>
              </a:rPr>
              <a:t>web application</a:t>
            </a:r>
            <a:r>
              <a:rPr lang="en-US" dirty="0" smtClean="0"/>
              <a:t> (</a:t>
            </a:r>
            <a:r>
              <a:rPr lang="en-US" dirty="0" smtClean="0">
                <a:hlinkClick r:id="rId5"/>
              </a:rPr>
              <a:t>ArthurianFiction subproject</a:t>
            </a:r>
            <a:r>
              <a:rPr lang="en-US" dirty="0" smtClean="0"/>
              <a:t>) 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6"/>
              </a:rPr>
              <a:t>C-DSD project</a:t>
            </a:r>
            <a:r>
              <a:rPr lang="en-US" dirty="0" smtClean="0"/>
              <a:t> </a:t>
            </a:r>
            <a:r>
              <a:rPr lang="en-US" dirty="0" err="1" smtClean="0"/>
              <a:t>Liederenbank</a:t>
            </a:r>
            <a:r>
              <a:rPr lang="en-US" dirty="0" smtClean="0"/>
              <a:t> (Song Database) </a:t>
            </a:r>
            <a:r>
              <a:rPr lang="en-US" dirty="0" smtClean="0">
                <a:hlinkClick r:id="rId7"/>
              </a:rPr>
              <a:t>metadata</a:t>
            </a:r>
            <a:r>
              <a:rPr lang="en-US" dirty="0" smtClean="0"/>
              <a:t> via the VLO or via a </a:t>
            </a:r>
            <a:r>
              <a:rPr lang="en-US" dirty="0" smtClean="0">
                <a:hlinkClick r:id="rId8"/>
              </a:rPr>
              <a:t>direct page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9"/>
              </a:rPr>
              <a:t>COBWWWEB</a:t>
            </a:r>
            <a:r>
              <a:rPr lang="en-US" dirty="0" smtClean="0"/>
              <a:t> scholar application for research on the WomenWriters Database and connected databases … expected in 2014 </a:t>
            </a:r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apply the tools and services’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27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Search in and through the data: Literary Data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2"/>
              </a:rPr>
              <a:t>eBNM+</a:t>
            </a:r>
            <a:r>
              <a:rPr lang="en-US" dirty="0" smtClean="0"/>
              <a:t> web application for consultation, using facetted search, and collaborative editing…expected in 2014 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3"/>
              </a:rPr>
              <a:t>EMIT-X</a:t>
            </a:r>
            <a:r>
              <a:rPr lang="en-US" dirty="0" smtClean="0"/>
              <a:t> ...to appear soon </a:t>
            </a:r>
          </a:p>
          <a:p>
            <a:pPr lvl="1">
              <a:lnSpc>
                <a:spcPct val="80000"/>
              </a:lnSpc>
            </a:pPr>
            <a:r>
              <a:rPr lang="en-US" dirty="0" err="1" smtClean="0">
                <a:hlinkClick r:id="rId3"/>
              </a:rPr>
              <a:t>Namescape</a:t>
            </a:r>
            <a:r>
              <a:rPr lang="en-US" dirty="0" smtClean="0">
                <a:hlinkClick r:id="rId3"/>
              </a:rPr>
              <a:t> project</a:t>
            </a:r>
            <a:r>
              <a:rPr lang="en-US" dirty="0" smtClean="0"/>
              <a:t>  </a:t>
            </a:r>
            <a:r>
              <a:rPr lang="en-US" dirty="0" smtClean="0">
                <a:hlinkClick r:id="rId4"/>
              </a:rPr>
              <a:t>web page</a:t>
            </a:r>
            <a:r>
              <a:rPr lang="en-US" dirty="0" smtClean="0"/>
              <a:t>, (Dutch) </a:t>
            </a:r>
            <a:r>
              <a:rPr lang="en-US" dirty="0" smtClean="0">
                <a:hlinkClick r:id="rId5"/>
              </a:rPr>
              <a:t>search interface</a:t>
            </a:r>
            <a:r>
              <a:rPr lang="en-US" dirty="0" smtClean="0"/>
              <a:t>, </a:t>
            </a:r>
            <a:r>
              <a:rPr lang="en-US" dirty="0" smtClean="0">
                <a:hlinkClick r:id="rId6"/>
              </a:rPr>
              <a:t>Barcode browser</a:t>
            </a:r>
            <a:r>
              <a:rPr lang="en-US" dirty="0" smtClean="0"/>
              <a:t>  , </a:t>
            </a:r>
            <a:r>
              <a:rPr lang="en-US" dirty="0" err="1" smtClean="0">
                <a:hlinkClick r:id="rId7"/>
              </a:rPr>
              <a:t>Visualiser</a:t>
            </a:r>
            <a:r>
              <a:rPr lang="en-US" dirty="0" smtClean="0"/>
              <a:t>, and </a:t>
            </a:r>
            <a:r>
              <a:rPr lang="en-US" dirty="0" smtClean="0">
                <a:hlinkClick r:id="rId8"/>
              </a:rPr>
              <a:t>Sandbox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apply the tools and services’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28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Search in and through the data: Historical and Contemporary  Resources</a:t>
            </a:r>
          </a:p>
          <a:p>
            <a:pPr lvl="1"/>
            <a:r>
              <a:rPr lang="en-US" dirty="0" smtClean="0">
                <a:hlinkClick r:id="rId2"/>
              </a:rPr>
              <a:t>BILAND</a:t>
            </a:r>
            <a:r>
              <a:rPr lang="en-US" dirty="0" smtClean="0"/>
              <a:t> multilingual application for search and discourse analysis in historical text corpora … expected in September 2013</a:t>
            </a:r>
          </a:p>
          <a:p>
            <a:pPr lvl="1"/>
            <a:r>
              <a:rPr lang="en-US" dirty="0" smtClean="0">
                <a:hlinkClick r:id="rId3"/>
              </a:rPr>
              <a:t>CKCC (</a:t>
            </a:r>
            <a:r>
              <a:rPr lang="en-US" dirty="0" err="1" smtClean="0">
                <a:hlinkClick r:id="rId3"/>
              </a:rPr>
              <a:t>Geleerdenbrieven</a:t>
            </a:r>
            <a:r>
              <a:rPr lang="en-US" dirty="0" smtClean="0">
                <a:hlinkClick r:id="rId3"/>
              </a:rPr>
              <a:t>) project</a:t>
            </a:r>
            <a:r>
              <a:rPr lang="en-US" dirty="0" smtClean="0"/>
              <a:t>  </a:t>
            </a:r>
            <a:r>
              <a:rPr lang="en-US" dirty="0" err="1" smtClean="0">
                <a:hlinkClick r:id="rId4"/>
              </a:rPr>
              <a:t>ePistolarium</a:t>
            </a:r>
            <a:r>
              <a:rPr lang="en-US" dirty="0" smtClean="0"/>
              <a:t> (partially funded by CLARIN-NL)</a:t>
            </a:r>
          </a:p>
          <a:p>
            <a:pPr lvl="1"/>
            <a:r>
              <a:rPr lang="en-US" dirty="0" smtClean="0"/>
              <a:t>Search via the </a:t>
            </a:r>
            <a:r>
              <a:rPr lang="en-US" dirty="0" smtClean="0">
                <a:hlinkClick r:id="rId5"/>
              </a:rPr>
              <a:t>Oral History Annotation Tool</a:t>
            </a:r>
            <a:r>
              <a:rPr lang="en-US" dirty="0" smtClean="0"/>
              <a:t>  [</a:t>
            </a:r>
            <a:r>
              <a:rPr lang="en-US" dirty="0" smtClean="0">
                <a:hlinkClick r:id="rId6"/>
              </a:rPr>
              <a:t>special license required</a:t>
            </a:r>
            <a:r>
              <a:rPr lang="en-US" dirty="0" smtClean="0"/>
              <a:t>] and its </a:t>
            </a:r>
            <a:r>
              <a:rPr lang="en-US" dirty="0" smtClean="0">
                <a:hlinkClick r:id="rId7"/>
              </a:rPr>
              <a:t>documentation</a:t>
            </a:r>
            <a:r>
              <a:rPr lang="en-US" dirty="0" smtClean="0"/>
              <a:t>  in  a collection of 250 interviews from the interview project Nederlandse </a:t>
            </a:r>
            <a:r>
              <a:rPr lang="en-US" dirty="0" err="1" smtClean="0"/>
              <a:t>Veteranen</a:t>
            </a:r>
            <a:r>
              <a:rPr lang="en-US" dirty="0" smtClean="0"/>
              <a:t> (Dutch Veterans) (</a:t>
            </a:r>
            <a:r>
              <a:rPr lang="en-US" dirty="0" smtClean="0">
                <a:hlinkClick r:id="rId8"/>
              </a:rPr>
              <a:t>INTER-VIEWs subproject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>
                <a:hlinkClick r:id="rId9"/>
              </a:rPr>
              <a:t>Nederlab</a:t>
            </a:r>
            <a:r>
              <a:rPr lang="en-US" dirty="0" smtClean="0"/>
              <a:t> CLARIN demonstrator … expected in 2014</a:t>
            </a:r>
          </a:p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apply the tools and services’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29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dirty="0" smtClean="0">
                <a:hlinkClick r:id="rId2"/>
              </a:rPr>
              <a:t>CLARIN-NL</a:t>
            </a:r>
            <a:r>
              <a:rPr lang="en-US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National project in the Netherlands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2009-2015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Budget: 9.01 m euro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Funding by NWO (National Roadmap Large Scale Infrastructures)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Coordinated by Utrecht University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hlinkClick r:id="rId3"/>
              </a:rPr>
              <a:t>&gt;33 partners </a:t>
            </a:r>
            <a:r>
              <a:rPr lang="en-US" dirty="0" smtClean="0"/>
              <a:t>(universities, royal academy institutes, independent institutes, libraries, etc.)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CLARIN-NL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Search in and through the data: Historical and Contemporary  Resources</a:t>
            </a:r>
          </a:p>
          <a:p>
            <a:pPr lvl="1"/>
            <a:r>
              <a:rPr lang="en-US" dirty="0" smtClean="0">
                <a:hlinkClick r:id="rId2"/>
              </a:rPr>
              <a:t>Polimedia</a:t>
            </a:r>
            <a:r>
              <a:rPr lang="en-US" dirty="0" smtClean="0"/>
              <a:t> project </a:t>
            </a:r>
            <a:r>
              <a:rPr lang="en-US" dirty="0" smtClean="0">
                <a:hlinkClick r:id="rId3"/>
              </a:rPr>
              <a:t>application for cross-media </a:t>
            </a:r>
            <a:r>
              <a:rPr lang="en-US" dirty="0" smtClean="0">
                <a:hlinkClick r:id="rId3"/>
              </a:rPr>
              <a:t>analysis</a:t>
            </a:r>
            <a:endParaRPr lang="en-US" dirty="0" smtClean="0"/>
          </a:p>
          <a:p>
            <a:pPr lvl="2"/>
            <a:r>
              <a:rPr lang="en-US" dirty="0" smtClean="0"/>
              <a:t>Won the </a:t>
            </a:r>
            <a:r>
              <a:rPr lang="en-US" dirty="0" err="1" smtClean="0">
                <a:hlinkClick r:id="rId4"/>
              </a:rPr>
              <a:t>LinkedUp</a:t>
            </a:r>
            <a:r>
              <a:rPr lang="en-US" dirty="0" smtClean="0">
                <a:hlinkClick r:id="rId4"/>
              </a:rPr>
              <a:t> Challenge </a:t>
            </a:r>
            <a:r>
              <a:rPr lang="en-US" dirty="0" smtClean="0"/>
              <a:t>(</a:t>
            </a:r>
            <a:r>
              <a:rPr lang="en-US" dirty="0" smtClean="0">
                <a:hlinkClick r:id="rId5"/>
              </a:rPr>
              <a:t>Geneva, 2013-09-17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 err="1" smtClean="0">
                <a:hlinkClick r:id="rId6"/>
              </a:rPr>
              <a:t>Quamerdes</a:t>
            </a:r>
            <a:r>
              <a:rPr lang="en-US" dirty="0" smtClean="0"/>
              <a:t> application for quantitative content analysis of television and printed media …expected in 2014</a:t>
            </a:r>
          </a:p>
          <a:p>
            <a:pPr lvl="1"/>
            <a:r>
              <a:rPr lang="en-US" dirty="0" smtClean="0">
                <a:hlinkClick r:id="rId7"/>
              </a:rPr>
              <a:t>Search application</a:t>
            </a:r>
            <a:r>
              <a:rPr lang="en-US" dirty="0" smtClean="0"/>
              <a:t> of the </a:t>
            </a:r>
            <a:r>
              <a:rPr lang="en-US" dirty="0" err="1" smtClean="0">
                <a:hlinkClick r:id="rId8"/>
              </a:rPr>
              <a:t>Verrijkt</a:t>
            </a:r>
            <a:r>
              <a:rPr lang="en-US" dirty="0" smtClean="0">
                <a:hlinkClick r:id="rId8"/>
              </a:rPr>
              <a:t> </a:t>
            </a:r>
            <a:r>
              <a:rPr lang="en-US" dirty="0" err="1" smtClean="0">
                <a:hlinkClick r:id="rId8"/>
              </a:rPr>
              <a:t>Koninkrijk</a:t>
            </a:r>
            <a:r>
              <a:rPr lang="en-US" dirty="0" smtClean="0">
                <a:hlinkClick r:id="rId8"/>
              </a:rPr>
              <a:t> project</a:t>
            </a:r>
            <a:r>
              <a:rPr lang="en-US" dirty="0" smtClean="0"/>
              <a:t> (see also </a:t>
            </a:r>
            <a:r>
              <a:rPr lang="en-US" dirty="0" smtClean="0">
                <a:hlinkClick r:id="rId2"/>
              </a:rPr>
              <a:t>here</a:t>
            </a:r>
            <a:r>
              <a:rPr lang="en-US" dirty="0" smtClean="0"/>
              <a:t>) in </a:t>
            </a:r>
            <a:r>
              <a:rPr lang="en-US" dirty="0" err="1" smtClean="0"/>
              <a:t>Loe</a:t>
            </a:r>
            <a:r>
              <a:rPr lang="en-US" dirty="0" smtClean="0"/>
              <a:t> de Jong’s work on the Second World War</a:t>
            </a:r>
          </a:p>
          <a:p>
            <a:pPr lvl="1"/>
            <a:r>
              <a:rPr lang="en-US" dirty="0" smtClean="0">
                <a:hlinkClick r:id="rId9"/>
              </a:rPr>
              <a:t>WAHSP</a:t>
            </a:r>
            <a:r>
              <a:rPr lang="en-US" dirty="0" smtClean="0"/>
              <a:t> project </a:t>
            </a:r>
            <a:r>
              <a:rPr lang="en-US" dirty="0" smtClean="0">
                <a:hlinkClick r:id="rId10"/>
              </a:rPr>
              <a:t>Search Engine</a:t>
            </a:r>
            <a:r>
              <a:rPr lang="en-US" dirty="0" smtClean="0"/>
              <a:t> for historical sentiment mining in public media and </a:t>
            </a:r>
            <a:r>
              <a:rPr lang="en-US" dirty="0" smtClean="0">
                <a:hlinkClick r:id="rId11"/>
              </a:rPr>
              <a:t>Documentation</a:t>
            </a:r>
            <a:r>
              <a:rPr lang="en-US" dirty="0" smtClean="0"/>
              <a:t> **Later Today More</a:t>
            </a:r>
            <a:r>
              <a:rPr lang="en-US" dirty="0" smtClean="0"/>
              <a:t>!**</a:t>
            </a:r>
            <a:endParaRPr lang="en-US" dirty="0" smtClean="0"/>
          </a:p>
          <a:p>
            <a:pPr lvl="1"/>
            <a:r>
              <a:rPr lang="en-US" dirty="0" smtClean="0">
                <a:hlinkClick r:id="rId12"/>
              </a:rPr>
              <a:t>WIP</a:t>
            </a:r>
            <a:r>
              <a:rPr lang="en-US" dirty="0" smtClean="0"/>
              <a:t> project </a:t>
            </a:r>
            <a:r>
              <a:rPr lang="en-US" dirty="0" smtClean="0">
                <a:hlinkClick r:id="rId13"/>
              </a:rPr>
              <a:t>Search Engine</a:t>
            </a:r>
            <a:r>
              <a:rPr lang="en-US" dirty="0" smtClean="0"/>
              <a:t> for search in the Dutch parliamentary proceedings.</a:t>
            </a:r>
          </a:p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apply the tools and services’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30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Search in and through the data: Other Data</a:t>
            </a:r>
          </a:p>
          <a:p>
            <a:pPr lvl="1"/>
            <a:r>
              <a:rPr lang="en-US" dirty="0" smtClean="0">
                <a:hlinkClick r:id="rId2"/>
              </a:rPr>
              <a:t>MIGMAP project</a:t>
            </a:r>
            <a:r>
              <a:rPr lang="en-US" dirty="0" smtClean="0"/>
              <a:t>  </a:t>
            </a:r>
            <a:r>
              <a:rPr lang="en-US" dirty="0" smtClean="0">
                <a:hlinkClick r:id="rId3"/>
              </a:rPr>
              <a:t>Dutch Interface</a:t>
            </a:r>
            <a:r>
              <a:rPr lang="en-US" dirty="0" smtClean="0"/>
              <a:t> or </a:t>
            </a:r>
            <a:r>
              <a:rPr lang="en-US" dirty="0" smtClean="0">
                <a:hlinkClick r:id="rId4"/>
              </a:rPr>
              <a:t>English Interface</a:t>
            </a:r>
            <a:r>
              <a:rPr lang="en-US" dirty="0" smtClean="0"/>
              <a:t>  for migration analysis and </a:t>
            </a:r>
            <a:r>
              <a:rPr lang="en-US" dirty="0" smtClean="0">
                <a:hlinkClick r:id="rId5"/>
              </a:rPr>
              <a:t>web service plus  documentation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PILNAR</a:t>
            </a:r>
            <a:r>
              <a:rPr lang="en-US" dirty="0" smtClean="0"/>
              <a:t> Search application for search in Pilgrimage data … expected in October 2013</a:t>
            </a:r>
          </a:p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apply the tools and services’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31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Can find all data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Can find all tools and services</a:t>
            </a:r>
          </a:p>
          <a:p>
            <a:pPr>
              <a:lnSpc>
                <a:spcPct val="80000"/>
              </a:lnSpc>
            </a:pPr>
            <a:r>
              <a:rPr lang="en-US" b="1" dirty="0" smtClean="0"/>
              <a:t>Can apply the tools and services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Search in and through the data</a:t>
            </a:r>
          </a:p>
          <a:p>
            <a:pPr lvl="1">
              <a:lnSpc>
                <a:spcPct val="80000"/>
              </a:lnSpc>
            </a:pPr>
            <a:r>
              <a:rPr lang="en-US" b="1" dirty="0" smtClean="0"/>
              <a:t>Annotation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Processing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Can store data and tools resulting from the research</a:t>
            </a:r>
          </a:p>
          <a:p>
            <a:pPr algn="ctr">
              <a:lnSpc>
                <a:spcPct val="80000"/>
              </a:lnSpc>
              <a:buNone/>
            </a:pPr>
            <a:r>
              <a:rPr lang="en-US" dirty="0" smtClean="0"/>
              <a:t>via one portal 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32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Annotation &amp; Related Tools</a:t>
            </a:r>
          </a:p>
          <a:p>
            <a:pPr lvl="1"/>
            <a:r>
              <a:rPr lang="en-US" dirty="0" smtClean="0">
                <a:hlinkClick r:id="rId2"/>
              </a:rPr>
              <a:t>AAM-LR </a:t>
            </a:r>
            <a:r>
              <a:rPr lang="en-US" dirty="0" smtClean="0"/>
              <a:t>CLAM </a:t>
            </a:r>
            <a:r>
              <a:rPr lang="en-US" dirty="0" err="1" smtClean="0">
                <a:hlinkClick r:id="rId3"/>
              </a:rPr>
              <a:t>Webservice</a:t>
            </a:r>
            <a:r>
              <a:rPr lang="en-US" dirty="0" smtClean="0"/>
              <a:t> supporting annotation of audio-files</a:t>
            </a:r>
          </a:p>
          <a:p>
            <a:pPr lvl="1"/>
            <a:r>
              <a:rPr lang="en-US" dirty="0" smtClean="0"/>
              <a:t>Extensions of the ELAN and ANNEX applications for the annotation and display of time-based resources by the </a:t>
            </a:r>
            <a:r>
              <a:rPr lang="en-US" dirty="0" smtClean="0">
                <a:hlinkClick r:id="rId4"/>
              </a:rPr>
              <a:t>ColTime project</a:t>
            </a:r>
            <a:r>
              <a:rPr lang="en-US" dirty="0" smtClean="0"/>
              <a:t> … expected in 2014</a:t>
            </a:r>
          </a:p>
          <a:p>
            <a:pPr lvl="1"/>
            <a:r>
              <a:rPr lang="en-US" dirty="0" smtClean="0">
                <a:hlinkClick r:id="rId4"/>
              </a:rPr>
              <a:t>eBNM+</a:t>
            </a:r>
            <a:r>
              <a:rPr lang="en-US" dirty="0" smtClean="0"/>
              <a:t> web application for consultation, using facetted search, and collaborative editing…expected in 2014</a:t>
            </a:r>
          </a:p>
          <a:p>
            <a:pPr lvl="1"/>
            <a:r>
              <a:rPr lang="en-US" dirty="0" smtClean="0">
                <a:hlinkClick r:id="rId5"/>
              </a:rPr>
              <a:t>eLaborate</a:t>
            </a:r>
            <a:r>
              <a:rPr lang="en-US" dirty="0" smtClean="0"/>
              <a:t> extended and made CLARIN-compatible by the Huygens Institute plus </a:t>
            </a:r>
            <a:r>
              <a:rPr lang="en-US" dirty="0" smtClean="0">
                <a:hlinkClick r:id="rId6"/>
              </a:rPr>
              <a:t>documentation</a:t>
            </a:r>
            <a:r>
              <a:rPr lang="en-US" dirty="0" smtClean="0"/>
              <a:t> … expected by the end of 2013</a:t>
            </a:r>
          </a:p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apply the tools and services’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33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Annotation &amp; Related Tools</a:t>
            </a:r>
          </a:p>
          <a:p>
            <a:pPr lvl="1"/>
            <a:r>
              <a:rPr lang="en-US" dirty="0" smtClean="0">
                <a:hlinkClick r:id="rId2"/>
              </a:rPr>
              <a:t>EXILSEA project</a:t>
            </a:r>
            <a:r>
              <a:rPr lang="en-US" dirty="0" smtClean="0"/>
              <a:t> enhancements of ELAN and ANNEX with the multilingual features of ISOCAT … expected in 2014</a:t>
            </a:r>
          </a:p>
          <a:p>
            <a:pPr lvl="1"/>
            <a:r>
              <a:rPr lang="en-US" dirty="0" smtClean="0">
                <a:hlinkClick r:id="rId3"/>
              </a:rPr>
              <a:t>Oral History Annotation Tool</a:t>
            </a:r>
            <a:r>
              <a:rPr lang="en-US" dirty="0" smtClean="0"/>
              <a:t>  [</a:t>
            </a:r>
            <a:r>
              <a:rPr lang="en-US" dirty="0" smtClean="0">
                <a:hlinkClick r:id="rId4"/>
              </a:rPr>
              <a:t>special license required</a:t>
            </a:r>
            <a:r>
              <a:rPr lang="en-US" dirty="0" smtClean="0"/>
              <a:t>] and its </a:t>
            </a:r>
            <a:r>
              <a:rPr lang="en-US" dirty="0" smtClean="0">
                <a:hlinkClick r:id="rId5"/>
              </a:rPr>
              <a:t>documentation</a:t>
            </a:r>
            <a:r>
              <a:rPr lang="en-US" dirty="0" smtClean="0"/>
              <a:t> for annotation of a collection of 250 interviews from the interview project Nederlandse </a:t>
            </a:r>
            <a:r>
              <a:rPr lang="en-US" dirty="0" err="1" smtClean="0"/>
              <a:t>Veteranen</a:t>
            </a:r>
            <a:r>
              <a:rPr lang="en-US" dirty="0" smtClean="0"/>
              <a:t> (Dutch Veterans)(</a:t>
            </a:r>
            <a:r>
              <a:rPr lang="en-US" dirty="0" smtClean="0">
                <a:hlinkClick r:id="rId6"/>
              </a:rPr>
              <a:t>INTER-VIEWs subproject</a:t>
            </a:r>
            <a:r>
              <a:rPr lang="en-US" dirty="0" smtClean="0"/>
              <a:t>)</a:t>
            </a:r>
          </a:p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apply the tools and services’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34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Annotation &amp; Related Tools</a:t>
            </a:r>
          </a:p>
          <a:p>
            <a:pPr lvl="1"/>
            <a:r>
              <a:rPr lang="en-US" dirty="0" smtClean="0">
                <a:hlinkClick r:id="rId2"/>
              </a:rPr>
              <a:t>Multicon</a:t>
            </a:r>
            <a:r>
              <a:rPr lang="en-US" dirty="0" smtClean="0"/>
              <a:t> enhancements for multimodal collocations in new versions of the </a:t>
            </a:r>
            <a:r>
              <a:rPr lang="en-US" dirty="0" smtClean="0">
                <a:hlinkClick r:id="rId3"/>
              </a:rPr>
              <a:t>ELAN</a:t>
            </a:r>
            <a:r>
              <a:rPr lang="en-US" dirty="0" smtClean="0"/>
              <a:t> and </a:t>
            </a:r>
            <a:r>
              <a:rPr lang="en-US" dirty="0" smtClean="0">
                <a:hlinkClick r:id="rId4"/>
              </a:rPr>
              <a:t>ANNEX</a:t>
            </a:r>
            <a:r>
              <a:rPr lang="en-US" dirty="0" smtClean="0"/>
              <a:t> tools together with a </a:t>
            </a:r>
            <a:r>
              <a:rPr lang="en-US" dirty="0" err="1" smtClean="0">
                <a:hlinkClick r:id="rId5"/>
              </a:rPr>
              <a:t>screencast</a:t>
            </a:r>
            <a:r>
              <a:rPr lang="en-US" dirty="0" smtClean="0"/>
              <a:t> explaining the new functionality </a:t>
            </a:r>
          </a:p>
          <a:p>
            <a:pPr lvl="1"/>
            <a:r>
              <a:rPr lang="en-US" dirty="0" smtClean="0">
                <a:hlinkClick r:id="rId6"/>
              </a:rPr>
              <a:t>SignLinc subproject</a:t>
            </a:r>
            <a:r>
              <a:rPr lang="en-US" dirty="0" smtClean="0"/>
              <a:t>  enhancements to </a:t>
            </a:r>
            <a:r>
              <a:rPr lang="en-US" dirty="0" smtClean="0">
                <a:hlinkClick r:id="rId7"/>
              </a:rPr>
              <a:t>LEXUS</a:t>
            </a:r>
            <a:r>
              <a:rPr lang="en-US" dirty="0" smtClean="0"/>
              <a:t> (version 3.00 and higher)  and </a:t>
            </a:r>
            <a:r>
              <a:rPr lang="en-US" dirty="0" smtClean="0">
                <a:hlinkClick r:id="rId3"/>
              </a:rPr>
              <a:t>ELAN tool</a:t>
            </a:r>
            <a:r>
              <a:rPr lang="en-US" dirty="0" smtClean="0"/>
              <a:t>  (version 4.00 and higher)  (</a:t>
            </a:r>
            <a:r>
              <a:rPr lang="en-US" dirty="0" smtClean="0">
                <a:hlinkClick r:id="rId8"/>
              </a:rPr>
              <a:t>SignLinC website)</a:t>
            </a:r>
            <a:endParaRPr lang="en-US" dirty="0" smtClean="0"/>
          </a:p>
          <a:p>
            <a:pPr lvl="1"/>
            <a:r>
              <a:rPr lang="en-US" dirty="0" smtClean="0">
                <a:hlinkClick r:id="rId9"/>
              </a:rPr>
              <a:t>Transcription Quality Evaluation (TQE) Tool</a:t>
            </a:r>
            <a:r>
              <a:rPr lang="en-US" dirty="0" smtClean="0"/>
              <a:t> and its CMDI </a:t>
            </a:r>
            <a:r>
              <a:rPr lang="en-US" dirty="0" smtClean="0">
                <a:hlinkClick r:id="rId10"/>
              </a:rPr>
              <a:t>metadata</a:t>
            </a:r>
            <a:r>
              <a:rPr lang="en-US" dirty="0" smtClean="0"/>
              <a:t> made by the </a:t>
            </a:r>
            <a:r>
              <a:rPr lang="en-US" dirty="0" smtClean="0">
                <a:hlinkClick r:id="rId11"/>
              </a:rPr>
              <a:t>TQE subproject </a:t>
            </a: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apply the tools and services’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35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Can find all data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Can find all tools and services</a:t>
            </a:r>
          </a:p>
          <a:p>
            <a:pPr>
              <a:lnSpc>
                <a:spcPct val="80000"/>
              </a:lnSpc>
            </a:pPr>
            <a:r>
              <a:rPr lang="en-US" b="1" dirty="0" smtClean="0"/>
              <a:t>Can apply the tools and services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Search in and through the data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Annotation</a:t>
            </a:r>
          </a:p>
          <a:p>
            <a:pPr lvl="1">
              <a:lnSpc>
                <a:spcPct val="80000"/>
              </a:lnSpc>
            </a:pPr>
            <a:r>
              <a:rPr lang="en-US" b="1" dirty="0" smtClean="0"/>
              <a:t>Processing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Can store data and tools resulting from the research</a:t>
            </a:r>
          </a:p>
          <a:p>
            <a:pPr algn="ctr">
              <a:lnSpc>
                <a:spcPct val="80000"/>
              </a:lnSpc>
              <a:buNone/>
            </a:pPr>
            <a:r>
              <a:rPr lang="en-US" dirty="0" smtClean="0"/>
              <a:t>via one portal 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36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Processing Data</a:t>
            </a:r>
          </a:p>
          <a:p>
            <a:pPr lvl="1"/>
            <a:r>
              <a:rPr lang="en-US" dirty="0" smtClean="0">
                <a:hlinkClick r:id="rId2"/>
              </a:rPr>
              <a:t>@PhilosTEI</a:t>
            </a:r>
            <a:r>
              <a:rPr lang="en-US" dirty="0" smtClean="0"/>
              <a:t> open source, web-based, user-friendly workflow from textual digital images to TEI…expected in 2014</a:t>
            </a:r>
          </a:p>
          <a:p>
            <a:pPr lvl="1"/>
            <a:r>
              <a:rPr lang="en-US" dirty="0" smtClean="0">
                <a:hlinkClick r:id="rId3"/>
              </a:rPr>
              <a:t>Adelheid project</a:t>
            </a:r>
            <a:r>
              <a:rPr lang="en-US" dirty="0" smtClean="0"/>
              <a:t> </a:t>
            </a:r>
            <a:r>
              <a:rPr lang="en-US" dirty="0" smtClean="0">
                <a:hlinkClick r:id="rId4"/>
              </a:rPr>
              <a:t>website</a:t>
            </a:r>
            <a:r>
              <a:rPr lang="en-US" dirty="0" smtClean="0"/>
              <a:t>, </a:t>
            </a:r>
            <a:r>
              <a:rPr lang="en-US" dirty="0" smtClean="0">
                <a:hlinkClick r:id="rId5"/>
              </a:rPr>
              <a:t>web service</a:t>
            </a:r>
            <a:r>
              <a:rPr lang="en-US" dirty="0" smtClean="0"/>
              <a:t> for PoS-tagging, </a:t>
            </a:r>
            <a:r>
              <a:rPr lang="en-US" dirty="0" smtClean="0">
                <a:hlinkClick r:id="rId6"/>
              </a:rPr>
              <a:t>tokenizer</a:t>
            </a:r>
            <a:r>
              <a:rPr lang="en-US" dirty="0" smtClean="0"/>
              <a:t>, </a:t>
            </a:r>
            <a:r>
              <a:rPr lang="en-US" dirty="0" smtClean="0">
                <a:hlinkClick r:id="rId7"/>
              </a:rPr>
              <a:t>lexicon</a:t>
            </a:r>
            <a:r>
              <a:rPr lang="en-US" dirty="0" smtClean="0"/>
              <a:t> and </a:t>
            </a:r>
            <a:r>
              <a:rPr lang="en-US" dirty="0" smtClean="0">
                <a:hlinkClick r:id="rId8"/>
              </a:rPr>
              <a:t>editor/</a:t>
            </a:r>
            <a:r>
              <a:rPr lang="en-US" dirty="0" err="1" smtClean="0">
                <a:hlinkClick r:id="rId8"/>
              </a:rPr>
              <a:t>visualiser</a:t>
            </a:r>
            <a:endParaRPr lang="en-US" dirty="0" smtClean="0"/>
          </a:p>
          <a:p>
            <a:pPr lvl="1"/>
            <a:r>
              <a:rPr lang="en-US" dirty="0" smtClean="0"/>
              <a:t>Gabmap  </a:t>
            </a:r>
            <a:r>
              <a:rPr lang="en-US" dirty="0" smtClean="0">
                <a:hlinkClick r:id="rId9"/>
              </a:rPr>
              <a:t>website</a:t>
            </a:r>
            <a:r>
              <a:rPr lang="en-US" dirty="0" smtClean="0"/>
              <a:t> for analysis of dialect variation and </a:t>
            </a:r>
            <a:r>
              <a:rPr lang="en-US" dirty="0" smtClean="0">
                <a:hlinkClick r:id="rId10"/>
              </a:rPr>
              <a:t>introduction video</a:t>
            </a:r>
            <a:r>
              <a:rPr lang="en-US" dirty="0" smtClean="0"/>
              <a:t> (by the </a:t>
            </a:r>
            <a:r>
              <a:rPr lang="en-US" dirty="0" smtClean="0">
                <a:hlinkClick r:id="rId11"/>
              </a:rPr>
              <a:t>ADEPT</a:t>
            </a:r>
            <a:r>
              <a:rPr lang="en-US" dirty="0" smtClean="0"/>
              <a:t> subproject)</a:t>
            </a:r>
          </a:p>
          <a:p>
            <a:pPr lvl="1"/>
            <a:r>
              <a:rPr lang="en-US" dirty="0" smtClean="0">
                <a:hlinkClick r:id="rId2"/>
              </a:rPr>
              <a:t>DSS</a:t>
            </a:r>
            <a:r>
              <a:rPr lang="en-US" dirty="0" smtClean="0"/>
              <a:t> tool chain and methodology for converting legacy datasets in the area of maritime history … expected in 2014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apply the tools and services’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37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Processing Data</a:t>
            </a:r>
          </a:p>
          <a:p>
            <a:pPr lvl="1"/>
            <a:r>
              <a:rPr lang="en-US" dirty="0" smtClean="0">
                <a:hlinkClick r:id="rId2"/>
              </a:rPr>
              <a:t>INPOLDER project</a:t>
            </a:r>
            <a:r>
              <a:rPr lang="en-US" dirty="0" smtClean="0"/>
              <a:t>  </a:t>
            </a:r>
            <a:r>
              <a:rPr lang="en-US" dirty="0" smtClean="0">
                <a:hlinkClick r:id="rId3"/>
              </a:rPr>
              <a:t>parsing application</a:t>
            </a:r>
            <a:r>
              <a:rPr lang="en-US" dirty="0" smtClean="0"/>
              <a:t> for Historical Dutch (also includes a workflow in which it is combined with the Adelheid Tagger)</a:t>
            </a:r>
          </a:p>
          <a:p>
            <a:pPr lvl="1"/>
            <a:r>
              <a:rPr lang="en-US" dirty="0" err="1" smtClean="0">
                <a:hlinkClick r:id="rId4"/>
              </a:rPr>
              <a:t>Namescape</a:t>
            </a:r>
            <a:r>
              <a:rPr lang="en-US" dirty="0" smtClean="0">
                <a:hlinkClick r:id="rId4"/>
              </a:rPr>
              <a:t> project</a:t>
            </a:r>
            <a:r>
              <a:rPr lang="en-US" dirty="0" smtClean="0"/>
              <a:t> </a:t>
            </a:r>
            <a:r>
              <a:rPr lang="en-US" dirty="0" smtClean="0">
                <a:hlinkClick r:id="rId5"/>
              </a:rPr>
              <a:t>Named Entity Tagger</a:t>
            </a:r>
            <a:endParaRPr lang="en-US" dirty="0" smtClean="0"/>
          </a:p>
          <a:p>
            <a:pPr lvl="1"/>
            <a:r>
              <a:rPr lang="en-US" dirty="0" smtClean="0">
                <a:hlinkClick r:id="rId6"/>
              </a:rPr>
              <a:t>TICCLops project</a:t>
            </a:r>
            <a:r>
              <a:rPr lang="en-US" dirty="0" smtClean="0"/>
              <a:t>  </a:t>
            </a:r>
            <a:r>
              <a:rPr lang="en-US" dirty="0" smtClean="0">
                <a:hlinkClick r:id="rId7"/>
              </a:rPr>
              <a:t>application and demonstrator</a:t>
            </a:r>
            <a:r>
              <a:rPr lang="en-US" dirty="0" smtClean="0"/>
              <a:t> for orthographic </a:t>
            </a:r>
            <a:r>
              <a:rPr lang="en-US" dirty="0" err="1" smtClean="0"/>
              <a:t>normalisation</a:t>
            </a: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apply the tools and services’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38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Processing Data</a:t>
            </a:r>
          </a:p>
          <a:p>
            <a:pPr lvl="1"/>
            <a:r>
              <a:rPr lang="en-US" dirty="0" smtClean="0">
                <a:hlinkClick r:id="rId2"/>
              </a:rPr>
              <a:t>TTNWW workflow system</a:t>
            </a:r>
            <a:r>
              <a:rPr lang="en-US" dirty="0" smtClean="0"/>
              <a:t> (result of CLARIN-NL / CLARIN Flanders Cooperation</a:t>
            </a:r>
            <a:r>
              <a:rPr lang="en-US" dirty="0" smtClean="0"/>
              <a:t>) **Later Today More!**</a:t>
            </a:r>
            <a:endParaRPr lang="en-US" dirty="0" smtClean="0"/>
          </a:p>
          <a:p>
            <a:pPr lvl="2"/>
            <a:r>
              <a:rPr lang="en-US" dirty="0" smtClean="0"/>
              <a:t>Spelling </a:t>
            </a:r>
            <a:r>
              <a:rPr lang="en-US" dirty="0" err="1" smtClean="0"/>
              <a:t>normalisation</a:t>
            </a:r>
            <a:r>
              <a:rPr lang="en-US" dirty="0" smtClean="0"/>
              <a:t>, Part </a:t>
            </a:r>
            <a:r>
              <a:rPr lang="en-US" dirty="0" smtClean="0"/>
              <a:t>of </a:t>
            </a:r>
            <a:r>
              <a:rPr lang="en-US" dirty="0" smtClean="0"/>
              <a:t>Speech-tagging, Parsing, Named </a:t>
            </a:r>
            <a:r>
              <a:rPr lang="en-US" dirty="0" smtClean="0"/>
              <a:t>Entity </a:t>
            </a:r>
            <a:r>
              <a:rPr lang="en-US" dirty="0" smtClean="0"/>
              <a:t>Recognition, Semantic </a:t>
            </a:r>
            <a:r>
              <a:rPr lang="en-US" dirty="0" smtClean="0"/>
              <a:t>Role </a:t>
            </a:r>
            <a:r>
              <a:rPr lang="en-US" dirty="0" smtClean="0"/>
              <a:t>Assignment, Assignment </a:t>
            </a:r>
            <a:r>
              <a:rPr lang="en-US" dirty="0" smtClean="0"/>
              <a:t>of co-referential </a:t>
            </a:r>
            <a:r>
              <a:rPr lang="en-US" dirty="0" smtClean="0"/>
              <a:t>relations, Transcription </a:t>
            </a:r>
            <a:r>
              <a:rPr lang="en-US" dirty="0" smtClean="0"/>
              <a:t>of speech </a:t>
            </a:r>
            <a:r>
              <a:rPr lang="en-US" dirty="0" smtClean="0"/>
              <a:t>files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</a:t>
            </a:r>
            <a:r>
              <a:rPr lang="en-US" dirty="0" smtClean="0">
                <a:hlinkClick r:id="rId3"/>
              </a:rPr>
              <a:t>CLAM web service wrapper</a:t>
            </a:r>
            <a:endParaRPr lang="en-US" dirty="0" smtClean="0"/>
          </a:p>
          <a:p>
            <a:pPr lvl="1"/>
            <a:r>
              <a:rPr lang="en-US" dirty="0" smtClean="0">
                <a:sym typeface="Wingdings" pitchFamily="2" charset="2"/>
              </a:rPr>
              <a:t></a:t>
            </a:r>
            <a:r>
              <a:rPr lang="en-US" dirty="0" smtClean="0">
                <a:sym typeface="Wingdings" pitchFamily="2" charset="2"/>
                <a:hlinkClick r:id="rId4"/>
              </a:rPr>
              <a:t>Folia</a:t>
            </a:r>
            <a:r>
              <a:rPr lang="en-US" dirty="0" smtClean="0">
                <a:sym typeface="Wingdings" pitchFamily="2" charset="2"/>
              </a:rPr>
              <a:t> format for linguistic annotation of written text</a:t>
            </a:r>
            <a:endParaRPr lang="en-US" dirty="0" smtClean="0"/>
          </a:p>
          <a:p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apply the tools and services’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39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 smtClean="0"/>
              <a:t>Dutch National contribution to the Europe-wide CLARIN infrastructure 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Prepared by </a:t>
            </a:r>
            <a:r>
              <a:rPr lang="en-US" sz="2800" dirty="0" smtClean="0">
                <a:hlinkClick r:id="rId2"/>
              </a:rPr>
              <a:t>CLARIN preparatory project </a:t>
            </a:r>
            <a:r>
              <a:rPr lang="en-US" sz="2800" dirty="0" smtClean="0"/>
              <a:t>(2008-2011)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Also coordinated by Utrecht University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From Feb 2012 coordinated by the CLARIN-ERIC, hosted by the Netherlands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3"/>
              </a:rPr>
              <a:t>ERIC</a:t>
            </a:r>
            <a:r>
              <a:rPr lang="en-US" dirty="0" smtClean="0"/>
              <a:t>: a legal entity at the European level specifically for research infrastructures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CLARIN-NL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4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Can find all data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Can find all tools and services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Can apply the tools and services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Search in and through the data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Annotation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Processing</a:t>
            </a:r>
          </a:p>
          <a:p>
            <a:pPr>
              <a:lnSpc>
                <a:spcPct val="80000"/>
              </a:lnSpc>
            </a:pPr>
            <a:r>
              <a:rPr lang="en-US" b="1" dirty="0" smtClean="0"/>
              <a:t>Can store data and tools resulting from the research</a:t>
            </a:r>
          </a:p>
          <a:p>
            <a:pPr algn="ctr">
              <a:lnSpc>
                <a:spcPct val="80000"/>
              </a:lnSpc>
              <a:buNone/>
            </a:pPr>
            <a:r>
              <a:rPr lang="en-US" dirty="0" smtClean="0"/>
              <a:t>via one portal 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40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Profiles, Components and Tools for Creating Metadata</a:t>
            </a:r>
          </a:p>
          <a:p>
            <a:pPr lvl="1"/>
            <a:r>
              <a:rPr lang="en-US" dirty="0" smtClean="0">
                <a:hlinkClick r:id="rId2"/>
              </a:rPr>
              <a:t>Introduction</a:t>
            </a:r>
            <a:r>
              <a:rPr lang="en-US" dirty="0" smtClean="0"/>
              <a:t> to Component Metadata (CMDI)</a:t>
            </a:r>
          </a:p>
          <a:p>
            <a:pPr lvl="1"/>
            <a:r>
              <a:rPr lang="en-US" dirty="0" smtClean="0">
                <a:hlinkClick r:id="rId3"/>
              </a:rPr>
              <a:t>ARBIL Metadata Editor</a:t>
            </a:r>
            <a:r>
              <a:rPr lang="en-US" dirty="0" smtClean="0"/>
              <a:t>  enhanced by the Metadata Project</a:t>
            </a:r>
          </a:p>
          <a:p>
            <a:pPr lvl="1"/>
            <a:r>
              <a:rPr lang="en-US" dirty="0" smtClean="0">
                <a:hlinkClick r:id="rId4"/>
              </a:rPr>
              <a:t>CMDI Component Registry</a:t>
            </a:r>
            <a:r>
              <a:rPr lang="en-US" dirty="0" smtClean="0"/>
              <a:t> (including Metadata Component and Profile Editor) and </a:t>
            </a:r>
            <a:r>
              <a:rPr lang="en-US" dirty="0" smtClean="0">
                <a:hlinkClick r:id="rId5"/>
              </a:rPr>
              <a:t>Documentation </a:t>
            </a:r>
            <a:r>
              <a:rPr lang="en-US" dirty="0" smtClean="0"/>
              <a:t>with profiles and components from the Metadata project</a:t>
            </a:r>
          </a:p>
          <a:p>
            <a:pPr lvl="1"/>
            <a:r>
              <a:rPr lang="en-US" dirty="0" smtClean="0"/>
              <a:t>Metadata profile and components for software by the MD4T project … expected in October 2013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2400" dirty="0" smtClean="0"/>
              <a:t>‘</a:t>
            </a:r>
            <a:r>
              <a:rPr lang="en-US" sz="2400" i="1" dirty="0" smtClean="0"/>
              <a:t>Can store the data &amp; tools’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41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Ensuring  formal and semantic interoperability</a:t>
            </a:r>
          </a:p>
          <a:p>
            <a:pPr lvl="1"/>
            <a:r>
              <a:rPr lang="en-US" dirty="0" smtClean="0">
                <a:hlinkClick r:id="rId2"/>
              </a:rPr>
              <a:t>CLARIN standards and best practices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ISOCAT</a:t>
            </a:r>
            <a:endParaRPr lang="en-US" dirty="0" smtClean="0"/>
          </a:p>
          <a:p>
            <a:pPr lvl="2"/>
            <a:r>
              <a:rPr lang="en-US" dirty="0" smtClean="0">
                <a:hlinkClick r:id="rId4"/>
              </a:rPr>
              <a:t>Web interface</a:t>
            </a:r>
            <a:endParaRPr lang="en-US" dirty="0" smtClean="0"/>
          </a:p>
          <a:p>
            <a:pPr lvl="2"/>
            <a:r>
              <a:rPr lang="en-US" dirty="0" smtClean="0">
                <a:hlinkClick r:id="rId5"/>
              </a:rPr>
              <a:t>Web Services</a:t>
            </a:r>
            <a:endParaRPr lang="en-US" dirty="0" smtClean="0"/>
          </a:p>
          <a:p>
            <a:pPr lvl="2"/>
            <a:r>
              <a:rPr lang="en-US" dirty="0" smtClean="0">
                <a:hlinkClick r:id="rId6"/>
              </a:rPr>
              <a:t>Manuals, help, and tutorials</a:t>
            </a:r>
            <a:endParaRPr lang="en-US" dirty="0" smtClean="0"/>
          </a:p>
          <a:p>
            <a:pPr lvl="1"/>
            <a:r>
              <a:rPr lang="en-US" dirty="0" smtClean="0">
                <a:hlinkClick r:id="rId7"/>
              </a:rPr>
              <a:t>RELCAT alpha version</a:t>
            </a:r>
            <a:endParaRPr lang="en-US" dirty="0" smtClean="0"/>
          </a:p>
          <a:p>
            <a:pPr lvl="1"/>
            <a:r>
              <a:rPr lang="en-US" dirty="0" smtClean="0">
                <a:hlinkClick r:id="rId8"/>
              </a:rPr>
              <a:t>SCHEMACAT alpha version</a:t>
            </a:r>
            <a:r>
              <a:rPr lang="en-US" dirty="0" smtClean="0"/>
              <a:t> (CGN)</a:t>
            </a:r>
          </a:p>
          <a:p>
            <a:pPr lvl="1"/>
            <a:r>
              <a:rPr lang="en-US" dirty="0" smtClean="0"/>
              <a:t>CLAVAS Vocabulary Service ….expected in September 2013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2400" dirty="0" smtClean="0"/>
              <a:t>‘</a:t>
            </a:r>
            <a:r>
              <a:rPr lang="en-US" sz="2400" i="1" dirty="0" smtClean="0"/>
              <a:t>Can store the data &amp; tools’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42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LAMUS </a:t>
            </a:r>
            <a:r>
              <a:rPr lang="en-US" dirty="0" smtClean="0"/>
              <a:t>(the Language Archive) and its documentation </a:t>
            </a:r>
            <a:r>
              <a:rPr lang="en-US" dirty="0" smtClean="0">
                <a:hlinkClick r:id="rId3"/>
              </a:rPr>
              <a:t>online</a:t>
            </a:r>
            <a:r>
              <a:rPr lang="en-US" dirty="0" smtClean="0"/>
              <a:t> or as </a:t>
            </a:r>
            <a:r>
              <a:rPr lang="en-US" dirty="0" smtClean="0">
                <a:hlinkClick r:id="rId4"/>
              </a:rPr>
              <a:t>PDF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EASY</a:t>
            </a:r>
            <a:r>
              <a:rPr lang="en-US" dirty="0" smtClean="0"/>
              <a:t>  (DANS) and its </a:t>
            </a:r>
            <a:r>
              <a:rPr lang="en-US" dirty="0" smtClean="0">
                <a:hlinkClick r:id="rId6"/>
              </a:rPr>
              <a:t>Help and Support Page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2400" dirty="0" smtClean="0"/>
              <a:t>‘</a:t>
            </a:r>
            <a:r>
              <a:rPr lang="en-US" sz="2400" i="1" dirty="0" smtClean="0"/>
              <a:t>Can store the data &amp; tools’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43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Can find all data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Can find all tools and services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Can apply the tools and services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Search in and through the data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Annotation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Processing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Can store data and tools resulting from the research</a:t>
            </a:r>
          </a:p>
          <a:p>
            <a:pPr algn="ctr">
              <a:lnSpc>
                <a:spcPct val="80000"/>
              </a:lnSpc>
              <a:buNone/>
            </a:pPr>
            <a:r>
              <a:rPr lang="en-US" b="1" dirty="0" smtClean="0"/>
              <a:t>via one portal 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44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Portal is under construction (CLAPOP project)</a:t>
            </a: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sz="2800" dirty="0" smtClean="0">
                <a:hlinkClick r:id="rId2"/>
              </a:rPr>
              <a:t>This page </a:t>
            </a:r>
            <a:r>
              <a:rPr lang="en-US" sz="2800" dirty="0" smtClean="0"/>
              <a:t>is a brief overview of what CLARIN-NL has produced, ordered as in this </a:t>
            </a:r>
            <a:r>
              <a:rPr lang="en-US" sz="2800" dirty="0" smtClean="0"/>
              <a:t>presentation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www.clarin.nl/node/</a:t>
            </a:r>
            <a:r>
              <a:rPr lang="en-US" b="1" dirty="0" smtClean="0">
                <a:hlinkClick r:id="rId2"/>
              </a:rPr>
              <a:t>404</a:t>
            </a:r>
            <a:r>
              <a:rPr lang="en-US" b="1" dirty="0" smtClean="0"/>
              <a:t> </a:t>
            </a:r>
            <a:endParaRPr lang="en-US" b="1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‘via one portal’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45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CLARIN is starting to provide the data, facilities and services to carry out humanities research supported by large amounts of data and tools</a:t>
            </a:r>
          </a:p>
          <a:p>
            <a:r>
              <a:rPr lang="en-US" sz="2400" dirty="0" smtClean="0"/>
              <a:t>With easy interfaces and easy search options (no technical background needed)</a:t>
            </a:r>
          </a:p>
          <a:p>
            <a:r>
              <a:rPr lang="en-US" sz="2400" dirty="0" smtClean="0"/>
              <a:t>Still some training is required, to understand both the possibilities and the limitations of the data and the tools</a:t>
            </a:r>
          </a:p>
          <a:p>
            <a:pPr lvl="1"/>
            <a:r>
              <a:rPr lang="en-US" sz="2000" dirty="0" smtClean="0"/>
              <a:t>Educational modules are being developed for selected functionality</a:t>
            </a:r>
          </a:p>
          <a:p>
            <a:pPr lvl="1"/>
            <a:r>
              <a:rPr lang="en-US" sz="2000" dirty="0" smtClean="0"/>
              <a:t> coordinated by Gerrit Bloothooft &amp; David </a:t>
            </a:r>
            <a:r>
              <a:rPr lang="en-US" sz="2000" dirty="0" err="1" smtClean="0"/>
              <a:t>Onland</a:t>
            </a:r>
            <a:r>
              <a:rPr lang="en-US" sz="2000" dirty="0" smtClean="0"/>
              <a:t> (UU)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(1)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46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pPr algn="ctr"/>
            <a:endParaRPr lang="en-US" sz="2000" dirty="0" smtClean="0"/>
          </a:p>
          <a:p>
            <a:pPr algn="ctr"/>
            <a:r>
              <a:rPr lang="en-US" dirty="0" smtClean="0"/>
              <a:t>Use (elements from)  the CLARIN infrastructure</a:t>
            </a:r>
          </a:p>
          <a:p>
            <a:pPr algn="ctr"/>
            <a:r>
              <a:rPr lang="en-US" dirty="0" smtClean="0"/>
              <a:t>(Questions? Problems? </a:t>
            </a:r>
            <a:r>
              <a:rPr lang="en-US" dirty="0" smtClean="0">
                <a:hlinkClick r:id="rId2"/>
              </a:rPr>
              <a:t>CLARIN-NL Helpdesk</a:t>
            </a:r>
            <a:r>
              <a:rPr lang="en-US" dirty="0" smtClean="0"/>
              <a:t>!)</a:t>
            </a:r>
          </a:p>
          <a:p>
            <a:pPr algn="ctr"/>
            <a:r>
              <a:rPr lang="en-US" dirty="0" smtClean="0"/>
              <a:t>Join user groups of specific services</a:t>
            </a:r>
          </a:p>
          <a:p>
            <a:pPr algn="ctr"/>
            <a:r>
              <a:rPr lang="en-US" dirty="0" smtClean="0"/>
              <a:t>Provide feedback so that we can further improve CLARIN</a:t>
            </a:r>
          </a:p>
          <a:p>
            <a:pPr algn="ctr"/>
            <a:r>
              <a:rPr lang="en-US" dirty="0" smtClean="0"/>
              <a:t>So that you can improve your research</a:t>
            </a:r>
          </a:p>
          <a:p>
            <a:endParaRPr lang="en-US" sz="16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Invitation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47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But there is still a lot to do</a:t>
            </a:r>
          </a:p>
          <a:p>
            <a:pPr lvl="1"/>
            <a:r>
              <a:rPr lang="en-US" sz="2000" dirty="0" smtClean="0"/>
              <a:t>Not all data (even some crucial data) are visible via the VLO or via Metadata Search</a:t>
            </a:r>
          </a:p>
          <a:p>
            <a:pPr lvl="1"/>
            <a:r>
              <a:rPr lang="en-US" sz="2000" dirty="0" smtClean="0"/>
              <a:t>Very few tools and web services are currently visible via the VLO</a:t>
            </a:r>
          </a:p>
          <a:p>
            <a:pPr lvl="1"/>
            <a:r>
              <a:rPr lang="en-US" sz="2000" dirty="0" smtClean="0"/>
              <a:t>Many tools are still </a:t>
            </a:r>
            <a:r>
              <a:rPr lang="en-US" sz="2000" dirty="0" smtClean="0">
                <a:hlinkClick r:id="rId2" action="ppaction://hlinksldjump"/>
              </a:rPr>
              <a:t>prototypes or first versions</a:t>
            </a:r>
            <a:endParaRPr lang="en-US" sz="2000" dirty="0" smtClean="0"/>
          </a:p>
          <a:p>
            <a:pPr lvl="1"/>
            <a:r>
              <a:rPr lang="en-US" sz="2000" dirty="0" smtClean="0"/>
              <a:t>There are good search facilities for some individual resources but not for all</a:t>
            </a:r>
          </a:p>
          <a:p>
            <a:pPr lvl="1"/>
            <a:r>
              <a:rPr lang="en-US" sz="2000" dirty="0" smtClean="0"/>
              <a:t>The search facilities so far are aimed at a single resource, or a small group of closely related resources. </a:t>
            </a:r>
          </a:p>
          <a:p>
            <a:pPr lvl="1"/>
            <a:r>
              <a:rPr lang="en-US" sz="2000" dirty="0" smtClean="0"/>
              <a:t>Federated content search, which enables one to search with one query in multiple, quite diverse, resources, is still being worked on but difficult</a:t>
            </a:r>
          </a:p>
          <a:p>
            <a:r>
              <a:rPr lang="en-US" sz="2000" dirty="0" smtClean="0"/>
              <a:t>Actual use of the facilities leads to </a:t>
            </a:r>
            <a:r>
              <a:rPr lang="en-US" sz="2000" dirty="0" smtClean="0">
                <a:hlinkClick r:id="rId3" action="ppaction://hlinksldjump"/>
              </a:rPr>
              <a:t>suggestions for improvements</a:t>
            </a:r>
            <a:endParaRPr lang="en-US" sz="2000" dirty="0" smtClean="0"/>
          </a:p>
          <a:p>
            <a:r>
              <a:rPr lang="en-US" sz="2000" dirty="0" smtClean="0"/>
              <a:t>And to suggestions for new functionality</a:t>
            </a:r>
          </a:p>
          <a:p>
            <a:endParaRPr lang="en-US" sz="20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(2)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48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TTNWW enables automatic enrichment of text corpora</a:t>
            </a:r>
          </a:p>
          <a:p>
            <a:pPr lvl="1"/>
            <a:r>
              <a:rPr lang="en-US" sz="2000" dirty="0" smtClean="0"/>
              <a:t>But that is just a first step. No researcher is interested in that in itself</a:t>
            </a:r>
          </a:p>
          <a:p>
            <a:pPr lvl="1"/>
            <a:r>
              <a:rPr lang="en-US" sz="2000" dirty="0" smtClean="0"/>
              <a:t>It must be followed by e.g. </a:t>
            </a:r>
          </a:p>
          <a:p>
            <a:pPr lvl="2"/>
            <a:r>
              <a:rPr lang="en-US" sz="1600" dirty="0" smtClean="0"/>
              <a:t>S</a:t>
            </a:r>
            <a:r>
              <a:rPr lang="en-US" sz="1600" dirty="0" smtClean="0"/>
              <a:t>earch in the enriched data, or</a:t>
            </a:r>
          </a:p>
          <a:p>
            <a:pPr lvl="2"/>
            <a:r>
              <a:rPr lang="en-US" sz="1600" dirty="0" smtClean="0"/>
              <a:t>Analysis of the enriched data (statistics, etc)</a:t>
            </a:r>
          </a:p>
          <a:p>
            <a:pPr lvl="1"/>
            <a:r>
              <a:rPr lang="en-US" sz="2000" dirty="0" smtClean="0"/>
              <a:t>But using the TTNWW output in Search services is currently not possible yet</a:t>
            </a:r>
          </a:p>
          <a:p>
            <a:pPr lvl="1"/>
            <a:r>
              <a:rPr lang="en-US" sz="2000" dirty="0" smtClean="0"/>
              <a:t>Analysis is possible but only in limited ways</a:t>
            </a:r>
            <a:endParaRPr lang="en-US" sz="2000" dirty="0" smtClean="0"/>
          </a:p>
          <a:p>
            <a:r>
              <a:rPr lang="en-US" sz="2000" dirty="0" smtClean="0">
                <a:sym typeface="Wingdings" pitchFamily="2" charset="2"/>
              </a:rPr>
              <a:t> facilities for this are desired</a:t>
            </a:r>
          </a:p>
          <a:p>
            <a:endParaRPr lang="en-US" sz="20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Still desired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49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A technical research infrastructure in which a </a:t>
            </a:r>
            <a:r>
              <a:rPr lang="en-US" b="1" dirty="0" smtClean="0"/>
              <a:t>humanities</a:t>
            </a:r>
            <a:r>
              <a:rPr lang="en-US" dirty="0" smtClean="0"/>
              <a:t> researcher who works with </a:t>
            </a:r>
            <a:r>
              <a:rPr lang="en-US" b="1" dirty="0" smtClean="0"/>
              <a:t>language-related resources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Can find all data relevant for the research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Can find all tools and services relevant for the research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Can apply the tools and services to the data without any technical background or ad-hoc adaptations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Can store data and tools resulting from the research</a:t>
            </a:r>
          </a:p>
          <a:p>
            <a:pPr lvl="1" algn="ctr">
              <a:lnSpc>
                <a:spcPct val="80000"/>
              </a:lnSpc>
              <a:buNone/>
            </a:pPr>
            <a:r>
              <a:rPr lang="en-US" dirty="0" smtClean="0"/>
              <a:t>via one portal 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5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</a:t>
            </a:r>
            <a:r>
              <a:rPr lang="en-US" dirty="0" smtClean="0"/>
              <a:t>earch queries applied to large </a:t>
            </a:r>
            <a:r>
              <a:rPr lang="en-US" dirty="0" smtClean="0"/>
              <a:t>data </a:t>
            </a:r>
            <a:r>
              <a:rPr lang="en-US" dirty="0" smtClean="0"/>
              <a:t>often yields </a:t>
            </a:r>
            <a:r>
              <a:rPr lang="en-US" dirty="0" smtClean="0"/>
              <a:t>large </a:t>
            </a:r>
            <a:r>
              <a:rPr lang="en-US" dirty="0" smtClean="0"/>
              <a:t>results</a:t>
            </a:r>
          </a:p>
          <a:p>
            <a:pPr lvl="1"/>
            <a:r>
              <a:rPr lang="en-US" dirty="0" smtClean="0"/>
              <a:t>Cannot be analyzed by hand</a:t>
            </a:r>
            <a:endParaRPr lang="en-US" dirty="0" smtClean="0"/>
          </a:p>
          <a:p>
            <a:pPr lvl="1"/>
            <a:r>
              <a:rPr lang="en-US" dirty="0" smtClean="0">
                <a:sym typeface="Wingdings" pitchFamily="2" charset="2"/>
              </a:rPr>
              <a:t>flexible </a:t>
            </a:r>
            <a:r>
              <a:rPr lang="en-US" dirty="0" smtClean="0"/>
              <a:t>Workflows </a:t>
            </a:r>
            <a:r>
              <a:rPr lang="en-US" dirty="0" smtClean="0"/>
              <a:t>for search – </a:t>
            </a:r>
            <a:r>
              <a:rPr lang="en-US" dirty="0" smtClean="0"/>
              <a:t>analysis services </a:t>
            </a:r>
            <a:r>
              <a:rPr lang="en-US" dirty="0" smtClean="0"/>
              <a:t>– </a:t>
            </a:r>
            <a:r>
              <a:rPr lang="en-US" dirty="0" err="1" smtClean="0"/>
              <a:t>visualisation</a:t>
            </a:r>
            <a:r>
              <a:rPr lang="en-US" dirty="0" smtClean="0"/>
              <a:t> services</a:t>
            </a:r>
          </a:p>
          <a:p>
            <a:pPr lvl="2"/>
            <a:r>
              <a:rPr lang="en-US" dirty="0" smtClean="0"/>
              <a:t>Each </a:t>
            </a:r>
            <a:r>
              <a:rPr lang="en-US" dirty="0" smtClean="0"/>
              <a:t>search tool should yield output formats suitable for existing analysis software (e.g. CSV format for input to Excel, Calc, R, SPSS, </a:t>
            </a:r>
            <a:r>
              <a:rPr lang="en-US" dirty="0" smtClean="0"/>
              <a:t>…)</a:t>
            </a:r>
          </a:p>
          <a:p>
            <a:pPr lvl="1"/>
            <a:r>
              <a:rPr lang="en-US" dirty="0" smtClean="0"/>
              <a:t>(and/or) Search can apply to its own output </a:t>
            </a:r>
          </a:p>
          <a:p>
            <a:pPr lvl="2"/>
            <a:r>
              <a:rPr lang="en-US" dirty="0" smtClean="0"/>
              <a:t>Incremental refinement</a:t>
            </a:r>
            <a:endParaRPr lang="en-US" dirty="0" smtClean="0"/>
          </a:p>
          <a:p>
            <a:endParaRPr lang="en-US" sz="20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Still desired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50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Full-fledged federated </a:t>
            </a:r>
            <a:r>
              <a:rPr lang="en-US" sz="2400" dirty="0" smtClean="0"/>
              <a:t>content </a:t>
            </a:r>
            <a:r>
              <a:rPr lang="en-US" sz="2400" dirty="0" smtClean="0"/>
              <a:t>search is not possible yet</a:t>
            </a:r>
          </a:p>
          <a:p>
            <a:r>
              <a:rPr lang="en-US" sz="2400" dirty="0" smtClean="0"/>
              <a:t>But much simpler cases are not possible either</a:t>
            </a:r>
          </a:p>
          <a:p>
            <a:pPr lvl="1"/>
            <a:r>
              <a:rPr lang="en-US" sz="2000" dirty="0" smtClean="0"/>
              <a:t>Search with one query </a:t>
            </a:r>
            <a:r>
              <a:rPr lang="en-US" sz="2000" dirty="0" smtClean="0"/>
              <a:t>in multiple Dutch lexical </a:t>
            </a:r>
            <a:r>
              <a:rPr lang="en-US" sz="2000" dirty="0" smtClean="0"/>
              <a:t>resources:</a:t>
            </a:r>
          </a:p>
          <a:p>
            <a:pPr lvl="2"/>
            <a:r>
              <a:rPr lang="en-US" sz="1600" dirty="0" smtClean="0"/>
              <a:t>CGN-lexicon, CELEX, GTB, Cornetto, DuELME-LMF, …</a:t>
            </a:r>
          </a:p>
          <a:p>
            <a:pPr lvl="1"/>
            <a:r>
              <a:rPr lang="en-US" sz="2000" dirty="0" smtClean="0"/>
              <a:t>Search with one query in multiple Dutch pos-tagged text corpora</a:t>
            </a:r>
          </a:p>
          <a:p>
            <a:pPr lvl="2"/>
            <a:r>
              <a:rPr lang="en-US" sz="1600" dirty="0" smtClean="0"/>
              <a:t>CGN, D-COI, SONAR-500, VU-DNC, Childes corpora, …</a:t>
            </a:r>
          </a:p>
          <a:p>
            <a:pPr lvl="1"/>
            <a:r>
              <a:rPr lang="en-US" sz="2000" dirty="0" smtClean="0"/>
              <a:t>Search with one query in multiple Dutch treebanks</a:t>
            </a:r>
          </a:p>
          <a:p>
            <a:pPr lvl="2"/>
            <a:r>
              <a:rPr lang="en-US" sz="1600" dirty="0" smtClean="0"/>
              <a:t>CGN treebank, LASSY-Small, LASSY-Large</a:t>
            </a:r>
          </a:p>
          <a:p>
            <a:r>
              <a:rPr lang="en-US" sz="2400" dirty="0" smtClean="0"/>
              <a:t>This might be an incremental way to get to full-fledged federated content search</a:t>
            </a:r>
          </a:p>
          <a:p>
            <a:r>
              <a:rPr lang="en-US" sz="2400" dirty="0" smtClean="0"/>
              <a:t>[MPI’s </a:t>
            </a:r>
            <a:r>
              <a:rPr lang="en-US" sz="2400" dirty="0" smtClean="0">
                <a:hlinkClick r:id="rId2"/>
              </a:rPr>
              <a:t>TROVA</a:t>
            </a:r>
            <a:r>
              <a:rPr lang="en-US" sz="2400" dirty="0" smtClean="0"/>
              <a:t> offers some of the functionality described here]</a:t>
            </a:r>
            <a:endParaRPr lang="en-US" sz="2400" dirty="0" smtClean="0"/>
          </a:p>
          <a:p>
            <a:endParaRPr lang="en-US" sz="20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Still desired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51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Chaining Search, e.g.</a:t>
            </a:r>
          </a:p>
          <a:p>
            <a:pPr lvl="1"/>
            <a:r>
              <a:rPr lang="en-US" dirty="0" smtClean="0"/>
              <a:t>GrETEL followed by semantic filtering (Cornetto)</a:t>
            </a:r>
          </a:p>
          <a:p>
            <a:pPr lvl="2"/>
            <a:r>
              <a:rPr lang="en-US" dirty="0" smtClean="0"/>
              <a:t>Bare noun phrases where the head noun is count</a:t>
            </a:r>
          </a:p>
          <a:p>
            <a:pPr lvl="2"/>
            <a:r>
              <a:rPr lang="en-US" dirty="0" smtClean="0"/>
              <a:t>N </a:t>
            </a:r>
            <a:r>
              <a:rPr lang="en-US" dirty="0" err="1" smtClean="0"/>
              <a:t>N</a:t>
            </a:r>
            <a:r>
              <a:rPr lang="en-US" dirty="0" smtClean="0"/>
              <a:t> constructions where first N indicates a quantity</a:t>
            </a:r>
          </a:p>
          <a:p>
            <a:pPr lvl="1"/>
            <a:r>
              <a:rPr lang="en-US" dirty="0" smtClean="0"/>
              <a:t>GrETEL followed by morphological potential filtering (</a:t>
            </a:r>
            <a:r>
              <a:rPr lang="en-US" dirty="0" smtClean="0"/>
              <a:t>CGN/SONAR/CELEX </a:t>
            </a:r>
            <a:r>
              <a:rPr lang="en-US" dirty="0" smtClean="0"/>
              <a:t>lexicon)</a:t>
            </a:r>
          </a:p>
          <a:p>
            <a:pPr lvl="2"/>
            <a:r>
              <a:rPr lang="en-US" i="1" dirty="0" smtClean="0"/>
              <a:t>Het</a:t>
            </a:r>
            <a:r>
              <a:rPr lang="en-US" dirty="0" smtClean="0"/>
              <a:t> </a:t>
            </a:r>
            <a:r>
              <a:rPr lang="en-US" dirty="0" err="1" smtClean="0"/>
              <a:t>adj</a:t>
            </a:r>
            <a:r>
              <a:rPr lang="en-US" dirty="0" smtClean="0"/>
              <a:t>-ø </a:t>
            </a:r>
            <a:r>
              <a:rPr lang="en-US" dirty="0" smtClean="0"/>
              <a:t>N where </a:t>
            </a:r>
            <a:r>
              <a:rPr lang="en-US" dirty="0" err="1" smtClean="0"/>
              <a:t>adj</a:t>
            </a:r>
            <a:r>
              <a:rPr lang="en-US" dirty="0" smtClean="0"/>
              <a:t> has no </a:t>
            </a:r>
            <a:r>
              <a:rPr lang="en-US" i="1" dirty="0" smtClean="0"/>
              <a:t>e</a:t>
            </a:r>
            <a:r>
              <a:rPr lang="en-US" dirty="0" smtClean="0"/>
              <a:t>-form potential</a:t>
            </a:r>
          </a:p>
          <a:p>
            <a:pPr lvl="1"/>
            <a:r>
              <a:rPr lang="en-US" dirty="0" smtClean="0"/>
              <a:t>GrETEL followed by phonological filtering</a:t>
            </a:r>
          </a:p>
          <a:p>
            <a:pPr lvl="2"/>
            <a:r>
              <a:rPr lang="en-US" i="1" dirty="0" smtClean="0"/>
              <a:t>Het</a:t>
            </a:r>
            <a:r>
              <a:rPr lang="en-US" dirty="0" smtClean="0"/>
              <a:t> </a:t>
            </a:r>
            <a:r>
              <a:rPr lang="en-US" dirty="0" err="1" smtClean="0"/>
              <a:t>adj</a:t>
            </a:r>
            <a:r>
              <a:rPr lang="en-US" dirty="0" smtClean="0"/>
              <a:t>-</a:t>
            </a:r>
            <a:r>
              <a:rPr lang="en-US" dirty="0" smtClean="0"/>
              <a:t>ø</a:t>
            </a:r>
            <a:r>
              <a:rPr lang="en-US" dirty="0" smtClean="0"/>
              <a:t> </a:t>
            </a:r>
            <a:r>
              <a:rPr lang="en-US" dirty="0" smtClean="0"/>
              <a:t>N where </a:t>
            </a:r>
            <a:r>
              <a:rPr lang="en-US" dirty="0" err="1" smtClean="0"/>
              <a:t>adj</a:t>
            </a:r>
            <a:r>
              <a:rPr lang="en-US" dirty="0" smtClean="0"/>
              <a:t> </a:t>
            </a:r>
            <a:r>
              <a:rPr lang="en-US" dirty="0" smtClean="0"/>
              <a:t>ends </a:t>
            </a:r>
            <a:r>
              <a:rPr lang="en-US" dirty="0" smtClean="0"/>
              <a:t>in </a:t>
            </a:r>
            <a:r>
              <a:rPr lang="en-US" dirty="0" smtClean="0"/>
              <a:t>/C</a:t>
            </a:r>
            <a:r>
              <a:rPr lang="en-US" dirty="0" smtClean="0"/>
              <a:t>+$C+$C</a:t>
            </a:r>
            <a:r>
              <a:rPr lang="en-US" dirty="0" smtClean="0"/>
              <a:t>+/</a:t>
            </a:r>
            <a:endParaRPr lang="en-US" dirty="0" smtClean="0"/>
          </a:p>
          <a:p>
            <a:pPr lvl="1"/>
            <a:endParaRPr lang="en-US" sz="16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Still desired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52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Parameterized queries (batch queries)</a:t>
            </a:r>
          </a:p>
          <a:p>
            <a:pPr lvl="1"/>
            <a:r>
              <a:rPr lang="en-US" sz="2000" dirty="0" smtClean="0"/>
              <a:t>give me all example sentences containing any word from a given set of </a:t>
            </a:r>
            <a:r>
              <a:rPr lang="en-US" sz="2000" dirty="0" smtClean="0"/>
              <a:t>`synonyms’ of the adverb </a:t>
            </a:r>
            <a:r>
              <a:rPr lang="en-US" sz="2000" i="1" dirty="0" err="1" smtClean="0"/>
              <a:t>zeer</a:t>
            </a:r>
            <a:r>
              <a:rPr lang="en-US" sz="2000" dirty="0" smtClean="0"/>
              <a:t> (itself derived from Cornetto) </a:t>
            </a:r>
            <a:r>
              <a:rPr lang="en-US" sz="2000" dirty="0" smtClean="0"/>
              <a:t> and, for each word, statistics on the categories it modifies</a:t>
            </a:r>
          </a:p>
          <a:p>
            <a:pPr lvl="1"/>
            <a:r>
              <a:rPr lang="en-US" sz="1600" dirty="0" smtClean="0">
                <a:hlinkClick r:id="rId2"/>
              </a:rPr>
              <a:t>allemachtig-adv-2 beestachtig-adv-2 bijzonder-a-4 bliksems-adv-2 bloedig-adv-2 bovenmate-adv-1 buitengewoon-adv-2 buitenmate-adv-1 buitensporig-adv-2 crimineel-a-4 deerlijk-adv-2 deksels-adv-2 donders-adv-2 drommels-adv-2 eindeloos-a-3 enorm-adv-2 erbarmelijk-adv-2 fantastisch-adv-6 formidabel-adv-2 geweldig-adv-4 goddeloos-adv-2 godsjammerlijk-adv-2 grenzeloos-adv-2 grotelijks-adv-1 heel-adv-5 ijselijk-adv-2 ijzig-a-4 intens-adv-2 krankzinnig-adv-3 machtig-adv-4 mirakels-adv-1 monsterachtig-adv-2 moorddadig-adv-4 oneindig-adv-2 onnoemelijk-adv-2 ontiegelijk-adv-2 ontstellend-adv-2 ontzaglijk-adv-2 ontzettend-adv-3 onuitsprekelijk-adv-2 onvoorstelbaar-adv-2 onwezenlijk-adv-2 onwijs-adv-4 overweldigend-adv-2 peilloos-adv-2 reusachtig-adv-3 reuze-adv-2 schrikkelijk-adv-2 sterk-adv-7 uiterst-adv-4 verdomd-adv-2 verdraaid-a-4 verduiveld-adv-2 verduveld-adv-2 verrekt-adv-3 verrot-adv-3 verschrikkelijk-adv-3 vervloekt-adv-2 vreselijk-adv-5 waanzinnig-adv-2 zeer-adv-3 zeldzaam-adv-2 zwaar-adv-10 </a:t>
            </a:r>
            <a:endParaRPr lang="en-US" sz="1600" dirty="0" smtClean="0"/>
          </a:p>
          <a:p>
            <a:pPr lvl="1"/>
            <a:endParaRPr lang="en-US" sz="16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Still desired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53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Replicability</a:t>
            </a:r>
          </a:p>
          <a:p>
            <a:pPr lvl="1"/>
            <a:r>
              <a:rPr lang="en-US" sz="1600" dirty="0" smtClean="0"/>
              <a:t>Student tried to replicate similarity measure calculations on </a:t>
            </a:r>
            <a:r>
              <a:rPr lang="en-US" sz="1600" dirty="0" err="1" smtClean="0"/>
              <a:t>Wordnet</a:t>
            </a:r>
            <a:r>
              <a:rPr lang="en-US" sz="1600" dirty="0" smtClean="0"/>
              <a:t> </a:t>
            </a:r>
            <a:r>
              <a:rPr lang="en-US" sz="1600" dirty="0" smtClean="0"/>
              <a:t>of </a:t>
            </a:r>
            <a:r>
              <a:rPr lang="en-US" sz="1600" dirty="0" err="1" smtClean="0"/>
              <a:t>Patwardhan</a:t>
            </a:r>
            <a:r>
              <a:rPr lang="en-US" sz="1600" dirty="0" smtClean="0"/>
              <a:t> </a:t>
            </a:r>
            <a:r>
              <a:rPr lang="en-US" sz="1600" dirty="0" smtClean="0"/>
              <a:t>and Pedersen (2006) and </a:t>
            </a:r>
            <a:r>
              <a:rPr lang="en-US" sz="1600" dirty="0" smtClean="0"/>
              <a:t>Pedersen </a:t>
            </a:r>
            <a:r>
              <a:rPr lang="en-US" sz="1600" dirty="0" smtClean="0"/>
              <a:t>(2010) </a:t>
            </a:r>
            <a:endParaRPr lang="en-US" sz="1600" dirty="0" smtClean="0"/>
          </a:p>
          <a:p>
            <a:pPr lvl="1"/>
            <a:r>
              <a:rPr lang="en-US" sz="1600" dirty="0" smtClean="0"/>
              <a:t>in an excellent team: Piek Vossen and his research group</a:t>
            </a:r>
          </a:p>
          <a:p>
            <a:pPr lvl="1"/>
            <a:r>
              <a:rPr lang="en-US" sz="1600" dirty="0" smtClean="0"/>
              <a:t>With help of one the original authors: Ted Pedersen</a:t>
            </a:r>
          </a:p>
          <a:p>
            <a:pPr lvl="1"/>
            <a:r>
              <a:rPr lang="en-US" sz="1600" dirty="0" smtClean="0"/>
              <a:t>Using the exact same software and data</a:t>
            </a:r>
          </a:p>
          <a:p>
            <a:r>
              <a:rPr lang="en-US" sz="2000" dirty="0" smtClean="0"/>
              <a:t> </a:t>
            </a:r>
            <a:r>
              <a:rPr lang="en-US" sz="2000" dirty="0" smtClean="0"/>
              <a:t>T</a:t>
            </a:r>
            <a:r>
              <a:rPr lang="en-US" sz="2000" dirty="0" smtClean="0"/>
              <a:t>hey failed to reproduce the original results!</a:t>
            </a:r>
          </a:p>
          <a:p>
            <a:r>
              <a:rPr lang="en-US" sz="2000" dirty="0" smtClean="0"/>
              <a:t>Reason: ‘properties </a:t>
            </a:r>
            <a:r>
              <a:rPr lang="en-US" sz="2000" dirty="0" smtClean="0"/>
              <a:t>which are not addressed in the literature </a:t>
            </a:r>
            <a:r>
              <a:rPr lang="en-US" sz="2000" dirty="0" smtClean="0"/>
              <a:t>may influence </a:t>
            </a:r>
            <a:r>
              <a:rPr lang="en-US" sz="2000" dirty="0" smtClean="0"/>
              <a:t>the output of similarity </a:t>
            </a:r>
            <a:r>
              <a:rPr lang="en-US" sz="2000" dirty="0" smtClean="0"/>
              <a:t>measures’</a:t>
            </a:r>
            <a:endParaRPr lang="en-US" sz="2000" dirty="0" smtClean="0"/>
          </a:p>
          <a:p>
            <a:r>
              <a:rPr lang="en-US" sz="2000" dirty="0" smtClean="0"/>
              <a:t>M</a:t>
            </a:r>
            <a:r>
              <a:rPr lang="en-US" sz="2000" dirty="0" smtClean="0"/>
              <a:t>any experiments and Pedersen’s unpublished intermediate results to find out</a:t>
            </a:r>
          </a:p>
          <a:p>
            <a:pPr lvl="1"/>
            <a:r>
              <a:rPr lang="en-US" sz="1600" dirty="0" smtClean="0"/>
              <a:t>the original settings of all parameters (e.g. </a:t>
            </a:r>
            <a:r>
              <a:rPr lang="en-US" sz="1600" dirty="0" smtClean="0"/>
              <a:t>treatment of ties </a:t>
            </a:r>
            <a:r>
              <a:rPr lang="en-US" sz="1600" dirty="0" smtClean="0"/>
              <a:t>in Spearman ρ )</a:t>
            </a:r>
            <a:endParaRPr lang="en-US" sz="1600" dirty="0" smtClean="0"/>
          </a:p>
          <a:p>
            <a:pPr lvl="1"/>
            <a:r>
              <a:rPr lang="en-US" sz="1600" dirty="0" smtClean="0"/>
              <a:t>Which aspects of the data had been used and how</a:t>
            </a:r>
            <a:endParaRPr lang="en-US" sz="1600" dirty="0" smtClean="0"/>
          </a:p>
          <a:p>
            <a:pPr lvl="1">
              <a:buNone/>
            </a:pPr>
            <a:endParaRPr lang="en-US" sz="16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Still desired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54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One step towards a solution for this</a:t>
            </a:r>
          </a:p>
          <a:p>
            <a:pPr lvl="1"/>
            <a:r>
              <a:rPr lang="en-US" dirty="0" smtClean="0"/>
              <a:t>All </a:t>
            </a:r>
            <a:r>
              <a:rPr lang="en-US" dirty="0" smtClean="0"/>
              <a:t>tools must allow input of metadata associated with data</a:t>
            </a:r>
          </a:p>
          <a:p>
            <a:pPr lvl="1"/>
            <a:r>
              <a:rPr lang="en-US" dirty="0" smtClean="0"/>
              <a:t>All tools must provide provenance data</a:t>
            </a:r>
          </a:p>
          <a:p>
            <a:pPr lvl="1"/>
            <a:r>
              <a:rPr lang="en-US" dirty="0" smtClean="0"/>
              <a:t>All tools must provide a </a:t>
            </a:r>
            <a:r>
              <a:rPr lang="en-US" dirty="0" smtClean="0"/>
              <a:t>list with settings of all parameters (also usable </a:t>
            </a:r>
            <a:r>
              <a:rPr lang="en-US" dirty="0" smtClean="0"/>
              <a:t>as </a:t>
            </a:r>
            <a:r>
              <a:rPr lang="en-US" dirty="0" smtClean="0"/>
              <a:t>an input parameter, ‘configuration file’) as </a:t>
            </a:r>
            <a:r>
              <a:rPr lang="en-US" dirty="0" smtClean="0"/>
              <a:t>part of the provenance </a:t>
            </a:r>
            <a:r>
              <a:rPr lang="en-US" dirty="0" smtClean="0"/>
              <a:t>data</a:t>
            </a:r>
            <a:endParaRPr lang="en-US" dirty="0" smtClean="0"/>
          </a:p>
          <a:p>
            <a:pPr lvl="1"/>
            <a:r>
              <a:rPr lang="en-US" dirty="0" smtClean="0"/>
              <a:t>All </a:t>
            </a:r>
            <a:r>
              <a:rPr lang="en-US" dirty="0" smtClean="0"/>
              <a:t>tools must generate new metadata for its results based on the input metadata, the generated provenance data, and possibly some manual input of a user</a:t>
            </a:r>
          </a:p>
          <a:p>
            <a:endParaRPr lang="en-US" sz="2000" dirty="0" smtClean="0"/>
          </a:p>
          <a:p>
            <a:r>
              <a:rPr lang="en-US" sz="2000" dirty="0" err="1" smtClean="0"/>
              <a:t>Fokkens</a:t>
            </a:r>
            <a:r>
              <a:rPr lang="en-US" sz="2000" dirty="0" smtClean="0"/>
              <a:t>, A., M. van </a:t>
            </a:r>
            <a:r>
              <a:rPr lang="en-US" sz="2000" dirty="0" err="1" smtClean="0"/>
              <a:t>Erp</a:t>
            </a:r>
            <a:r>
              <a:rPr lang="en-US" sz="2000" dirty="0" smtClean="0"/>
              <a:t>, M. </a:t>
            </a:r>
            <a:r>
              <a:rPr lang="en-US" sz="2000" dirty="0" err="1" smtClean="0"/>
              <a:t>Postma</a:t>
            </a:r>
            <a:r>
              <a:rPr lang="en-US" sz="2000" dirty="0" smtClean="0"/>
              <a:t>, T. Pedersen, P. Vossen &amp; N. </a:t>
            </a:r>
            <a:r>
              <a:rPr lang="en-US" sz="2000" dirty="0" err="1" smtClean="0"/>
              <a:t>Freire</a:t>
            </a:r>
            <a:r>
              <a:rPr lang="en-US" sz="2000" dirty="0" smtClean="0"/>
              <a:t> </a:t>
            </a:r>
            <a:r>
              <a:rPr lang="en-US" sz="2000" dirty="0" smtClean="0">
                <a:hlinkClick r:id="rId2"/>
              </a:rPr>
              <a:t>‘Offspring from Reproduction problems: What Replication Failure Teaches Us</a:t>
            </a:r>
            <a:r>
              <a:rPr lang="en-US" sz="2000" dirty="0" smtClean="0"/>
              <a:t>’, </a:t>
            </a:r>
            <a:r>
              <a:rPr lang="en-US" sz="2000" i="1" dirty="0" smtClean="0"/>
              <a:t>Proceedings </a:t>
            </a:r>
            <a:r>
              <a:rPr lang="en-US" sz="2000" i="1" dirty="0" smtClean="0"/>
              <a:t>of the 51st Annual Meeting of the Association for Computational </a:t>
            </a:r>
            <a:r>
              <a:rPr lang="en-US" sz="2000" i="1" dirty="0" smtClean="0"/>
              <a:t>Linguistics, </a:t>
            </a:r>
            <a:r>
              <a:rPr lang="en-US" sz="2000" dirty="0" smtClean="0"/>
              <a:t>pages </a:t>
            </a:r>
            <a:r>
              <a:rPr lang="en-US" sz="2000" dirty="0" smtClean="0"/>
              <a:t>1691–1701</a:t>
            </a:r>
            <a:r>
              <a:rPr lang="en-US" sz="2000" dirty="0" smtClean="0"/>
              <a:t>, Sofia</a:t>
            </a:r>
            <a:r>
              <a:rPr lang="en-US" sz="2000" dirty="0" smtClean="0"/>
              <a:t>, </a:t>
            </a:r>
            <a:r>
              <a:rPr lang="en-US" sz="2000" dirty="0" smtClean="0"/>
              <a:t>Bulgaria, 2013.</a:t>
            </a:r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Still desired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55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dirty="0" smtClean="0"/>
              <a:t>A successor project is needed! </a:t>
            </a:r>
          </a:p>
          <a:p>
            <a:r>
              <a:rPr lang="en-US" dirty="0" smtClean="0"/>
              <a:t>CLARIAH </a:t>
            </a:r>
            <a:r>
              <a:rPr lang="en-US" dirty="0" smtClean="0">
                <a:hlinkClick r:id="rId2"/>
              </a:rPr>
              <a:t>www.clariah.nl</a:t>
            </a:r>
            <a:r>
              <a:rPr lang="en-US" dirty="0" smtClean="0"/>
              <a:t> </a:t>
            </a:r>
          </a:p>
          <a:p>
            <a:r>
              <a:rPr lang="en-US" dirty="0" smtClean="0"/>
              <a:t>Proposal will be submitted Oct 1</a:t>
            </a:r>
            <a:r>
              <a:rPr lang="en-US" baseline="30000" dirty="0" smtClean="0"/>
              <a:t>st</a:t>
            </a:r>
            <a:r>
              <a:rPr lang="en-US" dirty="0" smtClean="0"/>
              <a:t>, 2013</a:t>
            </a:r>
          </a:p>
          <a:p>
            <a:r>
              <a:rPr lang="en-US" dirty="0" smtClean="0"/>
              <a:t>If awarded (Mid 2014), project will start Jan 1</a:t>
            </a:r>
            <a:r>
              <a:rPr lang="en-US" baseline="30000" dirty="0" smtClean="0"/>
              <a:t>st</a:t>
            </a:r>
            <a:r>
              <a:rPr lang="en-US" dirty="0" smtClean="0"/>
              <a:t>, 2015</a:t>
            </a:r>
          </a:p>
          <a:p>
            <a:r>
              <a:rPr lang="en-US" dirty="0" smtClean="0"/>
              <a:t>When CLARIN-NL ends</a:t>
            </a:r>
          </a:p>
          <a:p>
            <a:endParaRPr lang="en-US" sz="2000" dirty="0" smtClean="0"/>
          </a:p>
          <a:p>
            <a:endParaRPr lang="en-US" sz="16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Conclusions(3)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56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endParaRPr lang="en-US" dirty="0" smtClean="0"/>
          </a:p>
          <a:p>
            <a:pPr marL="609600" indent="-609600" eaLnBrk="1" hangingPunct="1">
              <a:buFontTx/>
              <a:buNone/>
            </a:pPr>
            <a:endParaRPr lang="en-US" dirty="0" smtClean="0"/>
          </a:p>
          <a:p>
            <a:pPr marL="609600" indent="-609600" eaLnBrk="1" hangingPunct="1">
              <a:buFontTx/>
              <a:buNone/>
            </a:pPr>
            <a:endParaRPr lang="en-US" dirty="0" smtClean="0"/>
          </a:p>
          <a:p>
            <a:pPr marL="609600" indent="-609600" algn="ctr" eaLnBrk="1" hangingPunct="1">
              <a:buFontTx/>
              <a:buNone/>
            </a:pPr>
            <a:r>
              <a:rPr lang="en-US" sz="5400" dirty="0" smtClean="0"/>
              <a:t>Thanks for your attention!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57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33400" y="914400"/>
            <a:ext cx="807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/>
              <a:t>DO NOT ENTER HERE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58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Actual use of the search facilities leads to suggestions for improvements, e.g.</a:t>
            </a:r>
          </a:p>
          <a:p>
            <a:pPr lvl="1"/>
            <a:r>
              <a:rPr lang="en-US" sz="1600" dirty="0" smtClean="0"/>
              <a:t>Selection of inflection (extended PoS) in GreTel was originally not possible (and is still not possible) for LASSY-Small but has been added for search in CGN</a:t>
            </a:r>
          </a:p>
          <a:p>
            <a:pPr lvl="1"/>
            <a:r>
              <a:rPr lang="en-US" sz="1600" dirty="0" smtClean="0"/>
              <a:t>In the Dutch CGN/SONAR (</a:t>
            </a:r>
            <a:r>
              <a:rPr lang="en-US" sz="1600" i="1" dirty="0" smtClean="0"/>
              <a:t>de facto</a:t>
            </a:r>
            <a:r>
              <a:rPr lang="en-US" sz="1600" dirty="0" smtClean="0"/>
              <a:t> standard ) PoS tagging system one cannot easily express ‘definite determiner’ (only as a complex regular expression over PoS tags): a special facility for this is required</a:t>
            </a:r>
          </a:p>
          <a:p>
            <a:pPr lvl="1"/>
            <a:r>
              <a:rPr lang="en-US" sz="1600" dirty="0" smtClean="0"/>
              <a:t>The Dutch CGN/SONAR (</a:t>
            </a:r>
            <a:r>
              <a:rPr lang="en-US" sz="1600" i="1" dirty="0" smtClean="0"/>
              <a:t>de facto</a:t>
            </a:r>
            <a:r>
              <a:rPr lang="en-US" sz="1600" dirty="0" smtClean="0"/>
              <a:t> standard ) Pos tagging system  uses, for adjectives, the ø-form tag for cases where the distinction between e-form and ø-form is neutralized. This is not incorrect but a facility to distinguish the two would be very desirable (and this is possible by making use of the CGN lexicon and/or the CELEX lexicon</a:t>
            </a:r>
          </a:p>
          <a:p>
            <a:pPr lvl="1"/>
            <a:r>
              <a:rPr lang="en-US" sz="1600" dirty="0" smtClean="0"/>
              <a:t>Idem for adjectives that have an e-form identical to a ø-form because of phonological reasons (adjectives ending in two syllables headed by schwa)</a:t>
            </a:r>
          </a:p>
          <a:p>
            <a:pPr lvl="1"/>
            <a:r>
              <a:rPr lang="en-US" sz="1600" dirty="0" smtClean="0"/>
              <a:t>Zero-inflection in MIMORE is represented by absence of an inflection tag. That makes search for such examples very difficult and requires either a NOT-operator (which is not there) or explicit tagging of absence of inflection 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Improvement Suggestions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59</a:t>
            </a:fld>
            <a:endParaRPr lang="en-GB" noProof="0" dirty="0"/>
          </a:p>
        </p:txBody>
      </p:sp>
      <p:pic>
        <p:nvPicPr>
          <p:cNvPr id="1026" name="Picture 2" descr="C:\Temp\Temporary Internet Files\Content.IE5\9YMW10TY\MC900442134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836712"/>
            <a:ext cx="864096" cy="858258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b="1" dirty="0" smtClean="0"/>
              <a:t>Can find all data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Can find all tools and services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Can apply the tools and services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Can store data and tools resulting from the research</a:t>
            </a:r>
          </a:p>
          <a:p>
            <a:pPr algn="ctr">
              <a:lnSpc>
                <a:spcPct val="80000"/>
              </a:lnSpc>
              <a:buNone/>
            </a:pPr>
            <a:r>
              <a:rPr lang="en-US" dirty="0" smtClean="0"/>
              <a:t>via one portal 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6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Actual use </a:t>
            </a:r>
            <a:r>
              <a:rPr lang="en-US" sz="2000" dirty="0" smtClean="0"/>
              <a:t>case for TTNWW (May 2013)</a:t>
            </a:r>
            <a:endParaRPr lang="en-US" sz="2000" dirty="0" smtClean="0"/>
          </a:p>
          <a:p>
            <a:pPr lvl="1"/>
            <a:r>
              <a:rPr lang="en-US" sz="1700" dirty="0" smtClean="0"/>
              <a:t>Art history student investigates opinion mining in art reviews and needs relative frequency of adjectives and adverbs in art reviews</a:t>
            </a:r>
          </a:p>
          <a:p>
            <a:pPr lvl="1"/>
            <a:r>
              <a:rPr lang="en-US" sz="1700" dirty="0" smtClean="0"/>
              <a:t>TTNWW can be used to do PoS-tagging. Excel or statistical package can then be used to calculate the relative frequencies.</a:t>
            </a:r>
            <a:endParaRPr lang="en-US" sz="1700" dirty="0" smtClean="0"/>
          </a:p>
          <a:p>
            <a:pPr lvl="1"/>
            <a:r>
              <a:rPr lang="en-US" sz="1600" dirty="0" smtClean="0"/>
              <a:t>However ,TTNWW is, so far, a prototype</a:t>
            </a:r>
          </a:p>
          <a:p>
            <a:pPr lvl="2"/>
            <a:r>
              <a:rPr lang="en-US" sz="1700" dirty="0" smtClean="0"/>
              <a:t>TTNWW allows only uploading one file at a time. But the student came with 150!</a:t>
            </a:r>
          </a:p>
          <a:p>
            <a:pPr lvl="2"/>
            <a:r>
              <a:rPr lang="en-US" sz="1700" dirty="0" smtClean="0"/>
              <a:t>TTNWW allows only plain text as input. But the student came with a mix of Word, html , plain text and pdf documents. </a:t>
            </a:r>
          </a:p>
          <a:p>
            <a:pPr lvl="2"/>
            <a:r>
              <a:rPr lang="en-US" sz="1700" dirty="0" smtClean="0"/>
              <a:t>‘Which character encoding was used for the plain text files?’ Blank stare!</a:t>
            </a:r>
            <a:endParaRPr lang="en-US" sz="1700" dirty="0" smtClean="0"/>
          </a:p>
          <a:p>
            <a:pPr lvl="2"/>
            <a:r>
              <a:rPr lang="en-US" sz="1600" dirty="0" smtClean="0"/>
              <a:t>Determining the relation between input and output and logging files in TTNWW is  quite a challenge!</a:t>
            </a:r>
          </a:p>
          <a:p>
            <a:pPr lvl="1"/>
            <a:r>
              <a:rPr lang="en-US" sz="1700" dirty="0" smtClean="0"/>
              <a:t>Output of TTNWW PoS-tagging is CSV so can be easily imported into statistical packages</a:t>
            </a:r>
          </a:p>
          <a:p>
            <a:pPr lvl="2"/>
            <a:r>
              <a:rPr lang="en-US" sz="1700" dirty="0" smtClean="0"/>
              <a:t>but not </a:t>
            </a:r>
            <a:r>
              <a:rPr lang="en-US" sz="1700" dirty="0" smtClean="0"/>
              <a:t>i</a:t>
            </a:r>
            <a:r>
              <a:rPr lang="en-US" sz="1700" dirty="0" smtClean="0"/>
              <a:t>f you have to do it 150 times (e.g. Excel)!</a:t>
            </a:r>
          </a:p>
          <a:p>
            <a:pPr lvl="2"/>
            <a:r>
              <a:rPr lang="en-US" sz="1700" dirty="0" smtClean="0"/>
              <a:t>So some support for batching such processes is desirable</a:t>
            </a:r>
          </a:p>
          <a:p>
            <a:pPr lvl="3"/>
            <a:r>
              <a:rPr lang="en-US" sz="1700" dirty="0" smtClean="0"/>
              <a:t>or output one file with original file name as extra column</a:t>
            </a:r>
            <a:endParaRPr lang="en-US" sz="17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Actual Use Case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60</a:t>
            </a:fld>
            <a:endParaRPr lang="en-GB" noProof="0" dirty="0"/>
          </a:p>
        </p:txBody>
      </p:sp>
      <p:pic>
        <p:nvPicPr>
          <p:cNvPr id="1026" name="Picture 2" descr="C:\Temp\Temporary Internet Files\Content.IE5\9YMW10TY\MC900442134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836712"/>
            <a:ext cx="864096" cy="858258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>
                <a:hlinkClick r:id="rId2"/>
              </a:rPr>
              <a:t>Virtual Language Observatory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/>
              <a:t>Faceted browsing and geographical navigation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CLARIN-prep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hlinkClick r:id="rId3"/>
              </a:rPr>
              <a:t>CLARIN Metadata Search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/>
              <a:t>Search &amp; Develop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hlinkClick r:id="rId4"/>
              </a:rPr>
              <a:t>MPI-PL corpus tool</a:t>
            </a:r>
            <a:r>
              <a:rPr lang="en-US" dirty="0" smtClean="0"/>
              <a:t>  (CMDI-</a:t>
            </a:r>
            <a:r>
              <a:rPr lang="en-US" dirty="0" err="1" smtClean="0"/>
              <a:t>fied</a:t>
            </a:r>
            <a:r>
              <a:rPr lang="en-US" dirty="0" smtClean="0"/>
              <a:t> IMDI)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Original MPI/TLA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find all data’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7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Lexical Data</a:t>
            </a:r>
          </a:p>
          <a:p>
            <a:pPr lvl="1"/>
            <a:r>
              <a:rPr lang="en-US" dirty="0" smtClean="0">
                <a:hlinkClick r:id="rId2"/>
              </a:rPr>
              <a:t>COAVA project</a:t>
            </a:r>
            <a:r>
              <a:rPr lang="en-US" dirty="0" smtClean="0"/>
              <a:t> Curated Dutch  Dialect Dictionaries for </a:t>
            </a:r>
            <a:r>
              <a:rPr lang="en-US" dirty="0" smtClean="0">
                <a:hlinkClick r:id="rId3"/>
              </a:rPr>
              <a:t>Brabant</a:t>
            </a:r>
            <a:r>
              <a:rPr lang="en-US" dirty="0" smtClean="0"/>
              <a:t> and </a:t>
            </a:r>
            <a:r>
              <a:rPr lang="en-US" dirty="0" smtClean="0">
                <a:hlinkClick r:id="rId4"/>
              </a:rPr>
              <a:t>Limburg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Cornetto-LMF-RFD project</a:t>
            </a:r>
            <a:r>
              <a:rPr lang="en-US" dirty="0" smtClean="0"/>
              <a:t>   </a:t>
            </a:r>
            <a:r>
              <a:rPr lang="en-US" dirty="0" smtClean="0">
                <a:hlinkClick r:id="rId5"/>
              </a:rPr>
              <a:t>Cornetto data</a:t>
            </a:r>
            <a:r>
              <a:rPr lang="en-US" dirty="0" smtClean="0"/>
              <a:t> in LMF and RDF format and  </a:t>
            </a:r>
            <a:r>
              <a:rPr lang="en-US" dirty="0" smtClean="0">
                <a:hlinkClick r:id="rId6"/>
              </a:rPr>
              <a:t>Interface</a:t>
            </a:r>
            <a:r>
              <a:rPr lang="en-US" dirty="0" smtClean="0"/>
              <a:t> to Cornetto</a:t>
            </a:r>
          </a:p>
          <a:p>
            <a:pPr lvl="1"/>
            <a:r>
              <a:rPr lang="en-US" dirty="0" smtClean="0">
                <a:hlinkClick r:id="rId7"/>
              </a:rPr>
              <a:t>DuELME project</a:t>
            </a:r>
            <a:r>
              <a:rPr lang="en-US" dirty="0" smtClean="0"/>
              <a:t> </a:t>
            </a:r>
            <a:r>
              <a:rPr lang="en-US" dirty="0" smtClean="0">
                <a:hlinkClick r:id="rId8"/>
              </a:rPr>
              <a:t>pre-CLARIN data</a:t>
            </a:r>
            <a:r>
              <a:rPr lang="en-US" dirty="0" smtClean="0"/>
              <a:t> and </a:t>
            </a:r>
            <a:r>
              <a:rPr lang="en-US" dirty="0" smtClean="0">
                <a:hlinkClick r:id="rId9"/>
              </a:rPr>
              <a:t>interface</a:t>
            </a:r>
            <a:r>
              <a:rPr lang="en-US" dirty="0" smtClean="0"/>
              <a:t> new  </a:t>
            </a:r>
            <a:r>
              <a:rPr lang="en-US" dirty="0" smtClean="0">
                <a:hlinkClick r:id="rId10"/>
              </a:rPr>
              <a:t>metadata</a:t>
            </a:r>
            <a:r>
              <a:rPr lang="en-US" dirty="0" smtClean="0"/>
              <a:t> (data via the HLT-Agency)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data’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8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Literary Data</a:t>
            </a:r>
          </a:p>
          <a:p>
            <a:pPr lvl="1"/>
            <a:r>
              <a:rPr lang="en-US" dirty="0" smtClean="0">
                <a:hlinkClick r:id="rId2"/>
              </a:rPr>
              <a:t>COBWWWEB</a:t>
            </a:r>
            <a:r>
              <a:rPr lang="en-US" dirty="0" smtClean="0"/>
              <a:t> WomenWriters database connected to other national collections in women's literature … expected in 2014</a:t>
            </a:r>
          </a:p>
          <a:p>
            <a:pPr lvl="1"/>
            <a:r>
              <a:rPr lang="en-US" dirty="0" smtClean="0">
                <a:hlinkClick r:id="rId2"/>
              </a:rPr>
              <a:t>eBNM+</a:t>
            </a:r>
            <a:r>
              <a:rPr lang="en-US" dirty="0" smtClean="0"/>
              <a:t>: curated e-BNM collection of textual, codicological and historical information about thousands of Middle Dutch manuscripts kept world wide … expected in 2014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data’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9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dijk LREC  201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635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Odijk LREC  2012</Template>
  <TotalTime>12134</TotalTime>
  <Words>3012</Words>
  <Application>Microsoft Office PowerPoint</Application>
  <PresentationFormat>On-screen Show (4:3)</PresentationFormat>
  <Paragraphs>459</Paragraphs>
  <Slides>60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1" baseType="lpstr">
      <vt:lpstr>Odijk LREC  2012</vt:lpstr>
      <vt:lpstr>CLARIN (NL PART): Current State and Near Future</vt:lpstr>
      <vt:lpstr>Overview</vt:lpstr>
      <vt:lpstr>CLARIN-NL</vt:lpstr>
      <vt:lpstr>CLARIN-NL</vt:lpstr>
      <vt:lpstr>CLARIN Infrastructure </vt:lpstr>
      <vt:lpstr>CLARIN Infrastructure </vt:lpstr>
      <vt:lpstr>CLARIN Infrastructure  ‘Can find all data’ </vt:lpstr>
      <vt:lpstr>CLARIN Infrastructure  ‘data’ </vt:lpstr>
      <vt:lpstr>CLARIN Infrastructure  ‘data’ </vt:lpstr>
      <vt:lpstr>CLARIN Infrastructure  ‘data’ </vt:lpstr>
      <vt:lpstr>CLARIN Infrastructure  ‘data’ </vt:lpstr>
      <vt:lpstr>CLARIN Infrastructure  ‘data’ </vt:lpstr>
      <vt:lpstr>CLARIN Infrastructure  ‘data’ </vt:lpstr>
      <vt:lpstr>CLARIN Infrastructure  ‘data’ </vt:lpstr>
      <vt:lpstr>CLARIN Infrastructure  ‘data’ </vt:lpstr>
      <vt:lpstr>CLARIN Infrastructure  ‘Can find all data ‘ </vt:lpstr>
      <vt:lpstr>CLARIN Infrastructure  ‘Can find all data’  </vt:lpstr>
      <vt:lpstr>CLARIN Infrastructure  ‘Can find all data’  </vt:lpstr>
      <vt:lpstr>CLARIN Infrastructure </vt:lpstr>
      <vt:lpstr>CLARIN Infrastructure  ‘Can find all tools’ </vt:lpstr>
      <vt:lpstr>CLARIN Infrastructure </vt:lpstr>
      <vt:lpstr>CLARIN Infrastructure  ‘Can apply the tools and services’ </vt:lpstr>
      <vt:lpstr>CLARIN Infrastructure  ‘Can apply the tools and services’ </vt:lpstr>
      <vt:lpstr>CLARIN Infrastructure  ‘Can apply the tools and services’ </vt:lpstr>
      <vt:lpstr>CLARIN Infrastructure  ‘Can apply the tools and services’ </vt:lpstr>
      <vt:lpstr>CLARIN Infrastructure  ‘Can apply the tools and services’ </vt:lpstr>
      <vt:lpstr>CLARIN Infrastructure  ‘Can apply the tools and services’ </vt:lpstr>
      <vt:lpstr>CLARIN Infrastructure  ‘Can apply the tools and services’ </vt:lpstr>
      <vt:lpstr>CLARIN Infrastructure  ‘Can apply the tools and services’ </vt:lpstr>
      <vt:lpstr>CLARIN Infrastructure  ‘Can apply the tools and services’ </vt:lpstr>
      <vt:lpstr>CLARIN Infrastructure  ‘Can apply the tools and services’ </vt:lpstr>
      <vt:lpstr>CLARIN Infrastructure </vt:lpstr>
      <vt:lpstr>CLARIN Infrastructure  ‘Can apply the tools and services’ </vt:lpstr>
      <vt:lpstr>CLARIN Infrastructure  ‘Can apply the tools and services’ </vt:lpstr>
      <vt:lpstr>CLARIN Infrastructure  ‘Can apply the tools and services’ </vt:lpstr>
      <vt:lpstr>CLARIN Infrastructure </vt:lpstr>
      <vt:lpstr>CLARIN Infrastructure  ‘Can apply the tools and services’ </vt:lpstr>
      <vt:lpstr>CLARIN Infrastructure  ‘Can apply the tools and services’ </vt:lpstr>
      <vt:lpstr>CLARIN Infrastructure  ‘Can apply the tools and services’ </vt:lpstr>
      <vt:lpstr>CLARIN Infrastructure </vt:lpstr>
      <vt:lpstr>CLARIN Infrastructure  ‘Can store the data &amp; tools’ </vt:lpstr>
      <vt:lpstr>CLARIN Infrastructure  ‘Can store the data &amp; tools’ </vt:lpstr>
      <vt:lpstr>CLARIN Infrastructure  ‘Can store the data &amp; tools’ </vt:lpstr>
      <vt:lpstr>CLARIN Infrastructure </vt:lpstr>
      <vt:lpstr>CLARIN INFRASTRUCTURE ‘via one portal’</vt:lpstr>
      <vt:lpstr>Conclusions (1)</vt:lpstr>
      <vt:lpstr>Invitation</vt:lpstr>
      <vt:lpstr>Conclusions (2)</vt:lpstr>
      <vt:lpstr>Still desired</vt:lpstr>
      <vt:lpstr>Still desired</vt:lpstr>
      <vt:lpstr>Still desired</vt:lpstr>
      <vt:lpstr>Still desired</vt:lpstr>
      <vt:lpstr>Still desired</vt:lpstr>
      <vt:lpstr>Still desired</vt:lpstr>
      <vt:lpstr>Still desired</vt:lpstr>
      <vt:lpstr>Conclusions(3)</vt:lpstr>
      <vt:lpstr>Slide 57</vt:lpstr>
      <vt:lpstr>Slide 58</vt:lpstr>
      <vt:lpstr>Improvement Suggestions</vt:lpstr>
      <vt:lpstr>Actual Use Case</vt:lpstr>
    </vt:vector>
  </TitlesOfParts>
  <Company>Universiteits Utrecht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Odijk, J. (Jan)</dc:creator>
  <cp:lastModifiedBy>Odijk, J. (Jan)</cp:lastModifiedBy>
  <cp:revision>412</cp:revision>
  <dcterms:created xsi:type="dcterms:W3CDTF">2012-05-14T07:52:03Z</dcterms:created>
  <dcterms:modified xsi:type="dcterms:W3CDTF">2013-09-19T12:11:54Z</dcterms:modified>
</cp:coreProperties>
</file>