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8" r:id="rId2"/>
    <p:sldId id="259" r:id="rId3"/>
    <p:sldId id="441" r:id="rId4"/>
    <p:sldId id="428" r:id="rId5"/>
    <p:sldId id="429" r:id="rId6"/>
    <p:sldId id="430" r:id="rId7"/>
    <p:sldId id="442" r:id="rId8"/>
    <p:sldId id="431" r:id="rId9"/>
    <p:sldId id="432" r:id="rId10"/>
    <p:sldId id="443" r:id="rId11"/>
    <p:sldId id="433" r:id="rId12"/>
    <p:sldId id="444" r:id="rId13"/>
    <p:sldId id="434" r:id="rId14"/>
    <p:sldId id="417" r:id="rId15"/>
    <p:sldId id="418" r:id="rId16"/>
    <p:sldId id="445" r:id="rId17"/>
    <p:sldId id="435" r:id="rId18"/>
    <p:sldId id="419" r:id="rId19"/>
    <p:sldId id="420" r:id="rId20"/>
    <p:sldId id="446" r:id="rId21"/>
    <p:sldId id="426" r:id="rId22"/>
    <p:sldId id="436" r:id="rId23"/>
    <p:sldId id="427" r:id="rId24"/>
    <p:sldId id="437" r:id="rId25"/>
    <p:sldId id="447" r:id="rId26"/>
    <p:sldId id="421" r:id="rId27"/>
    <p:sldId id="422" r:id="rId28"/>
    <p:sldId id="423" r:id="rId29"/>
    <p:sldId id="424" r:id="rId30"/>
    <p:sldId id="440" r:id="rId31"/>
    <p:sldId id="448" r:id="rId32"/>
    <p:sldId id="438" r:id="rId33"/>
    <p:sldId id="439" r:id="rId34"/>
    <p:sldId id="449" r:id="rId35"/>
    <p:sldId id="358" r:id="rId36"/>
    <p:sldId id="359" r:id="rId37"/>
    <p:sldId id="361" r:id="rId38"/>
    <p:sldId id="277" r:id="rId39"/>
    <p:sldId id="278" r:id="rId40"/>
  </p:sldIdLst>
  <p:sldSz cx="9144000" cy="6858000" type="screen4x3"/>
  <p:notesSz cx="6858000" cy="93138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94627" autoAdjust="0"/>
  </p:normalViewPr>
  <p:slideViewPr>
    <p:cSldViewPr>
      <p:cViewPr varScale="1">
        <p:scale>
          <a:sx n="70" d="100"/>
          <a:sy n="70" d="100"/>
        </p:scale>
        <p:origin x="-150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0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D62E0-6885-440F-9D25-84A489BC1807}" type="datetimeFigureOut">
              <a:rPr lang="nl-NL" smtClean="0"/>
              <a:pPr/>
              <a:t>6-3-2015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700088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24086"/>
            <a:ext cx="5486400" cy="4191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EE748-59F7-4384-84C7-367CE6F872E5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667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7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58952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7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41698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7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1366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7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844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0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7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99881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6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7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93509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7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00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7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1170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stijl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modelstijlen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Tweede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Vijfde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/>
          </a:p>
        </p:txBody>
      </p:sp>
      <p:pic>
        <p:nvPicPr>
          <p:cNvPr id="1031" name="Picture 7" descr="E:\Documents\Utrecht\Projecten\Clarin\Website\Nieuwe website\clarin-logo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-348"/>
            <a:ext cx="1552575" cy="98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jdelijke aanduiding voor dianummer 6"/>
          <p:cNvSpPr>
            <a:spLocks noGrp="1"/>
          </p:cNvSpPr>
          <p:nvPr>
            <p:ph type="sldNum" sz="quarter" idx="4"/>
          </p:nvPr>
        </p:nvSpPr>
        <p:spPr>
          <a:xfrm>
            <a:off x="8172400" y="6492877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94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Copperplate Gothic Bol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eblicht.sfs.uni-tuebingen.de/Aggregator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s://dev.clarin.nl/node/CLARIN%20Educational%20Packages" TargetMode="External"/><Relationship Id="rId3" Type="http://schemas.openxmlformats.org/officeDocument/2006/relationships/hyperlink" Target="http://www.clarin.nl/node/2044" TargetMode="External"/><Relationship Id="rId7" Type="http://schemas.openxmlformats.org/officeDocument/2006/relationships/hyperlink" Target="http://dev.clarin.nl/node/CLARIN%20Educational%20Packages" TargetMode="External"/><Relationship Id="rId2" Type="http://schemas.openxmlformats.org/officeDocument/2006/relationships/hyperlink" Target="http://www.clarin.nl/node/201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pensonar.inl.nl/" TargetMode="External"/><Relationship Id="rId5" Type="http://schemas.openxmlformats.org/officeDocument/2006/relationships/hyperlink" Target="http://nederbooms.ccl.kuleuven.be/eng/docgretel" TargetMode="External"/><Relationship Id="rId4" Type="http://schemas.openxmlformats.org/officeDocument/2006/relationships/hyperlink" Target="http://www.gabmap.nl/?page_id=216" TargetMode="External"/><Relationship Id="rId9" Type="http://schemas.openxmlformats.org/officeDocument/2006/relationships/hyperlink" Target="mailto:helpdesk@clarin.nl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n.nl/node/403" TargetMode="External"/><Relationship Id="rId2" Type="http://schemas.openxmlformats.org/officeDocument/2006/relationships/hyperlink" Target="http://portal.clarin.nl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riah.nl/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CLARIN-NL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Results and Evaluation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Jan Odijk</a:t>
            </a:r>
          </a:p>
          <a:p>
            <a:pPr eaLnBrk="1" hangingPunct="1"/>
            <a:r>
              <a:rPr lang="en-US" dirty="0" smtClean="0"/>
              <a:t>CLARIN-NL Final Event</a:t>
            </a:r>
            <a:endParaRPr lang="en-US" dirty="0" smtClean="0"/>
          </a:p>
          <a:p>
            <a:pPr eaLnBrk="1" hangingPunct="1"/>
            <a:r>
              <a:rPr lang="en-US" dirty="0" smtClean="0"/>
              <a:t>Hilversum</a:t>
            </a:r>
            <a:r>
              <a:rPr lang="en-US" dirty="0" smtClean="0"/>
              <a:t>, 2015-03-13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Infrastructure Core </a:t>
            </a:r>
            <a:endParaRPr lang="en-US" sz="28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CLARIN </a:t>
            </a:r>
            <a:r>
              <a:rPr lang="en-US" sz="2400" dirty="0" err="1" smtClean="0"/>
              <a:t>Centres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Metadata and Searching for data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/>
              <a:t>Federated Content Search</a:t>
            </a:r>
            <a:endParaRPr lang="en-US" sz="2400" b="1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Resource Curation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Data </a:t>
            </a:r>
            <a:r>
              <a:rPr lang="en-US" sz="2400" dirty="0"/>
              <a:t>Curation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Software Curation &amp; </a:t>
            </a:r>
            <a:r>
              <a:rPr lang="en-US" sz="2400" dirty="0" smtClean="0"/>
              <a:t>Web Applications</a:t>
            </a: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Interoperability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What you can do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Education and Training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Conclusions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10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2177745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Federated Content Search (FCS)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Search via a single interface in multiple, distributed, data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NL </a:t>
            </a:r>
            <a:r>
              <a:rPr lang="en-US" dirty="0" err="1" smtClean="0"/>
              <a:t>centres</a:t>
            </a:r>
            <a:r>
              <a:rPr lang="en-US" dirty="0" smtClean="0"/>
              <a:t> created ‘end points’ for selected resources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So they can participate in FCS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Development of search interface and aggregator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Different approaches NL v. DE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NL Development stopped, adopted DE approach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See </a:t>
            </a:r>
            <a:r>
              <a:rPr lang="en-US" dirty="0" smtClean="0">
                <a:hlinkClick r:id="rId2"/>
              </a:rPr>
              <a:t>CLARIN-D FCS Aggregator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So far, only string (keyword) search is possible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Will be taken up again in CLARIAH</a:t>
            </a:r>
          </a:p>
          <a:p>
            <a:pPr lvl="2">
              <a:lnSpc>
                <a:spcPct val="80000"/>
              </a:lnSpc>
            </a:pP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 lvl="3">
              <a:lnSpc>
                <a:spcPct val="80000"/>
              </a:lnSpc>
            </a:pPr>
            <a:endParaRPr lang="en-US" dirty="0" smtClean="0"/>
          </a:p>
          <a:p>
            <a:pPr lvl="2">
              <a:lnSpc>
                <a:spcPct val="80000"/>
              </a:lnSpc>
            </a:pPr>
            <a:endParaRPr lang="en-US" sz="20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 Core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11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35884299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Infrastructure Core </a:t>
            </a:r>
            <a:endParaRPr lang="en-US" sz="28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CLARIN </a:t>
            </a:r>
            <a:r>
              <a:rPr lang="en-US" sz="2400" dirty="0" err="1" smtClean="0"/>
              <a:t>Centres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Metadata and Searching for data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Federated Content Search</a:t>
            </a: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Resource Curation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/>
              <a:t>Data </a:t>
            </a:r>
            <a:r>
              <a:rPr lang="en-US" sz="2400" b="1" dirty="0"/>
              <a:t>Curation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Software Curation &amp; </a:t>
            </a:r>
            <a:r>
              <a:rPr lang="en-US" sz="2400" dirty="0" smtClean="0"/>
              <a:t>Web Applications</a:t>
            </a: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Interoperability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What you can do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Education and Training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Conclusions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2177745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By the CLARIN Data Curation Service (DCS)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E.g. LESLLA, dialect dictionaries, </a:t>
            </a:r>
            <a:r>
              <a:rPr lang="nl-NL" dirty="0"/>
              <a:t>IPNV Interviews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veterans</a:t>
            </a:r>
            <a:r>
              <a:rPr lang="nl-NL" dirty="0"/>
              <a:t> </a:t>
            </a:r>
            <a:endParaRPr lang="nl-NL" dirty="0" smtClean="0"/>
          </a:p>
          <a:p>
            <a:pPr>
              <a:lnSpc>
                <a:spcPct val="80000"/>
              </a:lnSpc>
            </a:pPr>
            <a:r>
              <a:rPr lang="nl-NL" dirty="0" smtClean="0"/>
              <a:t>Via open calls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closed</a:t>
            </a:r>
            <a:r>
              <a:rPr lang="nl-NL" dirty="0" smtClean="0"/>
              <a:t> calls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In many (small) projects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Recent examples: </a:t>
            </a:r>
            <a:r>
              <a:rPr lang="en-US" b="1" dirty="0"/>
              <a:t>VALID, DSS, </a:t>
            </a:r>
            <a:r>
              <a:rPr lang="en-US" b="1" dirty="0" err="1"/>
              <a:t>eBNM</a:t>
            </a:r>
            <a:r>
              <a:rPr lang="en-US" b="1" dirty="0"/>
              <a:t>+ </a:t>
            </a:r>
          </a:p>
          <a:p>
            <a:pPr lvl="2">
              <a:lnSpc>
                <a:spcPct val="80000"/>
              </a:lnSpc>
            </a:pPr>
            <a:r>
              <a:rPr lang="nl-NL" dirty="0" err="1" smtClean="0"/>
              <a:t>Broad</a:t>
            </a:r>
            <a:r>
              <a:rPr lang="nl-NL" dirty="0" smtClean="0"/>
              <a:t> </a:t>
            </a:r>
            <a:r>
              <a:rPr lang="nl-NL" dirty="0" err="1" smtClean="0"/>
              <a:t>coverage</a:t>
            </a:r>
            <a:r>
              <a:rPr lang="nl-NL" dirty="0" smtClean="0"/>
              <a:t> of the </a:t>
            </a:r>
            <a:r>
              <a:rPr lang="nl-NL" dirty="0" err="1" smtClean="0"/>
              <a:t>humanities</a:t>
            </a:r>
            <a:endParaRPr lang="nl-NL" dirty="0" smtClean="0"/>
          </a:p>
          <a:p>
            <a:pPr lvl="2">
              <a:lnSpc>
                <a:spcPct val="80000"/>
              </a:lnSpc>
            </a:pPr>
            <a:r>
              <a:rPr lang="nl-NL" dirty="0" err="1" smtClean="0"/>
              <a:t>Contributed</a:t>
            </a:r>
            <a:r>
              <a:rPr lang="nl-NL" dirty="0" smtClean="0"/>
              <a:t> </a:t>
            </a:r>
            <a:r>
              <a:rPr lang="nl-NL" dirty="0" err="1" smtClean="0"/>
              <a:t>significantly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user </a:t>
            </a:r>
            <a:r>
              <a:rPr lang="nl-NL" dirty="0" err="1" smtClean="0"/>
              <a:t>involvement</a:t>
            </a: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 lvl="3">
              <a:lnSpc>
                <a:spcPct val="80000"/>
              </a:lnSpc>
            </a:pPr>
            <a:endParaRPr lang="en-US" dirty="0" smtClean="0"/>
          </a:p>
          <a:p>
            <a:pPr lvl="2">
              <a:lnSpc>
                <a:spcPct val="80000"/>
              </a:lnSpc>
            </a:pPr>
            <a:endParaRPr lang="en-US" sz="20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Curation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59017369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Curation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14</a:t>
            </a:fld>
            <a:endParaRPr lang="en-GB" noProof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609565"/>
              </p:ext>
            </p:extLst>
          </p:nvPr>
        </p:nvGraphicFramePr>
        <p:xfrm>
          <a:off x="1259632" y="1556792"/>
          <a:ext cx="60960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2528"/>
                <a:gridCol w="1343472"/>
              </a:tblGrid>
              <a:tr h="457200">
                <a:tc>
                  <a:txBody>
                    <a:bodyPr/>
                    <a:lstStyle/>
                    <a:p>
                      <a:r>
                        <a:rPr lang="nl-NL" sz="2400" dirty="0" smtClean="0"/>
                        <a:t>Discipline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err="1" smtClean="0"/>
                        <a:t>Count</a:t>
                      </a:r>
                      <a:endParaRPr lang="nl-NL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nl-NL" sz="2400" dirty="0" err="1" smtClean="0"/>
                        <a:t>Linguistics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 smtClean="0"/>
                        <a:t>16</a:t>
                      </a:r>
                      <a:endParaRPr lang="nl-NL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nl-NL" sz="2400" dirty="0" err="1" smtClean="0"/>
                        <a:t>History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 smtClean="0"/>
                        <a:t>9</a:t>
                      </a:r>
                      <a:endParaRPr lang="nl-NL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nl-NL" sz="2400" dirty="0" err="1" smtClean="0"/>
                        <a:t>Literary</a:t>
                      </a:r>
                      <a:r>
                        <a:rPr lang="nl-NL" sz="2400" dirty="0" smtClean="0"/>
                        <a:t> Studies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 smtClean="0"/>
                        <a:t>5</a:t>
                      </a:r>
                      <a:endParaRPr lang="nl-NL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nl-NL" sz="2400" dirty="0" smtClean="0"/>
                        <a:t>Culture Sciences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 smtClean="0"/>
                        <a:t>4</a:t>
                      </a:r>
                      <a:endParaRPr lang="nl-NL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nl-NL" sz="2400" dirty="0" smtClean="0"/>
                        <a:t>Communication &amp; Media Studies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 smtClean="0"/>
                        <a:t>2</a:t>
                      </a:r>
                      <a:endParaRPr lang="nl-NL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nl-NL" sz="2400" dirty="0" err="1" smtClean="0"/>
                        <a:t>Religion</a:t>
                      </a:r>
                      <a:r>
                        <a:rPr lang="nl-NL" sz="2400" dirty="0" smtClean="0"/>
                        <a:t> Studies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 smtClean="0"/>
                        <a:t>2</a:t>
                      </a:r>
                      <a:endParaRPr lang="nl-NL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nl-NL" sz="2400" dirty="0" err="1" smtClean="0"/>
                        <a:t>Computational</a:t>
                      </a:r>
                      <a:r>
                        <a:rPr lang="nl-NL" sz="2400" dirty="0" smtClean="0"/>
                        <a:t> </a:t>
                      </a:r>
                      <a:r>
                        <a:rPr lang="nl-NL" sz="2400" dirty="0" err="1" smtClean="0"/>
                        <a:t>Linguistics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 smtClean="0"/>
                        <a:t>1</a:t>
                      </a:r>
                      <a:endParaRPr lang="nl-NL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nl-NL" sz="2400" dirty="0" err="1" smtClean="0"/>
                        <a:t>Philosophy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 smtClean="0"/>
                        <a:t>1</a:t>
                      </a:r>
                      <a:endParaRPr lang="nl-NL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nl-NL" sz="2400" dirty="0" err="1" smtClean="0"/>
                        <a:t>Political</a:t>
                      </a:r>
                      <a:r>
                        <a:rPr lang="nl-NL" sz="2400" baseline="0" dirty="0" smtClean="0"/>
                        <a:t> Sciences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 smtClean="0"/>
                        <a:t>1</a:t>
                      </a:r>
                      <a:endParaRPr lang="nl-NL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0508814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Curation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15</a:t>
            </a:fld>
            <a:endParaRPr lang="en-GB" noProof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02809"/>
              </p:ext>
            </p:extLst>
          </p:nvPr>
        </p:nvGraphicFramePr>
        <p:xfrm>
          <a:off x="1475656" y="1916834"/>
          <a:ext cx="6096000" cy="4258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2528"/>
                <a:gridCol w="1343472"/>
              </a:tblGrid>
              <a:tr h="601216">
                <a:tc>
                  <a:txBody>
                    <a:bodyPr/>
                    <a:lstStyle/>
                    <a:p>
                      <a:r>
                        <a:rPr lang="nl-NL" sz="2400" dirty="0" err="1" smtClean="0"/>
                        <a:t>Linguistics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err="1" smtClean="0"/>
                        <a:t>Count</a:t>
                      </a:r>
                      <a:endParaRPr lang="nl-NL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nl-NL" sz="2400" dirty="0" err="1" smtClean="0"/>
                        <a:t>Acquisition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 smtClean="0"/>
                        <a:t>5</a:t>
                      </a:r>
                      <a:endParaRPr lang="nl-NL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nl-NL" sz="2400" dirty="0" err="1" smtClean="0"/>
                        <a:t>Historical</a:t>
                      </a:r>
                      <a:r>
                        <a:rPr lang="nl-NL" sz="2400" dirty="0" smtClean="0"/>
                        <a:t> </a:t>
                      </a:r>
                      <a:r>
                        <a:rPr lang="nl-NL" sz="2400" dirty="0" err="1" smtClean="0"/>
                        <a:t>Linguistics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 smtClean="0"/>
                        <a:t>4</a:t>
                      </a:r>
                      <a:endParaRPr lang="nl-NL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nl-NL" sz="2400" dirty="0" smtClean="0"/>
                        <a:t>Syntax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 smtClean="0"/>
                        <a:t>4</a:t>
                      </a:r>
                      <a:endParaRPr lang="nl-NL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nl-NL" sz="2400" dirty="0" err="1" smtClean="0"/>
                        <a:t>Morpho</a:t>
                      </a:r>
                      <a:r>
                        <a:rPr lang="nl-NL" sz="2400" dirty="0" smtClean="0"/>
                        <a:t>-syntax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 smtClean="0"/>
                        <a:t>3</a:t>
                      </a:r>
                      <a:endParaRPr lang="nl-NL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nl-NL" sz="2400" dirty="0" smtClean="0"/>
                        <a:t>Discourse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 smtClean="0"/>
                        <a:t>2</a:t>
                      </a:r>
                      <a:endParaRPr lang="nl-NL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nl-NL" sz="2400" dirty="0" smtClean="0"/>
                        <a:t>Language </a:t>
                      </a:r>
                      <a:r>
                        <a:rPr lang="nl-NL" sz="2400" dirty="0" err="1" smtClean="0"/>
                        <a:t>Documentation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 smtClean="0"/>
                        <a:t>2</a:t>
                      </a:r>
                      <a:endParaRPr lang="nl-NL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nl-NL" sz="2400" dirty="0" err="1" smtClean="0"/>
                        <a:t>Lexicology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 smtClean="0"/>
                        <a:t>2</a:t>
                      </a:r>
                      <a:endParaRPr lang="nl-NL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nl-NL" sz="2400" dirty="0" smtClean="0"/>
                        <a:t>6</a:t>
                      </a:r>
                      <a:r>
                        <a:rPr lang="nl-NL" sz="2400" baseline="0" dirty="0" smtClean="0"/>
                        <a:t> </a:t>
                      </a:r>
                      <a:r>
                        <a:rPr lang="nl-NL" sz="2400" baseline="0" dirty="0" err="1" smtClean="0"/>
                        <a:t>others</a:t>
                      </a:r>
                      <a:r>
                        <a:rPr lang="nl-NL" sz="2400" baseline="0" dirty="0" smtClean="0"/>
                        <a:t> </a:t>
                      </a:r>
                      <a:r>
                        <a:rPr lang="nl-NL" sz="2400" baseline="0" dirty="0" err="1" smtClean="0"/>
                        <a:t>with</a:t>
                      </a:r>
                      <a:r>
                        <a:rPr lang="nl-NL" sz="2400" baseline="0" dirty="0" smtClean="0"/>
                        <a:t> </a:t>
                      </a:r>
                      <a:r>
                        <a:rPr lang="nl-NL" sz="2400" baseline="0" dirty="0" err="1" smtClean="0"/>
                        <a:t>each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 smtClean="0"/>
                        <a:t>1</a:t>
                      </a:r>
                      <a:endParaRPr lang="nl-NL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3963340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Infrastructure Core </a:t>
            </a:r>
            <a:endParaRPr lang="en-US" sz="28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CLARIN </a:t>
            </a:r>
            <a:r>
              <a:rPr lang="en-US" sz="2400" dirty="0" err="1" smtClean="0"/>
              <a:t>Centres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Metadata and Searching for data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Federated Content Search</a:t>
            </a: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Resource Curation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Data </a:t>
            </a:r>
            <a:r>
              <a:rPr lang="en-US" sz="2400" dirty="0"/>
              <a:t>Curation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2400" b="1" dirty="0"/>
              <a:t>Software Curation &amp; </a:t>
            </a:r>
            <a:r>
              <a:rPr lang="en-US" sz="2400" b="1" dirty="0" smtClean="0"/>
              <a:t>Web Applications</a:t>
            </a:r>
            <a:endParaRPr lang="en-US" sz="2400" b="1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Interoperability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What you can do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Education and Training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Conclusions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16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2177745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nl-NL" dirty="0" smtClean="0"/>
              <a:t>Via open calls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closed</a:t>
            </a:r>
            <a:r>
              <a:rPr lang="nl-NL" dirty="0" smtClean="0"/>
              <a:t> calls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In many (small) projects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Curation / upgrades of existing software</a:t>
            </a:r>
          </a:p>
          <a:p>
            <a:pPr lvl="3">
              <a:lnSpc>
                <a:spcPct val="80000"/>
              </a:lnSpc>
            </a:pPr>
            <a:r>
              <a:rPr lang="en-US" b="1" dirty="0"/>
              <a:t>AVResearcherXL (</a:t>
            </a:r>
            <a:r>
              <a:rPr lang="en-US" b="1" dirty="0" err="1"/>
              <a:t>QuaMerdes</a:t>
            </a:r>
            <a:r>
              <a:rPr lang="en-US" b="1" dirty="0" smtClean="0"/>
              <a:t>), SHEBANQ, </a:t>
            </a:r>
            <a:r>
              <a:rPr lang="en-US" b="1" dirty="0" err="1" smtClean="0"/>
              <a:t>ColTime</a:t>
            </a:r>
            <a:r>
              <a:rPr lang="en-US" b="1" dirty="0" smtClean="0"/>
              <a:t> and EXILSEA </a:t>
            </a:r>
            <a:r>
              <a:rPr lang="en-US" dirty="0" smtClean="0"/>
              <a:t>upgrades of ELAN, </a:t>
            </a:r>
            <a:r>
              <a:rPr lang="en-US" b="1" dirty="0" err="1" smtClean="0"/>
              <a:t>PaQu</a:t>
            </a:r>
            <a:r>
              <a:rPr lang="en-US" b="1" dirty="0" smtClean="0"/>
              <a:t>, </a:t>
            </a:r>
            <a:r>
              <a:rPr lang="en-US" b="1" dirty="0" err="1" smtClean="0"/>
              <a:t>Cornetto</a:t>
            </a:r>
            <a:r>
              <a:rPr lang="en-US" b="1" dirty="0" smtClean="0"/>
              <a:t> Interface,</a:t>
            </a:r>
            <a:r>
              <a:rPr lang="en-US" dirty="0" smtClean="0"/>
              <a:t> …</a:t>
            </a:r>
            <a:endParaRPr lang="en-US" dirty="0"/>
          </a:p>
          <a:p>
            <a:pPr lvl="2">
              <a:lnSpc>
                <a:spcPct val="80000"/>
              </a:lnSpc>
            </a:pPr>
            <a:r>
              <a:rPr lang="en-US" dirty="0" smtClean="0"/>
              <a:t>Creation of new software</a:t>
            </a:r>
          </a:p>
          <a:p>
            <a:pPr lvl="3">
              <a:lnSpc>
                <a:spcPct val="80000"/>
              </a:lnSpc>
            </a:pPr>
            <a:r>
              <a:rPr lang="en-US" b="1" dirty="0"/>
              <a:t>DSS, </a:t>
            </a:r>
            <a:r>
              <a:rPr lang="en-US" b="1" dirty="0" err="1"/>
              <a:t>eBNM</a:t>
            </a:r>
            <a:r>
              <a:rPr lang="en-US" b="1" dirty="0" smtClean="0"/>
              <a:t>+, </a:t>
            </a:r>
            <a:r>
              <a:rPr lang="en-US" b="1" dirty="0" err="1" smtClean="0"/>
              <a:t>RemBench</a:t>
            </a:r>
            <a:r>
              <a:rPr lang="en-US" b="1" dirty="0" smtClean="0"/>
              <a:t>, </a:t>
            </a:r>
            <a:r>
              <a:rPr lang="en-US" b="1" dirty="0" err="1" smtClean="0"/>
              <a:t>OpenSONAR</a:t>
            </a:r>
            <a:r>
              <a:rPr lang="en-US" b="1" dirty="0" smtClean="0"/>
              <a:t>, PICCL, </a:t>
            </a:r>
            <a:r>
              <a:rPr lang="en-US" b="1" dirty="0" err="1" smtClean="0"/>
              <a:t>AutoSearch</a:t>
            </a:r>
            <a:r>
              <a:rPr lang="en-US" b="1" dirty="0" smtClean="0"/>
              <a:t>, </a:t>
            </a:r>
            <a:r>
              <a:rPr lang="en-US" dirty="0" smtClean="0"/>
              <a:t>…</a:t>
            </a:r>
            <a:r>
              <a:rPr lang="en-US" b="1" dirty="0" smtClean="0"/>
              <a:t> </a:t>
            </a:r>
            <a:endParaRPr lang="en-US" dirty="0"/>
          </a:p>
          <a:p>
            <a:pPr lvl="2">
              <a:lnSpc>
                <a:spcPct val="80000"/>
              </a:lnSpc>
            </a:pPr>
            <a:r>
              <a:rPr lang="nl-NL" dirty="0" err="1" smtClean="0"/>
              <a:t>Broad</a:t>
            </a:r>
            <a:r>
              <a:rPr lang="nl-NL" dirty="0" smtClean="0"/>
              <a:t> </a:t>
            </a:r>
            <a:r>
              <a:rPr lang="nl-NL" dirty="0" err="1" smtClean="0"/>
              <a:t>coverage</a:t>
            </a:r>
            <a:r>
              <a:rPr lang="nl-NL" dirty="0" smtClean="0"/>
              <a:t> of the </a:t>
            </a:r>
            <a:r>
              <a:rPr lang="nl-NL" dirty="0" err="1" smtClean="0"/>
              <a:t>humanities</a:t>
            </a:r>
            <a:endParaRPr lang="nl-NL" dirty="0" smtClean="0"/>
          </a:p>
          <a:p>
            <a:pPr lvl="2">
              <a:lnSpc>
                <a:spcPct val="80000"/>
              </a:lnSpc>
            </a:pPr>
            <a:r>
              <a:rPr lang="nl-NL" dirty="0" err="1" smtClean="0"/>
              <a:t>Contributed</a:t>
            </a:r>
            <a:r>
              <a:rPr lang="nl-NL" dirty="0" smtClean="0"/>
              <a:t> </a:t>
            </a:r>
            <a:r>
              <a:rPr lang="nl-NL" dirty="0" err="1" smtClean="0"/>
              <a:t>significantly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user </a:t>
            </a:r>
            <a:r>
              <a:rPr lang="nl-NL" dirty="0" err="1" smtClean="0"/>
              <a:t>involvement</a:t>
            </a: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 lvl="3">
              <a:lnSpc>
                <a:spcPct val="80000"/>
              </a:lnSpc>
            </a:pPr>
            <a:endParaRPr lang="en-US" dirty="0" smtClean="0"/>
          </a:p>
          <a:p>
            <a:pPr lvl="2">
              <a:lnSpc>
                <a:spcPct val="80000"/>
              </a:lnSpc>
            </a:pPr>
            <a:endParaRPr lang="en-US" sz="20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Curation / Web Applications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17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58499054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Curation / web applications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18</a:t>
            </a:fld>
            <a:endParaRPr lang="en-GB" noProof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644658"/>
              </p:ext>
            </p:extLst>
          </p:nvPr>
        </p:nvGraphicFramePr>
        <p:xfrm>
          <a:off x="1475656" y="1628801"/>
          <a:ext cx="6096000" cy="4258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2528"/>
                <a:gridCol w="1343472"/>
              </a:tblGrid>
              <a:tr h="601216">
                <a:tc>
                  <a:txBody>
                    <a:bodyPr/>
                    <a:lstStyle/>
                    <a:p>
                      <a:r>
                        <a:rPr lang="nl-NL" sz="2400" dirty="0" smtClean="0"/>
                        <a:t>Discipline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err="1" smtClean="0"/>
                        <a:t>Count</a:t>
                      </a:r>
                      <a:endParaRPr lang="nl-NL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nl-NL" sz="2400" dirty="0" err="1" smtClean="0"/>
                        <a:t>Linguistics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 smtClean="0"/>
                        <a:t>27</a:t>
                      </a:r>
                      <a:endParaRPr lang="nl-NL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nl-NL" sz="2400" dirty="0" err="1" smtClean="0"/>
                        <a:t>History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 smtClean="0"/>
                        <a:t>14</a:t>
                      </a:r>
                      <a:endParaRPr lang="nl-NL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nl-NL" sz="2400" dirty="0" err="1" smtClean="0"/>
                        <a:t>Literary</a:t>
                      </a:r>
                      <a:r>
                        <a:rPr lang="nl-NL" sz="2400" dirty="0" smtClean="0"/>
                        <a:t> Studies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 smtClean="0"/>
                        <a:t>5</a:t>
                      </a:r>
                      <a:endParaRPr lang="nl-NL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nl-NL" sz="2400" dirty="0" smtClean="0"/>
                        <a:t>Communication &amp; Media Studies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 smtClean="0"/>
                        <a:t>4</a:t>
                      </a:r>
                      <a:endParaRPr lang="nl-NL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nl-NL" sz="2400" dirty="0" err="1" smtClean="0"/>
                        <a:t>Cultural</a:t>
                      </a:r>
                      <a:r>
                        <a:rPr lang="nl-NL" sz="2400" dirty="0" smtClean="0"/>
                        <a:t> Sciences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 smtClean="0"/>
                        <a:t>4</a:t>
                      </a:r>
                      <a:endParaRPr lang="nl-NL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nl-NL" sz="2400" dirty="0" err="1" smtClean="0"/>
                        <a:t>Political</a:t>
                      </a:r>
                      <a:r>
                        <a:rPr lang="nl-NL" sz="2400" dirty="0" smtClean="0"/>
                        <a:t> Sciences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 smtClean="0"/>
                        <a:t>4</a:t>
                      </a:r>
                      <a:endParaRPr lang="nl-NL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nl-NL" sz="2400" dirty="0" err="1" smtClean="0"/>
                        <a:t>Computational</a:t>
                      </a:r>
                      <a:r>
                        <a:rPr lang="nl-NL" sz="2400" dirty="0" smtClean="0"/>
                        <a:t> </a:t>
                      </a:r>
                      <a:r>
                        <a:rPr lang="nl-NL" sz="2400" dirty="0" err="1" smtClean="0"/>
                        <a:t>Linguistics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 smtClean="0"/>
                        <a:t>3</a:t>
                      </a:r>
                      <a:endParaRPr lang="nl-NL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nl-NL" sz="2400" baseline="0" dirty="0" smtClean="0"/>
                        <a:t>3 </a:t>
                      </a:r>
                      <a:r>
                        <a:rPr lang="nl-NL" sz="2400" baseline="0" dirty="0" err="1" smtClean="0"/>
                        <a:t>others</a:t>
                      </a:r>
                      <a:r>
                        <a:rPr lang="nl-NL" sz="2400" baseline="0" dirty="0" smtClean="0"/>
                        <a:t> </a:t>
                      </a:r>
                      <a:r>
                        <a:rPr lang="nl-NL" sz="2400" baseline="0" dirty="0" err="1" smtClean="0"/>
                        <a:t>with</a:t>
                      </a:r>
                      <a:r>
                        <a:rPr lang="nl-NL" sz="2400" baseline="0" dirty="0" smtClean="0"/>
                        <a:t> </a:t>
                      </a:r>
                      <a:r>
                        <a:rPr lang="nl-NL" sz="2400" baseline="0" dirty="0" err="1" smtClean="0"/>
                        <a:t>each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 smtClean="0"/>
                        <a:t>1-2</a:t>
                      </a:r>
                      <a:endParaRPr lang="nl-NL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267253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Curation / web applications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19</a:t>
            </a:fld>
            <a:endParaRPr lang="en-GB" noProof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855621"/>
              </p:ext>
            </p:extLst>
          </p:nvPr>
        </p:nvGraphicFramePr>
        <p:xfrm>
          <a:off x="1475656" y="1916832"/>
          <a:ext cx="6624736" cy="432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4754"/>
                <a:gridCol w="1819982"/>
              </a:tblGrid>
              <a:tr h="683273">
                <a:tc>
                  <a:txBody>
                    <a:bodyPr/>
                    <a:lstStyle/>
                    <a:p>
                      <a:r>
                        <a:rPr lang="nl-NL" sz="2400" dirty="0" err="1" smtClean="0"/>
                        <a:t>Linguistics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err="1" smtClean="0"/>
                        <a:t>Count</a:t>
                      </a:r>
                      <a:endParaRPr lang="nl-NL" sz="2400" dirty="0"/>
                    </a:p>
                  </a:txBody>
                  <a:tcPr/>
                </a:tc>
              </a:tr>
              <a:tr h="519601">
                <a:tc>
                  <a:txBody>
                    <a:bodyPr/>
                    <a:lstStyle/>
                    <a:p>
                      <a:r>
                        <a:rPr lang="nl-NL" sz="2400" dirty="0" smtClean="0"/>
                        <a:t>Syntax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 smtClean="0"/>
                        <a:t>13</a:t>
                      </a:r>
                      <a:endParaRPr lang="nl-NL" sz="2400" dirty="0"/>
                    </a:p>
                  </a:txBody>
                  <a:tcPr/>
                </a:tc>
              </a:tr>
              <a:tr h="519601">
                <a:tc>
                  <a:txBody>
                    <a:bodyPr/>
                    <a:lstStyle/>
                    <a:p>
                      <a:r>
                        <a:rPr lang="nl-NL" sz="2400" dirty="0" err="1" smtClean="0"/>
                        <a:t>Morpho</a:t>
                      </a:r>
                      <a:r>
                        <a:rPr lang="nl-NL" sz="2400" dirty="0" smtClean="0"/>
                        <a:t>-syntax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 smtClean="0"/>
                        <a:t>7</a:t>
                      </a:r>
                      <a:endParaRPr lang="nl-NL" sz="2400" dirty="0"/>
                    </a:p>
                  </a:txBody>
                  <a:tcPr/>
                </a:tc>
              </a:tr>
              <a:tr h="519601">
                <a:tc>
                  <a:txBody>
                    <a:bodyPr/>
                    <a:lstStyle/>
                    <a:p>
                      <a:r>
                        <a:rPr lang="nl-NL" sz="2400" dirty="0" err="1" smtClean="0"/>
                        <a:t>Historical</a:t>
                      </a:r>
                      <a:r>
                        <a:rPr lang="nl-NL" sz="2400" dirty="0" smtClean="0"/>
                        <a:t> </a:t>
                      </a:r>
                      <a:r>
                        <a:rPr lang="nl-NL" sz="2400" dirty="0" err="1" smtClean="0"/>
                        <a:t>linguistics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 smtClean="0"/>
                        <a:t>5</a:t>
                      </a:r>
                      <a:endParaRPr lang="nl-NL" sz="2400" dirty="0"/>
                    </a:p>
                  </a:txBody>
                  <a:tcPr/>
                </a:tc>
              </a:tr>
              <a:tr h="519601">
                <a:tc>
                  <a:txBody>
                    <a:bodyPr/>
                    <a:lstStyle/>
                    <a:p>
                      <a:r>
                        <a:rPr lang="nl-NL" sz="2400" dirty="0" err="1" smtClean="0"/>
                        <a:t>Lexicology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 smtClean="0"/>
                        <a:t>5</a:t>
                      </a:r>
                      <a:endParaRPr lang="nl-NL" sz="2400" dirty="0"/>
                    </a:p>
                  </a:txBody>
                  <a:tcPr/>
                </a:tc>
              </a:tr>
              <a:tr h="519601">
                <a:tc>
                  <a:txBody>
                    <a:bodyPr/>
                    <a:lstStyle/>
                    <a:p>
                      <a:r>
                        <a:rPr lang="nl-NL" sz="2400" dirty="0" err="1" smtClean="0"/>
                        <a:t>Dialectology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 smtClean="0"/>
                        <a:t>4</a:t>
                      </a:r>
                      <a:endParaRPr lang="nl-NL" sz="2400" dirty="0"/>
                    </a:p>
                  </a:txBody>
                  <a:tcPr/>
                </a:tc>
              </a:tr>
              <a:tr h="519601">
                <a:tc>
                  <a:txBody>
                    <a:bodyPr/>
                    <a:lstStyle/>
                    <a:p>
                      <a:r>
                        <a:rPr lang="nl-NL" sz="2400" dirty="0" err="1" smtClean="0"/>
                        <a:t>Sign</a:t>
                      </a:r>
                      <a:r>
                        <a:rPr lang="nl-NL" sz="2400" baseline="0" dirty="0" smtClean="0"/>
                        <a:t> Language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 smtClean="0"/>
                        <a:t>4</a:t>
                      </a:r>
                      <a:endParaRPr lang="nl-NL" sz="2400" dirty="0"/>
                    </a:p>
                  </a:txBody>
                  <a:tcPr/>
                </a:tc>
              </a:tr>
              <a:tr h="519601">
                <a:tc>
                  <a:txBody>
                    <a:bodyPr/>
                    <a:lstStyle/>
                    <a:p>
                      <a:r>
                        <a:rPr lang="nl-NL" sz="2400" baseline="0" dirty="0" smtClean="0"/>
                        <a:t>7 </a:t>
                      </a:r>
                      <a:r>
                        <a:rPr lang="nl-NL" sz="2400" baseline="0" dirty="0" err="1" smtClean="0"/>
                        <a:t>others</a:t>
                      </a:r>
                      <a:r>
                        <a:rPr lang="nl-NL" sz="2400" baseline="0" dirty="0" smtClean="0"/>
                        <a:t> </a:t>
                      </a:r>
                      <a:r>
                        <a:rPr lang="nl-NL" sz="2400" baseline="0" dirty="0" err="1" smtClean="0"/>
                        <a:t>with</a:t>
                      </a:r>
                      <a:r>
                        <a:rPr lang="nl-NL" sz="2400" baseline="0" dirty="0" smtClean="0"/>
                        <a:t> </a:t>
                      </a:r>
                      <a:r>
                        <a:rPr lang="nl-NL" sz="2400" baseline="0" dirty="0" err="1" smtClean="0"/>
                        <a:t>each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 smtClean="0"/>
                        <a:t>2</a:t>
                      </a:r>
                      <a:endParaRPr lang="nl-NL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2587863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Infrastructure Core </a:t>
            </a:r>
            <a:endParaRPr lang="en-US" sz="28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CLARIN </a:t>
            </a:r>
            <a:r>
              <a:rPr lang="en-US" sz="2400" dirty="0" err="1" smtClean="0"/>
              <a:t>Centres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Metadata and Searching for data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Federated Content Search</a:t>
            </a: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Resource Curation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Data </a:t>
            </a:r>
            <a:r>
              <a:rPr lang="en-US" sz="2400" dirty="0"/>
              <a:t>Curation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Software Curation &amp; </a:t>
            </a:r>
            <a:r>
              <a:rPr lang="en-US" sz="2400" dirty="0" smtClean="0"/>
              <a:t>Web Applications</a:t>
            </a: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Interoperability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What you can do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Education and Training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Conclusions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Infrastructure Core </a:t>
            </a:r>
            <a:endParaRPr lang="en-US" sz="28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CLARIN </a:t>
            </a:r>
            <a:r>
              <a:rPr lang="en-US" sz="2400" dirty="0" err="1" smtClean="0"/>
              <a:t>Centres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Metadata and Searching for data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Federated Content Search</a:t>
            </a: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Resource Curation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Data </a:t>
            </a:r>
            <a:r>
              <a:rPr lang="en-US" sz="2400" dirty="0"/>
              <a:t>Curation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Software Curation &amp; </a:t>
            </a:r>
            <a:r>
              <a:rPr lang="en-US" sz="2400" dirty="0" smtClean="0"/>
              <a:t>Web Applications</a:t>
            </a:r>
            <a:endParaRPr lang="en-US" sz="24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2800" b="1" dirty="0" smtClean="0"/>
              <a:t>Interoperability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What you can do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Education and Training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Conclusions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20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2177745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Interoperability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Do tools apply to data seamlessly?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Can data be combined  seamlessly?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Can tools be combined seamlessly?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Does CLARIN support data in real-world formats?</a:t>
            </a:r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Interoperability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21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0864142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Syntactic Interoperability</a:t>
            </a:r>
          </a:p>
          <a:p>
            <a:pPr lvl="1">
              <a:lnSpc>
                <a:spcPct val="80000"/>
              </a:lnSpc>
            </a:pPr>
            <a:r>
              <a:rPr lang="en-US" dirty="0" err="1" smtClean="0"/>
              <a:t>FoLIA</a:t>
            </a:r>
            <a:r>
              <a:rPr lang="en-US" dirty="0" smtClean="0"/>
              <a:t> becoming a </a:t>
            </a:r>
            <a:r>
              <a:rPr lang="en-US" i="1" dirty="0" smtClean="0"/>
              <a:t>de facto </a:t>
            </a:r>
            <a:r>
              <a:rPr lang="en-US" dirty="0" smtClean="0"/>
              <a:t>standard format for linguistically annotated text corpora </a:t>
            </a:r>
            <a:r>
              <a:rPr lang="en-US" i="1" dirty="0" smtClean="0"/>
              <a:t>in the Netherlands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TTNWW, </a:t>
            </a:r>
            <a:r>
              <a:rPr lang="en-US" b="1" dirty="0" smtClean="0"/>
              <a:t>PICCL</a:t>
            </a:r>
            <a:r>
              <a:rPr lang="en-US" dirty="0" smtClean="0"/>
              <a:t>, VU-DNC, </a:t>
            </a:r>
            <a:r>
              <a:rPr lang="en-US" b="1" dirty="0" smtClean="0"/>
              <a:t>Nederlab</a:t>
            </a:r>
            <a:r>
              <a:rPr lang="en-US" dirty="0" smtClean="0"/>
              <a:t>, </a:t>
            </a:r>
            <a:r>
              <a:rPr lang="en-US" dirty="0" err="1" smtClean="0"/>
              <a:t>Basilex</a:t>
            </a:r>
            <a:r>
              <a:rPr lang="en-US" dirty="0" smtClean="0"/>
              <a:t>, …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CLAM </a:t>
            </a:r>
            <a:r>
              <a:rPr lang="en-US" i="1" dirty="0" smtClean="0"/>
              <a:t>de facto </a:t>
            </a:r>
            <a:r>
              <a:rPr lang="en-US" dirty="0" smtClean="0"/>
              <a:t>standard </a:t>
            </a:r>
            <a:r>
              <a:rPr lang="en-US" i="1" dirty="0" smtClean="0"/>
              <a:t>in NL</a:t>
            </a:r>
            <a:r>
              <a:rPr lang="en-US" dirty="0" smtClean="0"/>
              <a:t> for turning software into </a:t>
            </a:r>
            <a:r>
              <a:rPr lang="en-US" dirty="0" err="1" smtClean="0"/>
              <a:t>RESTful</a:t>
            </a:r>
            <a:r>
              <a:rPr lang="en-US" dirty="0" smtClean="0"/>
              <a:t> web services</a:t>
            </a:r>
            <a:endParaRPr lang="en-US" i="1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But 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there are also other important formats  that must be supported (TEI, LASSY XML, …)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And still too many ad-hoc formats, often without explicit syntax and semantics</a:t>
            </a:r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Interoperability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10004630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/>
              <a:t>Semantic Interoperability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Data Categories  </a:t>
            </a:r>
            <a:r>
              <a:rPr lang="en-US" dirty="0"/>
              <a:t>for </a:t>
            </a:r>
            <a:r>
              <a:rPr lang="en-US" dirty="0" smtClean="0"/>
              <a:t>metadata elements actually used (e.g. in the VLO)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Data Categories for many data (content) elements defined but hardly used yet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ISOCAT was a useful data category registry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But had many problems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Now replaced by the </a:t>
            </a:r>
            <a:r>
              <a:rPr lang="en-US" b="1" dirty="0" smtClean="0"/>
              <a:t>CLARIN Concept Registry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Solves some of ISOCAT’s problems but not all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Will be addressed in CLARIAH</a:t>
            </a:r>
            <a:endParaRPr lang="en-US" dirty="0"/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Interoperability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3822384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Support for real world formats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 smtClean="0"/>
              <a:t>New research data do not come in standardized formats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But as mixtures of .doc, .</a:t>
            </a:r>
            <a:r>
              <a:rPr lang="en-US" dirty="0" err="1" smtClean="0"/>
              <a:t>docx</a:t>
            </a:r>
            <a:r>
              <a:rPr lang="en-US" dirty="0" smtClean="0"/>
              <a:t>, HTML, PDF, plain text, </a:t>
            </a:r>
            <a:r>
              <a:rPr lang="en-US" dirty="0" err="1" smtClean="0"/>
              <a:t>ePub</a:t>
            </a:r>
            <a:r>
              <a:rPr lang="en-US" dirty="0" smtClean="0"/>
              <a:t>, …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And multiple standard formats must be supported in CLARIN (e.g. both </a:t>
            </a:r>
            <a:r>
              <a:rPr lang="en-US" dirty="0" err="1" smtClean="0"/>
              <a:t>FoLIA</a:t>
            </a:r>
            <a:r>
              <a:rPr lang="en-US" dirty="0" smtClean="0"/>
              <a:t> and TEI)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Support for data conversions via the </a:t>
            </a:r>
            <a:r>
              <a:rPr lang="en-US" b="1" dirty="0" err="1" smtClean="0"/>
              <a:t>OpenConvert</a:t>
            </a:r>
            <a:r>
              <a:rPr lang="en-US" dirty="0" smtClean="0"/>
              <a:t> project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But more is needed 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Will be addressed in CLARIAH</a:t>
            </a:r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Interoperability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46385325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Infrastructure Core </a:t>
            </a:r>
            <a:endParaRPr lang="en-US" sz="28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CLARIN </a:t>
            </a:r>
            <a:r>
              <a:rPr lang="en-US" sz="2400" dirty="0" err="1" smtClean="0"/>
              <a:t>Centres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Metadata and Searching for data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Federated Content Search</a:t>
            </a: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Resource Curation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Data </a:t>
            </a:r>
            <a:r>
              <a:rPr lang="en-US" sz="2400" dirty="0"/>
              <a:t>Curation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Software Curation &amp; </a:t>
            </a:r>
            <a:r>
              <a:rPr lang="en-US" sz="2400" dirty="0" smtClean="0"/>
              <a:t>Web Applications</a:t>
            </a: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Interoperability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2800" b="1" dirty="0" smtClean="0"/>
              <a:t>What you can do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Education and Training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Conclusions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25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2177745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Find and select existing data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Virtual Language Observatory, </a:t>
            </a:r>
            <a:r>
              <a:rPr lang="en-US" sz="2400" dirty="0" err="1" smtClean="0"/>
              <a:t>Meertens</a:t>
            </a:r>
            <a:r>
              <a:rPr lang="en-US" sz="2400" dirty="0" smtClean="0"/>
              <a:t> Metadata Search, </a:t>
            </a:r>
            <a:r>
              <a:rPr lang="en-US" sz="2400" b="1" dirty="0" smtClean="0"/>
              <a:t>CLARIN-NL Portal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Create new data through OCR and orthographic </a:t>
            </a:r>
            <a:r>
              <a:rPr lang="en-US" dirty="0" err="1" smtClean="0"/>
              <a:t>normalisation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b="1" dirty="0" smtClean="0"/>
              <a:t>PICCL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Create metadata for new or existing data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CMDI Registry, CMDI profile editor, metadata editors (e.g. ARBIL), …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can do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26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41023087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/>
              <a:t>Make semantics of metadata and data explicit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ISOCAT, RELCAT, </a:t>
            </a:r>
            <a:r>
              <a:rPr lang="en-US" dirty="0" err="1"/>
              <a:t>SchemaCAT</a:t>
            </a:r>
            <a:r>
              <a:rPr lang="en-US" dirty="0"/>
              <a:t> 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now replaced by </a:t>
            </a:r>
            <a:r>
              <a:rPr lang="en-US" b="1" dirty="0"/>
              <a:t>CLARIN Concept Registry (CCR)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CLAVAS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Enrich data with various kinds of annotations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TTNWW 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Orthographic </a:t>
            </a:r>
            <a:r>
              <a:rPr lang="en-US" sz="2000" dirty="0" err="1" smtClean="0"/>
              <a:t>normalisation</a:t>
            </a:r>
            <a:r>
              <a:rPr lang="en-US" sz="2000" dirty="0" smtClean="0"/>
              <a:t>, </a:t>
            </a:r>
            <a:r>
              <a:rPr lang="en-US" sz="2000" dirty="0" err="1" smtClean="0"/>
              <a:t>pos</a:t>
            </a:r>
            <a:r>
              <a:rPr lang="en-US" sz="2000" dirty="0" smtClean="0"/>
              <a:t>-tagging, </a:t>
            </a:r>
            <a:r>
              <a:rPr lang="en-US" sz="2000" dirty="0" err="1" smtClean="0"/>
              <a:t>lemmatisation</a:t>
            </a:r>
            <a:r>
              <a:rPr lang="en-US" sz="2000" dirty="0" smtClean="0"/>
              <a:t>, parsing, named entity recognition, …. </a:t>
            </a:r>
          </a:p>
          <a:p>
            <a:pPr lvl="1">
              <a:lnSpc>
                <a:spcPct val="80000"/>
              </a:lnSpc>
            </a:pPr>
            <a:r>
              <a:rPr lang="en-US" sz="2400" dirty="0" err="1" smtClean="0"/>
              <a:t>Adelheid</a:t>
            </a:r>
            <a:r>
              <a:rPr lang="en-US" sz="2400" dirty="0" smtClean="0"/>
              <a:t>, INPOLDER, </a:t>
            </a:r>
            <a:r>
              <a:rPr lang="en-US" sz="2400" b="1" dirty="0" err="1" smtClean="0"/>
              <a:t>PaQu</a:t>
            </a:r>
            <a:r>
              <a:rPr lang="en-US" sz="2400" dirty="0" smtClean="0"/>
              <a:t>, </a:t>
            </a:r>
            <a:r>
              <a:rPr lang="en-US" sz="2400" b="1" dirty="0" err="1" smtClean="0"/>
              <a:t>ColTime</a:t>
            </a:r>
            <a:r>
              <a:rPr lang="en-US" sz="2400" dirty="0" smtClean="0"/>
              <a:t> and </a:t>
            </a:r>
            <a:r>
              <a:rPr lang="en-US" sz="2400" b="1" dirty="0" smtClean="0"/>
              <a:t>EXILSEA</a:t>
            </a:r>
            <a:r>
              <a:rPr lang="en-US" sz="2400" dirty="0" smtClean="0"/>
              <a:t> extensions to ELAN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Upload enriched data to search applications</a:t>
            </a:r>
          </a:p>
          <a:p>
            <a:pPr lvl="1">
              <a:lnSpc>
                <a:spcPct val="80000"/>
              </a:lnSpc>
            </a:pPr>
            <a:r>
              <a:rPr lang="en-US" sz="2400" b="1" dirty="0" err="1" smtClean="0"/>
              <a:t>PaQu</a:t>
            </a:r>
            <a:r>
              <a:rPr lang="en-US" sz="2400" dirty="0" smtClean="0"/>
              <a:t>, </a:t>
            </a:r>
            <a:r>
              <a:rPr lang="en-US" sz="2400" b="1" dirty="0" err="1" smtClean="0"/>
              <a:t>AutoSearch</a:t>
            </a:r>
            <a:endParaRPr lang="en-US" sz="2400" b="1" dirty="0" smtClean="0"/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can do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27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688873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Search, browse in data and analyze (meta)data and query results</a:t>
            </a:r>
          </a:p>
          <a:p>
            <a:pPr lvl="1">
              <a:lnSpc>
                <a:spcPct val="80000"/>
              </a:lnSpc>
            </a:pPr>
            <a:r>
              <a:rPr lang="en-US" sz="2400" b="1" dirty="0" err="1" smtClean="0"/>
              <a:t>OpenSONAR</a:t>
            </a:r>
            <a:r>
              <a:rPr lang="en-US" sz="2400" dirty="0" smtClean="0"/>
              <a:t>, </a:t>
            </a:r>
            <a:r>
              <a:rPr lang="en-US" sz="2400" dirty="0" err="1" smtClean="0"/>
              <a:t>GrETEL</a:t>
            </a:r>
            <a:r>
              <a:rPr lang="en-US" sz="2400" dirty="0" smtClean="0"/>
              <a:t>, </a:t>
            </a:r>
            <a:r>
              <a:rPr lang="en-US" sz="2400" b="1" dirty="0" err="1" smtClean="0"/>
              <a:t>PaQu</a:t>
            </a:r>
            <a:r>
              <a:rPr lang="en-US" sz="2400" dirty="0" smtClean="0"/>
              <a:t>, MIMORE, FESLI, </a:t>
            </a:r>
            <a:r>
              <a:rPr lang="en-US" sz="2400" b="1" dirty="0" smtClean="0"/>
              <a:t>SHEBANQ</a:t>
            </a:r>
            <a:r>
              <a:rPr lang="en-US" sz="2400" dirty="0" smtClean="0"/>
              <a:t>, </a:t>
            </a:r>
            <a:r>
              <a:rPr lang="en-US" sz="2400" b="1" dirty="0" err="1" smtClean="0"/>
              <a:t>AutoSearch</a:t>
            </a:r>
            <a:r>
              <a:rPr lang="en-US" sz="2400" dirty="0" smtClean="0"/>
              <a:t>, …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Arthurian Fiction, </a:t>
            </a:r>
            <a:r>
              <a:rPr lang="en-US" sz="2400" dirty="0" err="1" smtClean="0"/>
              <a:t>NameScape</a:t>
            </a:r>
            <a:r>
              <a:rPr lang="en-US" sz="2400" dirty="0" smtClean="0"/>
              <a:t>, </a:t>
            </a:r>
            <a:r>
              <a:rPr lang="en-US" sz="2400" b="1" dirty="0" smtClean="0"/>
              <a:t>COBWWWEB</a:t>
            </a:r>
            <a:r>
              <a:rPr lang="en-US" sz="2400" dirty="0" smtClean="0"/>
              <a:t>, </a:t>
            </a:r>
            <a:r>
              <a:rPr lang="en-US" sz="2400" b="1" dirty="0" err="1" smtClean="0"/>
              <a:t>eBNM</a:t>
            </a:r>
            <a:r>
              <a:rPr lang="en-US" sz="2400" b="1" dirty="0" smtClean="0"/>
              <a:t>+</a:t>
            </a:r>
            <a:r>
              <a:rPr lang="en-US" sz="2400" dirty="0" smtClean="0"/>
              <a:t>, C-DSD, </a:t>
            </a:r>
            <a:r>
              <a:rPr lang="en-US" sz="2400" b="1" dirty="0" smtClean="0"/>
              <a:t>DSS</a:t>
            </a:r>
            <a:r>
              <a:rPr lang="en-US" sz="2400" dirty="0" smtClean="0"/>
              <a:t>, </a:t>
            </a:r>
            <a:r>
              <a:rPr lang="en-US" sz="2400" b="1" dirty="0" err="1"/>
              <a:t>RemBench</a:t>
            </a:r>
            <a:r>
              <a:rPr lang="en-US" sz="2400" dirty="0"/>
              <a:t>, </a:t>
            </a:r>
            <a:r>
              <a:rPr lang="en-US" sz="2400" b="1" dirty="0"/>
              <a:t>Nederlab,</a:t>
            </a:r>
            <a:r>
              <a:rPr lang="en-US" sz="2400" dirty="0"/>
              <a:t> </a:t>
            </a:r>
            <a:r>
              <a:rPr lang="en-US" sz="2400" dirty="0" smtClean="0"/>
              <a:t>…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Interviews, WIP, VK, </a:t>
            </a:r>
            <a:r>
              <a:rPr lang="en-US" sz="2400" dirty="0" err="1" smtClean="0"/>
              <a:t>Polimedia</a:t>
            </a:r>
            <a:r>
              <a:rPr lang="en-US" sz="2400" dirty="0" smtClean="0"/>
              <a:t>, CKCC, DSS, </a:t>
            </a:r>
            <a:r>
              <a:rPr lang="en-US" sz="2400" b="1" dirty="0" smtClean="0"/>
              <a:t>AVResearcherXL</a:t>
            </a:r>
            <a:r>
              <a:rPr lang="en-US" sz="2400" dirty="0" smtClean="0"/>
              <a:t>, …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DUELME, WFT-GTB, </a:t>
            </a:r>
            <a:r>
              <a:rPr lang="en-US" sz="2400" b="1" dirty="0" smtClean="0"/>
              <a:t>CORNETTO</a:t>
            </a:r>
            <a:r>
              <a:rPr lang="en-US" sz="2400" dirty="0" smtClean="0"/>
              <a:t>, …</a:t>
            </a:r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can do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28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10275236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Visualize data analyses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COAVA, FESLI, MIMORE, </a:t>
            </a:r>
            <a:r>
              <a:rPr lang="en-US" sz="2400" dirty="0" err="1"/>
              <a:t>Gabmap</a:t>
            </a:r>
            <a:r>
              <a:rPr lang="en-US" sz="2400" dirty="0"/>
              <a:t>, </a:t>
            </a:r>
            <a:r>
              <a:rPr lang="en-US" sz="2400" b="1" dirty="0"/>
              <a:t>SHEBANQ</a:t>
            </a:r>
            <a:r>
              <a:rPr lang="en-US" sz="2400" dirty="0"/>
              <a:t>, </a:t>
            </a:r>
            <a:r>
              <a:rPr lang="en-US" sz="2400" b="1" dirty="0" smtClean="0"/>
              <a:t>Nederlab</a:t>
            </a:r>
            <a:r>
              <a:rPr lang="en-US" sz="2400" dirty="0" smtClean="0"/>
              <a:t>, </a:t>
            </a:r>
            <a:r>
              <a:rPr lang="en-US" sz="2400" b="1" dirty="0" err="1" smtClean="0"/>
              <a:t>OpenSONAR</a:t>
            </a:r>
            <a:r>
              <a:rPr lang="en-US" sz="2400" dirty="0" smtClean="0"/>
              <a:t>, …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CKCC, MIGMAP, </a:t>
            </a:r>
            <a:r>
              <a:rPr lang="en-US" sz="2400" b="1" dirty="0" smtClean="0"/>
              <a:t>AVResearcherXL</a:t>
            </a:r>
            <a:endParaRPr lang="en-US" sz="28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Store new data safely at a CLARIN Centre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All 5 </a:t>
            </a:r>
            <a:r>
              <a:rPr lang="en-US" sz="2400" dirty="0" err="1" smtClean="0"/>
              <a:t>centres</a:t>
            </a:r>
            <a:r>
              <a:rPr lang="en-US" sz="2400" dirty="0" smtClean="0"/>
              <a:t> have the Data Seal of Approval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4 </a:t>
            </a:r>
            <a:r>
              <a:rPr lang="en-US" sz="2400" dirty="0" err="1" smtClean="0"/>
              <a:t>centres</a:t>
            </a:r>
            <a:r>
              <a:rPr lang="en-US" sz="2400" dirty="0" smtClean="0"/>
              <a:t> are certified CLARIN </a:t>
            </a:r>
            <a:r>
              <a:rPr lang="en-US" sz="2400" dirty="0" err="1" smtClean="0"/>
              <a:t>Centres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can do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9633727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Infrastructure Core </a:t>
            </a:r>
            <a:endParaRPr lang="en-US" sz="2800" dirty="0" smtClean="0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/>
              <a:t>CLARIN </a:t>
            </a:r>
            <a:r>
              <a:rPr lang="en-US" sz="2400" b="1" dirty="0" err="1" smtClean="0"/>
              <a:t>Centres</a:t>
            </a:r>
            <a:endParaRPr lang="en-US" sz="2400" b="1" dirty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Metadata and Searching for data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Federated Content Search</a:t>
            </a: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Resource Curation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Data </a:t>
            </a:r>
            <a:r>
              <a:rPr lang="en-US" sz="2400" dirty="0"/>
              <a:t>Curation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Software Curation &amp; </a:t>
            </a:r>
            <a:r>
              <a:rPr lang="en-US" sz="2400" dirty="0" smtClean="0"/>
              <a:t>Web Applications</a:t>
            </a: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Interoperability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What you can do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Education and Training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Conclusions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09484874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algn="ctr"/>
            <a:endParaRPr lang="en-US" sz="2000" dirty="0" smtClean="0"/>
          </a:p>
          <a:p>
            <a:pPr algn="ctr"/>
            <a:r>
              <a:rPr lang="en-US" dirty="0" smtClean="0"/>
              <a:t>Use (elements from)  the CLARIN infrastructure</a:t>
            </a:r>
          </a:p>
          <a:p>
            <a:pPr algn="ctr"/>
            <a:r>
              <a:rPr lang="en-US" dirty="0" smtClean="0"/>
              <a:t>Join </a:t>
            </a:r>
            <a:r>
              <a:rPr lang="en-US" dirty="0" smtClean="0"/>
              <a:t>user groups of specific services</a:t>
            </a:r>
          </a:p>
          <a:p>
            <a:pPr algn="ctr"/>
            <a:r>
              <a:rPr lang="en-US" dirty="0" smtClean="0"/>
              <a:t>Provide feedback so that we can further improve CLARIN</a:t>
            </a:r>
          </a:p>
          <a:p>
            <a:pPr algn="ctr"/>
            <a:r>
              <a:rPr lang="en-US" dirty="0" smtClean="0"/>
              <a:t>So that you can improve your research</a:t>
            </a:r>
          </a:p>
          <a:p>
            <a:endParaRPr lang="en-US" sz="16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Invitation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30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980192480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Infrastructure Core </a:t>
            </a:r>
            <a:endParaRPr lang="en-US" sz="28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CLARIN </a:t>
            </a:r>
            <a:r>
              <a:rPr lang="en-US" sz="2400" dirty="0" err="1" smtClean="0"/>
              <a:t>Centres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Metadata and Searching for data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Federated Content Search</a:t>
            </a: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Resource Curation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Data </a:t>
            </a:r>
            <a:r>
              <a:rPr lang="en-US" sz="2400" dirty="0"/>
              <a:t>Curation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Software Curation &amp; </a:t>
            </a:r>
            <a:r>
              <a:rPr lang="en-US" sz="2400" dirty="0" smtClean="0"/>
              <a:t>Web Applications</a:t>
            </a: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Interoperability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What you can do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2800" b="1" dirty="0" smtClean="0"/>
              <a:t>Education and Training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Conclusions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31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2177745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How do you learn to use these tools?</a:t>
            </a:r>
          </a:p>
          <a:p>
            <a:pPr lvl="1"/>
            <a:r>
              <a:rPr lang="en-US" dirty="0" smtClean="0"/>
              <a:t>Courses / tutorials regularly organized</a:t>
            </a:r>
          </a:p>
          <a:p>
            <a:pPr lvl="1"/>
            <a:r>
              <a:rPr lang="en-US" dirty="0" smtClean="0"/>
              <a:t>LOT </a:t>
            </a:r>
            <a:r>
              <a:rPr lang="en-US" dirty="0" smtClean="0">
                <a:hlinkClick r:id="rId2"/>
              </a:rPr>
              <a:t>summer</a:t>
            </a:r>
            <a:r>
              <a:rPr lang="en-US" dirty="0" smtClean="0"/>
              <a:t> / </a:t>
            </a:r>
            <a:r>
              <a:rPr lang="en-US" dirty="0" smtClean="0">
                <a:hlinkClick r:id="rId3"/>
              </a:rPr>
              <a:t>winter</a:t>
            </a:r>
            <a:r>
              <a:rPr lang="en-US" dirty="0" smtClean="0"/>
              <a:t> school courses</a:t>
            </a:r>
          </a:p>
          <a:p>
            <a:pPr lvl="1"/>
            <a:r>
              <a:rPr lang="en-US" dirty="0" smtClean="0"/>
              <a:t>Demonstration scenarios and/or screen casts</a:t>
            </a:r>
          </a:p>
          <a:p>
            <a:pPr lvl="2"/>
            <a:r>
              <a:rPr lang="en-US" dirty="0" smtClean="0"/>
              <a:t>E.g. for </a:t>
            </a:r>
            <a:r>
              <a:rPr lang="en-US" dirty="0" err="1" smtClean="0">
                <a:hlinkClick r:id="rId4"/>
              </a:rPr>
              <a:t>Gabmap</a:t>
            </a:r>
            <a:r>
              <a:rPr lang="en-US" dirty="0" smtClean="0"/>
              <a:t>  </a:t>
            </a:r>
            <a:r>
              <a:rPr lang="en-US" dirty="0" err="1" smtClean="0">
                <a:hlinkClick r:id="rId5"/>
              </a:rPr>
              <a:t>GrETEL</a:t>
            </a:r>
            <a:r>
              <a:rPr lang="en-US" dirty="0" smtClean="0"/>
              <a:t> </a:t>
            </a:r>
            <a:r>
              <a:rPr lang="en-US" dirty="0" err="1" smtClean="0">
                <a:hlinkClick r:id="rId6"/>
              </a:rPr>
              <a:t>OpenSONAR</a:t>
            </a:r>
            <a:endParaRPr lang="en-US" dirty="0" smtClean="0"/>
          </a:p>
          <a:p>
            <a:pPr lvl="1"/>
            <a:r>
              <a:rPr lang="en-US" dirty="0" smtClean="0"/>
              <a:t>Educational modules via the </a:t>
            </a:r>
            <a:r>
              <a:rPr lang="en-US" dirty="0" smtClean="0">
                <a:hlinkClick r:id="rId7"/>
              </a:rPr>
              <a:t>portal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>
                <a:hlinkClick r:id="rId8"/>
              </a:rPr>
              <a:t>https</a:t>
            </a:r>
            <a:r>
              <a:rPr lang="en-US" dirty="0">
                <a:hlinkClick r:id="rId8"/>
              </a:rPr>
              <a:t>://dev.clarin.nl/node/CLARIN%20Educational%20Packages</a:t>
            </a:r>
            <a:endParaRPr lang="en-US" dirty="0" smtClean="0"/>
          </a:p>
          <a:p>
            <a:pPr lvl="1"/>
            <a:r>
              <a:rPr lang="en-US" dirty="0" smtClean="0"/>
              <a:t>Helpdesk: </a:t>
            </a:r>
            <a:r>
              <a:rPr lang="en-US" dirty="0" smtClean="0">
                <a:hlinkClick r:id="rId9"/>
              </a:rPr>
              <a:t>helpdesk@clarin.nl</a:t>
            </a:r>
            <a:r>
              <a:rPr lang="en-US" dirty="0" smtClean="0"/>
              <a:t>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&amp; Training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216845498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dirty="0" smtClean="0"/>
              <a:t>Do you want to know more?</a:t>
            </a:r>
          </a:p>
          <a:p>
            <a:pPr lvl="1"/>
            <a:r>
              <a:rPr lang="en-US" dirty="0" smtClean="0"/>
              <a:t>Visit the </a:t>
            </a:r>
            <a:r>
              <a:rPr lang="en-US" dirty="0" smtClean="0">
                <a:hlinkClick r:id="rId2"/>
              </a:rPr>
              <a:t>CLARIN-NL </a:t>
            </a:r>
            <a:r>
              <a:rPr lang="en-US" dirty="0" smtClean="0">
                <a:hlinkClick r:id="rId2"/>
              </a:rPr>
              <a:t>portal</a:t>
            </a:r>
            <a:endParaRPr lang="en-US" dirty="0" smtClean="0"/>
          </a:p>
          <a:p>
            <a:pPr lvl="2"/>
            <a:r>
              <a:rPr lang="en-US" dirty="0" smtClean="0">
                <a:hlinkClick r:id="rId2"/>
              </a:rPr>
              <a:t>http://portal.clarin.nl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View the </a:t>
            </a:r>
            <a:r>
              <a:rPr lang="en-US" dirty="0" smtClean="0">
                <a:hlinkClick r:id="rId3"/>
              </a:rPr>
              <a:t>CLARIN-NL </a:t>
            </a:r>
            <a:r>
              <a:rPr lang="en-US" dirty="0" smtClean="0">
                <a:hlinkClick r:id="rId3"/>
              </a:rPr>
              <a:t>movies</a:t>
            </a:r>
            <a:endParaRPr lang="en-US" dirty="0" smtClean="0"/>
          </a:p>
          <a:p>
            <a:pPr lvl="2"/>
            <a:r>
              <a:rPr lang="nl-NL" dirty="0">
                <a:hlinkClick r:id="rId3"/>
              </a:rPr>
              <a:t>http://</a:t>
            </a:r>
            <a:r>
              <a:rPr lang="nl-NL" dirty="0" smtClean="0">
                <a:hlinkClick r:id="rId3"/>
              </a:rPr>
              <a:t>www.clarin.nl/node/403</a:t>
            </a:r>
            <a:r>
              <a:rPr lang="nl-NL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Visit the demonstrations today</a:t>
            </a:r>
          </a:p>
          <a:p>
            <a:pPr lvl="1"/>
            <a:r>
              <a:rPr lang="en-US" dirty="0"/>
              <a:t>Ask me (or others) today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&amp; Training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69678063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Infrastructure Core </a:t>
            </a:r>
            <a:endParaRPr lang="en-US" sz="28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CLARIN </a:t>
            </a:r>
            <a:r>
              <a:rPr lang="en-US" sz="2400" dirty="0" err="1" smtClean="0"/>
              <a:t>Centres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Metadata and Searching for data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Federated Content Search</a:t>
            </a: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Resource Curation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Data </a:t>
            </a:r>
            <a:r>
              <a:rPr lang="en-US" sz="2400" dirty="0"/>
              <a:t>Curation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Software Curation &amp; </a:t>
            </a:r>
            <a:r>
              <a:rPr lang="en-US" sz="2400" dirty="0" smtClean="0"/>
              <a:t>Web Applications</a:t>
            </a: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Interoperability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What you can do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Education and Training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2800" b="1" dirty="0" smtClean="0"/>
              <a:t>Conclusions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2177745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CLARIN is starting to provide the data, facilities and services to carry out humanities research supported by large amounts of data and tools</a:t>
            </a:r>
          </a:p>
          <a:p>
            <a:r>
              <a:rPr lang="en-US" sz="2400" dirty="0" smtClean="0"/>
              <a:t>With easy interfaces and easy search options (no technical background needed)</a:t>
            </a:r>
          </a:p>
          <a:p>
            <a:r>
              <a:rPr lang="en-US" sz="2400" dirty="0"/>
              <a:t>S</a:t>
            </a:r>
            <a:r>
              <a:rPr lang="en-US" sz="2400" dirty="0" smtClean="0"/>
              <a:t>ome </a:t>
            </a:r>
            <a:r>
              <a:rPr lang="en-US" sz="2400" dirty="0" smtClean="0"/>
              <a:t>training </a:t>
            </a:r>
            <a:r>
              <a:rPr lang="en-US" sz="2400" dirty="0" smtClean="0"/>
              <a:t>in using the tools is needed</a:t>
            </a:r>
          </a:p>
          <a:p>
            <a:pPr lvl="1"/>
            <a:r>
              <a:rPr lang="en-US" sz="2000" dirty="0" smtClean="0"/>
              <a:t>To </a:t>
            </a:r>
            <a:r>
              <a:rPr lang="en-US" sz="2000" dirty="0" smtClean="0"/>
              <a:t>use the </a:t>
            </a:r>
            <a:r>
              <a:rPr lang="en-US" sz="2000" dirty="0" smtClean="0"/>
              <a:t>possibilities </a:t>
            </a:r>
            <a:r>
              <a:rPr lang="en-US" sz="2000" dirty="0"/>
              <a:t>optimally </a:t>
            </a:r>
            <a:endParaRPr lang="en-US" sz="2000" dirty="0" smtClean="0"/>
          </a:p>
          <a:p>
            <a:pPr lvl="1"/>
            <a:r>
              <a:rPr lang="en-US" sz="2000" dirty="0" smtClean="0"/>
              <a:t>To understand the </a:t>
            </a:r>
            <a:r>
              <a:rPr lang="en-US" sz="2000" dirty="0" smtClean="0"/>
              <a:t>limitations of the data and the tools</a:t>
            </a:r>
          </a:p>
          <a:p>
            <a:pPr lvl="1"/>
            <a:r>
              <a:rPr lang="en-US" sz="2000" dirty="0" smtClean="0"/>
              <a:t>Educational modules </a:t>
            </a:r>
            <a:r>
              <a:rPr lang="en-US" sz="2000" dirty="0" smtClean="0"/>
              <a:t>for </a:t>
            </a:r>
            <a:r>
              <a:rPr lang="en-US" sz="2000" dirty="0" smtClean="0"/>
              <a:t>selected </a:t>
            </a:r>
            <a:r>
              <a:rPr lang="en-US" sz="2000" dirty="0" smtClean="0"/>
              <a:t>functionality are available</a:t>
            </a:r>
          </a:p>
          <a:p>
            <a:pPr lvl="1"/>
            <a:r>
              <a:rPr lang="en-US" sz="2000" dirty="0" smtClean="0"/>
              <a:t>Tutorials / trainings will continue to be regularly organized</a:t>
            </a:r>
            <a:endParaRPr lang="en-US" sz="20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(1)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35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But there is still a lot to </a:t>
            </a:r>
            <a:r>
              <a:rPr lang="en-US" sz="2400" dirty="0" smtClean="0"/>
              <a:t>do</a:t>
            </a:r>
          </a:p>
          <a:p>
            <a:pPr lvl="1"/>
            <a:r>
              <a:rPr lang="en-US" sz="2000" dirty="0" smtClean="0"/>
              <a:t>Extensions of  </a:t>
            </a:r>
            <a:r>
              <a:rPr lang="en-US" sz="2000" dirty="0"/>
              <a:t>and </a:t>
            </a:r>
            <a:r>
              <a:rPr lang="en-US" sz="2000" dirty="0" smtClean="0"/>
              <a:t>improvements </a:t>
            </a:r>
            <a:r>
              <a:rPr lang="en-US" sz="2000" dirty="0"/>
              <a:t>in metadata</a:t>
            </a:r>
          </a:p>
          <a:p>
            <a:pPr lvl="1"/>
            <a:r>
              <a:rPr lang="en-US" sz="2000" dirty="0"/>
              <a:t>Improvements of VLO</a:t>
            </a:r>
          </a:p>
          <a:p>
            <a:pPr lvl="1"/>
            <a:r>
              <a:rPr lang="en-US" sz="2000" dirty="0" smtClean="0"/>
              <a:t>Improved functionality for most tools</a:t>
            </a:r>
          </a:p>
          <a:p>
            <a:pPr lvl="2"/>
            <a:r>
              <a:rPr lang="en-US" sz="1600" dirty="0" smtClean="0"/>
              <a:t>Need / desire found b y actual use of the tools</a:t>
            </a:r>
          </a:p>
          <a:p>
            <a:pPr lvl="1"/>
            <a:r>
              <a:rPr lang="en-US" sz="2000" dirty="0" smtClean="0"/>
              <a:t>Extend and improve search options for individual resources</a:t>
            </a:r>
            <a:endParaRPr lang="en-US" sz="2000" dirty="0" smtClean="0"/>
          </a:p>
          <a:p>
            <a:pPr lvl="1"/>
            <a:r>
              <a:rPr lang="en-US" sz="2000" dirty="0" smtClean="0"/>
              <a:t>Create options of searching across different resources of the same type</a:t>
            </a:r>
          </a:p>
          <a:p>
            <a:pPr lvl="1"/>
            <a:r>
              <a:rPr lang="en-US" sz="2000" dirty="0" smtClean="0"/>
              <a:t>Improved interoperability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(2)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36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dirty="0" smtClean="0"/>
              <a:t>A successor project is needed! </a:t>
            </a:r>
          </a:p>
          <a:p>
            <a:r>
              <a:rPr lang="en-US" dirty="0" smtClean="0"/>
              <a:t>CLARIAH </a:t>
            </a:r>
            <a:r>
              <a:rPr lang="en-US" dirty="0" smtClean="0">
                <a:hlinkClick r:id="rId2"/>
              </a:rPr>
              <a:t>www.clariah.nl</a:t>
            </a:r>
            <a:r>
              <a:rPr lang="en-US" dirty="0" smtClean="0"/>
              <a:t> </a:t>
            </a:r>
          </a:p>
          <a:p>
            <a:r>
              <a:rPr lang="en-US" dirty="0" smtClean="0"/>
              <a:t>Proposal approved June 1, 2014</a:t>
            </a:r>
            <a:endParaRPr lang="en-US" dirty="0" smtClean="0"/>
          </a:p>
          <a:p>
            <a:r>
              <a:rPr lang="en-US" dirty="0" smtClean="0"/>
              <a:t>S</a:t>
            </a:r>
            <a:r>
              <a:rPr lang="en-US" dirty="0" smtClean="0"/>
              <a:t>tarted </a:t>
            </a:r>
            <a:r>
              <a:rPr lang="en-US" dirty="0" smtClean="0"/>
              <a:t>Jan 1</a:t>
            </a:r>
            <a:r>
              <a:rPr lang="en-US" baseline="30000" dirty="0" smtClean="0"/>
              <a:t>st</a:t>
            </a:r>
            <a:r>
              <a:rPr lang="en-US" dirty="0" smtClean="0"/>
              <a:t>, 2015</a:t>
            </a:r>
          </a:p>
          <a:p>
            <a:r>
              <a:rPr lang="en-US" dirty="0" smtClean="0"/>
              <a:t>Kick-off this </a:t>
            </a:r>
            <a:r>
              <a:rPr lang="en-US" dirty="0"/>
              <a:t>afternoon</a:t>
            </a:r>
          </a:p>
          <a:p>
            <a:endParaRPr lang="en-US" sz="16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Conclusions(3)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37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endParaRPr lang="en-US" dirty="0" smtClean="0"/>
          </a:p>
          <a:p>
            <a:pPr marL="609600" indent="-609600" eaLnBrk="1" hangingPunct="1">
              <a:buFontTx/>
              <a:buNone/>
            </a:pPr>
            <a:endParaRPr lang="en-US" dirty="0" smtClean="0"/>
          </a:p>
          <a:p>
            <a:pPr marL="609600" indent="-609600" eaLnBrk="1" hangingPunct="1">
              <a:buFontTx/>
              <a:buNone/>
            </a:pPr>
            <a:endParaRPr lang="en-US" dirty="0" smtClean="0"/>
          </a:p>
          <a:p>
            <a:pPr marL="609600" indent="-609600" algn="ctr" eaLnBrk="1" hangingPunct="1">
              <a:buFontTx/>
              <a:buNone/>
            </a:pPr>
            <a:r>
              <a:rPr lang="en-US" sz="5400" dirty="0" smtClean="0"/>
              <a:t>Thanks for your attention!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38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33400" y="914400"/>
            <a:ext cx="80772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600" dirty="0" smtClean="0"/>
          </a:p>
          <a:p>
            <a:endParaRPr lang="en-US" sz="3600" dirty="0"/>
          </a:p>
          <a:p>
            <a:endParaRPr lang="en-US" sz="3600" dirty="0" smtClean="0"/>
          </a:p>
          <a:p>
            <a:endParaRPr lang="en-US" sz="3600" dirty="0"/>
          </a:p>
          <a:p>
            <a:pPr algn="ctr"/>
            <a:r>
              <a:rPr lang="en-US" sz="3600" dirty="0" smtClean="0"/>
              <a:t>DO </a:t>
            </a:r>
            <a:r>
              <a:rPr lang="en-US" sz="3600" dirty="0"/>
              <a:t>NOT ENTER HERE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39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5 CLARIN </a:t>
            </a:r>
            <a:r>
              <a:rPr lang="en-US" dirty="0" err="1" smtClean="0"/>
              <a:t>Centres</a:t>
            </a:r>
            <a:r>
              <a:rPr lang="en-US" dirty="0" smtClean="0"/>
              <a:t> (‘Type B </a:t>
            </a:r>
            <a:r>
              <a:rPr lang="en-US" dirty="0" err="1" smtClean="0"/>
              <a:t>Centres’</a:t>
            </a:r>
            <a:r>
              <a:rPr lang="en-US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MPI</a:t>
            </a:r>
          </a:p>
          <a:p>
            <a:pPr lvl="1">
              <a:lnSpc>
                <a:spcPct val="80000"/>
              </a:lnSpc>
            </a:pPr>
            <a:r>
              <a:rPr lang="en-US" dirty="0" err="1" smtClean="0"/>
              <a:t>Meertens</a:t>
            </a:r>
            <a:r>
              <a:rPr lang="en-US" dirty="0" smtClean="0"/>
              <a:t> Institute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INL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Huygens ING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DANS</a:t>
            </a:r>
          </a:p>
          <a:p>
            <a:pPr>
              <a:lnSpc>
                <a:spcPct val="80000"/>
              </a:lnSpc>
            </a:pPr>
            <a:r>
              <a:rPr lang="en-US" dirty="0"/>
              <a:t>3</a:t>
            </a:r>
            <a:r>
              <a:rPr lang="en-US" dirty="0" smtClean="0"/>
              <a:t> CLARIN Data Providers (‘Type D </a:t>
            </a:r>
            <a:r>
              <a:rPr lang="en-US" dirty="0" err="1" smtClean="0"/>
              <a:t>Centres’</a:t>
            </a:r>
            <a:r>
              <a:rPr lang="en-US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National Library (KB)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Utrecht University Library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Netherlands Institute for Sound and Vision </a:t>
            </a:r>
            <a:endParaRPr lang="en-US" dirty="0"/>
          </a:p>
          <a:p>
            <a:pPr lvl="1">
              <a:lnSpc>
                <a:spcPct val="80000"/>
              </a:lnSpc>
            </a:pPr>
            <a:endParaRPr lang="en-US" sz="24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 Core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99025276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CLARIN </a:t>
            </a:r>
            <a:r>
              <a:rPr lang="en-US" dirty="0" err="1" smtClean="0"/>
              <a:t>Centres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Have set up</a:t>
            </a:r>
            <a:r>
              <a:rPr lang="en-US" sz="2400" dirty="0" smtClean="0"/>
              <a:t> a proper repository system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So resources can be stored there</a:t>
            </a:r>
            <a:endParaRPr lang="en-US" sz="20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Have their CMDI-metadata harvestable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So resources are visible to others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Support for persistent identifiers (PIDs)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So links to resources  are ‘never’ broken</a:t>
            </a:r>
            <a:endParaRPr lang="en-US" sz="20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Long-term archiving solution in place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So resources will not get lost</a:t>
            </a:r>
            <a:endParaRPr lang="en-US" sz="20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Provisions for federated identity management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So you can login with your own institute account  (single sign-on)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Have </a:t>
            </a:r>
            <a:r>
              <a:rPr lang="en-US" sz="2400" dirty="0" smtClean="0"/>
              <a:t>acquired the </a:t>
            </a:r>
            <a:r>
              <a:rPr lang="en-US" sz="2400" dirty="0"/>
              <a:t>Data Seal of Approval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So the data repositories can be trusted and are sustainable</a:t>
            </a:r>
            <a:endParaRPr lang="en-US" dirty="0" smtClean="0"/>
          </a:p>
          <a:p>
            <a:pPr lvl="1">
              <a:lnSpc>
                <a:spcPct val="80000"/>
              </a:lnSpc>
            </a:pPr>
            <a:endParaRPr lang="en-US" sz="24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 Core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5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38838886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CLARIN Type A </a:t>
            </a:r>
            <a:r>
              <a:rPr lang="en-US" dirty="0" err="1" smtClean="0"/>
              <a:t>Centres</a:t>
            </a:r>
            <a:r>
              <a:rPr lang="en-US" dirty="0" smtClean="0"/>
              <a:t> in NL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Offers services for the whole CLARIN infrastructure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Mainly MPI, some </a:t>
            </a:r>
            <a:r>
              <a:rPr lang="en-US" sz="2400" dirty="0" err="1" smtClean="0"/>
              <a:t>Meertens</a:t>
            </a:r>
            <a:r>
              <a:rPr lang="en-US" sz="2400" dirty="0" smtClean="0"/>
              <a:t> (and UU)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Enables you to search for resources: </a:t>
            </a:r>
          </a:p>
          <a:p>
            <a:pPr lvl="3">
              <a:lnSpc>
                <a:spcPct val="80000"/>
              </a:lnSpc>
            </a:pPr>
            <a:r>
              <a:rPr lang="en-US" dirty="0" smtClean="0"/>
              <a:t>Harvesting of metadata , </a:t>
            </a:r>
            <a:r>
              <a:rPr lang="en-US" dirty="0" smtClean="0"/>
              <a:t>Virtual Language Observatory, </a:t>
            </a:r>
            <a:r>
              <a:rPr lang="en-US" dirty="0" err="1" smtClean="0"/>
              <a:t>Meertens</a:t>
            </a:r>
            <a:r>
              <a:rPr lang="en-US" dirty="0" smtClean="0"/>
              <a:t> Metadata Search (</a:t>
            </a:r>
            <a:r>
              <a:rPr lang="en-US" dirty="0" err="1" smtClean="0"/>
              <a:t>Meertens</a:t>
            </a:r>
            <a:r>
              <a:rPr lang="en-US" dirty="0" smtClean="0"/>
              <a:t>), </a:t>
            </a:r>
            <a:r>
              <a:rPr lang="en-US" b="1" dirty="0" smtClean="0"/>
              <a:t>CLARIN-NL Portal</a:t>
            </a:r>
            <a:r>
              <a:rPr lang="en-US" dirty="0" smtClean="0"/>
              <a:t> (UU</a:t>
            </a:r>
            <a:r>
              <a:rPr lang="en-US" sz="1600" dirty="0" smtClean="0"/>
              <a:t>)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Enables you to create metadata</a:t>
            </a:r>
          </a:p>
          <a:p>
            <a:pPr lvl="3">
              <a:lnSpc>
                <a:spcPct val="80000"/>
              </a:lnSpc>
            </a:pPr>
            <a:r>
              <a:rPr lang="en-US" dirty="0" smtClean="0"/>
              <a:t>CMDI registry, CMDI Profile editor, Metadata editor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Enables you to ensure semantic interoperability</a:t>
            </a:r>
          </a:p>
          <a:p>
            <a:pPr lvl="3">
              <a:lnSpc>
                <a:spcPct val="80000"/>
              </a:lnSpc>
            </a:pPr>
            <a:r>
              <a:rPr lang="en-US" dirty="0" smtClean="0"/>
              <a:t>ISOCAT, RELCAT, </a:t>
            </a:r>
            <a:r>
              <a:rPr lang="en-US" dirty="0" err="1" smtClean="0"/>
              <a:t>SchemaCat</a:t>
            </a:r>
            <a:endParaRPr lang="en-US" dirty="0" smtClean="0"/>
          </a:p>
          <a:p>
            <a:pPr lvl="3">
              <a:lnSpc>
                <a:spcPct val="80000"/>
              </a:lnSpc>
            </a:pPr>
            <a:r>
              <a:rPr lang="en-US" dirty="0" smtClean="0"/>
              <a:t>CLAVAS, </a:t>
            </a:r>
            <a:r>
              <a:rPr lang="en-US" b="1" dirty="0" smtClean="0"/>
              <a:t>CLARIN Concept Registry </a:t>
            </a:r>
            <a:r>
              <a:rPr lang="en-US" dirty="0" smtClean="0"/>
              <a:t>(</a:t>
            </a:r>
            <a:r>
              <a:rPr lang="en-US" dirty="0" err="1" smtClean="0"/>
              <a:t>Meertens</a:t>
            </a:r>
            <a:r>
              <a:rPr lang="en-US" dirty="0" smtClean="0"/>
              <a:t>)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Transfer from MPI to other </a:t>
            </a:r>
            <a:r>
              <a:rPr lang="en-US" dirty="0" err="1" smtClean="0"/>
              <a:t>centres</a:t>
            </a:r>
            <a:r>
              <a:rPr lang="en-US" dirty="0" smtClean="0"/>
              <a:t> (in EU) on-going</a:t>
            </a:r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 lvl="3">
              <a:lnSpc>
                <a:spcPct val="80000"/>
              </a:lnSpc>
            </a:pPr>
            <a:endParaRPr lang="en-US" dirty="0" smtClean="0"/>
          </a:p>
          <a:p>
            <a:pPr lvl="2">
              <a:lnSpc>
                <a:spcPct val="80000"/>
              </a:lnSpc>
            </a:pPr>
            <a:endParaRPr lang="en-US" sz="20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 Core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6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54732489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Infrastructure Core </a:t>
            </a:r>
            <a:endParaRPr lang="en-US" sz="28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CLARIN </a:t>
            </a:r>
            <a:r>
              <a:rPr lang="en-US" sz="2400" dirty="0" err="1" smtClean="0"/>
              <a:t>Centres</a:t>
            </a:r>
            <a:endParaRPr lang="en-US" sz="2400" dirty="0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/>
              <a:t>Metadata and Searching for data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Federated Content Search</a:t>
            </a: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Resource Curation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Data </a:t>
            </a:r>
            <a:r>
              <a:rPr lang="en-US" sz="2400" dirty="0"/>
              <a:t>Curation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Software Curation &amp; </a:t>
            </a:r>
            <a:r>
              <a:rPr lang="en-US" sz="2400" dirty="0" smtClean="0"/>
              <a:t>Web Applications</a:t>
            </a: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Interoperability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What you can do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Education and Training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Conclusions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7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2177745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Metadata and Metadata Search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CMDI metadata created for all data dealt with in CLARIN-NL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Using flexible CMDI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If needed, with  user defined profiles and components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Searching for data possible via the 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VLO</a:t>
            </a:r>
          </a:p>
          <a:p>
            <a:pPr lvl="2">
              <a:lnSpc>
                <a:spcPct val="80000"/>
              </a:lnSpc>
            </a:pPr>
            <a:r>
              <a:rPr lang="en-US" dirty="0" err="1" smtClean="0"/>
              <a:t>Meertens</a:t>
            </a:r>
            <a:r>
              <a:rPr lang="en-US" dirty="0" smtClean="0"/>
              <a:t> Metadata Search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Some work done on metadata for software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Partially reflected in </a:t>
            </a:r>
            <a:r>
              <a:rPr lang="en-US" b="1" dirty="0" smtClean="0"/>
              <a:t>CLARIN-NL  Portal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But not (yet) in CMDI records / VLO</a:t>
            </a:r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 lvl="3">
              <a:lnSpc>
                <a:spcPct val="80000"/>
              </a:lnSpc>
            </a:pPr>
            <a:endParaRPr lang="en-US" dirty="0" smtClean="0"/>
          </a:p>
          <a:p>
            <a:pPr lvl="2">
              <a:lnSpc>
                <a:spcPct val="80000"/>
              </a:lnSpc>
            </a:pPr>
            <a:endParaRPr lang="en-US" sz="20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 Core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8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2560648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Metadata and Metadata Search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CMDI `too flexible’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Big variation in granularity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Hardly any requirements on </a:t>
            </a:r>
            <a:r>
              <a:rPr lang="en-US" dirty="0" err="1" smtClean="0"/>
              <a:t>obligatoriness</a:t>
            </a:r>
            <a:r>
              <a:rPr lang="en-US" dirty="0" smtClean="0"/>
              <a:t> of certain metadata elements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some crucial metadata elements are lacking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VLO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Gives access to over 800k metadata records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KB metadata are not included (&gt; 1 million)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Many external origin with no control over the metadata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Limited search options via VLO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sym typeface="Wingdings" panose="05000000000000000000" pitchFamily="2" charset="2"/>
              </a:rPr>
              <a:t></a:t>
            </a:r>
            <a:r>
              <a:rPr lang="en-US" dirty="0" smtClean="0"/>
              <a:t>Search via VLO is not as easy as it should be</a:t>
            </a:r>
          </a:p>
          <a:p>
            <a:pPr>
              <a:lnSpc>
                <a:spcPct val="80000"/>
              </a:lnSpc>
            </a:pPr>
            <a:r>
              <a:rPr lang="en-US" b="1" dirty="0" smtClean="0"/>
              <a:t>CLARIN-NL Portal </a:t>
            </a:r>
            <a:r>
              <a:rPr lang="en-US" dirty="0" smtClean="0"/>
              <a:t>improves this for NL resources 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Will be taken up in CLARIAH</a:t>
            </a:r>
          </a:p>
          <a:p>
            <a:pPr lvl="2">
              <a:lnSpc>
                <a:spcPct val="80000"/>
              </a:lnSpc>
            </a:pP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 lvl="3">
              <a:lnSpc>
                <a:spcPct val="80000"/>
              </a:lnSpc>
            </a:pPr>
            <a:endParaRPr lang="en-US" dirty="0" smtClean="0"/>
          </a:p>
          <a:p>
            <a:pPr lvl="2">
              <a:lnSpc>
                <a:spcPct val="80000"/>
              </a:lnSpc>
            </a:pPr>
            <a:endParaRPr lang="en-US" sz="20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 Core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8759460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dijk LREC  201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635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Odijk LREC  2012</Template>
  <TotalTime>0</TotalTime>
  <Words>1795</Words>
  <Application>Microsoft Office PowerPoint</Application>
  <PresentationFormat>On-screen Show (4:3)</PresentationFormat>
  <Paragraphs>469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Odijk LREC  2012</vt:lpstr>
      <vt:lpstr>CLARIN-NL Results and Evaluation</vt:lpstr>
      <vt:lpstr>Overview</vt:lpstr>
      <vt:lpstr>Overview</vt:lpstr>
      <vt:lpstr>Infrastructure Core</vt:lpstr>
      <vt:lpstr>Infrastructure Core</vt:lpstr>
      <vt:lpstr>Infrastructure Core</vt:lpstr>
      <vt:lpstr>Overview</vt:lpstr>
      <vt:lpstr>Infrastructure Core</vt:lpstr>
      <vt:lpstr>Infrastructure Core</vt:lpstr>
      <vt:lpstr>Overview</vt:lpstr>
      <vt:lpstr>Infrastructure Core</vt:lpstr>
      <vt:lpstr>Overview</vt:lpstr>
      <vt:lpstr>Data Curation</vt:lpstr>
      <vt:lpstr>Data Curation</vt:lpstr>
      <vt:lpstr>Data Curation</vt:lpstr>
      <vt:lpstr>Overview</vt:lpstr>
      <vt:lpstr>Software Curation / Web Applications</vt:lpstr>
      <vt:lpstr>Software Curation / web applications</vt:lpstr>
      <vt:lpstr>Software Curation / web applications</vt:lpstr>
      <vt:lpstr>Overview</vt:lpstr>
      <vt:lpstr>Interoperability</vt:lpstr>
      <vt:lpstr>Interoperability</vt:lpstr>
      <vt:lpstr>Interoperability</vt:lpstr>
      <vt:lpstr>Interoperability</vt:lpstr>
      <vt:lpstr>Overview</vt:lpstr>
      <vt:lpstr>What you can do</vt:lpstr>
      <vt:lpstr>What you can do</vt:lpstr>
      <vt:lpstr>What you can do</vt:lpstr>
      <vt:lpstr>What you can do</vt:lpstr>
      <vt:lpstr>Invitation</vt:lpstr>
      <vt:lpstr>Overview</vt:lpstr>
      <vt:lpstr>Education &amp; Training</vt:lpstr>
      <vt:lpstr>Education &amp; Training</vt:lpstr>
      <vt:lpstr>Overview</vt:lpstr>
      <vt:lpstr>Conclusions (1)</vt:lpstr>
      <vt:lpstr>Conclusions (2)</vt:lpstr>
      <vt:lpstr>Conclusions(3)</vt:lpstr>
      <vt:lpstr>PowerPoint Presentation</vt:lpstr>
      <vt:lpstr>PowerPoint Presentation</vt:lpstr>
    </vt:vector>
  </TitlesOfParts>
  <Company>Universiteits Utrecht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Odijk, J. (Jan)</dc:creator>
  <cp:lastModifiedBy>Odijk, J.E.J.M. (Jan)</cp:lastModifiedBy>
  <cp:revision>458</cp:revision>
  <dcterms:created xsi:type="dcterms:W3CDTF">2012-05-14T07:52:03Z</dcterms:created>
  <dcterms:modified xsi:type="dcterms:W3CDTF">2015-03-12T13:26:22Z</dcterms:modified>
</cp:coreProperties>
</file>