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274" r:id="rId17"/>
    <p:sldId id="275" r:id="rId18"/>
    <p:sldId id="276" r:id="rId19"/>
    <p:sldId id="277" r:id="rId20"/>
    <p:sldId id="305" r:id="rId21"/>
    <p:sldId id="289" r:id="rId22"/>
    <p:sldId id="279" r:id="rId23"/>
    <p:sldId id="302" r:id="rId24"/>
    <p:sldId id="303" r:id="rId25"/>
    <p:sldId id="304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0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4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40568-E337-2746-88E8-9E9B16C1EA15}" type="datetimeFigureOut">
              <a:rPr lang="en-US" smtClean="0"/>
              <a:t>03/03/2014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7685C-0648-E644-8B51-EFE3FCEA6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93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Report on the progress of the CLARIN metadata 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6CEAD-D53F-C34C-89FC-A49C5175791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603FDE-C969-FE47-93B4-6D498239661F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C89FD1-EDC6-474A-B4F2-856AE4081096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16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Components and profiles</a:t>
            </a:r>
            <a:r>
              <a:rPr lang="en-US" baseline="0" dirty="0" smtClean="0"/>
              <a:t> should be under control of the research community of course be reusable!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 if we allow researchers to create their own components there is bound to be semantic overlap between the components</a:t>
            </a:r>
          </a:p>
          <a:p>
            <a:r>
              <a:rPr lang="en-US" baseline="0" dirty="0" smtClean="0"/>
              <a:t>To counter this we make use of concept registries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to show how this</a:t>
            </a:r>
            <a:r>
              <a:rPr lang="en-US" baseline="0" dirty="0" smtClean="0"/>
              <a:t> all functions within a metadata infrastructure: that is the totality of software tools &amp; services that allow users to create and use metadata, two types of registries.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“concept” is the wrong term to use and should speak about “data categories”</a:t>
            </a:r>
          </a:p>
          <a:p>
            <a:endParaRPr lang="en-US" dirty="0" smtClean="0"/>
          </a:p>
          <a:p>
            <a:r>
              <a:rPr lang="en-US" dirty="0" err="1" smtClean="0"/>
              <a:t>ISOCat</a:t>
            </a:r>
            <a:r>
              <a:rPr lang="en-US" dirty="0" smtClean="0"/>
              <a:t> is an attempt to gather all relevant linguistic</a:t>
            </a:r>
            <a:r>
              <a:rPr lang="en-US" baseline="0" dirty="0" smtClean="0"/>
              <a:t> concepts resolve terminology issues. It is partitioned into thematic domains with each its own committee of managers.</a:t>
            </a:r>
          </a:p>
          <a:p>
            <a:endParaRPr lang="en-US" dirty="0" smtClean="0"/>
          </a:p>
          <a:p>
            <a:r>
              <a:rPr lang="en-US" dirty="0" smtClean="0"/>
              <a:t>DCTERMS the</a:t>
            </a:r>
            <a:r>
              <a:rPr lang="en-US" baseline="0" dirty="0" smtClean="0"/>
              <a:t> Dublin Core metadata set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89F8B-E670-3E46-8BC3-8CCCAC440A7D}" type="slidenum">
              <a:rPr lang="en-US"/>
              <a:pPr/>
              <a:t>18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</a:t>
            </a:r>
            <a:r>
              <a:rPr lang="en-US" baseline="0" dirty="0" smtClean="0"/>
              <a:t> to metadata component registry</a:t>
            </a:r>
          </a:p>
          <a:p>
            <a:endParaRPr lang="en-US" baseline="0" dirty="0" smtClean="0"/>
          </a:p>
          <a:p>
            <a:r>
              <a:rPr lang="en-US" baseline="0" dirty="0" smtClean="0"/>
              <a:t>(2) To be able to at least partly solve the semantic overlap problem, we require that every metadata element in a metadata component has a reference to a concept in a concept registry.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AE6202-9053-874C-9978-D3A810E8696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Is</a:t>
            </a:r>
            <a:r>
              <a:rPr lang="en-US" baseline="0" dirty="0" smtClean="0"/>
              <a:t> the ISO-Cat sufficient to solve semantic overlap issues?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No, it is only suitable for solving unintended terminology variation.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Researcher A wants to map his term on a concept in the </a:t>
            </a:r>
            <a:r>
              <a:rPr lang="en-US" baseline="0" dirty="0" err="1" smtClean="0"/>
              <a:t>ISOcat</a:t>
            </a:r>
            <a:r>
              <a:rPr lang="en-US" baseline="0" dirty="0" smtClean="0"/>
              <a:t> that he also accepts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However two researchers may disagree on a definition for Genre and they we will end up with two definitions in the </a:t>
            </a:r>
            <a:r>
              <a:rPr lang="en-US" baseline="0" dirty="0" err="1" smtClean="0"/>
              <a:t>ISOcat</a:t>
            </a:r>
            <a:r>
              <a:rPr lang="en-US" baseline="0" dirty="0" smtClean="0"/>
              <a:t>: Genre1 and Genre2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The user that wants to search for the metadata may not care for the fine distinctions between the two genre concepts. </a:t>
            </a:r>
          </a:p>
          <a:p>
            <a:pPr>
              <a:spcBef>
                <a:spcPct val="0"/>
              </a:spcBef>
            </a:pPr>
            <a:r>
              <a:rPr lang="en-US" baseline="0" dirty="0" smtClean="0"/>
              <a:t>Therefore we also have a relation registry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7685C-0648-E644-8B51-EFE3FCEA655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155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Collections are represented by metadata. Collection</a:t>
            </a:r>
            <a:r>
              <a:rPr lang="en-US" baseline="0" dirty="0" smtClean="0"/>
              <a:t> metadata can refer directly to resources or to other metadata for collections. Thus making it possible to create a hierarchy of  collections and sub collections. This is enabled  by having the CMD model by recursive.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Division </a:t>
            </a:r>
            <a:r>
              <a:rPr lang="en-US" dirty="0" err="1" smtClean="0"/>
              <a:t>weg</a:t>
            </a:r>
            <a:r>
              <a:rPr lang="en-US" dirty="0" smtClean="0"/>
              <a:t>!!!</a:t>
            </a:r>
          </a:p>
          <a:p>
            <a:endParaRPr lang="en-US" dirty="0" smtClean="0"/>
          </a:p>
          <a:p>
            <a:r>
              <a:rPr lang="en-US" dirty="0" smtClean="0"/>
              <a:t>It is true that this does not immediately</a:t>
            </a:r>
            <a:r>
              <a:rPr lang="en-US" baseline="0" dirty="0" smtClean="0"/>
              <a:t> produces advantages </a:t>
            </a:r>
            <a:r>
              <a:rPr lang="en-US" baseline="0" dirty="0" err="1" smtClean="0"/>
              <a:t>wrt</a:t>
            </a:r>
            <a:r>
              <a:rPr lang="en-US" baseline="0" dirty="0" smtClean="0"/>
              <a:t>. visibility and finding resources. But there, other CLARIN activities such as the VLW just demonstrated may show what will become possible.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Metadata is supposed to be free, although one could imagine a second layer of “protected” information that becomes</a:t>
            </a:r>
            <a:r>
              <a:rPr lang="en-US" baseline="0" dirty="0" smtClean="0"/>
              <a:t> available to an authenticated user once the resource has been identified.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r>
              <a:rPr lang="en-US" baseline="0" dirty="0" smtClean="0"/>
              <a:t> can share roles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06836-8098-2747-BDB1-6ED4FB6D8A6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032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Later</a:t>
            </a:r>
            <a:r>
              <a:rPr lang="en-US" baseline="0" dirty="0" smtClean="0"/>
              <a:t> presentation will elaborate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A779F-A8DA-2345-B586-EFCBD52412E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to realize</a:t>
            </a:r>
            <a:r>
              <a:rPr lang="en-US" baseline="0" dirty="0" smtClean="0"/>
              <a:t> is that the resources are usually organized in corpora or collections that call for descriptions at different levels</a:t>
            </a:r>
            <a:endParaRPr lang="en-US" dirty="0" smtClean="0"/>
          </a:p>
          <a:p>
            <a:r>
              <a:rPr lang="en-US" dirty="0" smtClean="0"/>
              <a:t>Bundles of tightly related resources</a:t>
            </a:r>
            <a:r>
              <a:rPr lang="en-US" baseline="0" dirty="0" smtClean="0"/>
              <a:t> a a media file with associated transcriptions and annotations.</a:t>
            </a:r>
            <a:endParaRPr lang="en-US" dirty="0" smtClean="0"/>
          </a:p>
          <a:p>
            <a:r>
              <a:rPr lang="en-US" dirty="0" smtClean="0"/>
              <a:t>These different levels have their own requirements:</a:t>
            </a:r>
            <a:r>
              <a:rPr lang="en-US" baseline="0" dirty="0" smtClean="0"/>
              <a:t> pricing information …  character encoding &amp; font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0BE11-79C8-CF4B-9A75-F5B62A95D4B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</a:t>
            </a:r>
            <a:r>
              <a:rPr lang="en-US" baseline="0" dirty="0" smtClean="0"/>
              <a:t> </a:t>
            </a:r>
            <a:r>
              <a:rPr lang="en-US" dirty="0" smtClean="0"/>
              <a:t>CLARIN project started there</a:t>
            </a:r>
            <a:r>
              <a:rPr lang="en-US" baseline="0" dirty="0" smtClean="0"/>
              <a:t> was a fragmented landscape, what to do to create the unified domain of resource descriptions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Finding and sharing resources housed at all archives &amp; repositories participating in CLARIN</a:t>
            </a:r>
          </a:p>
          <a:p>
            <a:r>
              <a:rPr lang="en-US" dirty="0" smtClean="0"/>
              <a:t>Specify distributed heterogeneous collections of </a:t>
            </a:r>
            <a:r>
              <a:rPr lang="en-US" dirty="0" err="1" smtClean="0"/>
              <a:t>LRs</a:t>
            </a:r>
            <a:r>
              <a:rPr lang="en-US" dirty="0" smtClean="0"/>
              <a:t> and processing  these collections</a:t>
            </a:r>
          </a:p>
          <a:p>
            <a:r>
              <a:rPr lang="en-US" dirty="0" smtClean="0"/>
              <a:t>In general, a common metadata domain helps bringing along a single domain of </a:t>
            </a:r>
            <a:r>
              <a:rPr lang="en-US" dirty="0" err="1" smtClean="0"/>
              <a:t>LRs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CMDI,</a:t>
            </a:r>
            <a:r>
              <a:rPr lang="en-US" baseline="0" dirty="0" smtClean="0"/>
              <a:t> CLARIN Component Metadata Infrastructure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 completely new, those of you familiar with the application profile initiative of UKOLN will see the resemblance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84FBE-3FDF-364E-9FAC-CACE328F72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4CDC45-D88D-4F43-ACC6-2027D4A551FA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6968A9-B22A-8C48-8AE6-C9F26D4E49B2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4E25C3-C391-054D-8540-20A9558EFBC1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5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98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5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8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81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6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0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506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691680" y="0"/>
            <a:ext cx="745232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stijl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Klik</a:t>
            </a:r>
            <a:r>
              <a:rPr lang="en-GB" noProof="0" dirty="0" smtClean="0"/>
              <a:t> </a:t>
            </a:r>
            <a:r>
              <a:rPr lang="en-GB" noProof="0" dirty="0" err="1" smtClean="0"/>
              <a:t>om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modelstijlen</a:t>
            </a:r>
            <a:r>
              <a:rPr lang="en-GB" noProof="0" dirty="0" smtClean="0"/>
              <a:t> </a:t>
            </a:r>
            <a:r>
              <a:rPr lang="en-GB" noProof="0" dirty="0" err="1" smtClean="0"/>
              <a:t>te</a:t>
            </a:r>
            <a:r>
              <a:rPr lang="en-GB" noProof="0" dirty="0" smtClean="0"/>
              <a:t> </a:t>
            </a:r>
            <a:r>
              <a:rPr lang="en-GB" noProof="0" dirty="0" err="1" smtClean="0"/>
              <a:t>bewerken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Tweede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Vijfde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niveau</a:t>
            </a:r>
            <a:endParaRPr lang="en-GB" noProof="0" dirty="0"/>
          </a:p>
        </p:txBody>
      </p:sp>
      <p:pic>
        <p:nvPicPr>
          <p:cNvPr id="1031" name="Picture 7" descr="E:\Documents\Utrecht\Projecten\Clarin\Website\Nieuwe website\clarin-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8"/>
            <a:ext cx="15525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jdelijke aanduiding voor dianummer 6"/>
          <p:cNvSpPr>
            <a:spLocks noGrp="1"/>
          </p:cNvSpPr>
          <p:nvPr>
            <p:ph type="sldNum" sz="quarter" idx="4"/>
          </p:nvPr>
        </p:nvSpPr>
        <p:spPr>
          <a:xfrm>
            <a:off x="8172400" y="6492875"/>
            <a:ext cx="971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106534F-2650-9144-984D-8B058ABE7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+mj-lt"/>
              </a:rPr>
              <a:t>Metadata &amp; CMDI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CLARIN Component Metadata Infrastructure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Daan Broeder et al.</a:t>
            </a:r>
          </a:p>
          <a:p>
            <a:r>
              <a:rPr lang="en-US" dirty="0" smtClean="0"/>
              <a:t>Max-Planck Institute for Psycholinguistics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292279"/>
            <a:ext cx="515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CLARIN NL CMDI Metadata Tutorial March 4, Utrecht</a:t>
            </a:r>
            <a:endParaRPr lang="en-US" dirty="0">
              <a:solidFill>
                <a:srgbClr val="BFBFBF"/>
              </a:solidFill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77452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5606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5607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Id</a:t>
            </a:r>
          </a:p>
        </p:txBody>
      </p:sp>
      <p:sp>
        <p:nvSpPr>
          <p:cNvPr id="25608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5609" name="Elbow Connector 19"/>
          <p:cNvCxnSpPr>
            <a:cxnSpLocks noChangeShapeType="1"/>
            <a:stCxn id="25603" idx="3"/>
            <a:endCxn id="25606" idx="1"/>
          </p:cNvCxnSpPr>
          <p:nvPr/>
        </p:nvCxnSpPr>
        <p:spPr bwMode="auto">
          <a:xfrm flipV="1">
            <a:off x="3429000" y="44513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Elbow Connector 23"/>
          <p:cNvCxnSpPr>
            <a:cxnSpLocks noChangeShapeType="1"/>
            <a:stCxn id="25603" idx="3"/>
            <a:endCxn id="25607" idx="1"/>
          </p:cNvCxnSpPr>
          <p:nvPr/>
        </p:nvCxnSpPr>
        <p:spPr bwMode="auto">
          <a:xfrm>
            <a:off x="3429000" y="472440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1" name="Elbow Connector 25"/>
          <p:cNvCxnSpPr>
            <a:cxnSpLocks noChangeShapeType="1"/>
            <a:stCxn id="25603" idx="3"/>
            <a:endCxn id="25608" idx="1"/>
          </p:cNvCxnSpPr>
          <p:nvPr/>
        </p:nvCxnSpPr>
        <p:spPr bwMode="auto">
          <a:xfrm>
            <a:off x="3429000" y="4724400"/>
            <a:ext cx="1295400" cy="501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2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</p:spTree>
    <p:extLst>
      <p:ext uri="{BB962C8B-B14F-4D97-AF65-F5344CB8AC3E}">
        <p14:creationId xmlns:p14="http://schemas.microsoft.com/office/powerpoint/2010/main" val="488368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765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27655" name="TextBox 10"/>
          <p:cNvSpPr txBox="1">
            <a:spLocks noChangeArrowheads="1"/>
          </p:cNvSpPr>
          <p:nvPr/>
        </p:nvSpPr>
        <p:spPr bwMode="auto">
          <a:xfrm>
            <a:off x="4724400" y="4278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Sex</a:t>
            </a:r>
          </a:p>
        </p:txBody>
      </p:sp>
      <p:sp>
        <p:nvSpPr>
          <p:cNvPr id="27656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121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Language</a:t>
            </a:r>
          </a:p>
        </p:txBody>
      </p:sp>
      <p:sp>
        <p:nvSpPr>
          <p:cNvPr id="27657" name="TextBox 14"/>
          <p:cNvSpPr txBox="1">
            <a:spLocks noChangeArrowheads="1"/>
          </p:cNvSpPr>
          <p:nvPr/>
        </p:nvSpPr>
        <p:spPr bwMode="auto">
          <a:xfrm>
            <a:off x="4724400" y="3886200"/>
            <a:ext cx="60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27658" name="TextBox 15"/>
          <p:cNvSpPr txBox="1">
            <a:spLocks noChangeArrowheads="1"/>
          </p:cNvSpPr>
          <p:nvPr/>
        </p:nvSpPr>
        <p:spPr bwMode="auto">
          <a:xfrm>
            <a:off x="4724400" y="3505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cxnSp>
        <p:nvCxnSpPr>
          <p:cNvPr id="27659" name="Elbow Connector 18"/>
          <p:cNvCxnSpPr>
            <a:cxnSpLocks noChangeShapeType="1"/>
            <a:stCxn id="27654" idx="3"/>
            <a:endCxn id="27658" idx="1"/>
          </p:cNvCxnSpPr>
          <p:nvPr/>
        </p:nvCxnSpPr>
        <p:spPr bwMode="auto">
          <a:xfrm flipV="1">
            <a:off x="3429000" y="368935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0" name="Elbow Connector 21"/>
          <p:cNvCxnSpPr>
            <a:cxnSpLocks noChangeShapeType="1"/>
            <a:stCxn id="27654" idx="3"/>
            <a:endCxn id="27657" idx="1"/>
          </p:cNvCxnSpPr>
          <p:nvPr/>
        </p:nvCxnSpPr>
        <p:spPr bwMode="auto">
          <a:xfrm>
            <a:off x="3429000" y="3810000"/>
            <a:ext cx="1295400" cy="260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1" name="Elbow Connector 26"/>
          <p:cNvCxnSpPr>
            <a:cxnSpLocks noChangeShapeType="1"/>
            <a:stCxn id="27654" idx="3"/>
            <a:endCxn id="27655" idx="1"/>
          </p:cNvCxnSpPr>
          <p:nvPr/>
        </p:nvCxnSpPr>
        <p:spPr bwMode="auto">
          <a:xfrm>
            <a:off x="3429000" y="3810000"/>
            <a:ext cx="1295400" cy="654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7662" name="Elbow Connector 28"/>
          <p:cNvCxnSpPr>
            <a:cxnSpLocks noChangeShapeType="1"/>
            <a:stCxn id="27654" idx="3"/>
            <a:endCxn id="27656" idx="1"/>
          </p:cNvCxnSpPr>
          <p:nvPr/>
        </p:nvCxnSpPr>
        <p:spPr bwMode="auto">
          <a:xfrm>
            <a:off x="3429000" y="3810000"/>
            <a:ext cx="1295400" cy="1035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3" name="TextBox 30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27664" name="Elbow Connector 32"/>
          <p:cNvCxnSpPr>
            <a:cxnSpLocks noChangeShapeType="1"/>
            <a:stCxn id="27654" idx="3"/>
            <a:endCxn id="27663" idx="1"/>
          </p:cNvCxnSpPr>
          <p:nvPr/>
        </p:nvCxnSpPr>
        <p:spPr bwMode="auto">
          <a:xfrm>
            <a:off x="3429000" y="3810000"/>
            <a:ext cx="1295400" cy="1416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7665" name="TextBox 3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</p:spTree>
    <p:extLst>
      <p:ext uri="{BB962C8B-B14F-4D97-AF65-F5344CB8AC3E}">
        <p14:creationId xmlns:p14="http://schemas.microsoft.com/office/powerpoint/2010/main" val="258518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9702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4724400" y="3352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29705" name="TextBox 16"/>
          <p:cNvSpPr txBox="1">
            <a:spLocks noChangeArrowheads="1"/>
          </p:cNvSpPr>
          <p:nvPr/>
        </p:nvSpPr>
        <p:spPr bwMode="auto">
          <a:xfrm>
            <a:off x="4724400" y="2362200"/>
            <a:ext cx="1173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Continent</a:t>
            </a:r>
          </a:p>
        </p:txBody>
      </p:sp>
      <p:sp>
        <p:nvSpPr>
          <p:cNvPr id="29706" name="TextBox 17"/>
          <p:cNvSpPr txBox="1">
            <a:spLocks noChangeArrowheads="1"/>
          </p:cNvSpPr>
          <p:nvPr/>
        </p:nvSpPr>
        <p:spPr bwMode="auto">
          <a:xfrm>
            <a:off x="4724400" y="2678113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Country</a:t>
            </a:r>
          </a:p>
        </p:txBody>
      </p:sp>
      <p:sp>
        <p:nvSpPr>
          <p:cNvPr id="29707" name="TextBox 19"/>
          <p:cNvSpPr txBox="1">
            <a:spLocks noChangeArrowheads="1"/>
          </p:cNvSpPr>
          <p:nvPr/>
        </p:nvSpPr>
        <p:spPr bwMode="auto">
          <a:xfrm>
            <a:off x="4724400" y="298291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Address</a:t>
            </a:r>
          </a:p>
        </p:txBody>
      </p:sp>
      <p:cxnSp>
        <p:nvCxnSpPr>
          <p:cNvPr id="29708" name="Elbow Connector 23"/>
          <p:cNvCxnSpPr>
            <a:cxnSpLocks noChangeShapeType="1"/>
            <a:stCxn id="10" idx="3"/>
            <a:endCxn id="29705" idx="1"/>
          </p:cNvCxnSpPr>
          <p:nvPr/>
        </p:nvCxnSpPr>
        <p:spPr bwMode="auto">
          <a:xfrm flipV="1">
            <a:off x="3429000" y="2546350"/>
            <a:ext cx="1295400" cy="3492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09" name="Elbow Connector 25"/>
          <p:cNvCxnSpPr>
            <a:cxnSpLocks noChangeShapeType="1"/>
            <a:stCxn id="10" idx="3"/>
            <a:endCxn id="29706" idx="1"/>
          </p:cNvCxnSpPr>
          <p:nvPr/>
        </p:nvCxnSpPr>
        <p:spPr bwMode="auto">
          <a:xfrm flipV="1">
            <a:off x="3429000" y="2863850"/>
            <a:ext cx="1295400" cy="31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0" name="Elbow Connector 29"/>
          <p:cNvCxnSpPr>
            <a:cxnSpLocks noChangeShapeType="1"/>
            <a:stCxn id="10" idx="3"/>
            <a:endCxn id="29707" idx="1"/>
          </p:cNvCxnSpPr>
          <p:nvPr/>
        </p:nvCxnSpPr>
        <p:spPr bwMode="auto">
          <a:xfrm>
            <a:off x="3429000" y="289560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9711" name="Elbow Connector 31"/>
          <p:cNvCxnSpPr>
            <a:cxnSpLocks noChangeShapeType="1"/>
            <a:stCxn id="10" idx="3"/>
            <a:endCxn id="29704" idx="1"/>
          </p:cNvCxnSpPr>
          <p:nvPr/>
        </p:nvCxnSpPr>
        <p:spPr bwMode="auto">
          <a:xfrm>
            <a:off x="3429000" y="2895600"/>
            <a:ext cx="1295400" cy="6413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9712" name="TextBox 18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</p:spTree>
    <p:extLst>
      <p:ext uri="{BB962C8B-B14F-4D97-AF65-F5344CB8AC3E}">
        <p14:creationId xmlns:p14="http://schemas.microsoft.com/office/powerpoint/2010/main" val="2265043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1752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1753" name="TextBox 20"/>
          <p:cNvSpPr txBox="1">
            <a:spLocks noChangeArrowheads="1"/>
          </p:cNvSpPr>
          <p:nvPr/>
        </p:nvSpPr>
        <p:spPr bwMode="auto">
          <a:xfrm>
            <a:off x="4724400" y="2209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31754" name="TextBox 21"/>
          <p:cNvSpPr txBox="1">
            <a:spLocks noChangeArrowheads="1"/>
          </p:cNvSpPr>
          <p:nvPr/>
        </p:nvSpPr>
        <p:spPr bwMode="auto">
          <a:xfrm>
            <a:off x="4724400" y="15240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31755" name="TextBox 24"/>
          <p:cNvSpPr txBox="1">
            <a:spLocks noChangeArrowheads="1"/>
          </p:cNvSpPr>
          <p:nvPr/>
        </p:nvSpPr>
        <p:spPr bwMode="auto">
          <a:xfrm>
            <a:off x="4724400" y="1905000"/>
            <a:ext cx="979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Contact</a:t>
            </a:r>
          </a:p>
        </p:txBody>
      </p:sp>
      <p:cxnSp>
        <p:nvCxnSpPr>
          <p:cNvPr id="31756" name="Elbow Connector 27"/>
          <p:cNvCxnSpPr>
            <a:cxnSpLocks noChangeShapeType="1"/>
            <a:stCxn id="31752" idx="3"/>
            <a:endCxn id="31754" idx="1"/>
          </p:cNvCxnSpPr>
          <p:nvPr/>
        </p:nvCxnSpPr>
        <p:spPr bwMode="auto">
          <a:xfrm flipV="1">
            <a:off x="3429000" y="17081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7" name="Elbow Connector 30"/>
          <p:cNvCxnSpPr>
            <a:cxnSpLocks noChangeShapeType="1"/>
            <a:stCxn id="31752" idx="3"/>
            <a:endCxn id="31755" idx="1"/>
          </p:cNvCxnSpPr>
          <p:nvPr/>
        </p:nvCxnSpPr>
        <p:spPr bwMode="auto">
          <a:xfrm>
            <a:off x="3429000" y="1981200"/>
            <a:ext cx="1295400" cy="1079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8" name="Elbow Connector 33"/>
          <p:cNvCxnSpPr>
            <a:cxnSpLocks noChangeShapeType="1"/>
            <a:stCxn id="31752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1759" name="TextBox 15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</p:spTree>
    <p:extLst>
      <p:ext uri="{BB962C8B-B14F-4D97-AF65-F5344CB8AC3E}">
        <p14:creationId xmlns:p14="http://schemas.microsoft.com/office/powerpoint/2010/main" val="2483217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3789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37896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37897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1">
              <a:lumMod val="50000"/>
            </a:schemeClr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43794"/>
            <a:ext cx="2630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  <a:ea typeface="+mn-ea"/>
                <a:cs typeface="+mn-cs"/>
              </a:rPr>
              <a:t>Metadata schema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899" name="Down Arrow 18"/>
          <p:cNvSpPr>
            <a:spLocks noChangeArrowheads="1"/>
          </p:cNvSpPr>
          <p:nvPr/>
        </p:nvSpPr>
        <p:spPr bwMode="auto">
          <a:xfrm>
            <a:off x="7162800" y="4548669"/>
            <a:ext cx="11430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37900" name="TextBox 19"/>
          <p:cNvSpPr txBox="1">
            <a:spLocks noChangeArrowheads="1"/>
          </p:cNvSpPr>
          <p:nvPr/>
        </p:nvSpPr>
        <p:spPr bwMode="auto">
          <a:xfrm>
            <a:off x="6172200" y="5786438"/>
            <a:ext cx="304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/>
              <a:t>Metadata description</a:t>
            </a:r>
          </a:p>
          <a:p>
            <a:pPr algn="ctr"/>
            <a:endParaRPr lang="en-US" sz="2400"/>
          </a:p>
        </p:txBody>
      </p:sp>
      <p:sp>
        <p:nvSpPr>
          <p:cNvPr id="37901" name="TextBox 1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  <p:sp>
        <p:nvSpPr>
          <p:cNvPr id="37902" name="TextBox 14"/>
          <p:cNvSpPr txBox="1">
            <a:spLocks noChangeArrowheads="1"/>
          </p:cNvSpPr>
          <p:nvPr/>
        </p:nvSpPr>
        <p:spPr bwMode="auto">
          <a:xfrm>
            <a:off x="3741738" y="5302250"/>
            <a:ext cx="24209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 dirty="0"/>
              <a:t>Component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37903" name="TextBox 21"/>
          <p:cNvSpPr txBox="1">
            <a:spLocks noChangeArrowheads="1"/>
          </p:cNvSpPr>
          <p:nvPr/>
        </p:nvSpPr>
        <p:spPr bwMode="auto">
          <a:xfrm>
            <a:off x="6526213" y="4105275"/>
            <a:ext cx="219710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W3C XML Schema</a:t>
            </a:r>
          </a:p>
        </p:txBody>
      </p:sp>
      <p:sp>
        <p:nvSpPr>
          <p:cNvPr id="37904" name="TextBox 23"/>
          <p:cNvSpPr txBox="1">
            <a:spLocks noChangeArrowheads="1"/>
          </p:cNvSpPr>
          <p:nvPr/>
        </p:nvSpPr>
        <p:spPr bwMode="auto">
          <a:xfrm>
            <a:off x="7204075" y="6251575"/>
            <a:ext cx="11461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/>
              <a:t>XML File</a:t>
            </a:r>
          </a:p>
        </p:txBody>
      </p:sp>
      <p:cxnSp>
        <p:nvCxnSpPr>
          <p:cNvPr id="37905" name="Straight Connector 25"/>
          <p:cNvCxnSpPr>
            <a:cxnSpLocks noChangeShapeType="1"/>
            <a:stCxn id="8" idx="3"/>
            <a:endCxn id="37902" idx="1"/>
          </p:cNvCxnSpPr>
          <p:nvPr/>
        </p:nvCxnSpPr>
        <p:spPr bwMode="auto">
          <a:xfrm flipV="1">
            <a:off x="3429000" y="5626100"/>
            <a:ext cx="312738" cy="12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37906" name="TextBox 26"/>
          <p:cNvSpPr txBox="1">
            <a:spLocks noChangeArrowheads="1"/>
          </p:cNvSpPr>
          <p:nvPr/>
        </p:nvSpPr>
        <p:spPr bwMode="auto">
          <a:xfrm>
            <a:off x="3890963" y="2927350"/>
            <a:ext cx="188118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i="1" dirty="0"/>
              <a:t>Profile definition</a:t>
            </a:r>
          </a:p>
          <a:p>
            <a:pPr algn="ctr"/>
            <a:r>
              <a:rPr lang="en-US" i="1" dirty="0" smtClean="0"/>
              <a:t>XML</a:t>
            </a:r>
            <a:endParaRPr lang="en-US" i="1" dirty="0"/>
          </a:p>
        </p:txBody>
      </p:sp>
      <p:sp>
        <p:nvSpPr>
          <p:cNvPr id="37907" name="Rectangle 27"/>
          <p:cNvSpPr>
            <a:spLocks noChangeArrowheads="1"/>
          </p:cNvSpPr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37908" name="Straight Connector 29"/>
          <p:cNvCxnSpPr>
            <a:cxnSpLocks noChangeShapeType="1"/>
            <a:stCxn id="37907" idx="3"/>
            <a:endCxn id="37906" idx="1"/>
          </p:cNvCxnSpPr>
          <p:nvPr/>
        </p:nvCxnSpPr>
        <p:spPr bwMode="auto">
          <a:xfrm flipV="1">
            <a:off x="3429000" y="3249613"/>
            <a:ext cx="461963" cy="560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909" name="TextBox 30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Metadata profile</a:t>
            </a:r>
          </a:p>
        </p:txBody>
      </p:sp>
    </p:spTree>
    <p:extLst>
      <p:ext uri="{BB962C8B-B14F-4D97-AF65-F5344CB8AC3E}">
        <p14:creationId xmlns:p14="http://schemas.microsoft.com/office/powerpoint/2010/main" val="67190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18" grpId="0"/>
      <p:bldP spid="37899" grpId="0" animBg="1"/>
      <p:bldP spid="37900" grpId="0"/>
      <p:bldP spid="37902" grpId="0" animBg="1"/>
      <p:bldP spid="37903" grpId="0" animBg="1"/>
      <p:bldP spid="37904" grpId="0" animBg="1"/>
      <p:bldP spid="37906" grpId="0" animBg="1"/>
      <p:bldP spid="37907" grpId="0" animBg="1"/>
      <p:bldP spid="379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Recursive model </a:t>
            </a:r>
            <a:endParaRPr lang="en-US" dirty="0">
              <a:latin typeface="+mj-lt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Recursive Component model</a:t>
            </a:r>
          </a:p>
          <a:p>
            <a:r>
              <a:rPr lang="en-US" dirty="0" smtClean="0"/>
              <a:t>Components can contain other components </a:t>
            </a:r>
          </a:p>
          <a:p>
            <a:r>
              <a:rPr lang="en-US" dirty="0" smtClean="0"/>
              <a:t>Enhances reusability</a:t>
            </a:r>
            <a:endParaRPr lang="en-US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892160" y="5073703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000" b="1" dirty="0" smtClean="0">
                <a:solidFill>
                  <a:srgbClr val="000000"/>
                </a:solidFill>
              </a:rPr>
              <a:t>Address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3352800"/>
            <a:ext cx="2738538" cy="318766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Location</a:t>
            </a: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rgbClr val="0000FF"/>
          </a:solidFill>
          <a:ln w="9525">
            <a:noFill/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900338" y="4016165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/>
            <a:r>
              <a:rPr lang="en-US" sz="2000" b="1" dirty="0" err="1" smtClean="0">
                <a:solidFill>
                  <a:srgbClr val="000000"/>
                </a:solidFill>
              </a:rPr>
              <a:t>ActorLanguage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365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Location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Actor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 smtClean="0">
                  <a:latin typeface="Times New Roman" pitchFamily="-111" charset="0"/>
                </a:rPr>
                <a:t>Tool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 err="1">
                    <a:latin typeface="Times New Roman" pitchFamily="-111" charset="0"/>
                  </a:rPr>
                  <a:t>CreationDate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b="1" dirty="0">
                  <a:latin typeface="Times New Roman" pitchFamily="-111" charset="0"/>
                </a:rPr>
                <a:t>Dance</a:t>
              </a:r>
              <a:endParaRPr lang="en-US" sz="1400" b="1" dirty="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2061257" y="108359"/>
            <a:ext cx="5791200" cy="8001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CMDI Component Reuse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32228" y="3794592"/>
            <a:ext cx="7122463" cy="92333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At this moment existing profiles &amp; components are recommendations:</a:t>
            </a:r>
          </a:p>
          <a:p>
            <a:pPr>
              <a:buFont typeface="Arial"/>
              <a:buChar char="•"/>
            </a:pPr>
            <a:r>
              <a:rPr lang="en-US" dirty="0" smtClean="0"/>
              <a:t> Profiles </a:t>
            </a:r>
            <a:r>
              <a:rPr lang="en-US" dirty="0" smtClean="0"/>
              <a:t>&amp; Components are created  by </a:t>
            </a:r>
            <a:r>
              <a:rPr lang="en-US" dirty="0" smtClean="0"/>
              <a:t>researchers &amp; metadata modelers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Reuse </a:t>
            </a:r>
            <a:r>
              <a:rPr lang="en-US" dirty="0" smtClean="0"/>
              <a:t>is strongly encouraged but not </a:t>
            </a:r>
            <a:r>
              <a:rPr lang="en-US" dirty="0" smtClean="0"/>
              <a:t>yet enforced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511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593" y="137304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Concept registries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Basically a list with concepts and their definitions and where every concept has a unique identifier.</a:t>
            </a:r>
          </a:p>
          <a:p>
            <a:r>
              <a:rPr lang="en-US" dirty="0" smtClean="0"/>
              <a:t>Some have a complicated structure and are associated with elaborate (administrative) processes to determine the status and acceptation of concepts  in the registry. e.g. ISO-DCR. </a:t>
            </a:r>
          </a:p>
          <a:p>
            <a:r>
              <a:rPr lang="en-US" dirty="0" smtClean="0"/>
              <a:t>others are static and simple lists of concepts and descriptions e.g.  DCTERMS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6642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4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Country      dcr:1001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Language   dcr:1002</a:t>
            </a:r>
            <a:endParaRPr lang="en-US" sz="1600">
              <a:latin typeface="Arial Unicode MS" pitchFamily="-111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Location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168970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 dirty="0">
                    <a:latin typeface="Times New Roman" pitchFamily="-111" charset="0"/>
                  </a:rPr>
                  <a:t>Country</a:t>
                </a:r>
                <a:endParaRPr lang="en-US" sz="1400" dirty="0">
                  <a:latin typeface="Arial Unicode MS" pitchFamily="-111" charset="0"/>
                </a:endParaRPr>
              </a:p>
            </p:txBody>
          </p:sp>
          <p:sp>
            <p:nvSpPr>
              <p:cNvPr id="168971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Coordinates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8972" name="AutoShape 12"/>
          <p:cNvCxnSpPr>
            <a:cxnSpLocks noChangeShapeType="1"/>
            <a:stCxn id="168970" idx="1"/>
            <a:endCxn id="168965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168974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Actor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5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168976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BirthDate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77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MotherTongue</a:t>
                </a:r>
              </a:p>
            </p:txBody>
          </p:sp>
        </p:grpSp>
      </p:grpSp>
      <p:cxnSp>
        <p:nvCxnSpPr>
          <p:cNvPr id="168978" name="AutoShape 18"/>
          <p:cNvCxnSpPr>
            <a:cxnSpLocks noChangeShapeType="1"/>
            <a:stCxn id="168977" idx="1"/>
            <a:endCxn id="168966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>
                  <a:latin typeface="Times New Roman" pitchFamily="-111" charset="0"/>
                </a:rPr>
                <a:t>Text</a:t>
              </a:r>
              <a:endParaRPr lang="en-US">
                <a:latin typeface="Arial Unicode MS" pitchFamily="-111" charset="0"/>
              </a:endParaRPr>
            </a:p>
          </p:txBody>
        </p: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168982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Language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3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Title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168985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 dirty="0" smtClean="0">
                  <a:latin typeface="Times New Roman" pitchFamily="-111" charset="0"/>
                </a:rPr>
                <a:t>Tool</a:t>
              </a:r>
              <a:endParaRPr lang="en-US" sz="1400" dirty="0">
                <a:latin typeface="Arial Unicode MS" pitchFamily="-111" charset="0"/>
              </a:endParaRPr>
            </a:p>
          </p:txBody>
        </p:sp>
        <p:grpSp>
          <p:nvGrpSpPr>
            <p:cNvPr id="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168987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CreationDate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8988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sp>
        <p:nvSpPr>
          <p:cNvPr id="168989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pitchFamily="-111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sp>
        <p:nvSpPr>
          <p:cNvPr id="168990" name="Text Box 30"/>
          <p:cNvSpPr txBox="1">
            <a:spLocks noChangeArrowheads="1"/>
          </p:cNvSpPr>
          <p:nvPr/>
        </p:nvSpPr>
        <p:spPr bwMode="auto">
          <a:xfrm>
            <a:off x="1459241" y="5292126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 err="1">
                <a:latin typeface="Times New Roman" pitchFamily="-111" charset="0"/>
              </a:rPr>
              <a:t>BirthDate</a:t>
            </a:r>
            <a:r>
              <a:rPr lang="en-US" sz="1600" dirty="0">
                <a:latin typeface="Times New Roman" pitchFamily="-111" charset="0"/>
              </a:rPr>
              <a:t>   dcr:1000</a:t>
            </a:r>
            <a:endParaRPr lang="en-US" sz="1600" dirty="0">
              <a:latin typeface="Arial Unicode MS" pitchFamily="-111" charset="0"/>
            </a:endParaRPr>
          </a:p>
        </p:txBody>
      </p:sp>
      <p:cxnSp>
        <p:nvCxnSpPr>
          <p:cNvPr id="168991" name="AutoShape 31"/>
          <p:cNvCxnSpPr>
            <a:cxnSpLocks noChangeShapeType="1"/>
            <a:stCxn id="168976" idx="1"/>
            <a:endCxn id="168990" idx="3"/>
          </p:cNvCxnSpPr>
          <p:nvPr/>
        </p:nvCxnSpPr>
        <p:spPr bwMode="auto">
          <a:xfrm rot="10800000" flipV="1">
            <a:off x="3283280" y="3654623"/>
            <a:ext cx="2026909" cy="176370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168992" name="AutoShape 32"/>
          <p:cNvCxnSpPr>
            <a:cxnSpLocks noChangeShapeType="1"/>
            <a:stCxn id="168987" idx="1"/>
            <a:endCxn id="168990" idx="3"/>
          </p:cNvCxnSpPr>
          <p:nvPr/>
        </p:nvCxnSpPr>
        <p:spPr bwMode="auto">
          <a:xfrm rot="10800000" flipV="1">
            <a:off x="3283280" y="4535687"/>
            <a:ext cx="2927021" cy="88264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168993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ISOcat concept registry</a:t>
            </a:r>
            <a:endParaRPr lang="en-US" sz="1600">
              <a:latin typeface="Arial Unicode MS" pitchFamily="-111" charset="0"/>
            </a:endParaRPr>
          </a:p>
        </p:txBody>
      </p:sp>
      <p:pic>
        <p:nvPicPr>
          <p:cNvPr id="168994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168995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algn="ctr" defTabSz="1279525" eaLnBrk="0" hangingPunct="0"/>
            <a:endParaRPr lang="en-US" sz="800" b="1">
              <a:latin typeface="Times New Roman" pitchFamily="-111" charset="0"/>
            </a:endParaRPr>
          </a:p>
          <a:p>
            <a:pPr defTabSz="1279525" eaLnBrk="0" hangingPunct="0"/>
            <a:endParaRPr lang="en-US">
              <a:latin typeface="Arial Unicode MS" pitchFamily="-111" charset="0"/>
            </a:endParaRPr>
          </a:p>
        </p:txBody>
      </p:sp>
      <p:grpSp>
        <p:nvGrpSpPr>
          <p:cNvPr id="10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168997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400">
                  <a:latin typeface="Times New Roman" pitchFamily="-111" charset="0"/>
                </a:rPr>
                <a:t>Dance</a:t>
              </a:r>
              <a:endParaRPr lang="en-US" sz="1400">
                <a:latin typeface="Arial Unicode MS" pitchFamily="-111" charset="0"/>
              </a:endParaRPr>
            </a:p>
          </p:txBody>
        </p:sp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168999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Name</a:t>
                </a:r>
                <a:endParaRPr lang="en-US" sz="1400">
                  <a:latin typeface="Arial Unicode MS" pitchFamily="-111" charset="0"/>
                </a:endParaRPr>
              </a:p>
            </p:txBody>
          </p:sp>
          <p:sp>
            <p:nvSpPr>
              <p:cNvPr id="169000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pitchFamily="-111" charset="0"/>
                  </a:rPr>
                  <a:t>Type</a:t>
                </a:r>
                <a:endParaRPr lang="en-US" sz="1400">
                  <a:latin typeface="Arial Unicode MS" pitchFamily="-111" charset="0"/>
                </a:endParaRPr>
              </a:p>
            </p:txBody>
          </p:sp>
        </p:grpSp>
      </p:grpSp>
      <p:cxnSp>
        <p:nvCxnSpPr>
          <p:cNvPr id="169001" name="AutoShape 41"/>
          <p:cNvCxnSpPr>
            <a:cxnSpLocks noChangeShapeType="1"/>
            <a:endCxn id="168968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169002" name="AutoShape 42"/>
          <p:cNvCxnSpPr>
            <a:cxnSpLocks noChangeShapeType="1"/>
            <a:endCxn id="168997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169004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Semantic interoperability </a:t>
            </a:r>
            <a:r>
              <a:rPr lang="en-US" sz="1600" b="1" dirty="0">
                <a:latin typeface="Times New Roman" pitchFamily="-111" charset="0"/>
              </a:rPr>
              <a:t>partly</a:t>
            </a:r>
            <a:r>
              <a:rPr lang="en-US" sz="1600" dirty="0">
                <a:latin typeface="Times New Roman" pitchFamily="-111" charset="0"/>
              </a:rPr>
              <a:t> solved via references to </a:t>
            </a:r>
            <a:r>
              <a:rPr lang="en-US" sz="1600" dirty="0" smtClean="0">
                <a:latin typeface="Times New Roman" pitchFamily="-111" charset="0"/>
              </a:rPr>
              <a:t>ISO DCR or other registry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169005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-111" charset="0"/>
                <a:ea typeface="宋体" pitchFamily="-111" charset="-122"/>
                <a:cs typeface="宋体" pitchFamily="-111" charset="-122"/>
              </a:rPr>
              <a:t>Selecting metadata components from the registry</a:t>
            </a:r>
            <a:endParaRPr lang="en-US" sz="1600" b="1">
              <a:latin typeface="Arial Unicode MS" pitchFamily="-111" charset="0"/>
            </a:endParaRPr>
          </a:p>
        </p:txBody>
      </p:sp>
      <p:sp>
        <p:nvSpPr>
          <p:cNvPr id="169006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007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pitchFamily="-111" charset="0"/>
              </a:rPr>
              <a:t>Title:          dc:title</a:t>
            </a:r>
            <a:endParaRPr lang="en-US" sz="1600">
              <a:latin typeface="Arial Unicode MS" pitchFamily="-111" charset="0"/>
            </a:endParaRPr>
          </a:p>
        </p:txBody>
      </p:sp>
      <p:cxnSp>
        <p:nvCxnSpPr>
          <p:cNvPr id="169008" name="AutoShape 48"/>
          <p:cNvCxnSpPr>
            <a:cxnSpLocks noChangeShapeType="1"/>
            <a:stCxn id="168983" idx="1"/>
            <a:endCxn id="169007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69009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pitchFamily="-111" charset="0"/>
              </a:rPr>
              <a:t>DCMI concept registry</a:t>
            </a:r>
            <a:endParaRPr lang="en-US" sz="1600">
              <a:latin typeface="Arial Unicode MS" pitchFamily="-111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1838325" y="76766"/>
            <a:ext cx="5791200" cy="8001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CMDI Explicit Semantics</a:t>
            </a:r>
            <a:endParaRPr lang="en-US" dirty="0">
              <a:latin typeface="+mj-lt"/>
            </a:endParaRPr>
          </a:p>
        </p:txBody>
      </p:sp>
      <p:sp>
        <p:nvSpPr>
          <p:cNvPr id="51" name="Text Box 43"/>
          <p:cNvSpPr txBox="1">
            <a:spLocks noChangeArrowheads="1"/>
          </p:cNvSpPr>
          <p:nvPr/>
        </p:nvSpPr>
        <p:spPr bwMode="auto">
          <a:xfrm>
            <a:off x="1357313" y="1469401"/>
            <a:ext cx="21653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User selects appropriate components to create a</a:t>
            </a:r>
            <a:r>
              <a:rPr lang="en-US" sz="1600" dirty="0" smtClean="0">
                <a:latin typeface="Times New Roman" pitchFamily="-111" charset="0"/>
              </a:rPr>
              <a:t> new metadata profile  or an existing profile</a:t>
            </a:r>
            <a:endParaRPr lang="en-US" sz="1600" dirty="0">
              <a:latin typeface="Arial Unicode MS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014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6526213" y="2006600"/>
            <a:ext cx="2493962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35" name="AutoShape 4"/>
          <p:cNvSpPr>
            <a:spLocks noChangeArrowheads="1"/>
          </p:cNvSpPr>
          <p:nvPr/>
        </p:nvSpPr>
        <p:spPr bwMode="auto">
          <a:xfrm>
            <a:off x="3833813" y="2778125"/>
            <a:ext cx="1970087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616825" y="3798888"/>
            <a:ext cx="1076325" cy="1008062"/>
            <a:chOff x="2175" y="4152"/>
            <a:chExt cx="442" cy="400"/>
          </a:xfrm>
        </p:grpSpPr>
        <p:sp>
          <p:nvSpPr>
            <p:cNvPr id="44079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100" dirty="0">
                  <a:latin typeface="Times New Roman" charset="0"/>
                </a:rPr>
                <a:t>Recording</a:t>
              </a:r>
              <a:endParaRPr lang="en-US" sz="1100" dirty="0">
                <a:latin typeface="Arial Unicode MS" charset="0"/>
              </a:endParaRPr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44081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CreationDate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82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37" name="Text Box 29"/>
          <p:cNvSpPr txBox="1">
            <a:spLocks noChangeArrowheads="1"/>
          </p:cNvSpPr>
          <p:nvPr/>
        </p:nvSpPr>
        <p:spPr bwMode="auto">
          <a:xfrm>
            <a:off x="6861175" y="160655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b="1">
                <a:latin typeface="Times New Roman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3882961" y="3248025"/>
            <a:ext cx="1825689" cy="750733"/>
            <a:chOff x="1460436" y="4791075"/>
            <a:chExt cx="1825689" cy="750733"/>
          </a:xfrm>
        </p:grpSpPr>
        <p:sp>
          <p:nvSpPr>
            <p:cNvPr id="44076" name="Text Box 5"/>
            <p:cNvSpPr txBox="1">
              <a:spLocks noChangeArrowheads="1"/>
            </p:cNvSpPr>
            <p:nvPr/>
          </p:nvSpPr>
          <p:spPr bwMode="auto">
            <a:xfrm>
              <a:off x="1462088" y="4791075"/>
              <a:ext cx="1824037" cy="2492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Genre 1      dcr:1020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7" name="Text Box 6"/>
            <p:cNvSpPr txBox="1">
              <a:spLocks noChangeArrowheads="1"/>
            </p:cNvSpPr>
            <p:nvPr/>
          </p:nvSpPr>
          <p:spPr bwMode="auto">
            <a:xfrm>
              <a:off x="1462088" y="5040313"/>
              <a:ext cx="1824037" cy="2524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>
                  <a:latin typeface="Times New Roman" charset="0"/>
                </a:rPr>
                <a:t>Language   dcr:1002</a:t>
              </a:r>
              <a:endParaRPr lang="en-US" sz="1600">
                <a:latin typeface="Arial Unicode MS" charset="0"/>
              </a:endParaRPr>
            </a:p>
          </p:txBody>
        </p:sp>
        <p:sp>
          <p:nvSpPr>
            <p:cNvPr id="44078" name="Text Box 30"/>
            <p:cNvSpPr txBox="1">
              <a:spLocks noChangeArrowheads="1"/>
            </p:cNvSpPr>
            <p:nvPr/>
          </p:nvSpPr>
          <p:spPr bwMode="auto">
            <a:xfrm>
              <a:off x="1460436" y="5289395"/>
              <a:ext cx="1824038" cy="2524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600" dirty="0" smtClean="0">
                  <a:latin typeface="Times New Roman" charset="0"/>
                </a:rPr>
                <a:t>Genre 2      dcr</a:t>
              </a:r>
              <a:r>
                <a:rPr lang="en-US" sz="1600" dirty="0">
                  <a:latin typeface="Times New Roman" charset="0"/>
                </a:rPr>
                <a:t>:1030</a:t>
              </a:r>
              <a:endParaRPr lang="en-US" sz="1600" dirty="0">
                <a:latin typeface="Arial Unicode MS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7148513" y="4945063"/>
            <a:ext cx="911225" cy="1008062"/>
            <a:chOff x="1704" y="4351"/>
            <a:chExt cx="374" cy="400"/>
          </a:xfrm>
        </p:grpSpPr>
        <p:sp>
          <p:nvSpPr>
            <p:cNvPr id="44072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>
              <a:prstTxWarp prst="textNoShape">
                <a:avLst/>
              </a:prstTxWarp>
            </a:bodyPr>
            <a:lstStyle/>
            <a:p>
              <a:pPr algn="ctr" defTabSz="1279525" eaLnBrk="0" hangingPunct="0"/>
              <a:r>
                <a:rPr lang="en-US" sz="1100" dirty="0">
                  <a:latin typeface="Times New Roman" charset="0"/>
                </a:rPr>
                <a:t>Dance</a:t>
              </a:r>
              <a:endParaRPr lang="en-US" sz="1100" dirty="0">
                <a:latin typeface="Arial Unicode MS" charset="0"/>
              </a:endParaRPr>
            </a:p>
          </p:txBody>
        </p:sp>
        <p:grpSp>
          <p:nvGrpSpPr>
            <p:cNvPr id="6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44074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Name</a:t>
                </a:r>
                <a:endParaRPr lang="en-US" sz="1400">
                  <a:latin typeface="Arial Unicode MS" charset="0"/>
                </a:endParaRPr>
              </a:p>
            </p:txBody>
          </p:sp>
          <p:sp>
            <p:nvSpPr>
              <p:cNvPr id="44075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defTabSz="1279525" eaLnBrk="0" hangingPunct="0"/>
                <a:r>
                  <a:rPr lang="en-US" sz="1400">
                    <a:latin typeface="Times New Roman" charset="0"/>
                  </a:rPr>
                  <a:t>Type</a:t>
                </a:r>
                <a:endParaRPr lang="en-US" sz="1400">
                  <a:latin typeface="Arial Unicode MS" charset="0"/>
                </a:endParaRPr>
              </a:p>
            </p:txBody>
          </p:sp>
        </p:grpSp>
      </p:grpSp>
      <p:sp>
        <p:nvSpPr>
          <p:cNvPr id="4404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Relation Registry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7118350" y="2136775"/>
            <a:ext cx="996950" cy="1006475"/>
            <a:chOff x="6688014" y="2469668"/>
            <a:chExt cx="997679" cy="1006475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8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 sz="1200" dirty="0">
                    <a:latin typeface="Times New Roman" charset="0"/>
                  </a:rPr>
                  <a:t>Text 1</a:t>
                </a:r>
                <a:endParaRPr lang="en-US" sz="1200" dirty="0">
                  <a:latin typeface="Arial Unicode MS" charset="0"/>
                </a:endParaRPr>
              </a:p>
            </p:txBody>
          </p:sp>
          <p:grpSp>
            <p:nvGrpSpPr>
              <p:cNvPr id="9" name="Group 21"/>
              <p:cNvGrpSpPr>
                <a:grpSpLocks/>
              </p:cNvGrpSpPr>
              <p:nvPr/>
            </p:nvGrpSpPr>
            <p:grpSpPr bwMode="auto">
              <a:xfrm>
                <a:off x="2175" y="3552"/>
                <a:ext cx="408" cy="199"/>
                <a:chOff x="7377" y="4226"/>
                <a:chExt cx="1680" cy="624"/>
              </a:xfrm>
            </p:grpSpPr>
            <p:sp>
              <p:nvSpPr>
                <p:cNvPr id="4407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7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7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</a:t>
              </a:r>
              <a:r>
                <a:rPr lang="en-US" sz="1400">
                  <a:latin typeface="Times New Roman" charset="0"/>
                </a:rPr>
                <a:t>1</a:t>
              </a:r>
              <a:endParaRPr lang="en-US" sz="1400">
                <a:latin typeface="Arial Unicode MS" charset="0"/>
              </a:endParaRPr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6996113" y="3443288"/>
            <a:ext cx="998537" cy="1006475"/>
            <a:chOff x="6688014" y="2469668"/>
            <a:chExt cx="997679" cy="1006475"/>
          </a:xfrm>
        </p:grpSpPr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44062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>
                <a:prstTxWarp prst="textNoShape">
                  <a:avLst/>
                </a:prstTxWarp>
              </a:bodyPr>
              <a:lstStyle/>
              <a:p>
                <a:pPr algn="ctr" defTabSz="1279525" eaLnBrk="0" hangingPunct="0"/>
                <a:r>
                  <a:rPr lang="en-US" sz="1200" dirty="0">
                    <a:latin typeface="Times New Roman" charset="0"/>
                  </a:rPr>
                  <a:t>Text 2</a:t>
                </a:r>
                <a:endParaRPr lang="en-US" sz="1200" dirty="0">
                  <a:latin typeface="Arial Unicode MS" charset="0"/>
                </a:endParaRPr>
              </a:p>
            </p:txBody>
          </p:sp>
          <p:grpSp>
            <p:nvGrpSpPr>
              <p:cNvPr id="12" name="Group 21"/>
              <p:cNvGrpSpPr>
                <a:grpSpLocks/>
              </p:cNvGrpSpPr>
              <p:nvPr/>
            </p:nvGrpSpPr>
            <p:grpSpPr bwMode="auto">
              <a:xfrm>
                <a:off x="2175" y="3559"/>
                <a:ext cx="408" cy="200"/>
                <a:chOff x="7377" y="4226"/>
                <a:chExt cx="1680" cy="624"/>
              </a:xfrm>
            </p:grpSpPr>
            <p:sp>
              <p:nvSpPr>
                <p:cNvPr id="4406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Language</a:t>
                  </a:r>
                  <a:endParaRPr lang="en-US" sz="1400">
                    <a:latin typeface="Arial Unicode MS" charset="0"/>
                  </a:endParaRPr>
                </a:p>
              </p:txBody>
            </p:sp>
            <p:sp>
              <p:nvSpPr>
                <p:cNvPr id="4406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defTabSz="1279525" eaLnBrk="0" hangingPunct="0"/>
                  <a:r>
                    <a:rPr lang="en-US" sz="1400">
                      <a:latin typeface="Times New Roman" charset="0"/>
                    </a:rPr>
                    <a:t>Title</a:t>
                  </a:r>
                  <a:endParaRPr lang="en-US" sz="1400">
                    <a:latin typeface="Arial Unicode MS" charset="0"/>
                  </a:endParaRPr>
                </a:p>
              </p:txBody>
            </p:sp>
          </p:grpSp>
        </p:grpSp>
        <p:sp>
          <p:nvSpPr>
            <p:cNvPr id="44061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defTabSz="1279525" eaLnBrk="0" hangingPunct="0"/>
              <a:r>
                <a:rPr lang="en-US" sz="1400" b="1">
                  <a:latin typeface="Times New Roman" charset="0"/>
                </a:rPr>
                <a:t>Genre2</a:t>
              </a:r>
              <a:endParaRPr lang="en-US" sz="1400" b="1">
                <a:latin typeface="Arial Unicode MS" charset="0"/>
              </a:endParaRPr>
            </a:p>
          </p:txBody>
        </p:sp>
      </p:grpSp>
      <p:cxnSp>
        <p:nvCxnSpPr>
          <p:cNvPr id="44043" name="Elbow Connector 60"/>
          <p:cNvCxnSpPr>
            <a:cxnSpLocks noChangeShapeType="1"/>
            <a:stCxn id="44067" idx="1"/>
            <a:endCxn id="44076" idx="3"/>
          </p:cNvCxnSpPr>
          <p:nvPr/>
        </p:nvCxnSpPr>
        <p:spPr bwMode="auto">
          <a:xfrm rot="10800000" flipV="1">
            <a:off x="5708650" y="3016250"/>
            <a:ext cx="1409700" cy="355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44" name="Elbow Connector 62"/>
          <p:cNvCxnSpPr>
            <a:cxnSpLocks noChangeShapeType="1"/>
            <a:stCxn id="44061" idx="1"/>
            <a:endCxn id="44078" idx="3"/>
          </p:cNvCxnSpPr>
          <p:nvPr/>
        </p:nvCxnSpPr>
        <p:spPr bwMode="auto">
          <a:xfrm rot="10800000">
            <a:off x="5706999" y="3872553"/>
            <a:ext cx="1289114" cy="44955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4045" name="Text Box 33"/>
          <p:cNvSpPr txBox="1">
            <a:spLocks noChangeArrowheads="1"/>
          </p:cNvSpPr>
          <p:nvPr/>
        </p:nvSpPr>
        <p:spPr bwMode="auto">
          <a:xfrm>
            <a:off x="4097338" y="42799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Arial Unicode MS" charset="0"/>
              </a:rPr>
              <a:t>ISOCat</a:t>
            </a:r>
          </a:p>
        </p:txBody>
      </p:sp>
      <p:sp>
        <p:nvSpPr>
          <p:cNvPr id="44048" name="AutoShape 4"/>
          <p:cNvSpPr>
            <a:spLocks noChangeArrowheads="1"/>
          </p:cNvSpPr>
          <p:nvPr/>
        </p:nvSpPr>
        <p:spPr bwMode="auto">
          <a:xfrm>
            <a:off x="761504" y="3809360"/>
            <a:ext cx="1969986" cy="1384344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9" name="Text Box 33"/>
          <p:cNvSpPr txBox="1">
            <a:spLocks noChangeArrowheads="1"/>
          </p:cNvSpPr>
          <p:nvPr/>
        </p:nvSpPr>
        <p:spPr bwMode="auto">
          <a:xfrm>
            <a:off x="1131478" y="5387949"/>
            <a:ext cx="1295333" cy="838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Relation Registry</a:t>
            </a:r>
            <a:endParaRPr lang="en-US" sz="1600">
              <a:latin typeface="Arial Unicode MS" charset="0"/>
            </a:endParaRPr>
          </a:p>
        </p:txBody>
      </p:sp>
      <p:pic>
        <p:nvPicPr>
          <p:cNvPr id="44050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6325" y="2259899"/>
            <a:ext cx="390505" cy="617557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4051" name="Text Box 35"/>
          <p:cNvSpPr txBox="1">
            <a:spLocks noChangeArrowheads="1"/>
          </p:cNvSpPr>
          <p:nvPr/>
        </p:nvSpPr>
        <p:spPr bwMode="auto">
          <a:xfrm>
            <a:off x="988253" y="2816764"/>
            <a:ext cx="1341998" cy="5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>
            <a:prstTxWarp prst="textNoShape">
              <a:avLst/>
            </a:prstTxWarp>
          </a:bodyPr>
          <a:lstStyle/>
          <a:p>
            <a:pPr algn="ctr" defTabSz="1279525" eaLnBrk="0" hangingPunct="0"/>
            <a:r>
              <a:rPr lang="en-US" sz="1600" b="1">
                <a:latin typeface="Times New Roman" charset="0"/>
              </a:rPr>
              <a:t>User</a:t>
            </a:r>
          </a:p>
          <a:p>
            <a:pPr algn="ctr" defTabSz="1279525" eaLnBrk="0" hangingPunct="0"/>
            <a:r>
              <a:rPr lang="en-US" sz="1600" b="1">
                <a:latin typeface="Times New Roman" charset="0"/>
              </a:rPr>
              <a:t> MD search</a:t>
            </a: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algn="ctr" defTabSz="1279525" eaLnBrk="0" hangingPunct="0"/>
            <a:endParaRPr lang="en-US" sz="800" b="1">
              <a:latin typeface="Times New Roman" charset="0"/>
            </a:endParaRPr>
          </a:p>
          <a:p>
            <a:pPr defTabSz="1279525" eaLnBrk="0" hangingPunct="0"/>
            <a:endParaRPr lang="en-US">
              <a:latin typeface="Arial Unicode MS" charset="0"/>
            </a:endParaRPr>
          </a:p>
        </p:txBody>
      </p:sp>
      <p:sp>
        <p:nvSpPr>
          <p:cNvPr id="44052" name="Text Box 43"/>
          <p:cNvSpPr txBox="1">
            <a:spLocks noChangeArrowheads="1"/>
          </p:cNvSpPr>
          <p:nvPr/>
        </p:nvSpPr>
        <p:spPr bwMode="auto">
          <a:xfrm>
            <a:off x="614362" y="1371600"/>
            <a:ext cx="2475499" cy="100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User selects or creates a profile that specifies relations between</a:t>
            </a:r>
            <a:r>
              <a:rPr lang="en-US" sz="1600" dirty="0" smtClean="0">
                <a:latin typeface="Times New Roman" charset="0"/>
              </a:rPr>
              <a:t> concepts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7" name="Text Box 5"/>
          <p:cNvSpPr txBox="1">
            <a:spLocks noChangeArrowheads="1"/>
          </p:cNvSpPr>
          <p:nvPr/>
        </p:nvSpPr>
        <p:spPr bwMode="auto">
          <a:xfrm>
            <a:off x="832451" y="4278540"/>
            <a:ext cx="1823942" cy="249246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>
                <a:latin typeface="Times New Roman" charset="0"/>
              </a:rPr>
              <a:t> dcr:1020  = dcr:1030</a:t>
            </a:r>
            <a:endParaRPr lang="en-US" sz="1600">
              <a:latin typeface="Arial Unicode MS" charset="0"/>
            </a:endParaRPr>
          </a:p>
        </p:txBody>
      </p:sp>
      <p:sp>
        <p:nvSpPr>
          <p:cNvPr id="44058" name="Text Box 6"/>
          <p:cNvSpPr txBox="1">
            <a:spLocks noChangeArrowheads="1"/>
          </p:cNvSpPr>
          <p:nvPr/>
        </p:nvSpPr>
        <p:spPr bwMode="auto">
          <a:xfrm>
            <a:off x="832451" y="4527786"/>
            <a:ext cx="1823942" cy="252420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~ </a:t>
            </a:r>
            <a:r>
              <a:rPr lang="en-US" sz="1600" dirty="0" smtClean="0">
                <a:latin typeface="Times New Roman" charset="0"/>
              </a:rPr>
              <a:t>dcr</a:t>
            </a:r>
            <a:r>
              <a:rPr lang="en-US" sz="1600" dirty="0">
                <a:latin typeface="Times New Roman" charset="0"/>
              </a:rPr>
              <a:t>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9" name="Text Box 30"/>
          <p:cNvSpPr txBox="1">
            <a:spLocks noChangeArrowheads="1"/>
          </p:cNvSpPr>
          <p:nvPr/>
        </p:nvSpPr>
        <p:spPr bwMode="auto">
          <a:xfrm>
            <a:off x="837701" y="4745280"/>
            <a:ext cx="1823943" cy="252421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charset="0"/>
              </a:rPr>
              <a:t> dcr:1020  &gt; dcr:1030</a:t>
            </a:r>
            <a:endParaRPr lang="en-US" sz="1600" dirty="0">
              <a:latin typeface="Arial Unicode MS" charset="0"/>
            </a:endParaRPr>
          </a:p>
        </p:txBody>
      </p:sp>
      <p:sp>
        <p:nvSpPr>
          <p:cNvPr id="44054" name="Down Arrow 88"/>
          <p:cNvSpPr>
            <a:spLocks noChangeArrowheads="1"/>
          </p:cNvSpPr>
          <p:nvPr/>
        </p:nvSpPr>
        <p:spPr bwMode="auto">
          <a:xfrm>
            <a:off x="1505862" y="3342726"/>
            <a:ext cx="390505" cy="754926"/>
          </a:xfrm>
          <a:prstGeom prst="downArrow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44055" name="Elbow Connector 93"/>
          <p:cNvCxnSpPr>
            <a:cxnSpLocks noChangeShapeType="1"/>
            <a:stCxn id="44076" idx="1"/>
            <a:endCxn id="44057" idx="3"/>
          </p:cNvCxnSpPr>
          <p:nvPr/>
        </p:nvCxnSpPr>
        <p:spPr bwMode="auto">
          <a:xfrm rot="10800000" flipV="1">
            <a:off x="2656394" y="3351981"/>
            <a:ext cx="1247269" cy="1051181"/>
          </a:xfrm>
          <a:prstGeom prst="bentConnector3">
            <a:avLst>
              <a:gd name="adj1" fmla="val 60963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56" name="Elbow Connector 95"/>
          <p:cNvCxnSpPr>
            <a:cxnSpLocks noChangeShapeType="1"/>
            <a:stCxn id="44078" idx="1"/>
            <a:endCxn id="44057" idx="3"/>
          </p:cNvCxnSpPr>
          <p:nvPr/>
        </p:nvCxnSpPr>
        <p:spPr bwMode="auto">
          <a:xfrm rot="10800000" flipV="1">
            <a:off x="2656393" y="3872551"/>
            <a:ext cx="1226568" cy="530611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374929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  <p:bldP spid="44049" grpId="0"/>
      <p:bldP spid="44051" grpId="0"/>
      <p:bldP spid="44052" grpId="0"/>
      <p:bldP spid="44057" grpId="0" animBg="1"/>
      <p:bldP spid="44058" grpId="0" animBg="1"/>
      <p:bldP spid="44059" grpId="0" animBg="1"/>
      <p:bldP spid="440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37834" y="132565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CLARIN metadata background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974" y="1304379"/>
            <a:ext cx="8293491" cy="53433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CLARIN since </a:t>
            </a:r>
            <a:r>
              <a:rPr lang="en-US" dirty="0" smtClean="0"/>
              <a:t>2007 investigated and </a:t>
            </a:r>
            <a:r>
              <a:rPr lang="en-US" dirty="0" smtClean="0"/>
              <a:t>created </a:t>
            </a:r>
            <a:r>
              <a:rPr lang="en-US" dirty="0" smtClean="0"/>
              <a:t>solutions for: </a:t>
            </a:r>
          </a:p>
          <a:p>
            <a:pPr lvl="1"/>
            <a:r>
              <a:rPr lang="en-US" dirty="0" smtClean="0"/>
              <a:t>Common AAI infrastructure</a:t>
            </a:r>
          </a:p>
          <a:p>
            <a:pPr lvl="1"/>
            <a:r>
              <a:rPr lang="en-US" dirty="0" smtClean="0"/>
              <a:t>Single system of persistent identifiers (</a:t>
            </a:r>
            <a:r>
              <a:rPr lang="en-US" dirty="0" err="1" smtClean="0"/>
              <a:t>PIDs</a:t>
            </a:r>
            <a:r>
              <a:rPr lang="en-US" dirty="0" smtClean="0"/>
              <a:t>) for resources</a:t>
            </a:r>
          </a:p>
          <a:p>
            <a:pPr lvl="1"/>
            <a:r>
              <a:rPr lang="en-US" b="1" dirty="0" smtClean="0"/>
              <a:t>Common metadata domain - CMDI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CMDI was/is developed by CLARIN partners: 	 Austrian Academy, IDS, MPI for </a:t>
            </a:r>
            <a:r>
              <a:rPr lang="en-US" dirty="0" smtClean="0"/>
              <a:t>Psycholinguistics, </a:t>
            </a:r>
            <a:r>
              <a:rPr lang="en-US" dirty="0" err="1" smtClean="0"/>
              <a:t>Sprakbanken</a:t>
            </a:r>
            <a:r>
              <a:rPr lang="en-US" dirty="0" smtClean="0"/>
              <a:t> Univ. </a:t>
            </a:r>
            <a:r>
              <a:rPr lang="en-US" dirty="0" err="1" smtClean="0"/>
              <a:t>Gothenborg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National CLARIN projects: CLARIN-NL, -DE, -DK, -AT, -PL have committed resources to work </a:t>
            </a:r>
            <a:r>
              <a:rPr lang="en-US" dirty="0" smtClean="0"/>
              <a:t>on CMDI</a:t>
            </a:r>
          </a:p>
          <a:p>
            <a:r>
              <a:rPr lang="en-US" dirty="0" smtClean="0"/>
              <a:t>ISO TC37 standardization procedure underway</a:t>
            </a:r>
          </a:p>
          <a:p>
            <a:r>
              <a:rPr lang="en-US" b="1" dirty="0" smtClean="0"/>
              <a:t>Mandatory for metadata exchange within CLARIN infrastructure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72767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5697" y="189791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CMDI Record Structure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6791" y="1282790"/>
            <a:ext cx="4220009" cy="5026530"/>
          </a:xfrm>
        </p:spPr>
        <p:txBody>
          <a:bodyPr>
            <a:noAutofit/>
          </a:bodyPr>
          <a:lstStyle/>
          <a:p>
            <a:r>
              <a:rPr lang="en-US" sz="2000" dirty="0" smtClean="0"/>
              <a:t>Some basic structure needed in CMDI records</a:t>
            </a:r>
          </a:p>
          <a:p>
            <a:r>
              <a:rPr lang="en-US" sz="2000" dirty="0" smtClean="0"/>
              <a:t>Header with administrative information</a:t>
            </a:r>
          </a:p>
          <a:p>
            <a:r>
              <a:rPr lang="en-US" sz="2000" dirty="0" smtClean="0"/>
              <a:t>Metadata components with descriptive metadata</a:t>
            </a:r>
          </a:p>
          <a:p>
            <a:r>
              <a:rPr lang="en-US" sz="2000" dirty="0" err="1" smtClean="0"/>
              <a:t>ResourceProxies</a:t>
            </a:r>
            <a:r>
              <a:rPr lang="en-US" sz="2000" dirty="0" smtClean="0"/>
              <a:t> with typed references to described resources</a:t>
            </a:r>
          </a:p>
          <a:p>
            <a:pPr marL="0" indent="0">
              <a:buNone/>
            </a:pPr>
            <a:r>
              <a:rPr lang="en-US" sz="2000" dirty="0" smtClean="0"/>
              <a:t>     Type:</a:t>
            </a:r>
          </a:p>
          <a:p>
            <a:pPr lvl="1"/>
            <a:r>
              <a:rPr lang="en-US" sz="1800" dirty="0" smtClean="0"/>
              <a:t>Resource</a:t>
            </a:r>
          </a:p>
          <a:p>
            <a:pPr lvl="1"/>
            <a:r>
              <a:rPr lang="en-US" sz="1800" dirty="0" smtClean="0"/>
              <a:t>Landing Page</a:t>
            </a:r>
          </a:p>
          <a:p>
            <a:pPr lvl="1"/>
            <a:r>
              <a:rPr lang="en-US" sz="1800" b="1" dirty="0" smtClean="0"/>
              <a:t>Metadata</a:t>
            </a:r>
          </a:p>
          <a:p>
            <a:pPr lvl="1"/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69070" y="1600200"/>
            <a:ext cx="2963148" cy="47091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2737" y="1603854"/>
            <a:ext cx="2963148" cy="134816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HEADER with administrative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2737" y="4794164"/>
            <a:ext cx="2963148" cy="150736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Resource Proxy 1,type, link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…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Resource Proxy n, type, link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2737" y="3104413"/>
            <a:ext cx="2963148" cy="147235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Descriptive metadata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9070" y="1282790"/>
            <a:ext cx="2963148" cy="3174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CMDI RECORD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4128654" y="4659070"/>
            <a:ext cx="338137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4128654" y="5629018"/>
            <a:ext cx="338137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cxnSp>
        <p:nvCxnSpPr>
          <p:cNvPr id="13" name="Elbow Connector 12"/>
          <p:cNvCxnSpPr>
            <a:endCxn id="10" idx="1"/>
          </p:cNvCxnSpPr>
          <p:nvPr/>
        </p:nvCxnSpPr>
        <p:spPr>
          <a:xfrm flipV="1">
            <a:off x="3169081" y="4828139"/>
            <a:ext cx="959573" cy="355050"/>
          </a:xfrm>
          <a:prstGeom prst="bentConnector3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endCxn id="11" idx="1"/>
          </p:cNvCxnSpPr>
          <p:nvPr/>
        </p:nvCxnSpPr>
        <p:spPr>
          <a:xfrm flipV="1">
            <a:off x="3169081" y="5798087"/>
            <a:ext cx="959573" cy="169070"/>
          </a:xfrm>
          <a:prstGeom prst="bentConnector3">
            <a:avLst>
              <a:gd name="adj1" fmla="val 50000"/>
            </a:avLst>
          </a:prstGeom>
          <a:ln w="285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758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8743" y="68652"/>
            <a:ext cx="8229600" cy="11430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+mj-lt"/>
              </a:rPr>
              <a:t>CMDI Collection Modeling </a:t>
            </a:r>
            <a:endParaRPr lang="en-US" dirty="0">
              <a:latin typeface="+mj-lt"/>
            </a:endParaRP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3894802" y="3284538"/>
            <a:ext cx="914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sp>
        <p:nvSpPr>
          <p:cNvPr id="141318" name="Rectangle 6"/>
          <p:cNvSpPr>
            <a:spLocks noChangeArrowheads="1"/>
          </p:cNvSpPr>
          <p:nvPr/>
        </p:nvSpPr>
        <p:spPr bwMode="auto">
          <a:xfrm>
            <a:off x="3247102" y="4149725"/>
            <a:ext cx="9144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1778311" y="1309185"/>
            <a:ext cx="914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sp>
        <p:nvSpPr>
          <p:cNvPr id="141320" name="Rectangle 8"/>
          <p:cNvSpPr>
            <a:spLocks noChangeArrowheads="1"/>
          </p:cNvSpPr>
          <p:nvPr/>
        </p:nvSpPr>
        <p:spPr bwMode="auto">
          <a:xfrm>
            <a:off x="5066014" y="2279459"/>
            <a:ext cx="338138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1321" name="Rectangle 9"/>
          <p:cNvSpPr>
            <a:spLocks noChangeArrowheads="1"/>
          </p:cNvSpPr>
          <p:nvPr/>
        </p:nvSpPr>
        <p:spPr bwMode="auto">
          <a:xfrm>
            <a:off x="5662914" y="1250759"/>
            <a:ext cx="9144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sp>
        <p:nvSpPr>
          <p:cNvPr id="141323" name="Rectangle 11"/>
          <p:cNvSpPr>
            <a:spLocks noChangeArrowheads="1"/>
          </p:cNvSpPr>
          <p:nvPr/>
        </p:nvSpPr>
        <p:spPr bwMode="auto">
          <a:xfrm>
            <a:off x="5662914" y="2279459"/>
            <a:ext cx="338138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1324" name="Rectangle 12"/>
          <p:cNvSpPr>
            <a:spLocks noChangeArrowheads="1"/>
          </p:cNvSpPr>
          <p:nvPr/>
        </p:nvSpPr>
        <p:spPr bwMode="auto">
          <a:xfrm>
            <a:off x="6216952" y="2279459"/>
            <a:ext cx="338137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1325" name="Rectangle 13"/>
          <p:cNvSpPr>
            <a:spLocks noChangeArrowheads="1"/>
          </p:cNvSpPr>
          <p:nvPr/>
        </p:nvSpPr>
        <p:spPr bwMode="auto">
          <a:xfrm>
            <a:off x="6815439" y="2279459"/>
            <a:ext cx="338138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cxnSp>
        <p:nvCxnSpPr>
          <p:cNvPr id="141326" name="AutoShape 14"/>
          <p:cNvCxnSpPr>
            <a:cxnSpLocks noChangeShapeType="1"/>
            <a:stCxn id="141321" idx="2"/>
            <a:endCxn id="141320" idx="0"/>
          </p:cNvCxnSpPr>
          <p:nvPr/>
        </p:nvCxnSpPr>
        <p:spPr bwMode="auto">
          <a:xfrm rot="5400000">
            <a:off x="5415264" y="1574609"/>
            <a:ext cx="525463" cy="884237"/>
          </a:xfrm>
          <a:prstGeom prst="bentConnector3">
            <a:avLst>
              <a:gd name="adj1" fmla="val 4984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327" name="AutoShape 15"/>
          <p:cNvCxnSpPr>
            <a:cxnSpLocks noChangeShapeType="1"/>
            <a:stCxn id="141321" idx="2"/>
            <a:endCxn id="141323" idx="0"/>
          </p:cNvCxnSpPr>
          <p:nvPr/>
        </p:nvCxnSpPr>
        <p:spPr bwMode="auto">
          <a:xfrm rot="5400000">
            <a:off x="5713714" y="1873059"/>
            <a:ext cx="525463" cy="287337"/>
          </a:xfrm>
          <a:prstGeom prst="bentConnector3">
            <a:avLst>
              <a:gd name="adj1" fmla="val 4984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328" name="AutoShape 16"/>
          <p:cNvCxnSpPr>
            <a:cxnSpLocks noChangeShapeType="1"/>
            <a:stCxn id="141321" idx="2"/>
            <a:endCxn id="141324" idx="0"/>
          </p:cNvCxnSpPr>
          <p:nvPr/>
        </p:nvCxnSpPr>
        <p:spPr bwMode="auto">
          <a:xfrm rot="16200000" flipH="1">
            <a:off x="5990732" y="1883378"/>
            <a:ext cx="525463" cy="266700"/>
          </a:xfrm>
          <a:prstGeom prst="bentConnector3">
            <a:avLst>
              <a:gd name="adj1" fmla="val 4984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329" name="AutoShape 17"/>
          <p:cNvCxnSpPr>
            <a:cxnSpLocks noChangeShapeType="1"/>
            <a:stCxn id="141321" idx="2"/>
            <a:endCxn id="141325" idx="0"/>
          </p:cNvCxnSpPr>
          <p:nvPr/>
        </p:nvCxnSpPr>
        <p:spPr bwMode="auto">
          <a:xfrm rot="16200000" flipH="1">
            <a:off x="6289976" y="1584134"/>
            <a:ext cx="525463" cy="865188"/>
          </a:xfrm>
          <a:prstGeom prst="bentConnector3">
            <a:avLst>
              <a:gd name="adj1" fmla="val 4984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1330" name="Rectangle 18"/>
          <p:cNvSpPr>
            <a:spLocks noChangeArrowheads="1"/>
          </p:cNvSpPr>
          <p:nvPr/>
        </p:nvSpPr>
        <p:spPr bwMode="auto">
          <a:xfrm>
            <a:off x="4398039" y="5035550"/>
            <a:ext cx="338138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cxnSp>
        <p:nvCxnSpPr>
          <p:cNvPr id="141332" name="AutoShape 20"/>
          <p:cNvCxnSpPr>
            <a:cxnSpLocks noChangeShapeType="1"/>
            <a:stCxn id="141316" idx="2"/>
            <a:endCxn id="141318" idx="0"/>
          </p:cNvCxnSpPr>
          <p:nvPr/>
        </p:nvCxnSpPr>
        <p:spPr bwMode="auto">
          <a:xfrm rot="5400000">
            <a:off x="3847177" y="3644900"/>
            <a:ext cx="361950" cy="647700"/>
          </a:xfrm>
          <a:prstGeom prst="bentConnector3">
            <a:avLst>
              <a:gd name="adj1" fmla="val 495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1333" name="Rectangle 21"/>
          <p:cNvSpPr>
            <a:spLocks noChangeArrowheads="1"/>
          </p:cNvSpPr>
          <p:nvPr/>
        </p:nvSpPr>
        <p:spPr bwMode="auto">
          <a:xfrm>
            <a:off x="5047327" y="5035550"/>
            <a:ext cx="338137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1335" name="Rectangle 23"/>
          <p:cNvSpPr>
            <a:spLocks noChangeArrowheads="1"/>
          </p:cNvSpPr>
          <p:nvPr/>
        </p:nvSpPr>
        <p:spPr bwMode="auto">
          <a:xfrm>
            <a:off x="3174077" y="5035550"/>
            <a:ext cx="338137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cxnSp>
        <p:nvCxnSpPr>
          <p:cNvPr id="141336" name="AutoShape 24"/>
          <p:cNvCxnSpPr>
            <a:cxnSpLocks noChangeShapeType="1"/>
            <a:stCxn id="141318" idx="2"/>
            <a:endCxn id="141335" idx="0"/>
          </p:cNvCxnSpPr>
          <p:nvPr/>
        </p:nvCxnSpPr>
        <p:spPr bwMode="auto">
          <a:xfrm rot="5400000">
            <a:off x="3332827" y="4664075"/>
            <a:ext cx="382587" cy="360363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1337" name="Rectangle 25"/>
          <p:cNvSpPr>
            <a:spLocks noChangeArrowheads="1"/>
          </p:cNvSpPr>
          <p:nvPr/>
        </p:nvSpPr>
        <p:spPr bwMode="auto">
          <a:xfrm>
            <a:off x="3894802" y="5035550"/>
            <a:ext cx="338137" cy="338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cxnSp>
        <p:nvCxnSpPr>
          <p:cNvPr id="141338" name="AutoShape 26"/>
          <p:cNvCxnSpPr>
            <a:cxnSpLocks noChangeShapeType="1"/>
            <a:stCxn id="141318" idx="2"/>
            <a:endCxn id="141337" idx="0"/>
          </p:cNvCxnSpPr>
          <p:nvPr/>
        </p:nvCxnSpPr>
        <p:spPr bwMode="auto">
          <a:xfrm rot="16200000" flipH="1">
            <a:off x="3693189" y="4664076"/>
            <a:ext cx="382587" cy="360362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41374" name="Rectangle 62"/>
          <p:cNvSpPr>
            <a:spLocks noChangeArrowheads="1"/>
          </p:cNvSpPr>
          <p:nvPr/>
        </p:nvSpPr>
        <p:spPr bwMode="auto">
          <a:xfrm>
            <a:off x="2065648" y="2264860"/>
            <a:ext cx="338138" cy="338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41520" name="Text Box 208"/>
          <p:cNvSpPr txBox="1">
            <a:spLocks noChangeArrowheads="1"/>
          </p:cNvSpPr>
          <p:nvPr/>
        </p:nvSpPr>
        <p:spPr bwMode="auto">
          <a:xfrm>
            <a:off x="2921664" y="5492184"/>
            <a:ext cx="2952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hierarchy of sub-collections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41522" name="Rectangle 210"/>
          <p:cNvSpPr>
            <a:spLocks noChangeArrowheads="1"/>
          </p:cNvSpPr>
          <p:nvPr/>
        </p:nvSpPr>
        <p:spPr bwMode="auto">
          <a:xfrm>
            <a:off x="4471064" y="4149725"/>
            <a:ext cx="9144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MD</a:t>
            </a:r>
          </a:p>
        </p:txBody>
      </p:sp>
      <p:cxnSp>
        <p:nvCxnSpPr>
          <p:cNvPr id="141524" name="AutoShape 212"/>
          <p:cNvCxnSpPr>
            <a:cxnSpLocks noChangeShapeType="1"/>
            <a:stCxn id="141522" idx="2"/>
            <a:endCxn id="141330" idx="0"/>
          </p:cNvCxnSpPr>
          <p:nvPr/>
        </p:nvCxnSpPr>
        <p:spPr bwMode="auto">
          <a:xfrm rot="5400000">
            <a:off x="4556789" y="4664076"/>
            <a:ext cx="382587" cy="360362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525" name="AutoShape 213"/>
          <p:cNvCxnSpPr>
            <a:cxnSpLocks noChangeShapeType="1"/>
            <a:stCxn id="141522" idx="2"/>
            <a:endCxn id="141333" idx="0"/>
          </p:cNvCxnSpPr>
          <p:nvPr/>
        </p:nvCxnSpPr>
        <p:spPr bwMode="auto">
          <a:xfrm rot="16200000" flipH="1">
            <a:off x="4881433" y="4699794"/>
            <a:ext cx="382587" cy="288925"/>
          </a:xfrm>
          <a:prstGeom prst="bentConnector3">
            <a:avLst>
              <a:gd name="adj1" fmla="val 49792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540" name="AutoShape 228"/>
          <p:cNvCxnSpPr>
            <a:cxnSpLocks noChangeShapeType="1"/>
            <a:stCxn id="141316" idx="2"/>
            <a:endCxn id="141522" idx="0"/>
          </p:cNvCxnSpPr>
          <p:nvPr/>
        </p:nvCxnSpPr>
        <p:spPr bwMode="auto">
          <a:xfrm rot="16200000" flipH="1">
            <a:off x="4459158" y="3680619"/>
            <a:ext cx="361950" cy="576262"/>
          </a:xfrm>
          <a:prstGeom prst="bentConnector3">
            <a:avLst>
              <a:gd name="adj1" fmla="val 4956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41541" name="AutoShape 229"/>
          <p:cNvCxnSpPr>
            <a:cxnSpLocks noChangeShapeType="1"/>
            <a:stCxn id="141319" idx="2"/>
            <a:endCxn id="141374" idx="0"/>
          </p:cNvCxnSpPr>
          <p:nvPr/>
        </p:nvCxnSpPr>
        <p:spPr bwMode="auto">
          <a:xfrm rot="5400000">
            <a:off x="2009292" y="2038641"/>
            <a:ext cx="4524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42975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425" y="68652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CMDI </a:t>
            </a:r>
            <a:r>
              <a:rPr lang="en-US" dirty="0" smtClean="0">
                <a:latin typeface="+mj-lt"/>
              </a:rPr>
              <a:t>Philosophy 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r>
              <a:rPr lang="en-US" dirty="0" smtClean="0"/>
              <a:t>The CMDI takes an archivist or “production” first viewpoint</a:t>
            </a:r>
          </a:p>
          <a:p>
            <a:pPr lvl="1"/>
            <a:r>
              <a:rPr lang="en-US" dirty="0" smtClean="0"/>
              <a:t> Prioritize that the metadata can be of good quality: consistent, coherent, correctly linked to the concept registries</a:t>
            </a:r>
          </a:p>
          <a:p>
            <a:pPr lvl="1"/>
            <a:r>
              <a:rPr lang="en-US" dirty="0" smtClean="0"/>
              <a:t>The consumer side can be more “experimental” and diverse.</a:t>
            </a:r>
          </a:p>
          <a:p>
            <a:pPr lvl="1"/>
            <a:r>
              <a:rPr lang="en-US" dirty="0" smtClean="0"/>
              <a:t>Many MD exploitation “stacks” or consumers applications can work in parallel on the same metadata </a:t>
            </a:r>
          </a:p>
        </p:txBody>
      </p:sp>
    </p:spTree>
    <p:extLst>
      <p:ext uri="{BB962C8B-B14F-4D97-AF65-F5344CB8AC3E}">
        <p14:creationId xmlns:p14="http://schemas.microsoft.com/office/powerpoint/2010/main" val="727062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Metadata Actors &amp; Entities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Metadata Users </a:t>
            </a:r>
            <a:r>
              <a:rPr lang="en-US" sz="2000" dirty="0" smtClean="0"/>
              <a:t>use metadata to find or resources</a:t>
            </a:r>
          </a:p>
          <a:p>
            <a:pPr lvl="1"/>
            <a:r>
              <a:rPr lang="en-US" sz="2000" dirty="0" smtClean="0"/>
              <a:t>Product: suitable resource</a:t>
            </a:r>
          </a:p>
          <a:p>
            <a:r>
              <a:rPr lang="en-US" sz="2000" b="1" dirty="0"/>
              <a:t>Metadata </a:t>
            </a:r>
            <a:r>
              <a:rPr lang="en-US" sz="2000" b="1" dirty="0" smtClean="0"/>
              <a:t>Creators </a:t>
            </a:r>
            <a:r>
              <a:rPr lang="en-US" sz="2000" dirty="0" smtClean="0"/>
              <a:t>create </a:t>
            </a:r>
            <a:r>
              <a:rPr lang="en-US" sz="2000" dirty="0"/>
              <a:t>metadata to describe resources</a:t>
            </a:r>
          </a:p>
          <a:p>
            <a:pPr lvl="1"/>
            <a:r>
              <a:rPr lang="en-US" sz="2000" dirty="0"/>
              <a:t>Product: metadata description of a resource</a:t>
            </a:r>
          </a:p>
          <a:p>
            <a:r>
              <a:rPr lang="en-US" sz="2000" b="1" dirty="0"/>
              <a:t>Metadata </a:t>
            </a:r>
            <a:r>
              <a:rPr lang="en-US" sz="2000" b="1" dirty="0" smtClean="0"/>
              <a:t>Curator </a:t>
            </a:r>
            <a:r>
              <a:rPr lang="en-US" sz="2000" dirty="0" smtClean="0"/>
              <a:t>Updates metadata description for maintenance</a:t>
            </a:r>
            <a:endParaRPr lang="en-US" sz="2000" dirty="0"/>
          </a:p>
          <a:p>
            <a:pPr lvl="1"/>
            <a:r>
              <a:rPr lang="en-US" sz="2000" dirty="0"/>
              <a:t>Product: metadata description of a resource</a:t>
            </a:r>
          </a:p>
          <a:p>
            <a:r>
              <a:rPr lang="en-US" sz="2000" b="1" dirty="0" smtClean="0"/>
              <a:t>Metadata modelers </a:t>
            </a:r>
            <a:r>
              <a:rPr lang="en-US" sz="2000" dirty="0" smtClean="0"/>
              <a:t>create metadata schema and/or terminology</a:t>
            </a:r>
          </a:p>
          <a:p>
            <a:pPr lvl="1"/>
            <a:r>
              <a:rPr lang="en-US" sz="2000" dirty="0" smtClean="0"/>
              <a:t>Product: metadata schema with explicit terminology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sz="2000" b="1" dirty="0"/>
              <a:t>Metadata repository </a:t>
            </a:r>
            <a:r>
              <a:rPr lang="en-US" sz="2000" dirty="0"/>
              <a:t>facility that for managing metadata descriptions</a:t>
            </a:r>
            <a:endParaRPr lang="en-US" sz="2000" b="1" dirty="0"/>
          </a:p>
          <a:p>
            <a:r>
              <a:rPr lang="en-US" sz="2000" b="1" dirty="0" smtClean="0"/>
              <a:t>Metadata catalogue </a:t>
            </a:r>
            <a:r>
              <a:rPr lang="en-US" sz="2000" dirty="0" smtClean="0"/>
              <a:t>software that allows users to search &amp; browse in metadata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9042" y="-116792"/>
            <a:ext cx="7452320" cy="836712"/>
          </a:xfrm>
        </p:spPr>
        <p:txBody>
          <a:bodyPr/>
          <a:lstStyle/>
          <a:p>
            <a:pPr algn="l"/>
            <a:r>
              <a:rPr lang="en-US" dirty="0" smtClean="0">
                <a:latin typeface="+mj-lt"/>
              </a:rPr>
              <a:t>CMDI Metadata life-cycle</a:t>
            </a:r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2802" y="5429052"/>
            <a:ext cx="110844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OAI-PMH</a:t>
            </a:r>
          </a:p>
          <a:p>
            <a:pPr algn="ctr"/>
            <a:r>
              <a:rPr lang="en-US" sz="1200" dirty="0" smtClean="0"/>
              <a:t>Data provider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57734" y="5429052"/>
            <a:ext cx="13003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OAI-PMH</a:t>
            </a:r>
          </a:p>
          <a:p>
            <a:pPr algn="ctr"/>
            <a:r>
              <a:rPr lang="en-US" sz="1200" dirty="0" smtClean="0"/>
              <a:t>Service provider</a:t>
            </a:r>
            <a:endParaRPr lang="en-US" sz="1200" dirty="0"/>
          </a:p>
        </p:txBody>
      </p:sp>
      <p:cxnSp>
        <p:nvCxnSpPr>
          <p:cNvPr id="12" name="Elbow Connector 11"/>
          <p:cNvCxnSpPr>
            <a:stCxn id="8" idx="1"/>
            <a:endCxn id="9" idx="3"/>
          </p:cNvCxnSpPr>
          <p:nvPr/>
        </p:nvCxnSpPr>
        <p:spPr bwMode="auto">
          <a:xfrm rot="10800000">
            <a:off x="3258090" y="5659885"/>
            <a:ext cx="2524712" cy="12700"/>
          </a:xfrm>
          <a:prstGeom prst="bentConnector3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5742107" y="4537708"/>
            <a:ext cx="1098309" cy="878325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Local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m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etadata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repository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042075" y="4537708"/>
            <a:ext cx="1098309" cy="878325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Joint metadata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repository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273620" y="1456771"/>
            <a:ext cx="826293" cy="1078261"/>
            <a:chOff x="5717681" y="1480930"/>
            <a:chExt cx="826293" cy="1078261"/>
          </a:xfrm>
        </p:grpSpPr>
        <p:pic>
          <p:nvPicPr>
            <p:cNvPr id="7" name="Picture 34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0737" y="1480930"/>
              <a:ext cx="390525" cy="61753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>
              <a:off x="5717681" y="2097526"/>
              <a:ext cx="826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</a:t>
              </a:r>
              <a:r>
                <a:rPr lang="en-US" sz="1200" dirty="0" smtClean="0"/>
                <a:t>etadata</a:t>
              </a:r>
            </a:p>
            <a:p>
              <a:pPr algn="ctr"/>
              <a:r>
                <a:rPr lang="en-US" sz="1200" dirty="0" smtClean="0"/>
                <a:t>modeler</a:t>
              </a:r>
              <a:endParaRPr lang="en-US" sz="12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41934" y="2250867"/>
            <a:ext cx="826293" cy="1078261"/>
            <a:chOff x="5717681" y="1480930"/>
            <a:chExt cx="826293" cy="1078261"/>
          </a:xfrm>
        </p:grpSpPr>
        <p:pic>
          <p:nvPicPr>
            <p:cNvPr id="18" name="Picture 34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0737" y="1480930"/>
              <a:ext cx="390525" cy="61753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  <p:sp>
          <p:nvSpPr>
            <p:cNvPr id="19" name="TextBox 18"/>
            <p:cNvSpPr txBox="1"/>
            <p:nvPr/>
          </p:nvSpPr>
          <p:spPr>
            <a:xfrm>
              <a:off x="5717681" y="2097526"/>
              <a:ext cx="826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</a:t>
              </a:r>
              <a:r>
                <a:rPr lang="en-US" sz="1200" dirty="0" smtClean="0"/>
                <a:t>etadata</a:t>
              </a:r>
            </a:p>
            <a:p>
              <a:pPr algn="ctr"/>
              <a:r>
                <a:rPr lang="en-US" sz="1200" dirty="0" smtClean="0"/>
                <a:t>user</a:t>
              </a:r>
              <a:endParaRPr lang="en-US" sz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332327" y="2868405"/>
            <a:ext cx="826293" cy="1078261"/>
            <a:chOff x="5717681" y="1480930"/>
            <a:chExt cx="826293" cy="1078261"/>
          </a:xfrm>
        </p:grpSpPr>
        <p:pic>
          <p:nvPicPr>
            <p:cNvPr id="21" name="Picture 34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0737" y="1480930"/>
              <a:ext cx="390525" cy="61753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  <p:sp>
          <p:nvSpPr>
            <p:cNvPr id="22" name="TextBox 21"/>
            <p:cNvSpPr txBox="1"/>
            <p:nvPr/>
          </p:nvSpPr>
          <p:spPr>
            <a:xfrm>
              <a:off x="5717681" y="2097526"/>
              <a:ext cx="826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</a:t>
              </a:r>
              <a:r>
                <a:rPr lang="en-US" sz="1200" dirty="0" smtClean="0"/>
                <a:t>etadata</a:t>
              </a:r>
            </a:p>
            <a:p>
              <a:pPr algn="ctr"/>
              <a:r>
                <a:rPr lang="en-US" sz="1200" dirty="0" smtClean="0"/>
                <a:t>creator</a:t>
              </a:r>
            </a:p>
          </p:txBody>
        </p:sp>
      </p:grp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3929794" y="1718499"/>
            <a:ext cx="1012408" cy="1012408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err="1" smtClean="0">
                <a:solidFill>
                  <a:srgbClr val="000000"/>
                </a:solidFill>
                <a:latin typeface="Arial" pitchFamily="-111" charset="0"/>
              </a:rPr>
              <a:t>ISOcat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792547" y="1995904"/>
            <a:ext cx="1003678" cy="80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000000"/>
                </a:solidFill>
                <a:latin typeface="Arial" pitchFamily="-111" charset="0"/>
              </a:rPr>
              <a:t>c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omponent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000000"/>
                </a:solidFill>
                <a:latin typeface="Arial" pitchFamily="-111" charset="0"/>
              </a:rPr>
              <a:t>r</a:t>
            </a: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egistry &amp;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editor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792118" y="3318567"/>
            <a:ext cx="1003678" cy="80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000000"/>
                </a:solidFill>
                <a:latin typeface="Arial" pitchFamily="-111" charset="0"/>
              </a:rPr>
              <a:t>m</a:t>
            </a: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etadata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editor</a:t>
            </a:r>
          </a:p>
        </p:txBody>
      </p:sp>
      <p:cxnSp>
        <p:nvCxnSpPr>
          <p:cNvPr id="34" name="Elbow Connector 33"/>
          <p:cNvCxnSpPr>
            <a:stCxn id="25" idx="2"/>
            <a:endCxn id="28" idx="0"/>
          </p:cNvCxnSpPr>
          <p:nvPr/>
        </p:nvCxnSpPr>
        <p:spPr bwMode="auto">
          <a:xfrm rot="5400000">
            <a:off x="6036287" y="3060467"/>
            <a:ext cx="515771" cy="429"/>
          </a:xfrm>
          <a:prstGeom prst="bentConnector3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5" name="Group 34"/>
          <p:cNvGrpSpPr/>
          <p:nvPr/>
        </p:nvGrpSpPr>
        <p:grpSpPr>
          <a:xfrm>
            <a:off x="7343323" y="4455762"/>
            <a:ext cx="826293" cy="1078261"/>
            <a:chOff x="5717681" y="1480930"/>
            <a:chExt cx="826293" cy="1078261"/>
          </a:xfrm>
        </p:grpSpPr>
        <p:pic>
          <p:nvPicPr>
            <p:cNvPr id="36" name="Picture 34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0737" y="1480930"/>
              <a:ext cx="390525" cy="61753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5717681" y="2097526"/>
              <a:ext cx="826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</a:t>
              </a:r>
              <a:r>
                <a:rPr lang="en-US" sz="1200" dirty="0" smtClean="0"/>
                <a:t>etadata</a:t>
              </a:r>
            </a:p>
            <a:p>
              <a:pPr algn="ctr"/>
              <a:r>
                <a:rPr lang="en-US" sz="1200" dirty="0" smtClean="0"/>
                <a:t>curator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77514" y="4337772"/>
            <a:ext cx="826293" cy="1078261"/>
            <a:chOff x="5717681" y="1480930"/>
            <a:chExt cx="826293" cy="1078261"/>
          </a:xfrm>
        </p:grpSpPr>
        <p:pic>
          <p:nvPicPr>
            <p:cNvPr id="39" name="Picture 34" descr="subject copy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900737" y="1480930"/>
              <a:ext cx="390525" cy="617538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</p:pic>
        <p:sp>
          <p:nvSpPr>
            <p:cNvPr id="40" name="TextBox 39"/>
            <p:cNvSpPr txBox="1"/>
            <p:nvPr/>
          </p:nvSpPr>
          <p:spPr>
            <a:xfrm>
              <a:off x="5717681" y="2097526"/>
              <a:ext cx="826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</a:t>
              </a:r>
              <a:r>
                <a:rPr lang="en-US" sz="1200" dirty="0" smtClean="0"/>
                <a:t>etadata</a:t>
              </a:r>
            </a:p>
            <a:p>
              <a:pPr algn="ctr"/>
              <a:r>
                <a:rPr lang="en-US" sz="1200" dirty="0" smtClean="0"/>
                <a:t>curator</a:t>
              </a:r>
            </a:p>
          </p:txBody>
        </p:sp>
      </p:grpSp>
      <p:sp>
        <p:nvSpPr>
          <p:cNvPr id="41" name="Rectangle 40"/>
          <p:cNvSpPr/>
          <p:nvPr/>
        </p:nvSpPr>
        <p:spPr bwMode="auto">
          <a:xfrm>
            <a:off x="2088268" y="1995902"/>
            <a:ext cx="1003678" cy="80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000000"/>
                </a:solidFill>
                <a:latin typeface="Arial" pitchFamily="-111" charset="0"/>
              </a:rPr>
              <a:t>m</a:t>
            </a: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etadata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catalogue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 bwMode="auto">
          <a:xfrm>
            <a:off x="3929794" y="3112300"/>
            <a:ext cx="1012408" cy="1012408"/>
          </a:xfrm>
          <a:prstGeom prst="ellipse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Relation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Registry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87839" y="3329128"/>
            <a:ext cx="1003678" cy="806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solidFill>
                  <a:srgbClr val="000000"/>
                </a:solidFill>
                <a:latin typeface="Arial" pitchFamily="-111" charset="0"/>
              </a:rPr>
              <a:t>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earch &amp;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rgbClr val="000000"/>
                </a:solidFill>
                <a:latin typeface="Arial" pitchFamily="-111" charset="0"/>
              </a:rPr>
              <a:t>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-111" charset="0"/>
              </a:rPr>
              <a:t>emantic mapping</a:t>
            </a:r>
          </a:p>
        </p:txBody>
      </p:sp>
      <p:cxnSp>
        <p:nvCxnSpPr>
          <p:cNvPr id="45" name="Elbow Connector 44"/>
          <p:cNvCxnSpPr>
            <a:stCxn id="14" idx="0"/>
            <a:endCxn id="43" idx="2"/>
          </p:cNvCxnSpPr>
          <p:nvPr/>
        </p:nvCxnSpPr>
        <p:spPr bwMode="auto">
          <a:xfrm rot="16200000" flipV="1">
            <a:off x="2389610" y="4336088"/>
            <a:ext cx="401688" cy="1552"/>
          </a:xfrm>
          <a:prstGeom prst="bentConnector3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Elbow Connector 46"/>
          <p:cNvCxnSpPr>
            <a:stCxn id="43" idx="0"/>
            <a:endCxn id="41" idx="2"/>
          </p:cNvCxnSpPr>
          <p:nvPr/>
        </p:nvCxnSpPr>
        <p:spPr bwMode="auto">
          <a:xfrm rot="5400000" flipH="1" flipV="1">
            <a:off x="2326725" y="3065747"/>
            <a:ext cx="526334" cy="429"/>
          </a:xfrm>
          <a:prstGeom prst="bentConnector3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Curved Connector 48"/>
          <p:cNvCxnSpPr>
            <a:stCxn id="7" idx="1"/>
            <a:endCxn id="23" idx="7"/>
          </p:cNvCxnSpPr>
          <p:nvPr/>
        </p:nvCxnSpPr>
        <p:spPr bwMode="auto">
          <a:xfrm rot="10800000" flipV="1">
            <a:off x="4793938" y="1765539"/>
            <a:ext cx="2662738" cy="101223"/>
          </a:xfrm>
          <a:prstGeom prst="curvedConnector4">
            <a:avLst>
              <a:gd name="adj1" fmla="val 39052"/>
              <a:gd name="adj2" fmla="val -159749"/>
            </a:avLst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1" name="Curved Connector 50"/>
          <p:cNvCxnSpPr>
            <a:stCxn id="7" idx="1"/>
            <a:endCxn id="25" idx="3"/>
          </p:cNvCxnSpPr>
          <p:nvPr/>
        </p:nvCxnSpPr>
        <p:spPr bwMode="auto">
          <a:xfrm rot="10800000" flipV="1">
            <a:off x="6796226" y="1765540"/>
            <a:ext cx="660451" cy="633810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3" name="Curved Connector 52"/>
          <p:cNvCxnSpPr>
            <a:stCxn id="21" idx="1"/>
            <a:endCxn id="28" idx="3"/>
          </p:cNvCxnSpPr>
          <p:nvPr/>
        </p:nvCxnSpPr>
        <p:spPr bwMode="auto">
          <a:xfrm rot="10800000" flipV="1">
            <a:off x="6795797" y="3177173"/>
            <a:ext cx="719587" cy="544839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55" name="Curved Connector 54"/>
          <p:cNvCxnSpPr>
            <a:stCxn id="36" idx="1"/>
            <a:endCxn id="13" idx="6"/>
          </p:cNvCxnSpPr>
          <p:nvPr/>
        </p:nvCxnSpPr>
        <p:spPr bwMode="auto">
          <a:xfrm rot="10800000" flipV="1">
            <a:off x="6840417" y="4764531"/>
            <a:ext cx="685963" cy="212340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0" name="Curved Connector 59"/>
          <p:cNvCxnSpPr>
            <a:stCxn id="28" idx="2"/>
            <a:endCxn id="13" idx="0"/>
          </p:cNvCxnSpPr>
          <p:nvPr/>
        </p:nvCxnSpPr>
        <p:spPr bwMode="auto">
          <a:xfrm rot="5400000">
            <a:off x="6086486" y="4330236"/>
            <a:ext cx="412249" cy="2695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64" name="Curved Connector 63"/>
          <p:cNvCxnSpPr>
            <a:stCxn id="36" idx="1"/>
            <a:endCxn id="28" idx="3"/>
          </p:cNvCxnSpPr>
          <p:nvPr/>
        </p:nvCxnSpPr>
        <p:spPr bwMode="auto">
          <a:xfrm rot="10800000">
            <a:off x="6795797" y="3722013"/>
            <a:ext cx="730583" cy="1042518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8" name="Curved Connector 67"/>
          <p:cNvCxnSpPr>
            <a:stCxn id="18" idx="3"/>
            <a:endCxn id="41" idx="1"/>
          </p:cNvCxnSpPr>
          <p:nvPr/>
        </p:nvCxnSpPr>
        <p:spPr bwMode="auto">
          <a:xfrm flipV="1">
            <a:off x="1215515" y="2399348"/>
            <a:ext cx="872753" cy="160288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9" name="Curved Connector 68"/>
          <p:cNvCxnSpPr>
            <a:endCxn id="14" idx="2"/>
          </p:cNvCxnSpPr>
          <p:nvPr/>
        </p:nvCxnSpPr>
        <p:spPr bwMode="auto">
          <a:xfrm>
            <a:off x="1251095" y="4697996"/>
            <a:ext cx="790980" cy="278875"/>
          </a:xfrm>
          <a:prstGeom prst="curvedConnector3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1" name="Curved Connector 70"/>
          <p:cNvCxnSpPr>
            <a:stCxn id="18" idx="3"/>
            <a:endCxn id="42" idx="1"/>
          </p:cNvCxnSpPr>
          <p:nvPr/>
        </p:nvCxnSpPr>
        <p:spPr bwMode="auto">
          <a:xfrm>
            <a:off x="1215515" y="2559636"/>
            <a:ext cx="2862543" cy="700928"/>
          </a:xfrm>
          <a:prstGeom prst="curvedConnector2">
            <a:avLst/>
          </a:prstGeom>
          <a:noFill/>
          <a:ln w="1905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8" name="Elbow Connector 77"/>
          <p:cNvCxnSpPr>
            <a:stCxn id="23" idx="6"/>
            <a:endCxn id="25" idx="1"/>
          </p:cNvCxnSpPr>
          <p:nvPr/>
        </p:nvCxnSpPr>
        <p:spPr bwMode="auto">
          <a:xfrm>
            <a:off x="4942202" y="2224703"/>
            <a:ext cx="850345" cy="174647"/>
          </a:xfrm>
          <a:prstGeom prst="bentConnector3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42" idx="2"/>
            <a:endCxn id="43" idx="3"/>
          </p:cNvCxnSpPr>
          <p:nvPr/>
        </p:nvCxnSpPr>
        <p:spPr bwMode="auto">
          <a:xfrm rot="10800000" flipV="1">
            <a:off x="3091518" y="3618504"/>
            <a:ext cx="838277" cy="114070"/>
          </a:xfrm>
          <a:prstGeom prst="bentConnector3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Elbow Connector 81"/>
          <p:cNvCxnSpPr>
            <a:stCxn id="23" idx="2"/>
            <a:endCxn id="43" idx="3"/>
          </p:cNvCxnSpPr>
          <p:nvPr/>
        </p:nvCxnSpPr>
        <p:spPr bwMode="auto">
          <a:xfrm rot="10800000" flipV="1">
            <a:off x="3091518" y="2224702"/>
            <a:ext cx="838277" cy="1507871"/>
          </a:xfrm>
          <a:prstGeom prst="bentConnector3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Can 2"/>
          <p:cNvSpPr/>
          <p:nvPr/>
        </p:nvSpPr>
        <p:spPr>
          <a:xfrm>
            <a:off x="4510454" y="6065665"/>
            <a:ext cx="1709214" cy="664730"/>
          </a:xfrm>
          <a:prstGeom prst="can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Curved Connector 4"/>
          <p:cNvCxnSpPr>
            <a:stCxn id="13" idx="2"/>
            <a:endCxn id="3" idx="1"/>
          </p:cNvCxnSpPr>
          <p:nvPr/>
        </p:nvCxnSpPr>
        <p:spPr>
          <a:xfrm rot="10800000" flipV="1">
            <a:off x="5365061" y="4976871"/>
            <a:ext cx="377046" cy="1088794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14" idx="6"/>
            <a:endCxn id="3" idx="1"/>
          </p:cNvCxnSpPr>
          <p:nvPr/>
        </p:nvCxnSpPr>
        <p:spPr>
          <a:xfrm>
            <a:off x="3140384" y="4976871"/>
            <a:ext cx="2224677" cy="1088794"/>
          </a:xfrm>
          <a:prstGeom prst="curved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 Box 43"/>
          <p:cNvSpPr txBox="1">
            <a:spLocks noChangeArrowheads="1"/>
          </p:cNvSpPr>
          <p:nvPr/>
        </p:nvSpPr>
        <p:spPr bwMode="auto">
          <a:xfrm>
            <a:off x="539750" y="1125538"/>
            <a:ext cx="3429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Perform search/browsing on the metadata catalog using  the ISO DCR and other concept registries and CLARIN relation registry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50" name="Text Box 42"/>
          <p:cNvSpPr txBox="1">
            <a:spLocks noChangeArrowheads="1"/>
          </p:cNvSpPr>
          <p:nvPr/>
        </p:nvSpPr>
        <p:spPr bwMode="auto">
          <a:xfrm>
            <a:off x="5819771" y="614573"/>
            <a:ext cx="32258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Create metadata schema from selection of existing components. Allow creation of new components if they have references to </a:t>
            </a:r>
            <a:r>
              <a:rPr lang="en-US" sz="1600" dirty="0" err="1">
                <a:latin typeface="Times New Roman" pitchFamily="-111" charset="0"/>
              </a:rPr>
              <a:t>ISOcat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52" name="Text Box 45"/>
          <p:cNvSpPr txBox="1">
            <a:spLocks noChangeArrowheads="1"/>
          </p:cNvSpPr>
          <p:nvPr/>
        </p:nvSpPr>
        <p:spPr bwMode="auto">
          <a:xfrm>
            <a:off x="391981" y="5672586"/>
            <a:ext cx="1287536" cy="63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>
            <a:prstTxWarp prst="textNoShape">
              <a:avLst/>
            </a:prstTxWarp>
          </a:bodyPr>
          <a:lstStyle/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Metadata  harvesting</a:t>
            </a:r>
          </a:p>
          <a:p>
            <a:pPr defTabSz="1279525" eaLnBrk="0" hangingPunct="0"/>
            <a:r>
              <a:rPr lang="en-US" sz="1600" dirty="0">
                <a:latin typeface="Times New Roman" pitchFamily="-111" charset="0"/>
              </a:rPr>
              <a:t>by </a:t>
            </a:r>
            <a:r>
              <a:rPr lang="en-US" sz="1600" dirty="0" smtClean="0">
                <a:latin typeface="Times New Roman" pitchFamily="-111" charset="0"/>
              </a:rPr>
              <a:t>OAI-PMH </a:t>
            </a:r>
            <a:r>
              <a:rPr lang="en-US" sz="1600" dirty="0">
                <a:latin typeface="Times New Roman" pitchFamily="-111" charset="0"/>
              </a:rPr>
              <a:t>protocol </a:t>
            </a:r>
            <a:endParaRPr lang="en-US" sz="1600" dirty="0">
              <a:latin typeface="Arial Unicode MS" pitchFamily="-111" charset="0"/>
            </a:endParaRPr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6490432" y="4093683"/>
            <a:ext cx="2619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Times New Roman" pitchFamily="-111" charset="0"/>
              </a:rPr>
              <a:t>Metadata descriptions created</a:t>
            </a:r>
          </a:p>
        </p:txBody>
      </p:sp>
    </p:spTree>
    <p:extLst>
      <p:ext uri="{BB962C8B-B14F-4D97-AF65-F5344CB8AC3E}">
        <p14:creationId xmlns:p14="http://schemas.microsoft.com/office/powerpoint/2010/main" val="2477458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CMDI backward compatibility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is a ‘huge’ installed base of metadata records available for harvesting: OLAC, IMDI, DC</a:t>
            </a:r>
          </a:p>
          <a:p>
            <a:r>
              <a:rPr lang="en-US" dirty="0" smtClean="0"/>
              <a:t>CMDI component registry was seeded with:</a:t>
            </a:r>
          </a:p>
          <a:p>
            <a:pPr lvl="1"/>
            <a:r>
              <a:rPr lang="en-US" dirty="0" smtClean="0"/>
              <a:t>IMDI profile</a:t>
            </a:r>
          </a:p>
          <a:p>
            <a:pPr lvl="1"/>
            <a:r>
              <a:rPr lang="en-US" dirty="0" smtClean="0"/>
              <a:t>DC/OLAC </a:t>
            </a:r>
            <a:r>
              <a:rPr lang="en-US" dirty="0" smtClean="0"/>
              <a:t>profile</a:t>
            </a:r>
          </a:p>
          <a:p>
            <a:pPr lvl="1"/>
            <a:r>
              <a:rPr lang="en-US" dirty="0" smtClean="0"/>
              <a:t>META-SHARE</a:t>
            </a:r>
            <a:endParaRPr lang="en-US" dirty="0" smtClean="0"/>
          </a:p>
          <a:p>
            <a:r>
              <a:rPr lang="en-US" dirty="0" smtClean="0"/>
              <a:t>Specialist IMDI profiles for </a:t>
            </a:r>
            <a:r>
              <a:rPr lang="en-US" dirty="0" err="1" smtClean="0"/>
              <a:t>SignLanguage</a:t>
            </a:r>
            <a:r>
              <a:rPr lang="en-US" dirty="0" smtClean="0"/>
              <a:t>, Bilingualism, ... Were developed within some CLARIN NL projects</a:t>
            </a:r>
          </a:p>
          <a:p>
            <a:r>
              <a:rPr lang="en-US" dirty="0" smtClean="0"/>
              <a:t>Those communities used to these schemas can work</a:t>
            </a:r>
          </a:p>
          <a:p>
            <a:r>
              <a:rPr lang="en-US" dirty="0" smtClean="0"/>
              <a:t>Others may need assistance to convert their metadata schema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90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Current CMDI status I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ISO-DCR: </a:t>
            </a:r>
            <a:r>
              <a:rPr lang="en-US" dirty="0" smtClean="0"/>
              <a:t>±</a:t>
            </a:r>
            <a:r>
              <a:rPr lang="en-US" dirty="0" smtClean="0"/>
              <a:t>1200</a:t>
            </a:r>
            <a:r>
              <a:rPr lang="en-US" dirty="0" smtClean="0"/>
              <a:t> </a:t>
            </a:r>
            <a:r>
              <a:rPr lang="en-US" dirty="0" smtClean="0"/>
              <a:t>metadata concepts</a:t>
            </a:r>
          </a:p>
          <a:p>
            <a:r>
              <a:rPr lang="en-US" dirty="0" smtClean="0"/>
              <a:t>CMDI component registry: ± </a:t>
            </a:r>
            <a:r>
              <a:rPr lang="en-US" dirty="0" smtClean="0"/>
              <a:t>850 </a:t>
            </a:r>
            <a:r>
              <a:rPr lang="en-US" dirty="0" smtClean="0"/>
              <a:t>components, </a:t>
            </a:r>
            <a:r>
              <a:rPr lang="en-US" dirty="0" smtClean="0"/>
              <a:t>150</a:t>
            </a:r>
            <a:r>
              <a:rPr lang="en-US" dirty="0" smtClean="0"/>
              <a:t> </a:t>
            </a:r>
            <a:r>
              <a:rPr lang="en-US" dirty="0" smtClean="0"/>
              <a:t>profiles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Produced &amp; inspired by:</a:t>
            </a:r>
          </a:p>
          <a:p>
            <a:r>
              <a:rPr lang="en-US" dirty="0" smtClean="0"/>
              <a:t>Deconstructing existing metadata schema IMDI, OLAC, TEI</a:t>
            </a:r>
          </a:p>
          <a:p>
            <a:r>
              <a:rPr lang="en-US" dirty="0" smtClean="0"/>
              <a:t>CLARIN </a:t>
            </a:r>
            <a:r>
              <a:rPr lang="en-US" dirty="0" smtClean="0"/>
              <a:t>NL call </a:t>
            </a:r>
            <a:r>
              <a:rPr lang="en-US" dirty="0" smtClean="0"/>
              <a:t>1,2,3 </a:t>
            </a:r>
            <a:r>
              <a:rPr lang="en-US" dirty="0" smtClean="0"/>
              <a:t>projects</a:t>
            </a:r>
          </a:p>
          <a:p>
            <a:r>
              <a:rPr lang="en-US" dirty="0" smtClean="0"/>
              <a:t>CLARIN EU work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3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Current CMDI status II</a:t>
            </a:r>
            <a:endParaRPr lang="en-US" dirty="0">
              <a:latin typeface="+mj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CMDI production </a:t>
            </a:r>
            <a:endParaRPr lang="en-US" dirty="0" smtClean="0"/>
          </a:p>
          <a:p>
            <a:r>
              <a:rPr lang="en-US" dirty="0" err="1" smtClean="0"/>
              <a:t>ISOCat</a:t>
            </a:r>
            <a:r>
              <a:rPr lang="en-US" dirty="0" smtClean="0"/>
              <a:t> </a:t>
            </a:r>
            <a:r>
              <a:rPr lang="en-US" dirty="0" smtClean="0"/>
              <a:t>DCR</a:t>
            </a:r>
          </a:p>
          <a:p>
            <a:r>
              <a:rPr lang="en-US" dirty="0" smtClean="0"/>
              <a:t>Component registry &amp; editor</a:t>
            </a:r>
          </a:p>
          <a:p>
            <a:r>
              <a:rPr lang="en-US" dirty="0" smtClean="0"/>
              <a:t>ARBIL metadata </a:t>
            </a:r>
            <a:r>
              <a:rPr lang="en-US" dirty="0" smtClean="0"/>
              <a:t>editor, and other options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CMDI </a:t>
            </a:r>
            <a:r>
              <a:rPr lang="en-US" dirty="0" smtClean="0"/>
              <a:t>exploitation</a:t>
            </a:r>
          </a:p>
          <a:p>
            <a:r>
              <a:rPr lang="en-US" dirty="0" smtClean="0"/>
              <a:t>VLO (Metadata Catalog) and other options (MIS) </a:t>
            </a:r>
          </a:p>
          <a:p>
            <a:r>
              <a:rPr lang="en-US" i="1" dirty="0" smtClean="0"/>
              <a:t>Relation Registry</a:t>
            </a:r>
          </a:p>
          <a:p>
            <a:r>
              <a:rPr lang="en-US" i="1" dirty="0" smtClean="0"/>
              <a:t>YAMS (yet another metadata search)</a:t>
            </a:r>
            <a:endParaRPr lang="en-US" i="1" dirty="0"/>
          </a:p>
          <a:p>
            <a:r>
              <a:rPr lang="en-US" i="1" dirty="0" smtClean="0"/>
              <a:t>Virtual </a:t>
            </a:r>
            <a:r>
              <a:rPr lang="en-US" i="1" dirty="0" smtClean="0"/>
              <a:t>collection Registry</a:t>
            </a:r>
          </a:p>
        </p:txBody>
      </p:sp>
    </p:spTree>
    <p:extLst>
      <p:ext uri="{BB962C8B-B14F-4D97-AF65-F5344CB8AC3E}">
        <p14:creationId xmlns:p14="http://schemas.microsoft.com/office/powerpoint/2010/main" val="3494200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/>
            <a:r>
              <a:rPr lang="en-US" sz="3400" b="0"/>
              <a:t>Thank you for your attention</a:t>
            </a:r>
            <a:endParaRPr lang="en-GB" sz="3400" b="0"/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pitchFamily="-111" charset="2"/>
              <a:buNone/>
            </a:pPr>
            <a:endParaRPr lang="en-GB" sz="1600" b="0" dirty="0">
              <a:latin typeface="Arial Unicode MS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20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1451588" y="91122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Metadata </a:t>
            </a:r>
            <a:r>
              <a:rPr lang="en-US" dirty="0">
                <a:latin typeface="+mj-lt"/>
              </a:rPr>
              <a:t>in General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idx="1"/>
          </p:nvPr>
        </p:nvSpPr>
        <p:spPr>
          <a:xfrm>
            <a:off x="912377" y="1337733"/>
            <a:ext cx="7586134" cy="4978206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Data about Data</a:t>
            </a:r>
          </a:p>
          <a:p>
            <a:r>
              <a:rPr lang="en-US" sz="2400" dirty="0"/>
              <a:t>Structured Data about </a:t>
            </a:r>
            <a:r>
              <a:rPr lang="en-US" sz="2400" dirty="0" smtClean="0"/>
              <a:t>Data</a:t>
            </a:r>
          </a:p>
          <a:p>
            <a:pPr lvl="1"/>
            <a:r>
              <a:rPr lang="en-US" sz="2200" dirty="0" smtClean="0"/>
              <a:t>So n</a:t>
            </a:r>
            <a:r>
              <a:rPr lang="en-US" sz="2200" dirty="0" smtClean="0"/>
              <a:t>ot </a:t>
            </a:r>
            <a:r>
              <a:rPr lang="en-US" sz="2200" dirty="0" smtClean="0"/>
              <a:t>a prose description </a:t>
            </a:r>
            <a:r>
              <a:rPr lang="en-US" sz="1600" dirty="0" smtClean="0"/>
              <a:t>(although that can be a part)</a:t>
            </a:r>
            <a:endParaRPr lang="en-US" sz="2200" dirty="0" smtClean="0"/>
          </a:p>
          <a:p>
            <a:pPr lvl="1"/>
            <a:r>
              <a:rPr lang="en-US" dirty="0" smtClean="0"/>
              <a:t>… but keyword/value type of data: </a:t>
            </a:r>
          </a:p>
          <a:p>
            <a:pPr lvl="2">
              <a:buNone/>
            </a:pPr>
            <a:r>
              <a:rPr lang="en-US" dirty="0" smtClean="0"/>
              <a:t>Name = “</a:t>
            </a:r>
            <a:r>
              <a:rPr lang="en-US" dirty="0" err="1" smtClean="0"/>
              <a:t>myresource</a:t>
            </a:r>
            <a:r>
              <a:rPr lang="en-US" dirty="0" smtClean="0"/>
              <a:t>”, Title = “</a:t>
            </a:r>
            <a:r>
              <a:rPr lang="en-US" dirty="0" err="1" smtClean="0"/>
              <a:t>mybook</a:t>
            </a:r>
            <a:r>
              <a:rPr lang="en-US" dirty="0" smtClean="0"/>
              <a:t>”, Creator = “me”</a:t>
            </a:r>
          </a:p>
          <a:p>
            <a:endParaRPr lang="en-US" sz="2400" dirty="0" smtClean="0"/>
          </a:p>
          <a:p>
            <a:r>
              <a:rPr lang="en-US" sz="2400" dirty="0" smtClean="0"/>
              <a:t>Nomenclature: </a:t>
            </a:r>
          </a:p>
          <a:p>
            <a:pPr lvl="1"/>
            <a:r>
              <a:rPr lang="en-US" sz="2000" dirty="0" smtClean="0"/>
              <a:t>Set </a:t>
            </a:r>
            <a:r>
              <a:rPr lang="en-US" sz="2000" dirty="0" smtClean="0"/>
              <a:t>of such keys is a metadata set</a:t>
            </a:r>
          </a:p>
          <a:p>
            <a:pPr lvl="1"/>
            <a:r>
              <a:rPr lang="en-US" dirty="0" smtClean="0"/>
              <a:t>elements: metadata elements, attributes, descriptors</a:t>
            </a:r>
          </a:p>
          <a:p>
            <a:pPr lvl="1"/>
            <a:r>
              <a:rPr lang="en-US" sz="2000" dirty="0" smtClean="0"/>
              <a:t>Metadata set or schema (also a format specification)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Used </a:t>
            </a:r>
            <a:r>
              <a:rPr lang="en-US" sz="2400" dirty="0"/>
              <a:t>for:</a:t>
            </a:r>
          </a:p>
          <a:p>
            <a:r>
              <a:rPr lang="en-US" sz="2400" dirty="0"/>
              <a:t>Resource discovery / </a:t>
            </a:r>
            <a:r>
              <a:rPr lang="en-US" sz="2400" dirty="0" smtClean="0"/>
              <a:t>accessing</a:t>
            </a:r>
            <a:endParaRPr lang="en-US" sz="2200" dirty="0" smtClean="0"/>
          </a:p>
          <a:p>
            <a:r>
              <a:rPr lang="en-US" sz="2400" dirty="0" smtClean="0"/>
              <a:t>Management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30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074" y="102041"/>
            <a:ext cx="6121354" cy="8001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j-lt"/>
              </a:rPr>
              <a:t>Metadata for  Language Resources I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799" y="1295399"/>
            <a:ext cx="8415868" cy="51392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Resource types:</a:t>
            </a:r>
          </a:p>
          <a:p>
            <a:pPr lvl="1"/>
            <a:r>
              <a:rPr lang="en-US" dirty="0" smtClean="0"/>
              <a:t>Video, audio, pictures, annotations, primary texts, notes, grammars, lexica, </a:t>
            </a:r>
            <a:r>
              <a:rPr lang="en-US" dirty="0" smtClean="0"/>
              <a:t>…</a:t>
            </a:r>
            <a:endParaRPr lang="en-US" dirty="0" smtClean="0"/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Resource discovery, management, res. processing,…</a:t>
            </a:r>
          </a:p>
          <a:p>
            <a:r>
              <a:rPr lang="en-US" dirty="0" smtClean="0"/>
              <a:t>Different levels of description (granularity):</a:t>
            </a:r>
          </a:p>
          <a:p>
            <a:pPr lvl="1"/>
            <a:r>
              <a:rPr lang="en-US" dirty="0" smtClean="0"/>
              <a:t>complete corpora e.g. Brown Corpus.</a:t>
            </a:r>
          </a:p>
          <a:p>
            <a:pPr lvl="1"/>
            <a:r>
              <a:rPr lang="en-US" dirty="0" smtClean="0"/>
              <a:t>sub corpora or corpus components: e.g. all Flemish recordings in the Spoken Corpus Dutch</a:t>
            </a:r>
          </a:p>
          <a:p>
            <a:pPr lvl="1"/>
            <a:r>
              <a:rPr lang="en-US" dirty="0" smtClean="0"/>
              <a:t>(recording) sessions: e.g. the recording of a dialogue (sound file + transcript)</a:t>
            </a:r>
          </a:p>
          <a:p>
            <a:pPr lvl="1"/>
            <a:r>
              <a:rPr lang="en-US" dirty="0" smtClean="0"/>
              <a:t>individual resources: e.g. a text file</a:t>
            </a:r>
          </a:p>
        </p:txBody>
      </p:sp>
    </p:spTree>
    <p:extLst>
      <p:ext uri="{BB962C8B-B14F-4D97-AF65-F5344CB8AC3E}">
        <p14:creationId xmlns:p14="http://schemas.microsoft.com/office/powerpoint/2010/main" val="2115398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05956"/>
            <a:ext cx="7452320" cy="83671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Metadata for Language Resources II</a:t>
            </a:r>
            <a:endParaRPr lang="en-US" dirty="0">
              <a:latin typeface="+mj-lt"/>
            </a:endParaRPr>
          </a:p>
        </p:txBody>
      </p:sp>
      <p:sp>
        <p:nvSpPr>
          <p:cNvPr id="41" name="Content Placeholder 40"/>
          <p:cNvSpPr>
            <a:spLocks noGrp="1"/>
          </p:cNvSpPr>
          <p:nvPr>
            <p:ph sz="half" idx="1"/>
          </p:nvPr>
        </p:nvSpPr>
        <p:spPr>
          <a:xfrm>
            <a:off x="694267" y="1447796"/>
            <a:ext cx="8449733" cy="5410203"/>
          </a:xfrm>
        </p:spPr>
        <p:txBody>
          <a:bodyPr/>
          <a:lstStyle/>
          <a:p>
            <a:r>
              <a:rPr lang="en-US" dirty="0" smtClean="0"/>
              <a:t>Metadata was/is often embedded in annotations</a:t>
            </a:r>
          </a:p>
          <a:p>
            <a:pPr lvl="1"/>
            <a:r>
              <a:rPr lang="en-US" dirty="0" smtClean="0"/>
              <a:t>CHAT format</a:t>
            </a:r>
          </a:p>
          <a:p>
            <a:pPr lvl="1"/>
            <a:r>
              <a:rPr lang="en-US" dirty="0" smtClean="0"/>
              <a:t>TEI header</a:t>
            </a:r>
          </a:p>
          <a:p>
            <a:r>
              <a:rPr lang="en-US" dirty="0" smtClean="0"/>
              <a:t>Advantage of splitting this:</a:t>
            </a:r>
          </a:p>
          <a:p>
            <a:pPr lvl="1"/>
            <a:r>
              <a:rPr lang="en-US" dirty="0" smtClean="0"/>
              <a:t>Independent formats allowing </a:t>
            </a:r>
            <a:r>
              <a:rPr lang="en-US" dirty="0" smtClean="0"/>
              <a:t>different combinations of  </a:t>
            </a:r>
            <a:r>
              <a:rPr lang="en-US" dirty="0" smtClean="0"/>
              <a:t>metadata </a:t>
            </a:r>
            <a:r>
              <a:rPr lang="en-US" dirty="0" smtClean="0"/>
              <a:t>with </a:t>
            </a:r>
            <a:r>
              <a:rPr lang="en-US" dirty="0" smtClean="0"/>
              <a:t>annotations</a:t>
            </a:r>
          </a:p>
          <a:p>
            <a:pPr lvl="1"/>
            <a:r>
              <a:rPr lang="en-US" dirty="0" smtClean="0"/>
              <a:t>Keep different versions of metadata records for different metadata environments or frameworks</a:t>
            </a:r>
          </a:p>
          <a:p>
            <a:r>
              <a:rPr lang="en-US" dirty="0" smtClean="0"/>
              <a:t> … but danger of </a:t>
            </a:r>
            <a:r>
              <a:rPr lang="en-US" dirty="0" smtClean="0"/>
              <a:t>inconsistencies</a:t>
            </a:r>
          </a:p>
          <a:p>
            <a:r>
              <a:rPr lang="en-US" dirty="0" smtClean="0"/>
              <a:t>In some cases not all metadata can be factored out of the annotation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82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CHAT Example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@UTF8 </a:t>
            </a:r>
          </a:p>
          <a:p>
            <a:pPr>
              <a:buNone/>
            </a:pPr>
            <a:r>
              <a:rPr lang="en-US" sz="2000" dirty="0" smtClean="0"/>
              <a:t>@Begin </a:t>
            </a:r>
          </a:p>
          <a:p>
            <a:pPr>
              <a:buNone/>
            </a:pPr>
            <a:r>
              <a:rPr lang="en-US" sz="2000" dirty="0" smtClean="0"/>
              <a:t>@Languages: eng, spa </a:t>
            </a:r>
          </a:p>
          <a:p>
            <a:pPr>
              <a:buNone/>
            </a:pPr>
            <a:r>
              <a:rPr lang="en-US" sz="2000" dirty="0" smtClean="0"/>
              <a:t>@Participants: TEX Participant Text @ID: eng, spa|belc|TEX|10;09.00|female|1A||Text|| </a:t>
            </a:r>
          </a:p>
          <a:p>
            <a:pPr>
              <a:buNone/>
            </a:pPr>
            <a:r>
              <a:rPr lang="en-US" sz="2000" dirty="0" smtClean="0"/>
              <a:t>@Transcriber: Cristina </a:t>
            </a:r>
          </a:p>
          <a:p>
            <a:pPr>
              <a:buNone/>
            </a:pPr>
            <a:r>
              <a:rPr lang="en-US" sz="2000" dirty="0" smtClean="0"/>
              <a:t>*TEX: hello my name is Laura . </a:t>
            </a:r>
          </a:p>
          <a:p>
            <a:pPr>
              <a:buNone/>
            </a:pPr>
            <a:r>
              <a:rPr lang="en-US" sz="2000" dirty="0" smtClean="0"/>
              <a:t>*TEX: </a:t>
            </a:r>
            <a:r>
              <a:rPr lang="en-US" sz="2000" dirty="0" err="1" smtClean="0"/>
              <a:t>m_agrada@s</a:t>
            </a:r>
            <a:r>
              <a:rPr lang="en-US" sz="2000" dirty="0" smtClean="0"/>
              <a:t> </a:t>
            </a:r>
            <a:r>
              <a:rPr lang="en-US" sz="2000" dirty="0" err="1" smtClean="0"/>
              <a:t>el@s</a:t>
            </a:r>
            <a:r>
              <a:rPr lang="en-US" sz="2000" dirty="0" smtClean="0"/>
              <a:t> </a:t>
            </a:r>
            <a:r>
              <a:rPr lang="en-US" sz="2000" dirty="0" err="1" smtClean="0"/>
              <a:t>color@s</a:t>
            </a:r>
            <a:r>
              <a:rPr lang="en-US" sz="2000" dirty="0" smtClean="0"/>
              <a:t> white, the television . </a:t>
            </a:r>
          </a:p>
          <a:p>
            <a:pPr>
              <a:buNone/>
            </a:pPr>
            <a:r>
              <a:rPr lang="en-US" sz="2000" dirty="0" smtClean="0"/>
              <a:t>*TEX: </a:t>
            </a:r>
            <a:r>
              <a:rPr lang="en-US" sz="2000" dirty="0" err="1" smtClean="0"/>
              <a:t>soc@s</a:t>
            </a:r>
            <a:r>
              <a:rPr lang="en-US" sz="2000" dirty="0" smtClean="0"/>
              <a:t> tall . </a:t>
            </a:r>
          </a:p>
          <a:p>
            <a:pPr>
              <a:buNone/>
            </a:pPr>
            <a:r>
              <a:rPr lang="en-US" sz="2000" dirty="0" smtClean="0"/>
              <a:t>*TEX: </a:t>
            </a:r>
            <a:r>
              <a:rPr lang="en-US" sz="2000" dirty="0" err="1" smtClean="0"/>
              <a:t>tinc@s</a:t>
            </a:r>
            <a:r>
              <a:rPr lang="en-US" sz="2000" dirty="0" smtClean="0"/>
              <a:t> </a:t>
            </a:r>
            <a:r>
              <a:rPr lang="en-US" sz="2000" dirty="0" err="1" smtClean="0"/>
              <a:t>una@s</a:t>
            </a:r>
            <a:r>
              <a:rPr lang="en-US" sz="2000" dirty="0" smtClean="0"/>
              <a:t> bicycle . </a:t>
            </a:r>
          </a:p>
          <a:p>
            <a:pPr>
              <a:buNone/>
            </a:pPr>
            <a:r>
              <a:rPr lang="en-US" sz="2000" dirty="0" smtClean="0"/>
              <a:t>*TEX: very well . </a:t>
            </a:r>
          </a:p>
          <a:p>
            <a:pPr>
              <a:buNone/>
            </a:pPr>
            <a:r>
              <a:rPr lang="en-US" sz="2000" dirty="0" smtClean="0"/>
              <a:t>@End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231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332" y="91536"/>
            <a:ext cx="7452320" cy="83671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LR Metadata Landscape before CLARIN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620"/>
            <a:ext cx="85344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Fragmented landscape</a:t>
            </a:r>
          </a:p>
          <a:p>
            <a:r>
              <a:rPr lang="en-US" dirty="0" smtClean="0"/>
              <a:t>Metadata sets, schema &amp; infrastructures in </a:t>
            </a:r>
            <a:r>
              <a:rPr lang="en-US" dirty="0" smtClean="0"/>
              <a:t>LR domain</a:t>
            </a:r>
            <a:r>
              <a:rPr lang="en-US" dirty="0" smtClean="0"/>
              <a:t>:</a:t>
            </a:r>
          </a:p>
          <a:p>
            <a:pPr lvl="1"/>
            <a:r>
              <a:rPr lang="en-US" sz="2400" dirty="0" smtClean="0"/>
              <a:t>IMDI, OLAC/DCMI, TEI, …</a:t>
            </a:r>
          </a:p>
          <a:p>
            <a:r>
              <a:rPr lang="en-US" dirty="0" smtClean="0"/>
              <a:t>Problems with current solutions:</a:t>
            </a:r>
          </a:p>
          <a:p>
            <a:pPr lvl="1"/>
            <a:r>
              <a:rPr lang="en-US" sz="2400" dirty="0" smtClean="0"/>
              <a:t>Inflexible: too many (IMDI) or too few (OLAC) metadata elements</a:t>
            </a:r>
          </a:p>
          <a:p>
            <a:pPr lvl="1"/>
            <a:r>
              <a:rPr lang="en-US" sz="2400" dirty="0" smtClean="0"/>
              <a:t>Limited interoperability </a:t>
            </a:r>
            <a:r>
              <a:rPr lang="en-US" sz="2400" dirty="0" smtClean="0"/>
              <a:t>both </a:t>
            </a:r>
            <a:r>
              <a:rPr lang="en-US" sz="2400" dirty="0" smtClean="0"/>
              <a:t>semantic and </a:t>
            </a:r>
            <a:r>
              <a:rPr lang="en-US" sz="2400" dirty="0" smtClean="0"/>
              <a:t>functional</a:t>
            </a:r>
            <a:endParaRPr lang="en-US" sz="2400" dirty="0" smtClean="0"/>
          </a:p>
          <a:p>
            <a:pPr lvl="1"/>
            <a:r>
              <a:rPr lang="en-US" sz="2400" dirty="0" smtClean="0"/>
              <a:t>Problematic  (unfamiliar) terminology for some sub-communities.</a:t>
            </a:r>
          </a:p>
          <a:p>
            <a:pPr lvl="1"/>
            <a:r>
              <a:rPr lang="en-US" sz="2400" dirty="0" smtClean="0"/>
              <a:t>Limited support for LT tool &amp; services descriptions</a:t>
            </a:r>
          </a:p>
          <a:p>
            <a:pPr lvl="1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73418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Metadata Components</a:t>
            </a:r>
            <a:endParaRPr lang="en-US" dirty="0">
              <a:latin typeface="+mj-lt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CLARIN chose for a component approach: CMDI </a:t>
            </a:r>
          </a:p>
          <a:p>
            <a:pPr lvl="1"/>
            <a:r>
              <a:rPr lang="en-US" dirty="0" smtClean="0"/>
              <a:t>NOT a single new metadata schema</a:t>
            </a:r>
          </a:p>
          <a:p>
            <a:pPr lvl="1"/>
            <a:r>
              <a:rPr lang="en-US" dirty="0" smtClean="0"/>
              <a:t>but rather allow coexistence of many (community/researcher) defined and controlled schemas</a:t>
            </a:r>
          </a:p>
          <a:p>
            <a:pPr lvl="1"/>
            <a:r>
              <a:rPr lang="en-US" dirty="0" smtClean="0"/>
              <a:t>with explicit semantics for interoperability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does this work?</a:t>
            </a:r>
          </a:p>
          <a:p>
            <a:r>
              <a:rPr lang="en-US" dirty="0" smtClean="0"/>
              <a:t>Components are bundles of related metadata elements that describe an aspect of the resource</a:t>
            </a:r>
          </a:p>
          <a:p>
            <a:r>
              <a:rPr lang="en-US" dirty="0" smtClean="0"/>
              <a:t>A complete description of a resource may require several components.</a:t>
            </a:r>
          </a:p>
          <a:p>
            <a:r>
              <a:rPr lang="en-US" dirty="0" smtClean="0"/>
              <a:t>Components may use and contain other components</a:t>
            </a:r>
          </a:p>
          <a:p>
            <a:r>
              <a:rPr lang="en-US" dirty="0" smtClean="0"/>
              <a:t>Components should be designed for reusability </a:t>
            </a:r>
            <a:endParaRPr lang="en-US" dirty="0"/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93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  <a:ea typeface="ＭＳ Ｐゴシック" charset="-128"/>
                <a:cs typeface="ＭＳ Ｐゴシック" charset="-128"/>
              </a:rPr>
              <a:t>Metadata Components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>
            <a:prstTxWarp prst="textNoShape">
              <a:avLst/>
            </a:prstTxWarp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Technical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  <a:ea typeface="+mn-ea"/>
                <a:cs typeface="+mn-cs"/>
              </a:rPr>
              <a:t>Metadata</a:t>
            </a: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Sample frequency</a:t>
            </a:r>
          </a:p>
        </p:txBody>
      </p:sp>
      <p:sp>
        <p:nvSpPr>
          <p:cNvPr id="23558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91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Format</a:t>
            </a:r>
          </a:p>
        </p:txBody>
      </p:sp>
      <p:sp>
        <p:nvSpPr>
          <p:cNvPr id="23559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Size</a:t>
            </a:r>
          </a:p>
        </p:txBody>
      </p:sp>
      <p:sp>
        <p:nvSpPr>
          <p:cNvPr id="23560" name="TextBox 13"/>
          <p:cNvSpPr txBox="1">
            <a:spLocks noChangeArrowheads="1"/>
          </p:cNvSpPr>
          <p:nvPr/>
        </p:nvSpPr>
        <p:spPr bwMode="auto">
          <a:xfrm>
            <a:off x="4724400" y="53340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…</a:t>
            </a:r>
          </a:p>
        </p:txBody>
      </p:sp>
      <p:cxnSp>
        <p:nvCxnSpPr>
          <p:cNvPr id="23561" name="Elbow Connector 15"/>
          <p:cNvCxnSpPr>
            <a:cxnSpLocks noChangeShapeType="1"/>
            <a:stCxn id="8" idx="3"/>
            <a:endCxn id="23557" idx="1"/>
          </p:cNvCxnSpPr>
          <p:nvPr/>
        </p:nvCxnSpPr>
        <p:spPr bwMode="auto">
          <a:xfrm flipV="1">
            <a:off x="3429000" y="4451350"/>
            <a:ext cx="1295400" cy="1187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2" name="Elbow Connector 18"/>
          <p:cNvCxnSpPr>
            <a:cxnSpLocks noChangeShapeType="1"/>
            <a:stCxn id="8" idx="3"/>
            <a:endCxn id="23558" idx="1"/>
          </p:cNvCxnSpPr>
          <p:nvPr/>
        </p:nvCxnSpPr>
        <p:spPr bwMode="auto">
          <a:xfrm flipV="1">
            <a:off x="3429000" y="4845050"/>
            <a:ext cx="1295400" cy="793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63" name="Elbow Connector 20"/>
          <p:cNvCxnSpPr>
            <a:cxnSpLocks noChangeShapeType="1"/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4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Let’s </a:t>
            </a:r>
            <a:r>
              <a:rPr lang="en-US" sz="2800" dirty="0"/>
              <a:t>describe a </a:t>
            </a:r>
          </a:p>
          <a:p>
            <a:r>
              <a:rPr lang="en-US" sz="2800" dirty="0"/>
              <a:t>speech recording</a:t>
            </a:r>
          </a:p>
        </p:txBody>
      </p:sp>
    </p:spTree>
    <p:extLst>
      <p:ext uri="{BB962C8B-B14F-4D97-AF65-F5344CB8AC3E}">
        <p14:creationId xmlns:p14="http://schemas.microsoft.com/office/powerpoint/2010/main" val="3874492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/>
    </mc:Choice>
    <mc:Fallback>
      <p:transition xmlns:p14="http://schemas.microsoft.com/office/powerpoint/2010/main"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LARIN-NL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635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CLARIN-NL.thmx</Template>
  <TotalTime>3058</TotalTime>
  <Words>2009</Words>
  <Application>Microsoft Macintosh PowerPoint</Application>
  <PresentationFormat>On-screen Show (4:3)</PresentationFormat>
  <Paragraphs>497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CLARIN-NL</vt:lpstr>
      <vt:lpstr>Metadata &amp; CMDI CLARIN Component Metadata Infrastructure </vt:lpstr>
      <vt:lpstr>CLARIN metadata background</vt:lpstr>
      <vt:lpstr>Metadata in General</vt:lpstr>
      <vt:lpstr>Metadata for  Language Resources I</vt:lpstr>
      <vt:lpstr>Metadata for Language Resources II</vt:lpstr>
      <vt:lpstr>CHAT Example</vt:lpstr>
      <vt:lpstr>LR Metadata Landscape before CLARIN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Recursive model </vt:lpstr>
      <vt:lpstr>CMDI Component Reuse</vt:lpstr>
      <vt:lpstr>Concept registries</vt:lpstr>
      <vt:lpstr>CMDI Explicit Semantics</vt:lpstr>
      <vt:lpstr>Relation Registry</vt:lpstr>
      <vt:lpstr>CMDI Record Structure</vt:lpstr>
      <vt:lpstr>CMDI Collection Modeling </vt:lpstr>
      <vt:lpstr>CMDI Philosophy </vt:lpstr>
      <vt:lpstr>Metadata Actors &amp; Entities</vt:lpstr>
      <vt:lpstr>CMDI Metadata life-cycle</vt:lpstr>
      <vt:lpstr>CMDI backward compatibility</vt:lpstr>
      <vt:lpstr>Current CMDI status I</vt:lpstr>
      <vt:lpstr>Current CMDI status II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&amp; CMDI CLARIN Component Metadata Infrastructure </dc:title>
  <dc:creator>Daan Broeder</dc:creator>
  <cp:lastModifiedBy>Daan Broeder</cp:lastModifiedBy>
  <cp:revision>30</cp:revision>
  <dcterms:created xsi:type="dcterms:W3CDTF">2014-03-02T13:53:49Z</dcterms:created>
  <dcterms:modified xsi:type="dcterms:W3CDTF">2014-03-05T12:17:15Z</dcterms:modified>
</cp:coreProperties>
</file>