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8" r:id="rId2"/>
    <p:sldId id="259" r:id="rId3"/>
    <p:sldId id="492" r:id="rId4"/>
    <p:sldId id="493" r:id="rId5"/>
    <p:sldId id="494" r:id="rId6"/>
    <p:sldId id="461" r:id="rId7"/>
    <p:sldId id="520" r:id="rId8"/>
    <p:sldId id="460" r:id="rId9"/>
    <p:sldId id="462" r:id="rId10"/>
    <p:sldId id="463" r:id="rId11"/>
    <p:sldId id="464" r:id="rId12"/>
    <p:sldId id="465" r:id="rId13"/>
    <p:sldId id="521" r:id="rId14"/>
    <p:sldId id="522" r:id="rId15"/>
    <p:sldId id="469" r:id="rId16"/>
    <p:sldId id="476" r:id="rId17"/>
    <p:sldId id="470" r:id="rId18"/>
    <p:sldId id="467" r:id="rId19"/>
    <p:sldId id="508" r:id="rId20"/>
    <p:sldId id="495" r:id="rId21"/>
    <p:sldId id="496" r:id="rId22"/>
    <p:sldId id="497" r:id="rId23"/>
    <p:sldId id="498" r:id="rId24"/>
    <p:sldId id="499" r:id="rId25"/>
    <p:sldId id="500" r:id="rId26"/>
    <p:sldId id="519" r:id="rId27"/>
    <p:sldId id="507" r:id="rId28"/>
    <p:sldId id="478" r:id="rId29"/>
    <p:sldId id="358" r:id="rId30"/>
    <p:sldId id="359" r:id="rId31"/>
    <p:sldId id="277" r:id="rId32"/>
    <p:sldId id="278" r:id="rId33"/>
    <p:sldId id="431" r:id="rId34"/>
    <p:sldId id="432" r:id="rId35"/>
    <p:sldId id="433" r:id="rId36"/>
    <p:sldId id="437" r:id="rId37"/>
    <p:sldId id="438" r:id="rId38"/>
    <p:sldId id="434" r:id="rId39"/>
    <p:sldId id="435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9" r:id="rId50"/>
    <p:sldId id="448" r:id="rId51"/>
    <p:sldId id="450" r:id="rId52"/>
    <p:sldId id="451" r:id="rId53"/>
    <p:sldId id="472" r:id="rId54"/>
    <p:sldId id="473" r:id="rId55"/>
    <p:sldId id="474" r:id="rId56"/>
    <p:sldId id="477" r:id="rId57"/>
    <p:sldId id="475" r:id="rId58"/>
    <p:sldId id="453" r:id="rId59"/>
    <p:sldId id="456" r:id="rId60"/>
    <p:sldId id="509" r:id="rId61"/>
    <p:sldId id="510" r:id="rId62"/>
    <p:sldId id="511" r:id="rId63"/>
    <p:sldId id="512" r:id="rId64"/>
    <p:sldId id="513" r:id="rId65"/>
    <p:sldId id="514" r:id="rId66"/>
    <p:sldId id="515" r:id="rId67"/>
    <p:sldId id="516" r:id="rId68"/>
    <p:sldId id="517" r:id="rId69"/>
    <p:sldId id="518" r:id="rId70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7" autoAdjust="0"/>
  </p:normalViewPr>
  <p:slideViewPr>
    <p:cSldViewPr>
      <p:cViewPr varScale="1">
        <p:scale>
          <a:sx n="70" d="100"/>
          <a:sy n="70" d="100"/>
        </p:scale>
        <p:origin x="-150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8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31-10-2015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31-10-2015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69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 erg </a:t>
            </a:r>
            <a:r>
              <a:rPr lang="en-US" i="1" dirty="0" err="1" smtClean="0"/>
              <a:t>zeer</a:t>
            </a:r>
            <a:r>
              <a:rPr lang="en-US" i="1" dirty="0" smtClean="0"/>
              <a:t> are </a:t>
            </a:r>
            <a:r>
              <a:rPr lang="en-US" dirty="0" smtClean="0"/>
              <a:t>(near-)synonyms meaning `very’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Heel</a:t>
            </a:r>
            <a:r>
              <a:rPr lang="en-US" dirty="0" smtClean="0"/>
              <a:t> can modify adjectival (A) predicates only </a:t>
            </a:r>
          </a:p>
          <a:p>
            <a:pPr marL="171450" indent="-171450">
              <a:lnSpc>
                <a:spcPct val="80000"/>
              </a:lnSpc>
            </a:pPr>
            <a:r>
              <a:rPr lang="en-US" i="1" dirty="0" smtClean="0"/>
              <a:t>Erg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i="1" dirty="0" smtClean="0"/>
              <a:t> </a:t>
            </a:r>
            <a:r>
              <a:rPr lang="en-US" i="1" dirty="0" err="1" smtClean="0"/>
              <a:t>zeer</a:t>
            </a:r>
            <a:r>
              <a:rPr lang="en-US" dirty="0" smtClean="0"/>
              <a:t> can modify A, verbal (V) and prepositional (P)  predicates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/>
              <a:t>very</a:t>
            </a:r>
            <a:r>
              <a:rPr lang="en-US" dirty="0" smtClean="0"/>
              <a:t> in English is like Dutch </a:t>
            </a:r>
            <a:r>
              <a:rPr lang="en-US" i="1" dirty="0" smtClean="0"/>
              <a:t>heel </a:t>
            </a:r>
            <a:r>
              <a:rPr lang="en-US" dirty="0" smtClean="0"/>
              <a:t> (v. </a:t>
            </a:r>
            <a:r>
              <a:rPr lang="en-US" i="1" dirty="0" smtClean="0"/>
              <a:t>very much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E748-59F7-4384-84C7-367CE6F872E5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481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hyperlink" Target="http://portal.clarin.nl/node/196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hyperlink" Target="http://nederbooms.ccl.kuleuven.be/e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rnetto.inl.nl/cornetto/cornetto.html" TargetMode="External"/><Relationship Id="rId2" Type="http://schemas.openxmlformats.org/officeDocument/2006/relationships/hyperlink" Target="http://tst-centrale.org/producten/lexica/cornetto/7-5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hyperlink" Target="http://yago.meertens.knaw.nl/CoavaMainApplication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63.xml"/><Relationship Id="rId4" Type="http://schemas.openxmlformats.org/officeDocument/2006/relationships/slide" Target="slide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.clarin.nl/node/418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slide" Target="slide64.xml"/><Relationship Id="rId7" Type="http://schemas.openxmlformats.org/officeDocument/2006/relationships/slide" Target="slide6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7.xml"/><Relationship Id="rId5" Type="http://schemas.openxmlformats.org/officeDocument/2006/relationships/slide" Target="slide66.xml"/><Relationship Id="rId4" Type="http://schemas.openxmlformats.org/officeDocument/2006/relationships/slide" Target="slide6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clarin.nl/node/CLARIN%20Educational%20Packages" TargetMode="External"/><Relationship Id="rId2" Type="http://schemas.openxmlformats.org/officeDocument/2006/relationships/hyperlink" Target="http://portal.clarin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larinnl@uu.n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indat.mff.cuni.cz/services/pmltq/#!/home" TargetMode="External"/><Relationship Id="rId2" Type="http://schemas.openxmlformats.org/officeDocument/2006/relationships/hyperlink" Target="mailto:helpdesk@clarin.n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corp.ox.ac.uk/" TargetMode="External"/><Relationship Id="rId5" Type="http://schemas.openxmlformats.org/officeDocument/2006/relationships/hyperlink" Target="https://repo.clarino.uib.no/xmlui/" TargetMode="External"/><Relationship Id="rId4" Type="http://schemas.openxmlformats.org/officeDocument/2006/relationships/hyperlink" Target="http://weblicht.sfs.uni-tuebingen.de/weblichtwiki/index.php/Tundra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slide" Target="slide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hyperlink" Target="http://opensonar.inl.nl/search/page/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Linguistic Research with CLARIN</a:t>
            </a:r>
            <a:endParaRPr 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MA Rotation</a:t>
            </a:r>
            <a:endParaRPr lang="en-US" dirty="0" smtClean="0"/>
          </a:p>
          <a:p>
            <a:pPr eaLnBrk="1" hangingPunct="1"/>
            <a:r>
              <a:rPr lang="en-US" dirty="0" smtClean="0"/>
              <a:t>Utrecht, </a:t>
            </a:r>
            <a:r>
              <a:rPr lang="en-US" dirty="0" smtClean="0"/>
              <a:t>2015-11-10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PoS code annotation</a:t>
            </a:r>
          </a:p>
          <a:p>
            <a:pPr lvl="1">
              <a:defRPr/>
            </a:pPr>
            <a:r>
              <a:rPr lang="en-US" dirty="0" smtClean="0"/>
              <a:t>is (just) OK for adjacent words (but quite some noise)</a:t>
            </a:r>
          </a:p>
          <a:p>
            <a:pPr lvl="1">
              <a:defRPr/>
            </a:pPr>
            <a:r>
              <a:rPr lang="en-US" dirty="0" smtClean="0"/>
              <a:t>Is useless for more distant grammatically related words </a:t>
            </a:r>
          </a:p>
          <a:p>
            <a:pPr>
              <a:defRPr/>
            </a:pPr>
            <a:r>
              <a:rPr lang="en-US" dirty="0" smtClean="0"/>
              <a:t>Desired: Search for words that have a grammatical relation (dependency relations)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LASSY </a:t>
            </a:r>
            <a:r>
              <a:rPr lang="en-US" dirty="0" err="1" smtClean="0">
                <a:hlinkClick r:id="rId2"/>
              </a:rPr>
              <a:t>Woordrelaties</a:t>
            </a:r>
            <a:r>
              <a:rPr lang="en-US" dirty="0" smtClean="0">
                <a:hlinkClick r:id="rId2"/>
              </a:rPr>
              <a:t> Interface</a:t>
            </a:r>
            <a:endParaRPr lang="nl-NL" dirty="0"/>
          </a:p>
          <a:p>
            <a:pPr lvl="2">
              <a:defRPr/>
            </a:pPr>
            <a:r>
              <a:rPr lang="en-US" dirty="0" smtClean="0"/>
              <a:t>LASSY Small: 65 k sentences (1 m words)</a:t>
            </a:r>
          </a:p>
          <a:p>
            <a:pPr lvl="2">
              <a:defRPr/>
            </a:pPr>
            <a:r>
              <a:rPr lang="en-US" dirty="0" smtClean="0"/>
              <a:t>LASSY-LARGE/wiki: 8.6 m sentences (125 m words)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955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</a:t>
            </a:r>
          </a:p>
          <a:p>
            <a:pPr lvl="1"/>
            <a:r>
              <a:rPr lang="en-US" i="1" dirty="0" smtClean="0"/>
              <a:t>Heel</a:t>
            </a:r>
          </a:p>
          <a:p>
            <a:pPr lvl="2"/>
            <a:r>
              <a:rPr lang="en-US" dirty="0" smtClean="0"/>
              <a:t>There are examples where </a:t>
            </a:r>
            <a:r>
              <a:rPr lang="en-US" i="1" dirty="0" smtClean="0"/>
              <a:t>heel</a:t>
            </a:r>
            <a:r>
              <a:rPr lang="en-US" dirty="0" smtClean="0"/>
              <a:t> modifies a `verb’</a:t>
            </a:r>
          </a:p>
          <a:p>
            <a:pPr lvl="2"/>
            <a:r>
              <a:rPr lang="en-US" dirty="0" smtClean="0"/>
              <a:t>But `verb’ is actually a </a:t>
            </a:r>
            <a:r>
              <a:rPr lang="en-US" dirty="0" err="1" smtClean="0"/>
              <a:t>deverbal</a:t>
            </a:r>
            <a:r>
              <a:rPr lang="en-US" dirty="0" smtClean="0"/>
              <a:t> (participle) adjective</a:t>
            </a:r>
          </a:p>
          <a:p>
            <a:pPr lvl="2"/>
            <a:r>
              <a:rPr lang="en-US" dirty="0" smtClean="0"/>
              <a:t>in ‘</a:t>
            </a: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err="1" smtClean="0"/>
              <a:t>staan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dirty="0" smtClean="0"/>
              <a:t>’ </a:t>
            </a:r>
            <a:r>
              <a:rPr lang="en-US" i="1" dirty="0" smtClean="0"/>
              <a:t>heel</a:t>
            </a:r>
            <a:r>
              <a:rPr lang="en-US" dirty="0" smtClean="0"/>
              <a:t> is incorrectly analyzed as modifying the verb</a:t>
            </a:r>
          </a:p>
          <a:p>
            <a:pPr lvl="1"/>
            <a:r>
              <a:rPr lang="en-US" i="1" dirty="0" err="1" smtClean="0"/>
              <a:t>Zeer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most examples of </a:t>
            </a:r>
            <a:r>
              <a:rPr lang="en-US" dirty="0" err="1" smtClean="0"/>
              <a:t>deverbal</a:t>
            </a:r>
            <a:r>
              <a:rPr lang="en-US" dirty="0" smtClean="0"/>
              <a:t> adjectives</a:t>
            </a:r>
          </a:p>
          <a:p>
            <a:pPr lvl="2"/>
            <a:r>
              <a:rPr lang="en-US" dirty="0" smtClean="0"/>
              <a:t>But also some real verbs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confirms initial assumptions about the facts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401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Searching for Constructions</a:t>
            </a:r>
          </a:p>
          <a:p>
            <a:pPr lvl="1"/>
            <a:r>
              <a:rPr lang="en-US" dirty="0" smtClean="0">
                <a:hlinkClick r:id="rId2"/>
              </a:rPr>
              <a:t>GrETEL</a:t>
            </a:r>
            <a:endParaRPr lang="en-US" dirty="0" smtClean="0"/>
          </a:p>
          <a:p>
            <a:pPr lvl="1"/>
            <a:r>
              <a:rPr lang="en-US" dirty="0" smtClean="0"/>
              <a:t>Example-based </a:t>
            </a:r>
            <a:r>
              <a:rPr lang="en-US" dirty="0" err="1" smtClean="0"/>
              <a:t>treebank</a:t>
            </a:r>
            <a:r>
              <a:rPr lang="en-US" dirty="0" smtClean="0"/>
              <a:t> query system</a:t>
            </a:r>
          </a:p>
          <a:p>
            <a:pPr lvl="2"/>
            <a:r>
              <a:rPr lang="en-US" dirty="0" smtClean="0"/>
              <a:t>LASSY-Small, </a:t>
            </a:r>
            <a:r>
              <a:rPr lang="en-US" dirty="0"/>
              <a:t>Corpus </a:t>
            </a:r>
            <a:r>
              <a:rPr lang="en-US" dirty="0" err="1"/>
              <a:t>Gesproken</a:t>
            </a:r>
            <a:r>
              <a:rPr lang="en-US" dirty="0"/>
              <a:t> </a:t>
            </a:r>
            <a:r>
              <a:rPr lang="en-US" dirty="0" err="1" smtClean="0"/>
              <a:t>Nederlands</a:t>
            </a:r>
            <a:r>
              <a:rPr lang="en-US" dirty="0" smtClean="0"/>
              <a:t> (CGN)</a:t>
            </a:r>
          </a:p>
          <a:p>
            <a:pPr lvl="2"/>
            <a:r>
              <a:rPr lang="en-US" dirty="0" smtClean="0"/>
              <a:t>SONAR (500 </a:t>
            </a:r>
            <a:r>
              <a:rPr lang="en-US" dirty="0" smtClean="0"/>
              <a:t>m </a:t>
            </a:r>
            <a:r>
              <a:rPr lang="en-US" dirty="0" smtClean="0"/>
              <a:t>tokens, automatically parsed)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Small Demo on </a:t>
            </a:r>
            <a:r>
              <a:rPr lang="en-US" dirty="0" smtClean="0">
                <a:hlinkClick r:id="rId3" action="ppaction://hlinksldjump"/>
              </a:rPr>
              <a:t>CGN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0376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Analysis</a:t>
            </a:r>
          </a:p>
          <a:p>
            <a:pPr lvl="1">
              <a:defRPr/>
            </a:pPr>
            <a:r>
              <a:rPr lang="nl-NL" i="1" dirty="0" smtClean="0"/>
              <a:t>Heel</a:t>
            </a:r>
            <a:r>
              <a:rPr lang="nl-NL" dirty="0" smtClean="0"/>
              <a:t> </a:t>
            </a:r>
            <a:r>
              <a:rPr lang="nl-NL" dirty="0" err="1" smtClean="0"/>
              <a:t>mod</a:t>
            </a:r>
            <a:r>
              <a:rPr lang="nl-NL" dirty="0" smtClean="0"/>
              <a:t> V: 61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A (</a:t>
            </a:r>
            <a:r>
              <a:rPr lang="nl-NL" dirty="0" err="1" smtClean="0"/>
              <a:t>participles</a:t>
            </a:r>
            <a:r>
              <a:rPr lang="nl-NL" dirty="0" smtClean="0"/>
              <a:t>)</a:t>
            </a:r>
            <a:r>
              <a:rPr lang="nl-NL" dirty="0" smtClean="0"/>
              <a:t>: 53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N (</a:t>
            </a:r>
            <a:r>
              <a:rPr lang="nl-NL" dirty="0" err="1" smtClean="0"/>
              <a:t>Substantivized</a:t>
            </a:r>
            <a:r>
              <a:rPr lang="nl-NL" dirty="0" smtClean="0"/>
              <a:t> </a:t>
            </a:r>
            <a:r>
              <a:rPr lang="nl-NL" dirty="0" err="1" smtClean="0"/>
              <a:t>infinitives</a:t>
            </a:r>
            <a:r>
              <a:rPr lang="nl-NL" dirty="0" smtClean="0"/>
              <a:t>): 3</a:t>
            </a:r>
          </a:p>
          <a:p>
            <a:pPr lvl="2">
              <a:defRPr/>
            </a:pPr>
            <a:r>
              <a:rPr lang="nl-NL" i="1" dirty="0" smtClean="0"/>
              <a:t>Heel</a:t>
            </a:r>
            <a:r>
              <a:rPr lang="nl-NL" dirty="0" smtClean="0"/>
              <a:t> = </a:t>
            </a:r>
            <a:r>
              <a:rPr lang="nl-NL" i="1" dirty="0" smtClean="0"/>
              <a:t>geheel</a:t>
            </a:r>
            <a:r>
              <a:rPr lang="nl-NL" dirty="0" smtClean="0"/>
              <a:t>  </a:t>
            </a:r>
            <a:r>
              <a:rPr lang="nl-NL" dirty="0" smtClean="0"/>
              <a:t>‘</a:t>
            </a:r>
            <a:r>
              <a:rPr lang="nl-NL" dirty="0" err="1" smtClean="0"/>
              <a:t>c</a:t>
            </a:r>
            <a:r>
              <a:rPr lang="nl-NL" dirty="0" err="1" smtClean="0"/>
              <a:t>ompletely</a:t>
            </a:r>
            <a:r>
              <a:rPr lang="nl-NL" dirty="0" smtClean="0"/>
              <a:t>’ (</a:t>
            </a:r>
            <a:r>
              <a:rPr lang="nl-NL" dirty="0" err="1" smtClean="0"/>
              <a:t>Flemish</a:t>
            </a:r>
            <a:r>
              <a:rPr lang="nl-NL" dirty="0" smtClean="0"/>
              <a:t>  </a:t>
            </a:r>
            <a:r>
              <a:rPr lang="nl-NL" dirty="0" err="1" smtClean="0"/>
              <a:t>only</a:t>
            </a:r>
            <a:r>
              <a:rPr lang="nl-NL" dirty="0" smtClean="0"/>
              <a:t>): 2</a:t>
            </a:r>
          </a:p>
          <a:p>
            <a:pPr lvl="2">
              <a:defRPr/>
            </a:pPr>
            <a:r>
              <a:rPr lang="nl-NL" dirty="0" smtClean="0"/>
              <a:t>Wrong analysis: 3</a:t>
            </a:r>
          </a:p>
          <a:p>
            <a:pPr lvl="1">
              <a:defRPr/>
            </a:pPr>
            <a:r>
              <a:rPr lang="nl-NL" i="1" dirty="0" smtClean="0"/>
              <a:t>Heel</a:t>
            </a:r>
            <a:r>
              <a:rPr lang="nl-NL" dirty="0" smtClean="0"/>
              <a:t> </a:t>
            </a:r>
            <a:r>
              <a:rPr lang="nl-NL" dirty="0" err="1" smtClean="0"/>
              <a:t>mod</a:t>
            </a:r>
            <a:r>
              <a:rPr lang="nl-NL" dirty="0" smtClean="0"/>
              <a:t> P: 6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P (</a:t>
            </a:r>
            <a:r>
              <a:rPr lang="nl-NL" dirty="0" err="1" smtClean="0"/>
              <a:t>adverbial</a:t>
            </a:r>
            <a:r>
              <a:rPr lang="nl-NL" dirty="0" smtClean="0"/>
              <a:t>) </a:t>
            </a:r>
            <a:r>
              <a:rPr lang="nl-NL" i="1" dirty="0" smtClean="0"/>
              <a:t>heel op het laatst</a:t>
            </a:r>
            <a:r>
              <a:rPr lang="nl-NL" dirty="0" smtClean="0"/>
              <a:t>: 4</a:t>
            </a:r>
          </a:p>
          <a:p>
            <a:pPr lvl="2">
              <a:defRPr/>
            </a:pPr>
            <a:r>
              <a:rPr lang="nl-NL" i="1" dirty="0" smtClean="0"/>
              <a:t>Heel</a:t>
            </a:r>
            <a:r>
              <a:rPr lang="nl-NL" dirty="0" smtClean="0"/>
              <a:t> = </a:t>
            </a:r>
            <a:r>
              <a:rPr lang="nl-NL" i="1" dirty="0" smtClean="0"/>
              <a:t>geheel</a:t>
            </a:r>
            <a:r>
              <a:rPr lang="nl-NL" dirty="0" smtClean="0"/>
              <a:t> ‘</a:t>
            </a:r>
            <a:r>
              <a:rPr lang="nl-NL" dirty="0" err="1" smtClean="0"/>
              <a:t>completely</a:t>
            </a:r>
            <a:r>
              <a:rPr lang="nl-NL" dirty="0" smtClean="0"/>
              <a:t>’ (</a:t>
            </a:r>
            <a:r>
              <a:rPr lang="nl-NL" dirty="0" err="1" smtClean="0"/>
              <a:t>Flemish</a:t>
            </a:r>
            <a:r>
              <a:rPr lang="nl-NL" dirty="0" smtClean="0"/>
              <a:t> </a:t>
            </a:r>
            <a:r>
              <a:rPr lang="nl-NL" dirty="0" err="1" smtClean="0"/>
              <a:t>only</a:t>
            </a:r>
            <a:r>
              <a:rPr lang="nl-NL" dirty="0" smtClean="0"/>
              <a:t>): 1</a:t>
            </a:r>
          </a:p>
          <a:p>
            <a:pPr lvl="2">
              <a:defRPr/>
            </a:pPr>
            <a:r>
              <a:rPr lang="nl-NL" dirty="0" err="1" smtClean="0"/>
              <a:t>Counterexample</a:t>
            </a:r>
            <a:r>
              <a:rPr lang="nl-NL" dirty="0" smtClean="0"/>
              <a:t>(</a:t>
            </a:r>
            <a:r>
              <a:rPr lang="nl-NL" dirty="0" smtClean="0"/>
              <a:t>?): ?</a:t>
            </a:r>
            <a:r>
              <a:rPr lang="nl-NL" i="1" dirty="0" smtClean="0"/>
              <a:t>Heel voor de hand liggen</a:t>
            </a:r>
            <a:r>
              <a:rPr lang="nl-NL" dirty="0" smtClean="0"/>
              <a:t>: 1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76461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Analysis</a:t>
            </a:r>
          </a:p>
          <a:p>
            <a:pPr lvl="1">
              <a:defRPr/>
            </a:pPr>
            <a:r>
              <a:rPr lang="nl-NL" i="1" dirty="0" smtClean="0"/>
              <a:t>Heel</a:t>
            </a:r>
            <a:r>
              <a:rPr lang="nl-NL" dirty="0" smtClean="0"/>
              <a:t> </a:t>
            </a:r>
            <a:r>
              <a:rPr lang="nl-NL" dirty="0" err="1" smtClean="0"/>
              <a:t>mod</a:t>
            </a:r>
            <a:r>
              <a:rPr lang="nl-NL" dirty="0" smtClean="0"/>
              <a:t> MWU 9: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A</a:t>
            </a:r>
            <a:r>
              <a:rPr lang="nl-NL" dirty="0" smtClean="0"/>
              <a:t>: 3 (</a:t>
            </a:r>
            <a:r>
              <a:rPr lang="nl-NL" i="1" dirty="0" smtClean="0"/>
              <a:t>heel ver weg ‘</a:t>
            </a:r>
            <a:r>
              <a:rPr lang="nl-NL" i="1" dirty="0" err="1" smtClean="0"/>
              <a:t>very</a:t>
            </a:r>
            <a:r>
              <a:rPr lang="nl-NL" i="1" dirty="0" smtClean="0"/>
              <a:t> far away’</a:t>
            </a:r>
            <a:r>
              <a:rPr lang="nl-NL" dirty="0" smtClean="0"/>
              <a:t>)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P (</a:t>
            </a:r>
            <a:r>
              <a:rPr lang="nl-NL" i="1" dirty="0" smtClean="0"/>
              <a:t>af en toe</a:t>
            </a:r>
            <a:r>
              <a:rPr lang="nl-NL" dirty="0" smtClean="0"/>
              <a:t> </a:t>
            </a:r>
            <a:r>
              <a:rPr lang="nl-NL" dirty="0" err="1" smtClean="0"/>
              <a:t>lit</a:t>
            </a:r>
            <a:r>
              <a:rPr lang="nl-NL" dirty="0" smtClean="0"/>
              <a:t>. off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‘</a:t>
            </a:r>
            <a:r>
              <a:rPr lang="nl-NL" dirty="0" err="1" smtClean="0"/>
              <a:t>now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then</a:t>
            </a:r>
            <a:r>
              <a:rPr lang="nl-NL" dirty="0" smtClean="0"/>
              <a:t>’): 2</a:t>
            </a:r>
          </a:p>
          <a:p>
            <a:pPr lvl="2">
              <a:defRPr/>
            </a:pPr>
            <a:r>
              <a:rPr lang="nl-NL" dirty="0" smtClean="0"/>
              <a:t>=</a:t>
            </a:r>
            <a:r>
              <a:rPr lang="nl-NL" dirty="0" err="1" smtClean="0"/>
              <a:t>mod</a:t>
            </a:r>
            <a:r>
              <a:rPr lang="nl-NL" dirty="0" smtClean="0"/>
              <a:t> N: 4 (</a:t>
            </a:r>
            <a:r>
              <a:rPr lang="nl-NL" i="1" dirty="0" smtClean="0"/>
              <a:t>heel Den Haag </a:t>
            </a:r>
            <a:r>
              <a:rPr lang="nl-NL" dirty="0" smtClean="0"/>
              <a:t>‘</a:t>
            </a:r>
            <a:r>
              <a:rPr lang="nl-NL" dirty="0" err="1" smtClean="0"/>
              <a:t>whole</a:t>
            </a:r>
            <a:r>
              <a:rPr lang="nl-NL" dirty="0" smtClean="0"/>
              <a:t> The Hague’)</a:t>
            </a:r>
          </a:p>
          <a:p>
            <a:pPr lvl="2">
              <a:defRPr/>
            </a:pPr>
            <a:r>
              <a:rPr lang="nl-NL" dirty="0" smtClean="0"/>
              <a:t>Wrong analysis: 3</a:t>
            </a:r>
          </a:p>
          <a:p>
            <a:pPr>
              <a:defRPr/>
            </a:pPr>
            <a:r>
              <a:rPr lang="nl-NL" dirty="0" err="1" smtClean="0"/>
              <a:t>Conclusion</a:t>
            </a:r>
            <a:endParaRPr lang="nl-NL" dirty="0" smtClean="0"/>
          </a:p>
          <a:p>
            <a:pPr lvl="1">
              <a:defRPr/>
            </a:pPr>
            <a:r>
              <a:rPr lang="nl-NL" dirty="0" smtClean="0"/>
              <a:t>Consistent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OpenSONAR</a:t>
            </a:r>
            <a:r>
              <a:rPr lang="nl-NL" dirty="0" smtClean="0"/>
              <a:t> </a:t>
            </a:r>
            <a:r>
              <a:rPr lang="nl-NL" dirty="0" err="1" smtClean="0"/>
              <a:t>findings</a:t>
            </a:r>
            <a:endParaRPr lang="nl-NL" dirty="0" smtClean="0"/>
          </a:p>
          <a:p>
            <a:pPr lvl="1">
              <a:defRPr/>
            </a:pPr>
            <a:r>
              <a:rPr lang="nl-NL" dirty="0" smtClean="0"/>
              <a:t>consistent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initial</a:t>
            </a:r>
            <a:r>
              <a:rPr lang="nl-NL" dirty="0" smtClean="0"/>
              <a:t> </a:t>
            </a:r>
            <a:r>
              <a:rPr lang="nl-NL" dirty="0" err="1" smtClean="0"/>
              <a:t>assumptions</a:t>
            </a:r>
            <a:r>
              <a:rPr lang="nl-NL" dirty="0" smtClean="0"/>
              <a:t> </a:t>
            </a:r>
            <a:endParaRPr lang="nl-NL" dirty="0" smtClean="0"/>
          </a:p>
          <a:p>
            <a:pPr lvl="1">
              <a:defRPr/>
            </a:pPr>
            <a:endParaRPr lang="nl-NL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382552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Cornetto </a:t>
            </a:r>
            <a:r>
              <a:rPr lang="en-US" dirty="0">
                <a:hlinkClick r:id="rId2"/>
              </a:rPr>
              <a:t>data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>
                <a:hlinkClick r:id="rId3"/>
              </a:rPr>
              <a:t>Interface</a:t>
            </a:r>
            <a:r>
              <a:rPr lang="en-US" dirty="0"/>
              <a:t> to </a:t>
            </a:r>
            <a:r>
              <a:rPr lang="en-US" dirty="0" smtClean="0"/>
              <a:t>Cornetto</a:t>
            </a:r>
          </a:p>
          <a:p>
            <a:r>
              <a:rPr lang="en-US" dirty="0" err="1" smtClean="0"/>
              <a:t>Lexico</a:t>
            </a:r>
            <a:r>
              <a:rPr lang="en-US" dirty="0" smtClean="0"/>
              <a:t>-semantic database based on Dutch </a:t>
            </a:r>
            <a:r>
              <a:rPr lang="en-US" dirty="0" err="1" smtClean="0"/>
              <a:t>WordNet</a:t>
            </a:r>
            <a:r>
              <a:rPr lang="en-US" dirty="0" smtClean="0"/>
              <a:t> and </a:t>
            </a:r>
            <a:r>
              <a:rPr lang="en-US" dirty="0" err="1" smtClean="0"/>
              <a:t>ReferentieBestand</a:t>
            </a:r>
            <a:r>
              <a:rPr lang="en-US" dirty="0" smtClean="0"/>
              <a:t> </a:t>
            </a:r>
            <a:r>
              <a:rPr lang="en-US" dirty="0" err="1" smtClean="0"/>
              <a:t>Nederlands</a:t>
            </a:r>
            <a:endParaRPr lang="en-US" dirty="0" smtClean="0"/>
          </a:p>
          <a:p>
            <a:r>
              <a:rPr lang="en-US" dirty="0" smtClean="0"/>
              <a:t>Created in STEVIN programme</a:t>
            </a:r>
          </a:p>
          <a:p>
            <a:r>
              <a:rPr lang="en-US" dirty="0" smtClean="0"/>
              <a:t>User-friendly interface made in CLARIN-NL</a:t>
            </a:r>
          </a:p>
          <a:p>
            <a:r>
              <a:rPr lang="en-US" dirty="0" smtClean="0">
                <a:hlinkClick r:id="rId4" action="ppaction://hlinksldjump"/>
              </a:rPr>
              <a:t>Example</a:t>
            </a:r>
            <a:r>
              <a:rPr lang="en-US" dirty="0" smtClean="0"/>
              <a:t> to search for (near-)synonyms of </a:t>
            </a:r>
            <a:r>
              <a:rPr lang="en-US" i="1" dirty="0" err="1" smtClean="0"/>
              <a:t>zeer</a:t>
            </a:r>
            <a:r>
              <a:rPr lang="en-US" i="1" dirty="0" smtClean="0"/>
              <a:t>, erg, heel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</a:t>
            </a:r>
            <a:r>
              <a:rPr lang="en-US" dirty="0" smtClean="0"/>
              <a:t>Lexica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95105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5100" dirty="0" smtClean="0"/>
              <a:t>What is the modification potential of near-synonyms of </a:t>
            </a:r>
            <a:r>
              <a:rPr lang="en-US" sz="5100" i="1" dirty="0" err="1" smtClean="0"/>
              <a:t>zeer</a:t>
            </a:r>
            <a:r>
              <a:rPr lang="en-US" sz="5100" dirty="0" smtClean="0"/>
              <a:t>, </a:t>
            </a:r>
            <a:r>
              <a:rPr lang="en-US" sz="5100" i="1" dirty="0" smtClean="0"/>
              <a:t>heel</a:t>
            </a:r>
            <a:r>
              <a:rPr lang="en-US" sz="5100" dirty="0" smtClean="0"/>
              <a:t>, </a:t>
            </a:r>
            <a:r>
              <a:rPr lang="en-US" sz="5100" i="1" dirty="0" smtClean="0"/>
              <a:t>erg</a:t>
            </a:r>
            <a:r>
              <a:rPr lang="en-US" sz="5100" dirty="0" smtClean="0"/>
              <a:t>?</a:t>
            </a:r>
          </a:p>
          <a:p>
            <a:pPr lvl="1">
              <a:defRPr/>
            </a:pPr>
            <a:r>
              <a:rPr lang="en-US" i="1" dirty="0" smtClean="0"/>
              <a:t>allemachtig-adv-2</a:t>
            </a:r>
            <a:r>
              <a:rPr lang="en-US" i="1" dirty="0"/>
              <a:t> beestachtig-adv-2 bijzonder-a-4 bliksems-adv-2 bloedig-adv-2 bovenmate-adv-1 buitengewoon-adv-2 buitenmate-adv-1 buitensporig-adv-2 crimineel-a-4 deerlijk-adv-2 deksels-adv-2 donders-adv-2 drommels-adv-2 eindeloos-a-3 enorm-adv-2 erbarmelijk-adv-2 fantastisch-adv-6 formidabel-adv-2 geweldig-adv-4 goddeloos-adv-2 godsjammerlijk-adv-2 grenzeloos-adv-2 grotelijks-adv-1 heel-adv-5 ijselijk-adv-2 ijzig-a-4 intens-adv-2 krankzinnig-adv-3 machtig-adv-4 mirakels-adv-1 monsterachtig-adv-2 moorddadig-adv-4 oneindig-adv-2 onnoemelijk-adv-2 ontiegelijk-adv-2 ontstellend-adv-2 ontzaglijk-adv-2 ontzettend-adv-3 onuitsprekelijk-adv-2 onvoorstelbaar-adv-2 onwezenlijk-adv-2 onwijs-adv-4 overweldigend-adv-2 peilloos-adv-2 reusachtig-adv-3 reuze-adv-2 schrikkelijk-adv-2 sterk-adv-7 uiterst-adv-4 verdomd-adv-2 verdraaid-a-4 verduiveld-adv-2 verduveld-adv-2 verrekt-adv-3 verrot-adv-3 verschrikkelijk-adv-3 vervloekt-adv-2 vreselijk-adv-5 waanzinnig-adv-2 zeer-adv-3 zeldzaam-adv-2 zwaar-adv-10 </a:t>
            </a:r>
            <a:endParaRPr lang="en-US" i="1" dirty="0" smtClean="0"/>
          </a:p>
          <a:p>
            <a:pPr>
              <a:defRPr/>
            </a:pPr>
            <a:r>
              <a:rPr lang="en-US" sz="4400" dirty="0" smtClean="0"/>
              <a:t>Many of these appear atypical for young children and are probably learned late</a:t>
            </a:r>
          </a:p>
          <a:p>
            <a:pPr>
              <a:defRPr/>
            </a:pPr>
            <a:r>
              <a:rPr lang="en-US" sz="4400" dirty="0" smtClean="0"/>
              <a:t>Is there a correlation between this and their modification potential?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2750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nl-NL" sz="3200" dirty="0" smtClean="0"/>
              <a:t>CHILDES</a:t>
            </a:r>
          </a:p>
          <a:p>
            <a:pPr marL="742950" lvl="2" indent="-342900">
              <a:defRPr/>
            </a:pPr>
            <a:r>
              <a:rPr lang="nl-NL" dirty="0" err="1" smtClean="0"/>
              <a:t>recordings</a:t>
            </a:r>
            <a:r>
              <a:rPr lang="nl-NL" dirty="0" smtClean="0"/>
              <a:t> </a:t>
            </a:r>
            <a:r>
              <a:rPr lang="nl-NL" dirty="0"/>
              <a:t>of adult-</a:t>
            </a:r>
            <a:r>
              <a:rPr lang="nl-NL" dirty="0" err="1"/>
              <a:t>child</a:t>
            </a:r>
            <a:r>
              <a:rPr lang="nl-NL" dirty="0"/>
              <a:t> </a:t>
            </a:r>
            <a:r>
              <a:rPr lang="nl-NL" dirty="0" err="1"/>
              <a:t>interaction</a:t>
            </a:r>
            <a:r>
              <a:rPr lang="nl-NL" dirty="0"/>
              <a:t> </a:t>
            </a:r>
            <a:endParaRPr lang="nl-NL" dirty="0" smtClean="0"/>
          </a:p>
          <a:p>
            <a:pPr marL="742950" lvl="2" indent="-342900">
              <a:defRPr/>
            </a:pP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/>
              <a:t>transcriptions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metadata</a:t>
            </a:r>
            <a:endParaRPr lang="en-US" sz="3200" dirty="0" smtClean="0">
              <a:hlinkClick r:id="rId2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 smtClean="0">
                <a:hlinkClick r:id="rId2"/>
              </a:rPr>
              <a:t>COAVA</a:t>
            </a:r>
            <a:r>
              <a:rPr lang="en-US" sz="3200" dirty="0" smtClean="0"/>
              <a:t> </a:t>
            </a:r>
            <a:r>
              <a:rPr lang="en-US" sz="3200" dirty="0"/>
              <a:t>application CHILDES </a:t>
            </a:r>
            <a:r>
              <a:rPr lang="en-US" sz="3200" dirty="0" smtClean="0"/>
              <a:t>browser</a:t>
            </a:r>
            <a:endParaRPr lang="en-US" dirty="0" smtClean="0"/>
          </a:p>
          <a:p>
            <a:pPr marL="742950" lvl="2" indent="-342900">
              <a:defRPr/>
            </a:pPr>
            <a:r>
              <a:rPr lang="en-US" dirty="0" smtClean="0"/>
              <a:t>Application </a:t>
            </a:r>
            <a:r>
              <a:rPr lang="en-US" dirty="0" smtClean="0"/>
              <a:t>built for research into the relation between language acquisition and lexical dialectical variation</a:t>
            </a:r>
          </a:p>
          <a:p>
            <a:pPr marL="742950" lvl="2" indent="-342900">
              <a:defRPr/>
            </a:pPr>
            <a:r>
              <a:rPr lang="en-US" dirty="0" smtClean="0"/>
              <a:t>Cognition, Acquisition and Variation tool</a:t>
            </a:r>
          </a:p>
          <a:p>
            <a:pPr marL="742950" lvl="2" indent="-342900"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r>
              <a:rPr lang="en-US" dirty="0" smtClean="0"/>
              <a:t> of the COAVA CHILDES browser analyzing and </a:t>
            </a:r>
            <a:r>
              <a:rPr lang="en-US" dirty="0" err="1" smtClean="0"/>
              <a:t>visualising</a:t>
            </a:r>
            <a:r>
              <a:rPr lang="en-US" dirty="0" smtClean="0"/>
              <a:t> children’s </a:t>
            </a:r>
            <a:r>
              <a:rPr lang="en-US" dirty="0" smtClean="0"/>
              <a:t>speech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99269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550195"/>
              </p:ext>
            </p:extLst>
          </p:nvPr>
        </p:nvGraphicFramePr>
        <p:xfrm>
          <a:off x="467544" y="2492896"/>
          <a:ext cx="8136904" cy="2111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276604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First relevant occurrence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heel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zeer</a:t>
                      </a:r>
                      <a:endParaRPr lang="nl-NL" sz="2800" dirty="0"/>
                    </a:p>
                  </a:txBody>
                  <a:tcPr/>
                </a:tc>
              </a:tr>
              <a:tr h="73962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Day(</a:t>
                      </a:r>
                      <a:r>
                        <a:rPr lang="en-US" sz="2800" dirty="0" err="1" smtClean="0"/>
                        <a:t>Yr;Mo</a:t>
                      </a:r>
                      <a:r>
                        <a:rPr lang="en-US" sz="2800" dirty="0" smtClean="0"/>
                        <a:t>)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705 (1;11)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1048 (2;10)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1711 (4;8)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7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err="1" smtClean="0"/>
              <a:t>Problem</a:t>
            </a:r>
            <a:r>
              <a:rPr lang="nl-NL" dirty="0" smtClean="0"/>
              <a:t>: </a:t>
            </a:r>
            <a:r>
              <a:rPr lang="nl-NL" dirty="0" err="1" smtClean="0"/>
              <a:t>Ambiguity</a:t>
            </a:r>
            <a:endParaRPr lang="nl-NL" dirty="0" smtClean="0"/>
          </a:p>
          <a:p>
            <a:pPr lvl="1">
              <a:lnSpc>
                <a:spcPct val="80000"/>
              </a:lnSpc>
            </a:pPr>
            <a:r>
              <a:rPr lang="nl-NL" i="1" dirty="0" smtClean="0"/>
              <a:t>Heel</a:t>
            </a:r>
            <a:r>
              <a:rPr lang="nl-NL" dirty="0"/>
              <a:t>	</a:t>
            </a:r>
            <a:r>
              <a:rPr lang="nl-NL" dirty="0">
                <a:hlinkClick r:id="rId3" action="ppaction://hlinksldjump"/>
              </a:rPr>
              <a:t>7</a:t>
            </a:r>
            <a:r>
              <a:rPr lang="nl-NL" dirty="0" smtClean="0">
                <a:hlinkClick r:id="rId3" action="ppaction://hlinksldjump"/>
              </a:rPr>
              <a:t>-fold </a:t>
            </a:r>
            <a:r>
              <a:rPr lang="nl-NL" dirty="0" err="1" smtClean="0">
                <a:hlinkClick r:id="rId3" action="ppaction://hlinksldjump"/>
              </a:rPr>
              <a:t>ambiguous</a:t>
            </a:r>
            <a:endParaRPr lang="nl-NL" dirty="0" smtClean="0"/>
          </a:p>
          <a:p>
            <a:pPr lvl="1">
              <a:lnSpc>
                <a:spcPct val="80000"/>
              </a:lnSpc>
            </a:pPr>
            <a:r>
              <a:rPr lang="nl-NL" i="1" dirty="0" smtClean="0"/>
              <a:t>Erg</a:t>
            </a:r>
            <a:r>
              <a:rPr lang="nl-NL" dirty="0"/>
              <a:t>	</a:t>
            </a:r>
            <a:r>
              <a:rPr lang="nl-NL" dirty="0">
                <a:hlinkClick r:id="rId4" action="ppaction://hlinksldjump"/>
              </a:rPr>
              <a:t>4</a:t>
            </a:r>
            <a:r>
              <a:rPr lang="nl-NL" dirty="0" smtClean="0">
                <a:hlinkClick r:id="rId4" action="ppaction://hlinksldjump"/>
              </a:rPr>
              <a:t>-fold </a:t>
            </a:r>
            <a:r>
              <a:rPr lang="nl-NL" dirty="0" err="1" smtClean="0">
                <a:hlinkClick r:id="rId4" action="ppaction://hlinksldjump"/>
              </a:rPr>
              <a:t>ambiguous</a:t>
            </a:r>
            <a:endParaRPr lang="nl-NL" dirty="0" smtClean="0"/>
          </a:p>
          <a:p>
            <a:pPr lvl="1">
              <a:lnSpc>
                <a:spcPct val="80000"/>
              </a:lnSpc>
            </a:pPr>
            <a:r>
              <a:rPr lang="nl-NL" i="1" dirty="0" smtClean="0"/>
              <a:t>Zeer</a:t>
            </a:r>
            <a:r>
              <a:rPr lang="nl-NL" dirty="0" smtClean="0"/>
              <a:t> 	</a:t>
            </a:r>
            <a:r>
              <a:rPr lang="nl-NL" dirty="0" smtClean="0">
                <a:hlinkClick r:id="rId5" action="ppaction://hlinksldjump"/>
              </a:rPr>
              <a:t>3-fold </a:t>
            </a:r>
            <a:r>
              <a:rPr lang="nl-NL" dirty="0" err="1" smtClean="0">
                <a:hlinkClick r:id="rId5" action="ppaction://hlinksldjump"/>
              </a:rPr>
              <a:t>ambiguous</a:t>
            </a:r>
            <a:endParaRPr lang="nl-NL" dirty="0" smtClean="0"/>
          </a:p>
          <a:p>
            <a:pPr>
              <a:lnSpc>
                <a:spcPct val="80000"/>
              </a:lnSpc>
            </a:pPr>
            <a:r>
              <a:rPr lang="nl-NL" dirty="0" smtClean="0"/>
              <a:t>(as </a:t>
            </a:r>
            <a:r>
              <a:rPr lang="nl-NL" dirty="0" err="1" smtClean="0"/>
              <a:t>any</a:t>
            </a:r>
            <a:r>
              <a:rPr lang="nl-NL" dirty="0" smtClean="0"/>
              <a:t> decent </a:t>
            </a:r>
            <a:r>
              <a:rPr lang="nl-NL" dirty="0" err="1" smtClean="0"/>
              <a:t>natural</a:t>
            </a:r>
            <a:r>
              <a:rPr lang="nl-NL" dirty="0" smtClean="0"/>
              <a:t> </a:t>
            </a:r>
            <a:r>
              <a:rPr lang="nl-NL" dirty="0" err="1" smtClean="0"/>
              <a:t>language</a:t>
            </a:r>
            <a:r>
              <a:rPr lang="nl-NL" dirty="0" smtClean="0"/>
              <a:t> word)</a:t>
            </a:r>
          </a:p>
          <a:p>
            <a:pPr>
              <a:lnSpc>
                <a:spcPct val="80000"/>
              </a:lnSpc>
            </a:pPr>
            <a:r>
              <a:rPr lang="nl-NL" dirty="0" smtClean="0"/>
              <a:t>For </a:t>
            </a:r>
            <a:r>
              <a:rPr lang="nl-NL" dirty="0" err="1" smtClean="0"/>
              <a:t>our</a:t>
            </a:r>
            <a:r>
              <a:rPr lang="nl-NL" dirty="0" smtClean="0"/>
              <a:t> </a:t>
            </a:r>
            <a:r>
              <a:rPr lang="nl-NL" dirty="0" err="1" smtClean="0"/>
              <a:t>purposes</a:t>
            </a:r>
            <a:r>
              <a:rPr lang="nl-NL" dirty="0" smtClean="0"/>
              <a:t>:</a:t>
            </a:r>
          </a:p>
          <a:p>
            <a:pPr lvl="1">
              <a:lnSpc>
                <a:spcPct val="80000"/>
              </a:lnSpc>
            </a:pPr>
            <a:r>
              <a:rPr lang="nl-NL" dirty="0" err="1" smtClean="0"/>
              <a:t>Morpho-syntactic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syntactic</a:t>
            </a:r>
            <a:r>
              <a:rPr lang="nl-NL" dirty="0" smtClean="0"/>
              <a:t> </a:t>
            </a:r>
            <a:r>
              <a:rPr lang="nl-NL" dirty="0" err="1" smtClean="0"/>
              <a:t>properties</a:t>
            </a:r>
            <a:r>
              <a:rPr lang="nl-NL" dirty="0" smtClean="0"/>
              <a:t> </a:t>
            </a:r>
            <a:r>
              <a:rPr lang="nl-NL" dirty="0" err="1" smtClean="0"/>
              <a:t>resolve</a:t>
            </a:r>
            <a:r>
              <a:rPr lang="nl-NL" dirty="0" smtClean="0"/>
              <a:t> the </a:t>
            </a:r>
            <a:r>
              <a:rPr lang="nl-NL" dirty="0" err="1" smtClean="0"/>
              <a:t>ambuigities</a:t>
            </a:r>
            <a:endParaRPr lang="nl-NL" dirty="0" smtClean="0"/>
          </a:p>
          <a:p>
            <a:pPr>
              <a:lnSpc>
                <a:spcPct val="80000"/>
              </a:lnSpc>
            </a:pPr>
            <a:r>
              <a:rPr lang="nl-NL" dirty="0" smtClean="0"/>
              <a:t>But: CHILDES does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contain</a:t>
            </a:r>
            <a:r>
              <a:rPr lang="nl-NL" dirty="0" smtClean="0"/>
              <a:t> </a:t>
            </a:r>
            <a:r>
              <a:rPr lang="nl-NL" dirty="0" err="1" smtClean="0"/>
              <a:t>that</a:t>
            </a:r>
            <a:r>
              <a:rPr lang="nl-NL" dirty="0" smtClean="0"/>
              <a:t>!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Analysis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932536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Introduction</a:t>
            </a:r>
          </a:p>
          <a:p>
            <a:pPr eaLnBrk="1" hangingPunct="1">
              <a:lnSpc>
                <a:spcPct val="80000"/>
              </a:lnSpc>
            </a:pPr>
            <a:r>
              <a:rPr lang="nl-NL" sz="2800" dirty="0" smtClean="0"/>
              <a:t>Search in Corpora </a:t>
            </a:r>
            <a:r>
              <a:rPr lang="nl-NL" sz="2800" dirty="0" err="1" smtClean="0"/>
              <a:t>and</a:t>
            </a:r>
            <a:r>
              <a:rPr lang="nl-NL" sz="2800" dirty="0" smtClean="0"/>
              <a:t> Lexicons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 </a:t>
            </a:r>
            <a:r>
              <a:rPr lang="en-US" dirty="0"/>
              <a:t>in </a:t>
            </a:r>
            <a:r>
              <a:rPr lang="en-US" dirty="0" err="1"/>
              <a:t>PoS</a:t>
            </a:r>
            <a:r>
              <a:rPr lang="en-US" dirty="0"/>
              <a:t>-tagged Corpus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 </a:t>
            </a:r>
            <a:r>
              <a:rPr lang="en-US" dirty="0"/>
              <a:t>for grammatical relations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 </a:t>
            </a:r>
            <a:r>
              <a:rPr lang="en-US" dirty="0"/>
              <a:t>for Constructions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 </a:t>
            </a:r>
            <a:r>
              <a:rPr lang="en-US" dirty="0"/>
              <a:t>for synonyms/ hyponyms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Analyzing/</a:t>
            </a:r>
            <a:r>
              <a:rPr lang="en-US" dirty="0" err="1"/>
              <a:t>Visualising</a:t>
            </a:r>
            <a:r>
              <a:rPr lang="en-US" dirty="0"/>
              <a:t> Word occurrence patterns in </a:t>
            </a:r>
            <a:r>
              <a:rPr lang="en-US" dirty="0" smtClean="0"/>
              <a:t>CHILDES</a:t>
            </a:r>
          </a:p>
          <a:p>
            <a:pPr lvl="1">
              <a:lnSpc>
                <a:spcPct val="80000"/>
              </a:lnSpc>
            </a:pPr>
            <a:r>
              <a:rPr lang="nl-NL" dirty="0" smtClean="0"/>
              <a:t>Search in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 smtClean="0"/>
              <a:t>enriched</a:t>
            </a:r>
            <a:r>
              <a:rPr lang="nl-NL" dirty="0" smtClean="0"/>
              <a:t> corpus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Conclusions</a:t>
            </a: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8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PaQu</a:t>
            </a:r>
            <a:r>
              <a:rPr lang="nl-NL" dirty="0" smtClean="0"/>
              <a:t>= </a:t>
            </a:r>
            <a:r>
              <a:rPr lang="nl-NL" dirty="0" err="1" smtClean="0"/>
              <a:t>Parse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/>
              <a:t> Query: </a:t>
            </a: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dev.clarin.nl/node/4182</a:t>
            </a:r>
            <a:r>
              <a:rPr lang="nl-NL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Web </a:t>
            </a:r>
            <a:r>
              <a:rPr lang="nl-NL" dirty="0" err="1" smtClean="0"/>
              <a:t>application</a:t>
            </a:r>
            <a:r>
              <a:rPr lang="nl-NL" dirty="0" smtClean="0"/>
              <a:t> made </a:t>
            </a:r>
            <a:r>
              <a:rPr lang="nl-NL" dirty="0" err="1" smtClean="0"/>
              <a:t>by</a:t>
            </a:r>
            <a:r>
              <a:rPr lang="nl-NL" dirty="0" smtClean="0"/>
              <a:t> Groningen University</a:t>
            </a:r>
          </a:p>
          <a:p>
            <a:pPr marL="742950" lvl="2" indent="-342900"/>
            <a:r>
              <a:rPr lang="nl-NL" dirty="0" smtClean="0"/>
              <a:t>Upload corpus</a:t>
            </a:r>
          </a:p>
          <a:p>
            <a:pPr marL="1200150" lvl="3" indent="-342900"/>
            <a:r>
              <a:rPr lang="nl-NL" dirty="0" err="1" smtClean="0"/>
              <a:t>Plain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or in Alpino format</a:t>
            </a:r>
          </a:p>
          <a:p>
            <a:pPr marL="742950" lvl="2" indent="-342900"/>
            <a:r>
              <a:rPr lang="nl-NL" dirty="0" err="1" smtClean="0"/>
              <a:t>Plain</a:t>
            </a:r>
            <a:r>
              <a:rPr lang="nl-NL" dirty="0" smtClean="0"/>
              <a:t> </a:t>
            </a:r>
            <a:r>
              <a:rPr lang="nl-NL" dirty="0" err="1" smtClean="0"/>
              <a:t>Text</a:t>
            </a:r>
            <a:r>
              <a:rPr lang="nl-NL" dirty="0" smtClean="0"/>
              <a:t> is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parsed</a:t>
            </a:r>
            <a:r>
              <a:rPr lang="nl-NL" dirty="0" smtClean="0"/>
              <a:t> </a:t>
            </a:r>
            <a:r>
              <a:rPr lang="nl-NL" dirty="0" err="1" smtClean="0"/>
              <a:t>by</a:t>
            </a:r>
            <a:r>
              <a:rPr lang="nl-NL" dirty="0" smtClean="0"/>
              <a:t> Alpino</a:t>
            </a:r>
          </a:p>
          <a:p>
            <a:pPr marL="742950" lvl="2" indent="-342900"/>
            <a:r>
              <a:rPr lang="nl-NL" dirty="0" err="1" smtClean="0"/>
              <a:t>Resulting</a:t>
            </a:r>
            <a:r>
              <a:rPr lang="nl-NL" dirty="0" smtClean="0"/>
              <a:t> </a:t>
            </a:r>
            <a:r>
              <a:rPr lang="nl-NL" dirty="0" err="1" smtClean="0"/>
              <a:t>treebank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searched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analyzed</a:t>
            </a:r>
            <a:endParaRPr lang="nl-NL" dirty="0" smtClean="0"/>
          </a:p>
          <a:p>
            <a:pPr marL="342900" lvl="1" indent="-342900"/>
            <a:r>
              <a:rPr lang="nl-NL" dirty="0" smtClean="0"/>
              <a:t>Search</a:t>
            </a:r>
          </a:p>
          <a:p>
            <a:pPr marL="742950" lvl="2" indent="-342900"/>
            <a:r>
              <a:rPr lang="nl-NL" dirty="0" smtClean="0"/>
              <a:t>Word relations interface </a:t>
            </a:r>
            <a:r>
              <a:rPr lang="nl-NL" dirty="0" err="1" smtClean="0"/>
              <a:t>and</a:t>
            </a:r>
            <a:r>
              <a:rPr lang="nl-NL" dirty="0" smtClean="0"/>
              <a:t> XPATH </a:t>
            </a:r>
            <a:r>
              <a:rPr lang="nl-NL" dirty="0" err="1" smtClean="0"/>
              <a:t>Queries</a:t>
            </a:r>
            <a:endParaRPr lang="nl-NL" dirty="0" smtClean="0"/>
          </a:p>
          <a:p>
            <a:pPr marL="342900" lvl="1" indent="-342900"/>
            <a:r>
              <a:rPr lang="nl-NL" dirty="0" smtClean="0"/>
              <a:t>Analysis </a:t>
            </a:r>
          </a:p>
          <a:p>
            <a:pPr marL="742950" lvl="2" indent="-342900"/>
            <a:r>
              <a:rPr lang="nl-NL" dirty="0" smtClean="0"/>
              <a:t>User-</a:t>
            </a:r>
            <a:r>
              <a:rPr lang="nl-NL" dirty="0" err="1" smtClean="0"/>
              <a:t>definable</a:t>
            </a:r>
            <a:r>
              <a:rPr lang="nl-NL" dirty="0" smtClean="0"/>
              <a:t> </a:t>
            </a:r>
            <a:r>
              <a:rPr lang="nl-NL" dirty="0" err="1"/>
              <a:t>s</a:t>
            </a:r>
            <a:r>
              <a:rPr lang="nl-NL" dirty="0" err="1" smtClean="0"/>
              <a:t>tatistics</a:t>
            </a:r>
            <a:r>
              <a:rPr lang="nl-NL" dirty="0" smtClean="0"/>
              <a:t> on search </a:t>
            </a:r>
            <a:r>
              <a:rPr lang="nl-NL" dirty="0" err="1" smtClean="0"/>
              <a:t>results</a:t>
            </a:r>
            <a:r>
              <a:rPr lang="nl-NL" dirty="0" smtClean="0"/>
              <a:t> (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metadata</a:t>
            </a:r>
            <a:r>
              <a:rPr lang="nl-NL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PaQu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38470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Take the Dutch </a:t>
            </a:r>
            <a:r>
              <a:rPr lang="nl-NL" dirty="0"/>
              <a:t>CHILDES corpora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Select </a:t>
            </a:r>
            <a:r>
              <a:rPr lang="nl-NL" dirty="0" err="1"/>
              <a:t>all</a:t>
            </a:r>
            <a:r>
              <a:rPr lang="nl-NL" dirty="0"/>
              <a:t> </a:t>
            </a:r>
            <a:r>
              <a:rPr lang="nl-NL" dirty="0" err="1" smtClean="0"/>
              <a:t>utterances</a:t>
            </a:r>
            <a:r>
              <a:rPr lang="nl-NL" dirty="0" smtClean="0"/>
              <a:t> </a:t>
            </a:r>
            <a:r>
              <a:rPr lang="nl-NL" dirty="0" err="1"/>
              <a:t>containing</a:t>
            </a:r>
            <a:r>
              <a:rPr lang="nl-NL" dirty="0"/>
              <a:t> </a:t>
            </a:r>
            <a:r>
              <a:rPr lang="nl-NL" i="1" dirty="0" smtClean="0"/>
              <a:t>heel</a:t>
            </a:r>
            <a:r>
              <a:rPr lang="nl-NL" dirty="0" smtClean="0"/>
              <a:t>, </a:t>
            </a:r>
            <a:r>
              <a:rPr lang="nl-NL" i="1" dirty="0" smtClean="0"/>
              <a:t>erg</a:t>
            </a:r>
            <a:r>
              <a:rPr lang="nl-NL" dirty="0" smtClean="0"/>
              <a:t> </a:t>
            </a:r>
            <a:r>
              <a:rPr lang="nl-NL" dirty="0"/>
              <a:t>or </a:t>
            </a:r>
            <a:r>
              <a:rPr lang="nl-NL" i="1" dirty="0"/>
              <a:t>zeer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/>
              <a:t>Clean  the </a:t>
            </a:r>
            <a:r>
              <a:rPr lang="nl-NL" dirty="0" err="1"/>
              <a:t>utterances</a:t>
            </a:r>
            <a:r>
              <a:rPr lang="nl-NL" dirty="0"/>
              <a:t>, e.g.</a:t>
            </a:r>
          </a:p>
          <a:p>
            <a:pPr marL="742950" lvl="2" indent="-342900"/>
            <a:r>
              <a:rPr lang="nl-NL" dirty="0"/>
              <a:t>ja , maar </a:t>
            </a:r>
            <a:r>
              <a:rPr lang="nl-NL" b="1" dirty="0"/>
              <a:t>&lt;we </a:t>
            </a:r>
            <a:r>
              <a:rPr lang="nl-NL" b="1" dirty="0" err="1"/>
              <a:t>be</a:t>
            </a:r>
            <a:r>
              <a:rPr lang="nl-NL" b="1" dirty="0"/>
              <a:t>&gt; [//] </a:t>
            </a:r>
            <a:r>
              <a:rPr lang="nl-NL" dirty="0"/>
              <a:t>we bewaren </a:t>
            </a:r>
            <a:r>
              <a:rPr lang="nl-NL" b="1" dirty="0"/>
              <a:t>(he)</a:t>
            </a:r>
            <a:r>
              <a:rPr lang="nl-NL" dirty="0"/>
              <a:t>t </a:t>
            </a:r>
            <a:r>
              <a:rPr lang="nl-NL" dirty="0" smtClean="0"/>
              <a:t>ook</a:t>
            </a:r>
            <a:endParaRPr lang="nl-NL" dirty="0"/>
          </a:p>
          <a:p>
            <a:pPr marL="742950" lvl="2" indent="-342900"/>
            <a:r>
              <a:rPr lang="nl-NL" dirty="0"/>
              <a:t>ja , maar we bewaren het ook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Upload </a:t>
            </a:r>
            <a:r>
              <a:rPr lang="nl-NL" dirty="0" err="1" smtClean="0"/>
              <a:t>it</a:t>
            </a:r>
            <a:r>
              <a:rPr lang="nl-NL" dirty="0" smtClean="0"/>
              <a:t> </a:t>
            </a:r>
            <a:r>
              <a:rPr lang="nl-NL" dirty="0" err="1" smtClean="0"/>
              <a:t>into</a:t>
            </a:r>
            <a:r>
              <a:rPr lang="nl-NL" dirty="0" smtClean="0"/>
              <a:t> </a:t>
            </a:r>
            <a:r>
              <a:rPr lang="nl-NL" dirty="0" err="1" smtClean="0"/>
              <a:t>PaQu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Gather</a:t>
            </a:r>
            <a:r>
              <a:rPr lang="nl-NL" dirty="0" smtClean="0"/>
              <a:t> </a:t>
            </a:r>
            <a:r>
              <a:rPr lang="nl-NL" dirty="0" err="1"/>
              <a:t>statistics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draw </a:t>
            </a:r>
            <a:r>
              <a:rPr lang="nl-NL" dirty="0" err="1"/>
              <a:t>conclusions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033322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Adult </a:t>
            </a:r>
            <a:r>
              <a:rPr lang="nl-NL" dirty="0" err="1" smtClean="0"/>
              <a:t>utterances</a:t>
            </a:r>
            <a:r>
              <a:rPr lang="nl-NL" dirty="0" smtClean="0"/>
              <a:t> of Van Kampen Corpus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Manual </a:t>
            </a:r>
            <a:r>
              <a:rPr lang="en-US" dirty="0"/>
              <a:t>annotation </a:t>
            </a:r>
            <a:r>
              <a:rPr lang="en-US" dirty="0" smtClean="0"/>
              <a:t>used </a:t>
            </a:r>
            <a:r>
              <a:rPr lang="en-US" dirty="0"/>
              <a:t>as gold </a:t>
            </a:r>
            <a:r>
              <a:rPr lang="en-US" dirty="0" smtClean="0"/>
              <a:t>standard</a:t>
            </a:r>
            <a:endParaRPr lang="en-US" dirty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Alpino</a:t>
            </a:r>
            <a:r>
              <a:rPr lang="en-US" dirty="0"/>
              <a:t> makes finer distinctions: I mapped these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01158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Accuracy</a:t>
            </a:r>
            <a:endParaRPr lang="nl-NL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Results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116012"/>
              </p:ext>
            </p:extLst>
          </p:nvPr>
        </p:nvGraphicFramePr>
        <p:xfrm>
          <a:off x="1835696" y="2492895"/>
          <a:ext cx="445617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718"/>
                <a:gridCol w="2503453"/>
              </a:tblGrid>
              <a:tr h="550472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word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err="1" smtClean="0"/>
                        <a:t>Accuracy</a:t>
                      </a:r>
                      <a:endParaRPr lang="nl-NL" sz="4000" dirty="0"/>
                    </a:p>
                  </a:txBody>
                  <a:tcPr/>
                </a:tc>
              </a:tr>
              <a:tr h="550472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heel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0.95</a:t>
                      </a:r>
                      <a:endParaRPr lang="nl-NL" sz="4000" dirty="0"/>
                    </a:p>
                  </a:txBody>
                  <a:tcPr/>
                </a:tc>
              </a:tr>
              <a:tr h="550472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erg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0.91</a:t>
                      </a:r>
                      <a:endParaRPr lang="nl-NL" sz="4000" dirty="0"/>
                    </a:p>
                  </a:txBody>
                  <a:tcPr/>
                </a:tc>
              </a:tr>
              <a:tr h="550472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zeer</a:t>
                      </a:r>
                      <a:endParaRPr lang="nl-N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0.21</a:t>
                      </a:r>
                      <a:endParaRPr lang="nl-NL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9601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Good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1" dirty="0" smtClean="0"/>
              <a:t>heel, erg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Bad </a:t>
            </a:r>
            <a:r>
              <a:rPr lang="nl-NL" dirty="0" err="1" smtClean="0"/>
              <a:t>for</a:t>
            </a:r>
            <a:r>
              <a:rPr lang="nl-NL" i="1" dirty="0" smtClean="0"/>
              <a:t> zeer, </a:t>
            </a:r>
            <a:r>
              <a:rPr lang="nl-NL" dirty="0" smtClean="0"/>
              <a:t>but:</a:t>
            </a:r>
            <a:endParaRPr lang="nl-NL" i="1" dirty="0" smtClean="0"/>
          </a:p>
          <a:p>
            <a:pPr marL="742950" lvl="2" indent="-342900"/>
            <a:r>
              <a:rPr lang="nl-NL" dirty="0" err="1" smtClean="0"/>
              <a:t>Completely</a:t>
            </a:r>
            <a:r>
              <a:rPr lang="nl-NL" dirty="0" smtClean="0"/>
              <a:t> </a:t>
            </a:r>
            <a:r>
              <a:rPr lang="nl-NL" dirty="0" err="1" smtClean="0"/>
              <a:t>due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i="1" dirty="0" smtClean="0"/>
              <a:t>zeer doen</a:t>
            </a:r>
            <a:r>
              <a:rPr lang="nl-NL" dirty="0" smtClean="0"/>
              <a:t> (</a:t>
            </a:r>
            <a:r>
              <a:rPr lang="nl-NL" dirty="0" err="1" smtClean="0"/>
              <a:t>lit</a:t>
            </a:r>
            <a:r>
              <a:rPr lang="nl-NL" dirty="0" smtClean="0"/>
              <a:t>. </a:t>
            </a:r>
            <a:r>
              <a:rPr lang="nl-NL" dirty="0" err="1" smtClean="0"/>
              <a:t>pain</a:t>
            </a:r>
            <a:r>
              <a:rPr lang="nl-NL" dirty="0" smtClean="0"/>
              <a:t>(</a:t>
            </a:r>
            <a:r>
              <a:rPr lang="nl-NL" dirty="0" err="1" smtClean="0"/>
              <a:t>ful</a:t>
            </a:r>
            <a:r>
              <a:rPr lang="nl-NL" dirty="0" smtClean="0"/>
              <a:t>) do, ‘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hurt</a:t>
            </a:r>
            <a:r>
              <a:rPr lang="nl-NL" dirty="0" smtClean="0"/>
              <a:t>’)</a:t>
            </a:r>
          </a:p>
          <a:p>
            <a:pPr marL="742950" lvl="2" indent="-342900"/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identified</a:t>
            </a:r>
            <a:r>
              <a:rPr lang="nl-NL" dirty="0" smtClean="0"/>
              <a:t> </a:t>
            </a:r>
            <a:r>
              <a:rPr lang="nl-NL" dirty="0" err="1" smtClean="0"/>
              <a:t>very</a:t>
            </a:r>
            <a:r>
              <a:rPr lang="nl-NL" dirty="0" smtClean="0"/>
              <a:t> </a:t>
            </a:r>
            <a:r>
              <a:rPr lang="nl-NL" dirty="0" err="1" smtClean="0"/>
              <a:t>easily</a:t>
            </a:r>
            <a:r>
              <a:rPr lang="nl-NL" dirty="0" smtClean="0"/>
              <a:t> in </a:t>
            </a:r>
            <a:r>
              <a:rPr lang="nl-NL" dirty="0" err="1" smtClean="0"/>
              <a:t>PaQu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Generalisability</a:t>
            </a:r>
            <a:r>
              <a:rPr lang="en-US" dirty="0" smtClean="0"/>
              <a:t>: Limited</a:t>
            </a:r>
          </a:p>
          <a:p>
            <a:pPr marL="742950" lvl="2" indent="-342900"/>
            <a:r>
              <a:rPr lang="en-US" dirty="0" smtClean="0"/>
              <a:t>It </a:t>
            </a:r>
            <a:r>
              <a:rPr lang="en-US" dirty="0"/>
              <a:t>concerns (cleaned) adult speech</a:t>
            </a:r>
          </a:p>
          <a:p>
            <a:pPr marL="742950" lvl="2" indent="-342900"/>
            <a:r>
              <a:rPr lang="en-US" dirty="0"/>
              <a:t>It concerns relatively short sentences, explicitly separated</a:t>
            </a:r>
          </a:p>
          <a:p>
            <a:pPr marL="742950" lvl="2" indent="-342900"/>
            <a:r>
              <a:rPr lang="en-US" dirty="0"/>
              <a:t>It mostly concerns a very local grammatical </a:t>
            </a:r>
            <a:r>
              <a:rPr lang="en-US" dirty="0" smtClean="0"/>
              <a:t>relation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1: 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2727671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All</a:t>
            </a:r>
            <a:r>
              <a:rPr lang="nl-NL" dirty="0" smtClean="0"/>
              <a:t> </a:t>
            </a:r>
            <a:r>
              <a:rPr lang="nl-NL" dirty="0" err="1" smtClean="0"/>
              <a:t>adults</a:t>
            </a:r>
            <a:r>
              <a:rPr lang="nl-NL" dirty="0" smtClean="0"/>
              <a:t>’ </a:t>
            </a:r>
            <a:r>
              <a:rPr lang="nl-NL" dirty="0" err="1" smtClean="0"/>
              <a:t>utterances</a:t>
            </a:r>
            <a:r>
              <a:rPr lang="nl-NL" dirty="0" smtClean="0"/>
              <a:t>: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934972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36636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i="1" dirty="0">
                <a:hlinkClick r:id="rId3" action="ppaction://hlinksldjump"/>
              </a:rPr>
              <a:t>Heel </a:t>
            </a:r>
            <a:r>
              <a:rPr lang="nl-NL" dirty="0">
                <a:hlinkClick r:id="rId3" action="ppaction://hlinksldjump"/>
              </a:rPr>
              <a:t>most frequent (</a:t>
            </a:r>
            <a:r>
              <a:rPr lang="nl-NL" dirty="0" err="1">
                <a:hlinkClick r:id="rId3" action="ppaction://hlinksldjump"/>
              </a:rPr>
              <a:t>almost</a:t>
            </a:r>
            <a:r>
              <a:rPr lang="nl-NL" dirty="0">
                <a:hlinkClick r:id="rId3" action="ppaction://hlinksldjump"/>
              </a:rPr>
              <a:t> 54</a:t>
            </a:r>
            <a:r>
              <a:rPr lang="nl-NL" dirty="0" smtClean="0">
                <a:hlinkClick r:id="rId3" action="ppaction://hlinksldjump"/>
              </a:rPr>
              <a:t>%)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i="1" dirty="0">
                <a:hlinkClick r:id="rId4" action="ppaction://hlinksldjump"/>
              </a:rPr>
              <a:t>Heel</a:t>
            </a:r>
            <a:r>
              <a:rPr lang="nl-NL" dirty="0">
                <a:hlinkClick r:id="rId4" action="ppaction://hlinksldjump"/>
              </a:rPr>
              <a:t> as </a:t>
            </a:r>
            <a:r>
              <a:rPr lang="nl-NL" dirty="0" err="1">
                <a:hlinkClick r:id="rId4" action="ppaction://hlinksldjump"/>
              </a:rPr>
              <a:t>mod</a:t>
            </a:r>
            <a:r>
              <a:rPr lang="nl-NL" dirty="0">
                <a:hlinkClick r:id="rId4" action="ppaction://hlinksldjump"/>
              </a:rPr>
              <a:t> A </a:t>
            </a:r>
            <a:r>
              <a:rPr lang="nl-NL" dirty="0" err="1">
                <a:hlinkClick r:id="rId4" action="ppaction://hlinksldjump"/>
              </a:rPr>
              <a:t>overwhelming</a:t>
            </a:r>
            <a:r>
              <a:rPr lang="nl-NL" dirty="0">
                <a:hlinkClick r:id="rId4" action="ppaction://hlinksldjump"/>
              </a:rPr>
              <a:t>: &gt; 93</a:t>
            </a:r>
            <a:r>
              <a:rPr lang="nl-NL" dirty="0" smtClean="0">
                <a:hlinkClick r:id="rId4" action="ppaction://hlinksldjump"/>
              </a:rPr>
              <a:t>%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i="1" dirty="0">
                <a:hlinkClick r:id="rId5" action="ppaction://hlinksldjump"/>
              </a:rPr>
              <a:t>Heel</a:t>
            </a:r>
            <a:r>
              <a:rPr lang="nl-NL" dirty="0">
                <a:hlinkClick r:id="rId5" action="ppaction://hlinksldjump"/>
              </a:rPr>
              <a:t> as </a:t>
            </a:r>
            <a:r>
              <a:rPr lang="nl-NL" dirty="0" err="1">
                <a:hlinkClick r:id="rId5" action="ppaction://hlinksldjump"/>
              </a:rPr>
              <a:t>mod</a:t>
            </a:r>
            <a:r>
              <a:rPr lang="nl-NL" dirty="0">
                <a:hlinkClick r:id="rId5" action="ppaction://hlinksldjump"/>
              </a:rPr>
              <a:t> V, </a:t>
            </a:r>
            <a:r>
              <a:rPr lang="nl-NL" dirty="0" err="1">
                <a:hlinkClick r:id="rId5" action="ppaction://hlinksldjump"/>
              </a:rPr>
              <a:t>mod</a:t>
            </a:r>
            <a:r>
              <a:rPr lang="nl-NL" dirty="0">
                <a:hlinkClick r:id="rId5" action="ppaction://hlinksldjump"/>
              </a:rPr>
              <a:t> P wrong </a:t>
            </a:r>
            <a:r>
              <a:rPr lang="nl-NL" dirty="0" smtClean="0">
                <a:hlinkClick r:id="rId5" action="ppaction://hlinksldjump"/>
              </a:rPr>
              <a:t>analysis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>
                <a:hlinkClick r:id="rId6" action="ppaction://hlinksldjump"/>
              </a:rPr>
              <a:t>Mod</a:t>
            </a:r>
            <a:r>
              <a:rPr lang="nl-NL" dirty="0">
                <a:hlinkClick r:id="rId6" action="ppaction://hlinksldjump"/>
              </a:rPr>
              <a:t> A </a:t>
            </a:r>
            <a:r>
              <a:rPr lang="nl-NL" dirty="0" err="1">
                <a:hlinkClick r:id="rId6" action="ppaction://hlinksldjump"/>
              </a:rPr>
              <a:t>and</a:t>
            </a:r>
            <a:r>
              <a:rPr lang="nl-NL" dirty="0">
                <a:hlinkClick r:id="rId6" action="ppaction://hlinksldjump"/>
              </a:rPr>
              <a:t> </a:t>
            </a:r>
            <a:r>
              <a:rPr lang="nl-NL" dirty="0" err="1">
                <a:hlinkClick r:id="rId6" action="ppaction://hlinksldjump"/>
              </a:rPr>
              <a:t>mod</a:t>
            </a:r>
            <a:r>
              <a:rPr lang="nl-NL" dirty="0">
                <a:hlinkClick r:id="rId6" action="ppaction://hlinksldjump"/>
              </a:rPr>
              <a:t> V more </a:t>
            </a:r>
            <a:r>
              <a:rPr lang="nl-NL" dirty="0" err="1">
                <a:hlinkClick r:id="rId6" action="ppaction://hlinksldjump"/>
              </a:rPr>
              <a:t>balanced</a:t>
            </a:r>
            <a:r>
              <a:rPr lang="nl-NL" dirty="0">
                <a:hlinkClick r:id="rId6" action="ppaction://hlinksldjump"/>
              </a:rPr>
              <a:t> </a:t>
            </a:r>
            <a:r>
              <a:rPr lang="nl-NL" dirty="0" err="1">
                <a:hlinkClick r:id="rId6" action="ppaction://hlinksldjump"/>
              </a:rPr>
              <a:t>for</a:t>
            </a:r>
            <a:r>
              <a:rPr lang="nl-NL" dirty="0">
                <a:hlinkClick r:id="rId6" action="ppaction://hlinksldjump"/>
              </a:rPr>
              <a:t> </a:t>
            </a:r>
            <a:r>
              <a:rPr lang="nl-NL" i="1" dirty="0" smtClean="0">
                <a:hlinkClick r:id="rId6" action="ppaction://hlinksldjump"/>
              </a:rPr>
              <a:t>erg</a:t>
            </a:r>
            <a:endParaRPr lang="nl-NL" i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>
                <a:hlinkClick r:id="rId7" action="ppaction://hlinksldjump"/>
              </a:rPr>
              <a:t>Evidence</a:t>
            </a:r>
            <a:r>
              <a:rPr lang="nl-NL" dirty="0">
                <a:hlinkClick r:id="rId7" action="ppaction://hlinksldjump"/>
              </a:rPr>
              <a:t> </a:t>
            </a:r>
            <a:r>
              <a:rPr lang="nl-NL" dirty="0" err="1">
                <a:hlinkClick r:id="rId7" action="ppaction://hlinksldjump"/>
              </a:rPr>
              <a:t>for</a:t>
            </a:r>
            <a:r>
              <a:rPr lang="nl-NL" dirty="0">
                <a:hlinkClick r:id="rId7" action="ppaction://hlinksldjump"/>
              </a:rPr>
              <a:t> </a:t>
            </a:r>
            <a:r>
              <a:rPr lang="nl-NL" i="1" dirty="0">
                <a:hlinkClick r:id="rId7" action="ppaction://hlinksldjump"/>
              </a:rPr>
              <a:t>zeer</a:t>
            </a:r>
            <a:r>
              <a:rPr lang="nl-NL" dirty="0">
                <a:hlinkClick r:id="rId7" action="ppaction://hlinksldjump"/>
              </a:rPr>
              <a:t> </a:t>
            </a:r>
            <a:r>
              <a:rPr lang="nl-NL" dirty="0" err="1">
                <a:hlinkClick r:id="rId7" action="ppaction://hlinksldjump"/>
              </a:rPr>
              <a:t>mostly</a:t>
            </a:r>
            <a:r>
              <a:rPr lang="nl-NL" dirty="0">
                <a:hlinkClick r:id="rId7" action="ppaction://hlinksldjump"/>
              </a:rPr>
              <a:t> </a:t>
            </a:r>
            <a:r>
              <a:rPr lang="nl-NL" dirty="0" err="1">
                <a:hlinkClick r:id="rId7" action="ppaction://hlinksldjump"/>
              </a:rPr>
              <a:t>lacking</a:t>
            </a:r>
            <a:endParaRPr lang="nl-NL" dirty="0"/>
          </a:p>
          <a:p>
            <a:pPr marL="742950" lvl="2" indent="-342900"/>
            <a:r>
              <a:rPr lang="nl-NL" dirty="0"/>
              <a:t>Cases of </a:t>
            </a:r>
            <a:r>
              <a:rPr lang="nl-NL" dirty="0" err="1"/>
              <a:t>Mod</a:t>
            </a:r>
            <a:r>
              <a:rPr lang="nl-NL" dirty="0"/>
              <a:t>  V are </a:t>
            </a:r>
            <a:r>
              <a:rPr lang="nl-NL" dirty="0" err="1"/>
              <a:t>mostly</a:t>
            </a:r>
            <a:r>
              <a:rPr lang="nl-NL" dirty="0"/>
              <a:t> wrong </a:t>
            </a:r>
            <a:r>
              <a:rPr lang="nl-NL" dirty="0" smtClean="0"/>
              <a:t>analyses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>
                <a:hlinkClick r:id="rId8" action="ppaction://hlinksldjump"/>
              </a:rPr>
              <a:t>Evidence</a:t>
            </a:r>
            <a:r>
              <a:rPr lang="nl-NL" dirty="0">
                <a:hlinkClick r:id="rId8" action="ppaction://hlinksldjump"/>
              </a:rPr>
              <a:t> </a:t>
            </a:r>
            <a:r>
              <a:rPr lang="nl-NL" dirty="0" err="1">
                <a:hlinkClick r:id="rId8" action="ppaction://hlinksldjump"/>
              </a:rPr>
              <a:t>for</a:t>
            </a:r>
            <a:r>
              <a:rPr lang="nl-NL" dirty="0">
                <a:hlinkClick r:id="rId8" action="ppaction://hlinksldjump"/>
              </a:rPr>
              <a:t> </a:t>
            </a:r>
            <a:r>
              <a:rPr lang="nl-NL" dirty="0" err="1">
                <a:hlinkClick r:id="rId8" action="ppaction://hlinksldjump"/>
              </a:rPr>
              <a:t>Mod</a:t>
            </a:r>
            <a:r>
              <a:rPr lang="nl-NL" dirty="0">
                <a:hlinkClick r:id="rId8" action="ppaction://hlinksldjump"/>
              </a:rPr>
              <a:t> P </a:t>
            </a:r>
            <a:r>
              <a:rPr lang="nl-NL" dirty="0" err="1">
                <a:hlinkClick r:id="rId8" action="ppaction://hlinksldjump"/>
              </a:rPr>
              <a:t>mostly</a:t>
            </a:r>
            <a:r>
              <a:rPr lang="nl-NL" dirty="0">
                <a:hlinkClick r:id="rId8" action="ppaction://hlinksldjump"/>
              </a:rPr>
              <a:t> </a:t>
            </a:r>
            <a:r>
              <a:rPr lang="nl-NL" dirty="0" err="1">
                <a:hlinkClick r:id="rId8" action="ppaction://hlinksldjump"/>
              </a:rPr>
              <a:t>lacking</a:t>
            </a:r>
            <a:endParaRPr lang="nl-NL" dirty="0"/>
          </a:p>
          <a:p>
            <a:pPr marL="742950" lvl="2" indent="-342900"/>
            <a:r>
              <a:rPr lang="nl-NL" dirty="0" err="1"/>
              <a:t>Some</a:t>
            </a:r>
            <a:r>
              <a:rPr lang="nl-NL" dirty="0"/>
              <a:t> 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i="1" dirty="0"/>
              <a:t>erg, zeer</a:t>
            </a:r>
            <a:r>
              <a:rPr lang="nl-NL" dirty="0"/>
              <a:t> (4 </a:t>
            </a:r>
            <a:r>
              <a:rPr lang="nl-NL" dirty="0" err="1"/>
              <a:t>occurrences</a:t>
            </a:r>
            <a:r>
              <a:rPr lang="nl-NL" dirty="0"/>
              <a:t>)</a:t>
            </a:r>
          </a:p>
          <a:p>
            <a:pPr marL="342900" lvl="1" indent="-342900"/>
            <a:endParaRPr lang="nl-NL" dirty="0" smtClean="0"/>
          </a:p>
          <a:p>
            <a:pPr marL="342900" lvl="1" indent="-342900"/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nl-NL" dirty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</a:t>
            </a:r>
            <a:r>
              <a:rPr lang="en-US" dirty="0" smtClean="0"/>
              <a:t>2: 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16035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Van Kampen </a:t>
            </a:r>
            <a:r>
              <a:rPr lang="nl-NL" dirty="0" err="1" smtClean="0"/>
              <a:t>Children’s</a:t>
            </a:r>
            <a:r>
              <a:rPr lang="nl-NL" dirty="0" smtClean="0"/>
              <a:t> speech: </a:t>
            </a:r>
            <a:r>
              <a:rPr lang="nl-NL" dirty="0" err="1" smtClean="0"/>
              <a:t>Accuracy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Similar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the </a:t>
            </a:r>
            <a:r>
              <a:rPr lang="nl-NL" dirty="0" err="1" smtClean="0"/>
              <a:t>Adults</a:t>
            </a:r>
            <a:r>
              <a:rPr lang="nl-NL" dirty="0" smtClean="0"/>
              <a:t>’ speech but </a:t>
            </a:r>
            <a:r>
              <a:rPr lang="nl-NL" dirty="0" err="1" smtClean="0"/>
              <a:t>slightly</a:t>
            </a:r>
            <a:r>
              <a:rPr lang="nl-NL" dirty="0" smtClean="0"/>
              <a:t> </a:t>
            </a:r>
            <a:r>
              <a:rPr lang="nl-NL" dirty="0" err="1" smtClean="0"/>
              <a:t>lower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3:</a:t>
            </a:r>
            <a:br>
              <a:rPr lang="en-US" dirty="0" smtClean="0"/>
            </a:b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424133"/>
              </p:ext>
            </p:extLst>
          </p:nvPr>
        </p:nvGraphicFramePr>
        <p:xfrm>
          <a:off x="1187624" y="3140968"/>
          <a:ext cx="60960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smtClean="0"/>
                        <a:t>Word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4000" dirty="0" err="1" smtClean="0"/>
                        <a:t>Acc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heel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0.90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erg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0.73</a:t>
                      </a:r>
                      <a:endParaRPr lang="en-US" sz="4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4000" dirty="0" smtClean="0"/>
                        <a:t>zeer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nl-NL" sz="4000" dirty="0" smtClean="0"/>
                        <a:t>0.17</a:t>
                      </a:r>
                      <a:endParaRPr lang="en-U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78548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CLARIN </a:t>
            </a:r>
            <a:r>
              <a:rPr lang="en-US" dirty="0" smtClean="0"/>
              <a:t>tools</a:t>
            </a:r>
          </a:p>
          <a:p>
            <a:pPr lvl="1">
              <a:defRPr/>
            </a:pPr>
            <a:r>
              <a:rPr lang="en-US" dirty="0" smtClean="0"/>
              <a:t>Enable search for grammatical and semantic </a:t>
            </a:r>
            <a:r>
              <a:rPr lang="en-US" dirty="0" smtClean="0"/>
              <a:t>properties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In </a:t>
            </a:r>
            <a:r>
              <a:rPr lang="en-US" dirty="0" smtClean="0"/>
              <a:t>Dutch</a:t>
            </a:r>
            <a:r>
              <a:rPr lang="en-US" dirty="0" smtClean="0"/>
              <a:t> </a:t>
            </a:r>
            <a:r>
              <a:rPr lang="en-US" dirty="0" smtClean="0"/>
              <a:t>annotated </a:t>
            </a:r>
            <a:r>
              <a:rPr lang="en-US" dirty="0"/>
              <a:t>corpora (1M to 500M </a:t>
            </a:r>
            <a:r>
              <a:rPr lang="en-US" dirty="0" smtClean="0"/>
              <a:t>tokens)</a:t>
            </a:r>
          </a:p>
          <a:p>
            <a:pPr lvl="2">
              <a:defRPr/>
            </a:pPr>
            <a:r>
              <a:rPr lang="nl-NL" dirty="0" smtClean="0"/>
              <a:t>in  </a:t>
            </a:r>
            <a:r>
              <a:rPr lang="nl-NL" dirty="0" err="1" smtClean="0"/>
              <a:t>unannotated</a:t>
            </a:r>
            <a:r>
              <a:rPr lang="nl-NL" dirty="0" smtClean="0"/>
              <a:t> corpora </a:t>
            </a:r>
            <a:r>
              <a:rPr lang="nl-NL" dirty="0" err="1" smtClean="0"/>
              <a:t>that</a:t>
            </a:r>
            <a:r>
              <a:rPr lang="nl-NL" dirty="0" smtClean="0"/>
              <a:t> are </a:t>
            </a:r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enriched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grammatical</a:t>
            </a:r>
            <a:r>
              <a:rPr lang="nl-NL" dirty="0" smtClean="0"/>
              <a:t> </a:t>
            </a:r>
            <a:r>
              <a:rPr lang="nl-NL" dirty="0" err="1" smtClean="0"/>
              <a:t>properties</a:t>
            </a:r>
            <a:r>
              <a:rPr lang="nl-NL" dirty="0" smtClean="0"/>
              <a:t> </a:t>
            </a:r>
            <a:endParaRPr lang="en-US" dirty="0" smtClean="0"/>
          </a:p>
          <a:p>
            <a:pPr lvl="2">
              <a:defRPr/>
            </a:pPr>
            <a:r>
              <a:rPr lang="en-US" dirty="0" smtClean="0"/>
              <a:t>And </a:t>
            </a:r>
            <a:r>
              <a:rPr lang="en-US" dirty="0" smtClean="0"/>
              <a:t>in rich lexical databases</a:t>
            </a:r>
          </a:p>
          <a:p>
            <a:pPr lvl="1">
              <a:defRPr/>
            </a:pPr>
            <a:r>
              <a:rPr lang="en-US" dirty="0" smtClean="0"/>
              <a:t>With easy to use interfaces</a:t>
            </a:r>
          </a:p>
          <a:p>
            <a:pPr lvl="1">
              <a:defRPr/>
            </a:pPr>
            <a:r>
              <a:rPr lang="en-US" dirty="0" smtClean="0"/>
              <a:t>Provide new data </a:t>
            </a:r>
            <a:r>
              <a:rPr lang="en-US" dirty="0" smtClean="0"/>
              <a:t>gathering and analysis </a:t>
            </a:r>
            <a:r>
              <a:rPr lang="en-US" dirty="0" err="1" smtClean="0"/>
              <a:t>opportunies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that mostly did not exist  for Dutch until recently</a:t>
            </a:r>
          </a:p>
          <a:p>
            <a:pPr lvl="2">
              <a:defRPr/>
            </a:pPr>
            <a:r>
              <a:rPr lang="en-US" dirty="0" smtClean="0"/>
              <a:t>were available for specialists only until one year ago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9278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nl-NL" sz="2800" dirty="0" err="1" smtClean="0"/>
              <a:t>Where</a:t>
            </a:r>
            <a:r>
              <a:rPr lang="nl-NL" sz="2800" dirty="0" smtClean="0"/>
              <a:t> do I </a:t>
            </a:r>
            <a:r>
              <a:rPr lang="nl-NL" sz="2800" dirty="0" err="1" smtClean="0"/>
              <a:t>find</a:t>
            </a:r>
            <a:r>
              <a:rPr lang="nl-NL" sz="2800" dirty="0" smtClean="0"/>
              <a:t> these tools?</a:t>
            </a:r>
          </a:p>
          <a:p>
            <a:pPr lvl="1"/>
            <a:r>
              <a:rPr lang="nl-NL" sz="2400" dirty="0" smtClean="0"/>
              <a:t>CLARIN-NL portal: </a:t>
            </a:r>
            <a:r>
              <a:rPr lang="nl-NL" sz="2400" dirty="0" smtClean="0">
                <a:hlinkClick r:id="rId2"/>
              </a:rPr>
              <a:t>http://portal.clarin.nl</a:t>
            </a:r>
            <a:r>
              <a:rPr lang="nl-NL" sz="2400" dirty="0" smtClean="0"/>
              <a:t> , Services</a:t>
            </a:r>
          </a:p>
          <a:p>
            <a:r>
              <a:rPr lang="nl-NL" sz="2800" dirty="0" smtClean="0"/>
              <a:t>How do I </a:t>
            </a:r>
            <a:r>
              <a:rPr lang="nl-NL" sz="2800" dirty="0" err="1" smtClean="0"/>
              <a:t>find</a:t>
            </a:r>
            <a:r>
              <a:rPr lang="nl-NL" sz="2800" dirty="0" smtClean="0"/>
              <a:t> the right tool </a:t>
            </a:r>
            <a:r>
              <a:rPr lang="nl-NL" sz="2800" dirty="0" err="1" smtClean="0"/>
              <a:t>there</a:t>
            </a:r>
            <a:r>
              <a:rPr lang="nl-NL" sz="2800" dirty="0" smtClean="0"/>
              <a:t>? </a:t>
            </a:r>
            <a:r>
              <a:rPr lang="nl-NL" sz="2800" dirty="0" smtClean="0"/>
              <a:t> </a:t>
            </a:r>
          </a:p>
          <a:p>
            <a:pPr lvl="1"/>
            <a:r>
              <a:rPr lang="nl-NL" sz="2400" dirty="0" err="1" smtClean="0"/>
              <a:t>Use</a:t>
            </a:r>
            <a:r>
              <a:rPr lang="nl-NL" sz="2400" dirty="0" smtClean="0"/>
              <a:t> the </a:t>
            </a:r>
            <a:r>
              <a:rPr lang="nl-NL" sz="2400" dirty="0" err="1" smtClean="0"/>
              <a:t>faceted</a:t>
            </a:r>
            <a:r>
              <a:rPr lang="nl-NL" sz="2400" dirty="0" smtClean="0"/>
              <a:t> search (research discipline, tool </a:t>
            </a:r>
            <a:r>
              <a:rPr lang="nl-NL" sz="2400" dirty="0" err="1" smtClean="0"/>
              <a:t>task</a:t>
            </a:r>
            <a:r>
              <a:rPr lang="nl-NL" sz="2400" dirty="0" smtClean="0"/>
              <a:t>, </a:t>
            </a:r>
            <a:r>
              <a:rPr lang="nl-NL" sz="2400" dirty="0" err="1" smtClean="0"/>
              <a:t>language</a:t>
            </a:r>
            <a:r>
              <a:rPr lang="nl-NL" sz="2400" dirty="0" smtClean="0"/>
              <a:t>, …)</a:t>
            </a:r>
            <a:endParaRPr lang="en-US" sz="2400" dirty="0" smtClean="0"/>
          </a:p>
          <a:p>
            <a:r>
              <a:rPr lang="en-US" sz="2800" dirty="0" smtClean="0"/>
              <a:t>How do I learn to use a tool?</a:t>
            </a:r>
          </a:p>
          <a:p>
            <a:pPr lvl="1"/>
            <a:r>
              <a:rPr lang="nl-NL" sz="2400" dirty="0" smtClean="0"/>
              <a:t>Help files, </a:t>
            </a:r>
            <a:r>
              <a:rPr lang="nl-NL" sz="2400" dirty="0" err="1" smtClean="0"/>
              <a:t>demonstration</a:t>
            </a:r>
            <a:r>
              <a:rPr lang="nl-NL" sz="2400" dirty="0" smtClean="0"/>
              <a:t> </a:t>
            </a:r>
            <a:r>
              <a:rPr lang="nl-NL" sz="2400" dirty="0" err="1" smtClean="0"/>
              <a:t>scenarios</a:t>
            </a:r>
            <a:endParaRPr lang="en-US" sz="2400" dirty="0" smtClean="0"/>
          </a:p>
          <a:p>
            <a:pPr lvl="1"/>
            <a:r>
              <a:rPr lang="en-US" sz="2400" dirty="0" smtClean="0">
                <a:hlinkClick r:id="rId3"/>
              </a:rPr>
              <a:t>Educational material</a:t>
            </a:r>
            <a:endParaRPr lang="en-US" sz="2400" dirty="0" smtClean="0"/>
          </a:p>
          <a:p>
            <a:pPr lvl="1"/>
            <a:r>
              <a:rPr lang="nl-NL" sz="2400" dirty="0" err="1" smtClean="0"/>
              <a:t>Request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a course: </a:t>
            </a:r>
            <a:r>
              <a:rPr lang="nl-NL" sz="2400" dirty="0" smtClean="0">
                <a:hlinkClick r:id="rId4"/>
              </a:rPr>
              <a:t>clarinnl@uu.nl</a:t>
            </a:r>
            <a:r>
              <a:rPr lang="nl-NL" sz="2400" dirty="0" smtClean="0"/>
              <a:t> </a:t>
            </a:r>
          </a:p>
          <a:p>
            <a:pPr lvl="1"/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r>
              <a:rPr lang="en-US" dirty="0" smtClean="0"/>
              <a:t>(See </a:t>
            </a:r>
            <a:r>
              <a:rPr lang="en-US" dirty="0"/>
              <a:t>[</a:t>
            </a:r>
            <a:r>
              <a:rPr lang="en-US" dirty="0" err="1"/>
              <a:t>Odijk</a:t>
            </a:r>
            <a:r>
              <a:rPr lang="en-US" dirty="0"/>
              <a:t> 2011, 2014] for more data and qualifications</a:t>
            </a:r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931370"/>
              </p:ext>
            </p:extLst>
          </p:nvPr>
        </p:nvGraphicFramePr>
        <p:xfrm>
          <a:off x="179512" y="1484783"/>
          <a:ext cx="8424935" cy="341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901"/>
                <a:gridCol w="1979278"/>
                <a:gridCol w="2441798"/>
                <a:gridCol w="2043729"/>
                <a:gridCol w="1251229"/>
              </a:tblGrid>
              <a:tr h="453135">
                <a:tc>
                  <a:txBody>
                    <a:bodyPr/>
                    <a:lstStyle/>
                    <a:p>
                      <a:r>
                        <a:rPr lang="nl-NL" dirty="0" smtClean="0"/>
                        <a:t>Cat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init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modifier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predicate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rest</a:t>
                      </a:r>
                      <a:endParaRPr lang="en-US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Hij is daar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Heel /</a:t>
                      </a:r>
                      <a:r>
                        <a:rPr lang="nl-NL" sz="2000" baseline="0" dirty="0" smtClean="0"/>
                        <a:t> erg /zeer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blij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mee</a:t>
                      </a:r>
                      <a:endParaRPr lang="en-US" sz="2000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gloss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He is </a:t>
                      </a:r>
                      <a:r>
                        <a:rPr lang="nl-NL" sz="2000" dirty="0" err="1" smtClean="0"/>
                        <a:t>there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very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happy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with</a:t>
                      </a:r>
                      <a:endParaRPr lang="en-US" sz="2000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Hij</a:t>
                      </a:r>
                      <a:r>
                        <a:rPr lang="nl-NL" sz="2000" baseline="0" dirty="0" smtClean="0"/>
                        <a:t> is daar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*heel / erg / zeer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in zijn sas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mee</a:t>
                      </a:r>
                      <a:endParaRPr lang="en-US" sz="2000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gloss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He is </a:t>
                      </a:r>
                      <a:r>
                        <a:rPr lang="nl-NL" sz="2000" dirty="0" err="1" smtClean="0"/>
                        <a:t>there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very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happy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with</a:t>
                      </a:r>
                      <a:endParaRPr lang="en-US" sz="2000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…omdat dat mij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*heel / erg / zeer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verbaast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453135"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gloss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…</a:t>
                      </a:r>
                      <a:r>
                        <a:rPr lang="nl-NL" sz="2000" dirty="0" err="1" smtClean="0"/>
                        <a:t>because</a:t>
                      </a:r>
                      <a:r>
                        <a:rPr lang="nl-NL" sz="2000" dirty="0" smtClean="0"/>
                        <a:t> </a:t>
                      </a:r>
                      <a:r>
                        <a:rPr lang="nl-NL" sz="2000" dirty="0" err="1" smtClean="0"/>
                        <a:t>that</a:t>
                      </a:r>
                      <a:r>
                        <a:rPr lang="nl-NL" sz="2000" baseline="0" dirty="0" smtClean="0"/>
                        <a:t> me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err="1" smtClean="0"/>
                        <a:t>very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000" dirty="0" smtClean="0"/>
                        <a:t>surprises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04540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I get help when there is a problem?</a:t>
            </a:r>
          </a:p>
          <a:p>
            <a:pPr lvl="1"/>
            <a:r>
              <a:rPr lang="en-US" sz="2400" dirty="0" smtClean="0"/>
              <a:t>Helpdesk: </a:t>
            </a:r>
            <a:r>
              <a:rPr lang="en-US" sz="2400" dirty="0" smtClean="0">
                <a:hlinkClick r:id="rId2"/>
              </a:rPr>
              <a:t>helpdesk@clarin.nl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800" dirty="0" smtClean="0"/>
              <a:t>But I do not work on Dutch!</a:t>
            </a:r>
          </a:p>
          <a:p>
            <a:pPr lvl="1"/>
            <a:r>
              <a:rPr lang="en-US" sz="2400" dirty="0" smtClean="0"/>
              <a:t>CLARIN is international</a:t>
            </a:r>
          </a:p>
          <a:p>
            <a:pPr lvl="2"/>
            <a:r>
              <a:rPr lang="en-US" sz="2000" dirty="0" smtClean="0">
                <a:hlinkClick r:id="rId3"/>
              </a:rPr>
              <a:t>PML-TQ</a:t>
            </a:r>
            <a:r>
              <a:rPr lang="en-US" sz="2000" dirty="0" smtClean="0"/>
              <a:t>  treebanks for &gt; 27</a:t>
            </a:r>
            <a:r>
              <a:rPr lang="en-US" sz="2000" baseline="30000" dirty="0"/>
              <a:t> </a:t>
            </a:r>
            <a:r>
              <a:rPr lang="en-US" sz="2000" dirty="0" smtClean="0"/>
              <a:t> languages</a:t>
            </a:r>
          </a:p>
          <a:p>
            <a:pPr lvl="2"/>
            <a:r>
              <a:rPr lang="en-US" sz="2000" dirty="0" err="1" smtClean="0">
                <a:hlinkClick r:id="rId4"/>
              </a:rPr>
              <a:t>Tündra</a:t>
            </a:r>
            <a:r>
              <a:rPr lang="en-US" sz="2000" dirty="0" smtClean="0"/>
              <a:t>: German, English, Bulgarian, Japanese, Latin</a:t>
            </a:r>
          </a:p>
          <a:p>
            <a:pPr lvl="2"/>
            <a:r>
              <a:rPr lang="en-US" sz="2000" dirty="0" smtClean="0">
                <a:hlinkClick r:id="rId5"/>
              </a:rPr>
              <a:t>INESS, Corpuscle</a:t>
            </a:r>
            <a:r>
              <a:rPr lang="en-US" sz="2000" dirty="0" smtClean="0"/>
              <a:t>: many languages</a:t>
            </a:r>
          </a:p>
          <a:p>
            <a:pPr lvl="2"/>
            <a:r>
              <a:rPr lang="en-US" sz="2000" dirty="0" smtClean="0">
                <a:hlinkClick r:id="rId6"/>
              </a:rPr>
              <a:t>British National Corpus</a:t>
            </a:r>
            <a:r>
              <a:rPr lang="en-US" sz="2000" dirty="0" smtClean="0"/>
              <a:t>: English</a:t>
            </a:r>
          </a:p>
          <a:p>
            <a:pPr lvl="2"/>
            <a:r>
              <a:rPr lang="en-US" sz="2000" dirty="0" smtClean="0"/>
              <a:t>And many more  and even more coming!</a:t>
            </a:r>
          </a:p>
          <a:p>
            <a:pPr lvl="2"/>
            <a:endParaRPr lang="en-US" sz="2000" dirty="0" smtClean="0"/>
          </a:p>
          <a:p>
            <a:pPr lvl="2"/>
            <a:endParaRPr lang="en-US" sz="1200" dirty="0" smtClean="0"/>
          </a:p>
          <a:p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001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63688" y="3140968"/>
            <a:ext cx="3744417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2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87825" y="2708921"/>
            <a:ext cx="720079" cy="318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6954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63688" y="3140968"/>
            <a:ext cx="3744417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697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131840" y="2492896"/>
            <a:ext cx="720079" cy="33974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269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63688" y="3140968"/>
            <a:ext cx="3744417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71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83769" y="1838291"/>
            <a:ext cx="1008112" cy="31814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32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 marL="171450" indent="-171450"/>
            <a:r>
              <a:rPr lang="en-GB" dirty="0" smtClean="0"/>
              <a:t>Summary</a:t>
            </a:r>
          </a:p>
          <a:p>
            <a:pPr marL="571500" lvl="1" indent="-171450"/>
            <a:r>
              <a:rPr lang="en-GB" i="1" dirty="0" smtClean="0"/>
              <a:t>Heel, erg, </a:t>
            </a:r>
            <a:r>
              <a:rPr lang="en-GB" i="1" dirty="0" err="1" smtClean="0"/>
              <a:t>zeer</a:t>
            </a:r>
            <a:r>
              <a:rPr lang="en-GB" i="1" dirty="0" smtClean="0"/>
              <a:t> </a:t>
            </a:r>
            <a:r>
              <a:rPr lang="en-GB" dirty="0" smtClean="0"/>
              <a:t>are (near-)synonyms</a:t>
            </a:r>
            <a:r>
              <a:rPr lang="en-GB" i="1" dirty="0" smtClean="0"/>
              <a:t> ‘very’</a:t>
            </a:r>
          </a:p>
          <a:p>
            <a:pPr marL="571500" lvl="1" indent="-171450"/>
            <a:r>
              <a:rPr lang="en-GB" i="1" dirty="0" smtClean="0"/>
              <a:t>Heel</a:t>
            </a:r>
            <a:r>
              <a:rPr lang="en-GB" dirty="0" smtClean="0"/>
              <a:t> can modify only A predicates</a:t>
            </a:r>
          </a:p>
          <a:p>
            <a:pPr marL="571500" lvl="1" indent="-171450"/>
            <a:r>
              <a:rPr lang="en-GB" i="1" dirty="0" err="1" smtClean="0"/>
              <a:t>Zeer</a:t>
            </a:r>
            <a:r>
              <a:rPr lang="en-GB" i="1" dirty="0" smtClean="0"/>
              <a:t>, erg </a:t>
            </a:r>
            <a:r>
              <a:rPr lang="en-GB" dirty="0" smtClean="0"/>
              <a:t>can modify A, V, P predicates</a:t>
            </a:r>
            <a:endParaRPr lang="en-GB" dirty="0" smtClean="0"/>
          </a:p>
          <a:p>
            <a:pPr marL="171450" indent="-171450"/>
            <a:r>
              <a:rPr lang="en-GB" dirty="0" smtClean="0"/>
              <a:t>Assessment</a:t>
            </a:r>
          </a:p>
          <a:p>
            <a:pPr marL="571500" lvl="1" indent="-171450"/>
            <a:r>
              <a:rPr lang="en-GB" dirty="0" smtClean="0"/>
              <a:t>Distinction </a:t>
            </a:r>
            <a:r>
              <a:rPr lang="en-GB" dirty="0"/>
              <a:t>is purely syntactic</a:t>
            </a:r>
          </a:p>
          <a:p>
            <a:pPr marL="571500" lvl="1" indent="-171450"/>
            <a:r>
              <a:rPr lang="en-GB" dirty="0"/>
              <a:t>Cannot be derived from semantic differences</a:t>
            </a:r>
          </a:p>
          <a:p>
            <a:pPr marL="571500" lvl="1" indent="-171450"/>
            <a:r>
              <a:rPr lang="en-GB" dirty="0">
                <a:hlinkClick r:id="rId3" action="ppaction://hlinksldjump"/>
              </a:rPr>
              <a:t>C</a:t>
            </a:r>
            <a:r>
              <a:rPr lang="en-GB" dirty="0" smtClean="0">
                <a:hlinkClick r:id="rId3" action="ppaction://hlinksldjump"/>
              </a:rPr>
              <a:t>orrelation with </a:t>
            </a:r>
            <a:r>
              <a:rPr lang="en-GB" dirty="0">
                <a:hlinkClick r:id="rId3" action="ppaction://hlinksldjump"/>
              </a:rPr>
              <a:t>other known </a:t>
            </a:r>
            <a:r>
              <a:rPr lang="en-GB" dirty="0" smtClean="0">
                <a:hlinkClick r:id="rId3" action="ppaction://hlinksldjump"/>
              </a:rPr>
              <a:t>facts unlikely</a:t>
            </a:r>
            <a:r>
              <a:rPr lang="en-GB" dirty="0" smtClean="0"/>
              <a:t> </a:t>
            </a:r>
            <a:endParaRPr lang="en-GB" dirty="0"/>
          </a:p>
          <a:p>
            <a:pPr marL="571500" lvl="1" indent="-171450"/>
            <a:r>
              <a:rPr lang="en-GB" dirty="0"/>
              <a:t>Cannot be derived from general (universal) principles</a:t>
            </a:r>
          </a:p>
          <a:p>
            <a:pPr marL="571500" lvl="1" indent="-171450"/>
            <a:r>
              <a:rPr lang="en-GB" dirty="0">
                <a:sym typeface="Wingdings" pitchFamily="2" charset="2"/>
              </a:rPr>
              <a:t> must be acquired by L1 learners of Dutch</a:t>
            </a:r>
            <a:endParaRPr lang="en-GB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5479298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093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504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87624" y="2053865"/>
            <a:ext cx="4464496" cy="13681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19672" y="3284984"/>
            <a:ext cx="32403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326835" y="3140967"/>
            <a:ext cx="5832648" cy="43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597450" y="1694970"/>
            <a:ext cx="4414710" cy="941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21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619672" y="3284984"/>
            <a:ext cx="5760640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187624" y="2948112"/>
            <a:ext cx="32403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1593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372200" y="1628800"/>
            <a:ext cx="1728192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dirty="0" err="1" smtClean="0"/>
              <a:t>Minimal</a:t>
            </a:r>
            <a:r>
              <a:rPr lang="nl-NL" dirty="0" smtClean="0"/>
              <a:t> pair in </a:t>
            </a:r>
            <a:r>
              <a:rPr lang="nl-NL" dirty="0" err="1" smtClean="0"/>
              <a:t>acquisition</a:t>
            </a:r>
            <a:r>
              <a:rPr lang="nl-NL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nl-NL" dirty="0" err="1" smtClean="0"/>
              <a:t>Requires</a:t>
            </a:r>
            <a:r>
              <a:rPr lang="nl-NL" dirty="0" smtClean="0"/>
              <a:t> </a:t>
            </a:r>
            <a:r>
              <a:rPr lang="nl-NL" dirty="0" err="1" smtClean="0"/>
              <a:t>acquisition</a:t>
            </a:r>
            <a:r>
              <a:rPr lang="nl-NL" dirty="0" smtClean="0"/>
              <a:t> of </a:t>
            </a:r>
            <a:r>
              <a:rPr lang="nl-NL" dirty="0" err="1" smtClean="0"/>
              <a:t>negative</a:t>
            </a:r>
            <a:r>
              <a:rPr lang="nl-NL" dirty="0" smtClean="0"/>
              <a:t> property</a:t>
            </a:r>
          </a:p>
          <a:p>
            <a:pPr lvl="1">
              <a:lnSpc>
                <a:spcPct val="80000"/>
              </a:lnSpc>
            </a:pPr>
            <a:r>
              <a:rPr lang="nl-NL" dirty="0" smtClean="0"/>
              <a:t>No </a:t>
            </a:r>
            <a:r>
              <a:rPr lang="nl-NL" dirty="0" err="1" smtClean="0"/>
              <a:t>evidence</a:t>
            </a:r>
            <a:r>
              <a:rPr lang="nl-NL" dirty="0" smtClean="0"/>
              <a:t> in the input</a:t>
            </a:r>
          </a:p>
          <a:p>
            <a:pPr lvl="1">
              <a:lnSpc>
                <a:spcPct val="80000"/>
              </a:lnSpc>
            </a:pPr>
            <a:r>
              <a:rPr lang="nl-NL" dirty="0" smtClean="0"/>
              <a:t>No ‘</a:t>
            </a:r>
            <a:r>
              <a:rPr lang="nl-NL" dirty="0" err="1" smtClean="0"/>
              <a:t>correction</a:t>
            </a:r>
            <a:r>
              <a:rPr lang="nl-NL" dirty="0" smtClean="0"/>
              <a:t>’ or </a:t>
            </a:r>
            <a:r>
              <a:rPr lang="nl-NL" dirty="0" err="1" smtClean="0"/>
              <a:t>correction</a:t>
            </a:r>
            <a:r>
              <a:rPr lang="nl-NL" dirty="0" smtClean="0"/>
              <a:t> </a:t>
            </a:r>
            <a:r>
              <a:rPr lang="nl-NL" dirty="0" err="1" smtClean="0"/>
              <a:t>ignored</a:t>
            </a:r>
            <a:endParaRPr lang="nl-NL" dirty="0" smtClean="0"/>
          </a:p>
          <a:p>
            <a:pPr>
              <a:lnSpc>
                <a:spcPct val="80000"/>
              </a:lnSpc>
            </a:pPr>
            <a:r>
              <a:rPr lang="nl-NL" dirty="0" smtClean="0"/>
              <a:t>May </a:t>
            </a:r>
            <a:r>
              <a:rPr lang="nl-NL" dirty="0" err="1" smtClean="0"/>
              <a:t>provide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/</a:t>
            </a:r>
            <a:r>
              <a:rPr lang="nl-NL" dirty="0" err="1" smtClean="0"/>
              <a:t>against</a:t>
            </a:r>
            <a:r>
              <a:rPr lang="nl-NL" dirty="0" smtClean="0"/>
              <a:t> relevant hypotheses</a:t>
            </a:r>
          </a:p>
          <a:p>
            <a:pPr lvl="1">
              <a:lnSpc>
                <a:spcPct val="80000"/>
              </a:lnSpc>
            </a:pPr>
            <a:r>
              <a:rPr lang="nl-NL" dirty="0" smtClean="0"/>
              <a:t>E.g. Indirect </a:t>
            </a:r>
            <a:r>
              <a:rPr lang="nl-NL" dirty="0" err="1" smtClean="0"/>
              <a:t>Negative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 hypothesis</a:t>
            </a:r>
          </a:p>
          <a:p>
            <a:pPr lvl="2">
              <a:lnSpc>
                <a:spcPct val="80000"/>
              </a:lnSpc>
            </a:pPr>
            <a:r>
              <a:rPr lang="nl-NL" dirty="0" smtClean="0"/>
              <a:t>Absence of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smtClean="0">
                <a:sym typeface="Wingdings" panose="05000000000000000000" pitchFamily="2" charset="2"/>
              </a:rPr>
              <a:t> </a:t>
            </a:r>
            <a:r>
              <a:rPr lang="nl-NL" dirty="0" err="1" smtClean="0">
                <a:sym typeface="Wingdings" panose="05000000000000000000" pitchFamily="2" charset="2"/>
              </a:rPr>
              <a:t>evidence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for</a:t>
            </a:r>
            <a:r>
              <a:rPr lang="nl-NL" dirty="0" smtClean="0">
                <a:sym typeface="Wingdings" panose="05000000000000000000" pitchFamily="2" charset="2"/>
              </a:rPr>
              <a:t> absence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8212807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051720" y="2636912"/>
            <a:ext cx="3240359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503" y="1844824"/>
            <a:ext cx="499754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79712" y="4437112"/>
            <a:ext cx="6984776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031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503" y="1844824"/>
            <a:ext cx="4997545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40896" y="6021288"/>
            <a:ext cx="5991544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56</a:t>
            </a:fld>
            <a:endParaRPr lang="en-GB" noProof="0" dirty="0"/>
          </a:p>
        </p:txBody>
      </p:sp>
      <p:pic>
        <p:nvPicPr>
          <p:cNvPr id="2" name="Picture 1" descr="The COAVA Projec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62969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993107" y="1844824"/>
            <a:ext cx="842589" cy="17281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210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PP/A</a:t>
            </a:r>
          </a:p>
          <a:p>
            <a:pPr lvl="1"/>
            <a:r>
              <a:rPr lang="en-US" sz="2400" i="1" dirty="0" smtClean="0"/>
              <a:t>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, in </a:t>
            </a:r>
            <a:r>
              <a:rPr lang="en-US" sz="2400" i="1" dirty="0" err="1" smtClean="0"/>
              <a:t>verwachting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tegen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voor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onder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indruk</a:t>
            </a:r>
            <a:r>
              <a:rPr lang="en-US" sz="2400" i="1" dirty="0" smtClean="0"/>
              <a:t>,  </a:t>
            </a:r>
            <a:r>
              <a:rPr lang="en-US" sz="2400" i="1" dirty="0" err="1" smtClean="0"/>
              <a:t>uit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tijd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Tevreden</a:t>
            </a:r>
            <a:r>
              <a:rPr lang="en-US" sz="2400" i="1" dirty="0" smtClean="0"/>
              <a:t> met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 met</a:t>
            </a:r>
          </a:p>
          <a:p>
            <a:pPr lvl="1"/>
            <a:r>
              <a:rPr lang="en-US" sz="2400" i="1" dirty="0" err="1" smtClean="0"/>
              <a:t>Zwanger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verwachting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Verward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war</a:t>
            </a:r>
          </a:p>
          <a:p>
            <a:pPr lvl="1"/>
            <a:r>
              <a:rPr lang="en-US" sz="2400" i="1" dirty="0" err="1" smtClean="0"/>
              <a:t>Modieus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mode / in </a:t>
            </a:r>
            <a:r>
              <a:rPr lang="en-US" sz="2400" i="1" dirty="0" err="1" smtClean="0"/>
              <a:t>zwang</a:t>
            </a:r>
            <a:r>
              <a:rPr lang="en-US" sz="2400" i="1" dirty="0" smtClean="0"/>
              <a:t> </a:t>
            </a:r>
          </a:p>
          <a:p>
            <a:r>
              <a:rPr lang="en-US" sz="2800" dirty="0" smtClean="0"/>
              <a:t>English:</a:t>
            </a:r>
            <a:r>
              <a:rPr lang="en-US" sz="2800" i="1" dirty="0" smtClean="0"/>
              <a:t> very </a:t>
            </a:r>
            <a:r>
              <a:rPr lang="en-US" sz="2800" dirty="0" smtClean="0"/>
              <a:t>v.</a:t>
            </a:r>
            <a:r>
              <a:rPr lang="en-US" sz="2800" i="1" dirty="0" smtClean="0"/>
              <a:t> very much</a:t>
            </a:r>
          </a:p>
          <a:p>
            <a:r>
              <a:rPr lang="en-US" sz="2800" i="1" dirty="0" smtClean="0"/>
              <a:t>V:</a:t>
            </a:r>
          </a:p>
          <a:p>
            <a:pPr lvl="1"/>
            <a:r>
              <a:rPr lang="en-US" sz="2400" i="1" dirty="0" smtClean="0"/>
              <a:t>Worden (AP, NP, *PP) v. </a:t>
            </a:r>
            <a:r>
              <a:rPr lang="en-US" sz="2400" i="1" dirty="0" err="1" smtClean="0"/>
              <a:t>raken</a:t>
            </a:r>
            <a:r>
              <a:rPr lang="en-US" sz="2400" i="1" dirty="0" smtClean="0"/>
              <a:t> (AP, *NP, PP)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987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to approach this problem</a:t>
            </a:r>
          </a:p>
          <a:p>
            <a:pPr lvl="1">
              <a:defRPr/>
            </a:pPr>
            <a:r>
              <a:rPr lang="en-US" dirty="0" smtClean="0"/>
              <a:t>Study literature, study grammars</a:t>
            </a:r>
            <a:r>
              <a:rPr lang="en-US" dirty="0"/>
              <a:t>, form and test </a:t>
            </a:r>
            <a:r>
              <a:rPr lang="en-US" dirty="0" smtClean="0"/>
              <a:t>hypotheses, </a:t>
            </a:r>
            <a:r>
              <a:rPr lang="en-US" b="1" dirty="0" smtClean="0"/>
              <a:t>look for relevant data sets</a:t>
            </a:r>
            <a:r>
              <a:rPr lang="en-US" dirty="0" smtClean="0"/>
              <a:t>, </a:t>
            </a:r>
            <a:r>
              <a:rPr lang="en-US" b="1" dirty="0" smtClean="0"/>
              <a:t>create new datasets</a:t>
            </a:r>
            <a:r>
              <a:rPr lang="en-US" dirty="0" smtClean="0"/>
              <a:t>, </a:t>
            </a:r>
            <a:r>
              <a:rPr lang="en-US" b="1" dirty="0" smtClean="0"/>
              <a:t>enrich data with annotations</a:t>
            </a:r>
            <a:r>
              <a:rPr lang="en-US" dirty="0" smtClean="0"/>
              <a:t>, </a:t>
            </a:r>
            <a:r>
              <a:rPr lang="en-US" b="1" dirty="0" smtClean="0"/>
              <a:t>search in and through datasets</a:t>
            </a:r>
            <a:r>
              <a:rPr lang="en-US" dirty="0" smtClean="0"/>
              <a:t>, </a:t>
            </a:r>
            <a:r>
              <a:rPr lang="en-US" b="1" dirty="0" smtClean="0"/>
              <a:t>analyze data and visualize analysis results</a:t>
            </a:r>
            <a:r>
              <a:rPr lang="en-US" dirty="0" smtClean="0"/>
              <a:t>, design and carry out experiments, design and do simulations, ….</a:t>
            </a:r>
          </a:p>
          <a:p>
            <a:pPr lvl="1">
              <a:defRPr/>
            </a:pPr>
            <a:r>
              <a:rPr lang="en-US" dirty="0" smtClean="0"/>
              <a:t>Focus here: searching relevant data easily in large resources using (components of ) the CLARIN infrastructure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28216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US" dirty="0"/>
          </a:p>
          <a:p>
            <a:pPr marL="0" indent="0">
              <a:lnSpc>
                <a:spcPct val="80000"/>
              </a:lnSpc>
              <a:buNone/>
            </a:pPr>
            <a:endParaRPr lang="nl-NL" dirty="0" smtClean="0"/>
          </a:p>
          <a:p>
            <a:pPr marL="0" indent="0">
              <a:lnSpc>
                <a:spcPct val="80000"/>
              </a:lnSpc>
              <a:buNone/>
            </a:pPr>
            <a:endParaRPr lang="nl-NL" dirty="0"/>
          </a:p>
          <a:p>
            <a:pPr marL="0" indent="0">
              <a:lnSpc>
                <a:spcPct val="80000"/>
              </a:lnSpc>
              <a:buNone/>
            </a:pPr>
            <a:endParaRPr lang="nl-NL" dirty="0" smtClean="0"/>
          </a:p>
          <a:p>
            <a:pPr marL="0" indent="0">
              <a:lnSpc>
                <a:spcPct val="80000"/>
              </a:lnSpc>
              <a:buNone/>
            </a:pPr>
            <a:endParaRPr lang="nl-NL" dirty="0"/>
          </a:p>
          <a:p>
            <a:pPr marL="0" indent="0">
              <a:lnSpc>
                <a:spcPct val="80000"/>
              </a:lnSpc>
              <a:buNone/>
            </a:pPr>
            <a:endParaRPr lang="nl-NL" dirty="0" smtClean="0"/>
          </a:p>
          <a:p>
            <a:pPr marL="0" indent="0">
              <a:lnSpc>
                <a:spcPct val="80000"/>
              </a:lnSpc>
              <a:buNone/>
            </a:pPr>
            <a:endParaRPr lang="nl-NL" dirty="0"/>
          </a:p>
          <a:p>
            <a:pPr marL="0" indent="0">
              <a:lnSpc>
                <a:spcPct val="80000"/>
              </a:lnSpc>
              <a:buNone/>
            </a:pPr>
            <a:endParaRPr lang="nl-NL" dirty="0" smtClean="0"/>
          </a:p>
          <a:p>
            <a:pPr marL="0" indent="0" algn="ctr">
              <a:lnSpc>
                <a:spcPct val="80000"/>
              </a:lnSpc>
              <a:buNone/>
            </a:pPr>
            <a:endParaRPr lang="nl-NL" dirty="0" smtClean="0">
              <a:sym typeface="Wingdings" panose="05000000000000000000" pitchFamily="2" charset="2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nl-NL" dirty="0" smtClean="0">
                <a:sym typeface="Wingdings" panose="05000000000000000000" pitchFamily="2" charset="2"/>
              </a:rPr>
              <a:t> NO!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with other Differences?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60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260611"/>
              </p:ext>
            </p:extLst>
          </p:nvPr>
        </p:nvGraphicFramePr>
        <p:xfrm>
          <a:off x="899592" y="1412776"/>
          <a:ext cx="7632848" cy="4092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158"/>
                <a:gridCol w="2769124"/>
                <a:gridCol w="2003566"/>
              </a:tblGrid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Phenomenon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Opposes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Versus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Mod</a:t>
                      </a:r>
                      <a:r>
                        <a:rPr lang="nl-NL" sz="2800" baseline="0" dirty="0" smtClean="0"/>
                        <a:t> V,P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erg, zeer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Meaning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erg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heel, zeer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Inflection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heel, erg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zeer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Comparative</a:t>
                      </a:r>
                      <a:r>
                        <a:rPr lang="nl-NL" sz="2800" dirty="0" smtClean="0"/>
                        <a:t>, </a:t>
                      </a:r>
                      <a:r>
                        <a:rPr lang="nl-NL" sz="2800" dirty="0" err="1" smtClean="0"/>
                        <a:t>Superlative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erg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heel, zeer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Modifiee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erg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heel, zeer</a:t>
                      </a:r>
                      <a:endParaRPr lang="en-US" sz="2800" dirty="0"/>
                    </a:p>
                  </a:txBody>
                  <a:tcPr/>
                </a:tc>
              </a:tr>
              <a:tr h="524630"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Pragmatics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zeer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heel,</a:t>
                      </a:r>
                      <a:r>
                        <a:rPr lang="nl-NL" sz="2800" baseline="0" dirty="0" smtClean="0"/>
                        <a:t> erg</a:t>
                      </a:r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11679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Ambiguity: </a:t>
            </a:r>
            <a:r>
              <a:rPr lang="en-US" i="1" dirty="0" smtClean="0"/>
              <a:t>HEEL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61</a:t>
            </a:fld>
            <a:endParaRPr lang="en-GB" noProof="0" dirty="0"/>
          </a:p>
        </p:txBody>
      </p:sp>
      <p:pic>
        <p:nvPicPr>
          <p:cNvPr id="1026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9072997"/>
              </p:ext>
            </p:extLst>
          </p:nvPr>
        </p:nvGraphicFramePr>
        <p:xfrm>
          <a:off x="456503" y="1700808"/>
          <a:ext cx="84359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786"/>
                <a:gridCol w="2282623"/>
                <a:gridCol w="2282623"/>
                <a:gridCol w="2632945"/>
              </a:tblGrid>
              <a:tr h="279462"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word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Morpho</a:t>
                      </a:r>
                      <a:r>
                        <a:rPr lang="nl-NL" sz="2800" dirty="0" smtClean="0"/>
                        <a:t>- </a:t>
                      </a:r>
                    </a:p>
                    <a:p>
                      <a:r>
                        <a:rPr lang="nl-NL" sz="2800" dirty="0" smtClean="0"/>
                        <a:t>syntax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Syntax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Meaning</a:t>
                      </a:r>
                      <a:endParaRPr lang="nl-NL" sz="2800" dirty="0"/>
                    </a:p>
                  </a:txBody>
                  <a:tcPr/>
                </a:tc>
              </a:tr>
              <a:tr h="460290">
                <a:tc rowSpan="4">
                  <a:txBody>
                    <a:bodyPr/>
                    <a:lstStyle/>
                    <a:p>
                      <a:r>
                        <a:rPr lang="nl-NL" sz="2800" i="1" dirty="0" smtClean="0"/>
                        <a:t>heel</a:t>
                      </a:r>
                      <a:endParaRPr lang="nl-NL" sz="2800" i="1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nl-NL" sz="2800" dirty="0" smtClean="0"/>
                        <a:t>A</a:t>
                      </a:r>
                      <a:endParaRPr lang="nl-NL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Mod N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Both"/>
                      </a:pPr>
                      <a:r>
                        <a:rPr lang="nl-NL" sz="2800" dirty="0" smtClean="0"/>
                        <a:t>`</a:t>
                      </a:r>
                      <a:r>
                        <a:rPr lang="nl-NL" sz="2800" dirty="0" err="1" smtClean="0"/>
                        <a:t>whole</a:t>
                      </a:r>
                      <a:r>
                        <a:rPr lang="nl-NL" sz="2800" dirty="0" smtClean="0"/>
                        <a:t>’</a:t>
                      </a:r>
                    </a:p>
                    <a:p>
                      <a:pPr marL="228600" indent="-228600">
                        <a:buAutoNum type="arabicParenBoth"/>
                      </a:pPr>
                      <a:r>
                        <a:rPr lang="nl-NL" sz="2800" dirty="0" smtClean="0"/>
                        <a:t> ‘in </a:t>
                      </a:r>
                      <a:r>
                        <a:rPr lang="nl-NL" sz="2800" dirty="0" err="1" smtClean="0"/>
                        <a:t>one</a:t>
                      </a:r>
                      <a:r>
                        <a:rPr lang="nl-NL" sz="2800" dirty="0" smtClean="0"/>
                        <a:t> piece’</a:t>
                      </a:r>
                    </a:p>
                    <a:p>
                      <a:pPr marL="228600" indent="-228600">
                        <a:buAutoNum type="arabicParenBoth"/>
                      </a:pPr>
                      <a:r>
                        <a:rPr lang="nl-NL" sz="2800" dirty="0" smtClean="0"/>
                        <a:t>`large’</a:t>
                      </a:r>
                      <a:endParaRPr lang="nl-NL" sz="2800" dirty="0"/>
                    </a:p>
                  </a:txBody>
                  <a:tcPr/>
                </a:tc>
              </a:tr>
              <a:tr h="4602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err="1" smtClean="0"/>
                        <a:t>Predc</a:t>
                      </a:r>
                      <a:r>
                        <a:rPr lang="nl-NL" sz="2800" dirty="0" smtClean="0"/>
                        <a:t> 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2800" dirty="0" smtClean="0"/>
                        <a:t>‘in </a:t>
                      </a:r>
                      <a:r>
                        <a:rPr lang="nl-NL" sz="2800" dirty="0" err="1" smtClean="0"/>
                        <a:t>one</a:t>
                      </a:r>
                      <a:r>
                        <a:rPr lang="nl-NL" sz="2800" dirty="0" smtClean="0"/>
                        <a:t> piece’</a:t>
                      </a:r>
                      <a:endParaRPr lang="nl-NL" sz="2800" dirty="0"/>
                    </a:p>
                  </a:txBody>
                  <a:tcPr/>
                </a:tc>
              </a:tr>
              <a:tr h="309166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smtClean="0"/>
                        <a:t>Mod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800" dirty="0" smtClean="0"/>
                        <a:t>`very’</a:t>
                      </a:r>
                    </a:p>
                  </a:txBody>
                  <a:tcPr/>
                </a:tc>
              </a:tr>
              <a:tr h="460290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2800" dirty="0" smtClean="0"/>
                        <a:t>Vf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indent="-2286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nl-NL" sz="2800" dirty="0" smtClean="0"/>
                        <a:t>`heal’ </a:t>
                      </a:r>
                    </a:p>
                    <a:p>
                      <a:pPr marL="228600" marR="0" indent="-228600" algn="l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Both"/>
                        <a:tabLst/>
                        <a:defRPr/>
                      </a:pPr>
                      <a:r>
                        <a:rPr lang="nl-NL" sz="2800" dirty="0" smtClean="0"/>
                        <a:t> `receive’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45657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Ambiguity: </a:t>
            </a:r>
            <a:r>
              <a:rPr lang="en-US" i="1" dirty="0" smtClean="0"/>
              <a:t>ERG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62</a:t>
            </a:fld>
            <a:endParaRPr lang="en-GB" noProof="0" dirty="0"/>
          </a:p>
        </p:txBody>
      </p:sp>
      <p:pic>
        <p:nvPicPr>
          <p:cNvPr id="1026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821590"/>
              </p:ext>
            </p:extLst>
          </p:nvPr>
        </p:nvGraphicFramePr>
        <p:xfrm>
          <a:off x="323527" y="1556792"/>
          <a:ext cx="8280920" cy="4456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8188"/>
                <a:gridCol w="2334244"/>
                <a:gridCol w="2334244"/>
                <a:gridCol w="2334244"/>
              </a:tblGrid>
              <a:tr h="684657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word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 smtClean="0"/>
                        <a:t>Morpho</a:t>
                      </a:r>
                      <a:r>
                        <a:rPr lang="nl-NL" sz="3200" dirty="0" smtClean="0"/>
                        <a:t>-</a:t>
                      </a:r>
                    </a:p>
                    <a:p>
                      <a:r>
                        <a:rPr lang="nl-NL" sz="3200" dirty="0" smtClean="0"/>
                        <a:t>syntax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Syntax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Meaning</a:t>
                      </a:r>
                      <a:endParaRPr lang="nl-NL" sz="3200" dirty="0"/>
                    </a:p>
                  </a:txBody>
                  <a:tcPr/>
                </a:tc>
              </a:tr>
              <a:tr h="757430">
                <a:tc rowSpan="4">
                  <a:txBody>
                    <a:bodyPr/>
                    <a:lstStyle/>
                    <a:p>
                      <a:r>
                        <a:rPr lang="nl-NL" sz="3200" i="1" dirty="0" smtClean="0"/>
                        <a:t>erg</a:t>
                      </a:r>
                      <a:endParaRPr lang="nl-NL" sz="3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N utrum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`erg’</a:t>
                      </a:r>
                      <a:endParaRPr lang="nl-NL" sz="3200" dirty="0"/>
                    </a:p>
                  </a:txBody>
                  <a:tcPr/>
                </a:tc>
              </a:tr>
              <a:tr h="684657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N neutrum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`evil’</a:t>
                      </a:r>
                      <a:endParaRPr lang="nl-NL" sz="3200" dirty="0"/>
                    </a:p>
                  </a:txBody>
                  <a:tcPr/>
                </a:tc>
              </a:tr>
              <a:tr h="880844">
                <a:tc vMerge="1">
                  <a:txBody>
                    <a:bodyPr/>
                    <a:lstStyle/>
                    <a:p>
                      <a:endParaRPr lang="nl-NL" sz="1100" i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3200" dirty="0" smtClean="0"/>
                        <a:t>A</a:t>
                      </a:r>
                      <a:endParaRPr lang="nl-N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Mod N, </a:t>
                      </a:r>
                      <a:r>
                        <a:rPr lang="nl-NL" sz="3200" baseline="0" dirty="0" smtClean="0"/>
                        <a:t> </a:t>
                      </a:r>
                      <a:r>
                        <a:rPr lang="nl-NL" sz="3200" dirty="0" smtClean="0"/>
                        <a:t>predc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3200" dirty="0" smtClean="0"/>
                        <a:t>‘bad’, ‘awful’</a:t>
                      </a:r>
                    </a:p>
                  </a:txBody>
                  <a:tcPr/>
                </a:tc>
              </a:tr>
              <a:tr h="880844">
                <a:tc vMerge="1">
                  <a:txBody>
                    <a:bodyPr/>
                    <a:lstStyle/>
                    <a:p>
                      <a:endParaRPr lang="nl-NL" sz="1100" i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Mod A V P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3200" dirty="0" smtClean="0"/>
                        <a:t>very</a:t>
                      </a:r>
                      <a:endParaRPr lang="nl-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11085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Ambiguity: </a:t>
            </a:r>
            <a:r>
              <a:rPr lang="en-US" i="1" dirty="0" smtClean="0"/>
              <a:t>ZEER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63</a:t>
            </a:fld>
            <a:endParaRPr lang="en-GB" noProof="0" dirty="0"/>
          </a:p>
        </p:txBody>
      </p:sp>
      <p:pic>
        <p:nvPicPr>
          <p:cNvPr id="1026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35854"/>
              </p:ext>
            </p:extLst>
          </p:nvPr>
        </p:nvGraphicFramePr>
        <p:xfrm>
          <a:off x="107504" y="1700808"/>
          <a:ext cx="8884589" cy="3667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7277"/>
                <a:gridCol w="1956118"/>
                <a:gridCol w="3038698"/>
                <a:gridCol w="2602496"/>
              </a:tblGrid>
              <a:tr h="783625"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word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err="1" smtClean="0"/>
                        <a:t>Morpho</a:t>
                      </a:r>
                      <a:r>
                        <a:rPr lang="nl-NL" sz="3200" baseline="0" dirty="0" smtClean="0"/>
                        <a:t>-  </a:t>
                      </a:r>
                    </a:p>
                    <a:p>
                      <a:r>
                        <a:rPr lang="nl-NL" sz="3200" baseline="0" dirty="0" smtClean="0"/>
                        <a:t>Syntax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Syntax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Meaning</a:t>
                      </a:r>
                      <a:endParaRPr lang="nl-NL" sz="3200" dirty="0"/>
                    </a:p>
                  </a:txBody>
                  <a:tcPr/>
                </a:tc>
              </a:tr>
              <a:tr h="866917">
                <a:tc rowSpan="3">
                  <a:txBody>
                    <a:bodyPr/>
                    <a:lstStyle/>
                    <a:p>
                      <a:pPr algn="l"/>
                      <a:r>
                        <a:rPr lang="nl-NL" sz="3200" i="1" dirty="0" smtClean="0"/>
                        <a:t>zeer</a:t>
                      </a:r>
                      <a:endParaRPr lang="nl-NL" sz="3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N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`pain’</a:t>
                      </a:r>
                      <a:endParaRPr lang="nl-NL" sz="3200" dirty="0"/>
                    </a:p>
                  </a:txBody>
                  <a:tcPr/>
                </a:tc>
              </a:tr>
              <a:tr h="866917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nl-NL" sz="3200" dirty="0" smtClean="0"/>
                        <a:t>A</a:t>
                      </a:r>
                      <a:endParaRPr lang="nl-NL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Mod N, predc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‘painful’</a:t>
                      </a:r>
                      <a:endParaRPr lang="nl-NL" sz="3200" dirty="0"/>
                    </a:p>
                  </a:txBody>
                  <a:tcPr/>
                </a:tc>
              </a:tr>
              <a:tr h="866917"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Mod A V P </a:t>
                      </a:r>
                      <a:endParaRPr lang="nl-N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3200" dirty="0" smtClean="0"/>
                        <a:t>‘very’</a:t>
                      </a:r>
                      <a:endParaRPr lang="nl-NL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4851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i="1" dirty="0" smtClean="0"/>
              <a:t>Heel </a:t>
            </a:r>
            <a:r>
              <a:rPr lang="nl-NL" dirty="0" smtClean="0"/>
              <a:t>most frequent (</a:t>
            </a:r>
            <a:r>
              <a:rPr lang="nl-NL" dirty="0" err="1" smtClean="0"/>
              <a:t>almost</a:t>
            </a:r>
            <a:r>
              <a:rPr lang="nl-NL" dirty="0" smtClean="0"/>
              <a:t> 54%)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64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376553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7452320" y="3789040"/>
            <a:ext cx="1368152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6948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i="1" dirty="0" smtClean="0"/>
              <a:t>Heel</a:t>
            </a:r>
            <a:r>
              <a:rPr lang="nl-NL" dirty="0" smtClean="0"/>
              <a:t> as </a:t>
            </a:r>
            <a:r>
              <a:rPr lang="nl-NL" dirty="0" err="1" smtClean="0"/>
              <a:t>mod</a:t>
            </a:r>
            <a:r>
              <a:rPr lang="nl-NL" dirty="0" smtClean="0"/>
              <a:t> A </a:t>
            </a:r>
            <a:r>
              <a:rPr lang="nl-NL" dirty="0" err="1" smtClean="0"/>
              <a:t>overwhelming</a:t>
            </a:r>
            <a:r>
              <a:rPr lang="nl-NL" dirty="0" smtClean="0"/>
              <a:t>: &gt; 93%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65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9539543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763688" y="3645024"/>
            <a:ext cx="72008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36505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i="1" dirty="0" smtClean="0"/>
              <a:t>Heel</a:t>
            </a:r>
            <a:r>
              <a:rPr lang="nl-NL" dirty="0" smtClean="0"/>
              <a:t> as </a:t>
            </a:r>
            <a:r>
              <a:rPr lang="nl-NL" dirty="0" err="1" smtClean="0"/>
              <a:t>mod</a:t>
            </a:r>
            <a:r>
              <a:rPr lang="nl-NL" dirty="0" smtClean="0"/>
              <a:t> V, </a:t>
            </a:r>
            <a:r>
              <a:rPr lang="nl-NL" dirty="0" err="1" smtClean="0"/>
              <a:t>mod</a:t>
            </a:r>
            <a:r>
              <a:rPr lang="nl-NL" dirty="0" smtClean="0"/>
              <a:t> P wrong analysis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66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58715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1763688" y="3645024"/>
            <a:ext cx="720080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Odijk101\AppData\Local\Microsoft\Windows\Temporary Internet Files\Content.IE5\WCH2YYLW\Not_allow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93898"/>
            <a:ext cx="612068" cy="5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dijk101\AppData\Local\Microsoft\Windows\Temporary Internet Files\Content.IE5\WCH2YYLW\Not_allow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963" y="3793898"/>
            <a:ext cx="612068" cy="5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Odijk101\AppData\Local\Microsoft\Windows\Temporary Internet Files\Content.IE5\LV7FN19E\512px-Return_arrow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31420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Mod</a:t>
            </a:r>
            <a:r>
              <a:rPr lang="nl-NL" dirty="0" smtClean="0"/>
              <a:t> A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mod</a:t>
            </a:r>
            <a:r>
              <a:rPr lang="nl-NL" dirty="0" smtClean="0"/>
              <a:t> V more </a:t>
            </a:r>
            <a:r>
              <a:rPr lang="nl-NL" dirty="0" err="1" smtClean="0"/>
              <a:t>balanced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1" dirty="0" smtClean="0"/>
              <a:t>erg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67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855997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784196" y="4293096"/>
            <a:ext cx="293182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Odijk101\AppData\Local\Microsoft\Windows\Temporary Internet Files\Content.IE5\LV7FN19E\512px-Return_arrow.svg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2263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1" dirty="0" smtClean="0"/>
              <a:t>zeer</a:t>
            </a:r>
            <a:r>
              <a:rPr lang="nl-NL" dirty="0" smtClean="0"/>
              <a:t> </a:t>
            </a:r>
            <a:r>
              <a:rPr lang="nl-NL" dirty="0" err="1" smtClean="0"/>
              <a:t>mostly</a:t>
            </a:r>
            <a:r>
              <a:rPr lang="nl-NL" dirty="0" smtClean="0"/>
              <a:t> </a:t>
            </a:r>
            <a:r>
              <a:rPr lang="nl-NL" dirty="0" err="1" smtClean="0"/>
              <a:t>lacking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smtClean="0"/>
              <a:t>Cases of </a:t>
            </a:r>
            <a:r>
              <a:rPr lang="nl-NL" dirty="0" err="1" smtClean="0"/>
              <a:t>Mod</a:t>
            </a:r>
            <a:r>
              <a:rPr lang="nl-NL" dirty="0" smtClean="0"/>
              <a:t>  V are </a:t>
            </a:r>
            <a:r>
              <a:rPr lang="nl-NL" dirty="0" err="1" smtClean="0"/>
              <a:t>mostly</a:t>
            </a:r>
            <a:r>
              <a:rPr lang="nl-NL" dirty="0" smtClean="0"/>
              <a:t> wrong analyses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68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181904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1754779" y="5013176"/>
            <a:ext cx="396044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Odijk101\AppData\Local\Microsoft\Windows\Temporary Internet Files\Content.IE5\WCH2YYLW\Not_allow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144178"/>
            <a:ext cx="612068" cy="5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dijk101\AppData\Local\Microsoft\Windows\Temporary Internet Files\Content.IE5\LV7FN19E\512px-Return_arrow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50154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Mod</a:t>
            </a:r>
            <a:r>
              <a:rPr lang="nl-NL" dirty="0" smtClean="0"/>
              <a:t> P </a:t>
            </a:r>
            <a:r>
              <a:rPr lang="nl-NL" dirty="0" err="1" smtClean="0"/>
              <a:t>mostly</a:t>
            </a:r>
            <a:r>
              <a:rPr lang="nl-NL" dirty="0" smtClean="0"/>
              <a:t> </a:t>
            </a:r>
            <a:r>
              <a:rPr lang="nl-NL" dirty="0" err="1" smtClean="0"/>
              <a:t>lacking</a:t>
            </a:r>
            <a:endParaRPr lang="nl-NL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nl-NL" dirty="0" err="1" smtClean="0"/>
              <a:t>Some</a:t>
            </a:r>
            <a:r>
              <a:rPr lang="nl-NL" dirty="0" smtClean="0"/>
              <a:t> </a:t>
            </a: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i="1" dirty="0" smtClean="0"/>
              <a:t>erg, zeer</a:t>
            </a:r>
            <a:r>
              <a:rPr lang="nl-NL" dirty="0" smtClean="0"/>
              <a:t> (4 </a:t>
            </a:r>
            <a:r>
              <a:rPr lang="nl-NL" dirty="0" err="1" smtClean="0"/>
              <a:t>occurrences</a:t>
            </a:r>
            <a:r>
              <a:rPr lang="nl-NL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2:</a:t>
            </a:r>
            <a:br>
              <a:rPr lang="en-US" dirty="0" smtClean="0"/>
            </a:br>
            <a:r>
              <a:rPr lang="en-US" dirty="0" smtClean="0"/>
              <a:t>Interpretation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69</a:t>
            </a:fld>
            <a:endParaRPr lang="en-GB" noProof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57959"/>
              </p:ext>
            </p:extLst>
          </p:nvPr>
        </p:nvGraphicFramePr>
        <p:xfrm>
          <a:off x="683569" y="2924944"/>
          <a:ext cx="7776865" cy="2736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5024"/>
                <a:gridCol w="814422"/>
                <a:gridCol w="831751"/>
                <a:gridCol w="831751"/>
                <a:gridCol w="808645"/>
                <a:gridCol w="739334"/>
                <a:gridCol w="716229"/>
                <a:gridCol w="924167"/>
                <a:gridCol w="785542"/>
              </a:tblGrid>
              <a:tr h="6840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A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N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V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mod P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predc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unclear</a:t>
                      </a: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heel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0" u="none" strike="noStrike" dirty="0" smtClean="0">
                          <a:effectLst/>
                        </a:rPr>
                        <a:t>886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46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2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952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erg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347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187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675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8407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</a:rPr>
                        <a:t>zeer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i="1" u="none" strike="noStrike" dirty="0">
                          <a:effectLst/>
                        </a:rPr>
                        <a:t>83</a:t>
                      </a:r>
                      <a:endParaRPr lang="en-US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19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</a:rPr>
                        <a:t>138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4644009" y="3717032"/>
            <a:ext cx="864096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Odijk101\AppData\Local\Microsoft\Windows\Temporary Internet Files\Content.IE5\WCH2YYLW\Not_allowed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733156"/>
            <a:ext cx="612068" cy="56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dijk101\AppData\Local\Microsoft\Windows\Temporary Internet Files\Content.IE5\LV7FN19E\512px-Return_arrow.svg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214264" cy="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2602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Why search in corpora?</a:t>
            </a:r>
            <a:endParaRPr lang="en-US" dirty="0" smtClean="0"/>
          </a:p>
          <a:p>
            <a:pPr lvl="1"/>
            <a:r>
              <a:rPr lang="nl-NL" dirty="0" err="1"/>
              <a:t>Complements</a:t>
            </a:r>
            <a:r>
              <a:rPr lang="nl-NL" dirty="0"/>
              <a:t> </a:t>
            </a:r>
            <a:r>
              <a:rPr lang="nl-NL" dirty="0" err="1" smtClean="0"/>
              <a:t>self-constructed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</a:t>
            </a:r>
            <a:r>
              <a:rPr lang="nl-NL" dirty="0" err="1" smtClean="0"/>
              <a:t>own</a:t>
            </a:r>
            <a:r>
              <a:rPr lang="nl-NL" dirty="0" smtClean="0"/>
              <a:t> </a:t>
            </a:r>
            <a:r>
              <a:rPr lang="nl-NL" dirty="0" err="1"/>
              <a:t>intuitions</a:t>
            </a:r>
            <a:endParaRPr lang="nl-NL" dirty="0"/>
          </a:p>
          <a:p>
            <a:pPr lvl="1"/>
            <a:r>
              <a:rPr lang="nl-NL" dirty="0" err="1" smtClean="0"/>
              <a:t>Broadens</a:t>
            </a:r>
            <a:r>
              <a:rPr lang="nl-NL" dirty="0" smtClean="0"/>
              <a:t> </a:t>
            </a:r>
            <a:r>
              <a:rPr lang="nl-NL" dirty="0" err="1" smtClean="0"/>
              <a:t>your</a:t>
            </a:r>
            <a:r>
              <a:rPr lang="nl-NL" dirty="0" smtClean="0"/>
              <a:t> view of the data</a:t>
            </a:r>
          </a:p>
          <a:p>
            <a:pPr lvl="1"/>
            <a:r>
              <a:rPr lang="nl-NL" dirty="0" smtClean="0"/>
              <a:t>May point out </a:t>
            </a:r>
            <a:r>
              <a:rPr lang="nl-NL" dirty="0" err="1" smtClean="0"/>
              <a:t>variation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are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aware</a:t>
            </a:r>
            <a:r>
              <a:rPr lang="nl-NL" dirty="0" smtClean="0"/>
              <a:t> of</a:t>
            </a:r>
          </a:p>
          <a:p>
            <a:pPr lvl="1"/>
            <a:r>
              <a:rPr lang="nl-NL" dirty="0" err="1" smtClean="0"/>
              <a:t>Constructed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r>
              <a:rPr lang="nl-NL" dirty="0" smtClean="0"/>
              <a:t> </a:t>
            </a:r>
            <a:r>
              <a:rPr lang="nl-NL" dirty="0" err="1" smtClean="0"/>
              <a:t>often</a:t>
            </a:r>
            <a:r>
              <a:rPr lang="nl-NL" dirty="0" smtClean="0"/>
              <a:t> </a:t>
            </a:r>
            <a:r>
              <a:rPr lang="nl-NL" dirty="0" err="1" smtClean="0"/>
              <a:t>not</a:t>
            </a:r>
            <a:r>
              <a:rPr lang="nl-NL" dirty="0" smtClean="0"/>
              <a:t> </a:t>
            </a:r>
            <a:r>
              <a:rPr lang="nl-NL" dirty="0" err="1" smtClean="0"/>
              <a:t>possible</a:t>
            </a:r>
            <a:endParaRPr lang="nl-NL" dirty="0" smtClean="0"/>
          </a:p>
          <a:p>
            <a:pPr lvl="1"/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provide</a:t>
            </a:r>
            <a:r>
              <a:rPr lang="nl-NL" dirty="0"/>
              <a:t> </a:t>
            </a:r>
            <a:r>
              <a:rPr lang="nl-NL" dirty="0" err="1"/>
              <a:t>natural</a:t>
            </a:r>
            <a:r>
              <a:rPr lang="nl-NL" dirty="0"/>
              <a:t> </a:t>
            </a:r>
            <a:r>
              <a:rPr lang="nl-NL" dirty="0" err="1"/>
              <a:t>examples</a:t>
            </a:r>
            <a:r>
              <a:rPr lang="nl-NL" dirty="0"/>
              <a:t> as basis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 smtClean="0"/>
              <a:t>experiments</a:t>
            </a:r>
            <a:r>
              <a:rPr lang="nl-NL" dirty="0" smtClean="0"/>
              <a:t> / </a:t>
            </a:r>
            <a:r>
              <a:rPr lang="nl-NL" dirty="0" err="1" smtClean="0"/>
              <a:t>self-constructed</a:t>
            </a:r>
            <a:r>
              <a:rPr lang="nl-NL" dirty="0" smtClean="0"/>
              <a:t> </a:t>
            </a:r>
            <a:r>
              <a:rPr lang="nl-NL" dirty="0" err="1" smtClean="0"/>
              <a:t>examples</a:t>
            </a:r>
            <a:endParaRPr lang="nl-NL" dirty="0"/>
          </a:p>
          <a:p>
            <a:pPr lvl="1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8947335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the basic facts correct?</a:t>
            </a:r>
          </a:p>
          <a:p>
            <a:pPr>
              <a:defRPr/>
            </a:pPr>
            <a:r>
              <a:rPr lang="en-US" dirty="0" smtClean="0"/>
              <a:t>Search with </a:t>
            </a:r>
            <a:r>
              <a:rPr lang="en-US" dirty="0" smtClean="0">
                <a:hlinkClick r:id="rId2"/>
              </a:rPr>
              <a:t>OpenSONAR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Search in PoS-tagged corpus SONAR-500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99474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 after analysis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b="1" dirty="0" smtClean="0"/>
              <a:t>does</a:t>
            </a:r>
            <a:r>
              <a:rPr lang="en-US" dirty="0" smtClean="0"/>
              <a:t> occur with certain adverbially used PPs</a:t>
            </a:r>
          </a:p>
          <a:p>
            <a:pPr lvl="2">
              <a:defRPr/>
            </a:pPr>
            <a:r>
              <a:rPr lang="en-US" i="1" dirty="0" smtClean="0"/>
              <a:t>Heel in het begin, heel </a:t>
            </a:r>
            <a:r>
              <a:rPr lang="en-US" i="1" dirty="0" err="1" smtClean="0"/>
              <a:t>af</a:t>
            </a:r>
            <a:r>
              <a:rPr lang="en-US" i="1" dirty="0" smtClean="0"/>
              <a:t> en toe, heel in het </a:t>
            </a:r>
            <a:r>
              <a:rPr lang="en-US" i="1" dirty="0" err="1" smtClean="0"/>
              <a:t>bijzonder</a:t>
            </a:r>
            <a:r>
              <a:rPr lang="en-US" i="1" dirty="0" smtClean="0"/>
              <a:t>, heel in het </a:t>
            </a:r>
            <a:r>
              <a:rPr lang="en-US" i="1" dirty="0" err="1" smtClean="0"/>
              <a:t>kort</a:t>
            </a:r>
            <a:r>
              <a:rPr lang="en-US" i="1" dirty="0" smtClean="0"/>
              <a:t>, heel op het </a:t>
            </a:r>
            <a:r>
              <a:rPr lang="en-US" i="1" dirty="0" err="1" smtClean="0"/>
              <a:t>laatst</a:t>
            </a:r>
            <a:r>
              <a:rPr lang="en-US" i="1" dirty="0" smtClean="0"/>
              <a:t>, heel in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</a:t>
            </a:r>
            <a:r>
              <a:rPr lang="en-US" i="1" dirty="0" err="1" smtClean="0"/>
              <a:t>uit</a:t>
            </a:r>
            <a:r>
              <a:rPr lang="en-US" i="1" dirty="0" smtClean="0"/>
              <a:t>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in het </a:t>
            </a:r>
            <a:r>
              <a:rPr lang="en-US" i="1" dirty="0" err="1" smtClean="0"/>
              <a:t>algemeen</a:t>
            </a:r>
            <a:r>
              <a:rPr lang="en-US" dirty="0" smtClean="0"/>
              <a:t>, </a:t>
            </a:r>
          </a:p>
          <a:p>
            <a:pPr lvl="2">
              <a:defRPr/>
            </a:pPr>
            <a:r>
              <a:rPr lang="en-US" i="1" dirty="0" err="1"/>
              <a:t>D</a:t>
            </a:r>
            <a:r>
              <a:rPr lang="en-US" i="1" dirty="0" err="1" smtClean="0"/>
              <a:t>at</a:t>
            </a:r>
            <a:r>
              <a:rPr lang="en-US" i="1" dirty="0" smtClean="0"/>
              <a:t> </a:t>
            </a:r>
            <a:r>
              <a:rPr lang="en-US" i="1" dirty="0" err="1" smtClean="0"/>
              <a:t>ligt</a:t>
            </a:r>
            <a:r>
              <a:rPr lang="en-US" i="1" dirty="0" smtClean="0"/>
              <a:t> hem heel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aan</a:t>
            </a:r>
            <a:r>
              <a:rPr lang="en-US" i="1" dirty="0" smtClean="0"/>
              <a:t> het hart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b="1" dirty="0" smtClean="0"/>
              <a:t>does</a:t>
            </a:r>
            <a:r>
              <a:rPr lang="en-US" dirty="0" smtClean="0"/>
              <a:t> occur with predicative PPs (but I find them ill-formed)</a:t>
            </a:r>
          </a:p>
          <a:p>
            <a:pPr lvl="2">
              <a:defRPr/>
            </a:pPr>
            <a:r>
              <a:rPr lang="nl-NL" i="1" dirty="0"/>
              <a:t>buiten zijn verwachting, </a:t>
            </a:r>
            <a:r>
              <a:rPr lang="nl-NL" i="1" dirty="0" smtClean="0"/>
              <a:t>in </a:t>
            </a:r>
            <a:r>
              <a:rPr lang="nl-NL" i="1" dirty="0"/>
              <a:t>de mode, in de vakantiestemming, in het zwart, in </a:t>
            </a:r>
            <a:r>
              <a:rPr lang="nl-NL" i="1" dirty="0" smtClean="0"/>
              <a:t>orde</a:t>
            </a:r>
          </a:p>
          <a:p>
            <a:pPr lvl="1">
              <a:defRPr/>
            </a:pPr>
            <a:r>
              <a:rPr lang="en-US" dirty="0" smtClean="0"/>
              <a:t>Maybe </a:t>
            </a:r>
            <a:r>
              <a:rPr lang="en-US" i="1" dirty="0" smtClean="0"/>
              <a:t>heel</a:t>
            </a:r>
            <a:r>
              <a:rPr lang="en-US" dirty="0" smtClean="0"/>
              <a:t> is used as </a:t>
            </a:r>
            <a:r>
              <a:rPr lang="en-US" i="1" dirty="0" err="1" smtClean="0"/>
              <a:t>geheel</a:t>
            </a:r>
            <a:r>
              <a:rPr lang="en-US" dirty="0" smtClean="0"/>
              <a:t> by some people</a:t>
            </a:r>
            <a:endParaRPr lang="nl-NL" dirty="0"/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 Corpora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13132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0</TotalTime>
  <Words>3008</Words>
  <Application>Microsoft Office PowerPoint</Application>
  <PresentationFormat>On-screen Show (4:3)</PresentationFormat>
  <Paragraphs>907</Paragraphs>
  <Slides>69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Odijk LREC  2012</vt:lpstr>
      <vt:lpstr>Linguistic Research with CLARIN</vt:lpstr>
      <vt:lpstr>Overview</vt:lpstr>
      <vt:lpstr>Introduction</vt:lpstr>
      <vt:lpstr>Introduction</vt:lpstr>
      <vt:lpstr>Introduction</vt:lpstr>
      <vt:lpstr>Introduction</vt:lpstr>
      <vt:lpstr>Search in Corpora</vt:lpstr>
      <vt:lpstr>Search in Corpora</vt:lpstr>
      <vt:lpstr>Search in Corpora</vt:lpstr>
      <vt:lpstr>Search in Corpora</vt:lpstr>
      <vt:lpstr>Search in Corpora</vt:lpstr>
      <vt:lpstr>Search in Corpora</vt:lpstr>
      <vt:lpstr>Search in Corpora</vt:lpstr>
      <vt:lpstr>Search in Corpora</vt:lpstr>
      <vt:lpstr>Search in Lexica</vt:lpstr>
      <vt:lpstr>CLARIN Infrastructure Tools: Illustration</vt:lpstr>
      <vt:lpstr>Search in Corpora</vt:lpstr>
      <vt:lpstr>CLARIN Infrastructure Tools: Illustration</vt:lpstr>
      <vt:lpstr>Corpus Analysis</vt:lpstr>
      <vt:lpstr>PaQu</vt:lpstr>
      <vt:lpstr>Experiments</vt:lpstr>
      <vt:lpstr>Experiment 1</vt:lpstr>
      <vt:lpstr>Experiment 1: Results</vt:lpstr>
      <vt:lpstr>Experiment 1: Interpretation</vt:lpstr>
      <vt:lpstr>Experiment 2:</vt:lpstr>
      <vt:lpstr>Experiment 2: Interpretation</vt:lpstr>
      <vt:lpstr>Experiment 3: </vt:lpstr>
      <vt:lpstr>Conclusions</vt:lpstr>
      <vt:lpstr>Conclusions </vt:lpstr>
      <vt:lpstr>Conclusions (2)</vt:lpstr>
      <vt:lpstr>PowerPoint Presentation</vt:lpstr>
      <vt:lpstr>PowerPoint Presentation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GrETEL CGN</vt:lpstr>
      <vt:lpstr>GrETEL CGN</vt:lpstr>
      <vt:lpstr>GrETEL CGN</vt:lpstr>
      <vt:lpstr>GrETEL CGN</vt:lpstr>
      <vt:lpstr>GrETEL CGN</vt:lpstr>
      <vt:lpstr>Cornetto</vt:lpstr>
      <vt:lpstr>Cornetto</vt:lpstr>
      <vt:lpstr>Cornetto</vt:lpstr>
      <vt:lpstr>COAVA</vt:lpstr>
      <vt:lpstr>COAVA</vt:lpstr>
      <vt:lpstr>GrETEL CGN</vt:lpstr>
      <vt:lpstr>Other Examples</vt:lpstr>
      <vt:lpstr>Correlation with other Differences?</vt:lpstr>
      <vt:lpstr>Ambiguity: HEEL</vt:lpstr>
      <vt:lpstr>Ambiguity: ERG</vt:lpstr>
      <vt:lpstr>Ambiguity: ZEER</vt:lpstr>
      <vt:lpstr>Experiment 2: Interpretation</vt:lpstr>
      <vt:lpstr>Experiment 2: Interpretation</vt:lpstr>
      <vt:lpstr>Experiment 2: Interpretation</vt:lpstr>
      <vt:lpstr>Experiment 2: Interpretation</vt:lpstr>
      <vt:lpstr>Experiment 2: Interpretation</vt:lpstr>
      <vt:lpstr>Experiment 2: Interpretation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Odijk, J.E.J.M. (Jan)</cp:lastModifiedBy>
  <cp:revision>562</cp:revision>
  <dcterms:created xsi:type="dcterms:W3CDTF">2012-05-14T07:52:03Z</dcterms:created>
  <dcterms:modified xsi:type="dcterms:W3CDTF">2015-11-05T10:01:27Z</dcterms:modified>
</cp:coreProperties>
</file>