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8" r:id="rId2"/>
    <p:sldId id="333" r:id="rId3"/>
    <p:sldId id="427" r:id="rId4"/>
    <p:sldId id="425" r:id="rId5"/>
    <p:sldId id="410" r:id="rId6"/>
    <p:sldId id="411" r:id="rId7"/>
    <p:sldId id="408" r:id="rId8"/>
    <p:sldId id="413" r:id="rId9"/>
    <p:sldId id="415" r:id="rId10"/>
    <p:sldId id="414" r:id="rId11"/>
    <p:sldId id="412" r:id="rId12"/>
    <p:sldId id="334" r:id="rId13"/>
    <p:sldId id="368" r:id="rId14"/>
    <p:sldId id="381" r:id="rId15"/>
    <p:sldId id="465" r:id="rId16"/>
    <p:sldId id="385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95" r:id="rId35"/>
    <p:sldId id="458" r:id="rId36"/>
    <p:sldId id="445" r:id="rId37"/>
    <p:sldId id="446" r:id="rId38"/>
    <p:sldId id="448" r:id="rId39"/>
    <p:sldId id="466" r:id="rId40"/>
    <p:sldId id="457" r:id="rId41"/>
    <p:sldId id="449" r:id="rId42"/>
    <p:sldId id="450" r:id="rId43"/>
    <p:sldId id="456" r:id="rId44"/>
    <p:sldId id="361" r:id="rId45"/>
    <p:sldId id="453" r:id="rId46"/>
    <p:sldId id="454" r:id="rId47"/>
    <p:sldId id="455" r:id="rId48"/>
    <p:sldId id="278" r:id="rId49"/>
    <p:sldId id="360" r:id="rId50"/>
    <p:sldId id="419" r:id="rId51"/>
    <p:sldId id="420" r:id="rId52"/>
    <p:sldId id="422" r:id="rId53"/>
    <p:sldId id="421" r:id="rId54"/>
    <p:sldId id="424" r:id="rId55"/>
    <p:sldId id="464" r:id="rId56"/>
    <p:sldId id="459" r:id="rId57"/>
    <p:sldId id="460" r:id="rId58"/>
    <p:sldId id="461" r:id="rId59"/>
    <p:sldId id="462" r:id="rId60"/>
    <p:sldId id="423" r:id="rId61"/>
    <p:sldId id="467" r:id="rId62"/>
    <p:sldId id="468" r:id="rId63"/>
    <p:sldId id="469" r:id="rId64"/>
    <p:sldId id="470" r:id="rId65"/>
    <p:sldId id="471" r:id="rId66"/>
    <p:sldId id="472" r:id="rId67"/>
    <p:sldId id="473" r:id="rId68"/>
    <p:sldId id="474" r:id="rId69"/>
    <p:sldId id="475" r:id="rId70"/>
    <p:sldId id="476" r:id="rId71"/>
    <p:sldId id="477" r:id="rId72"/>
    <p:sldId id="478" r:id="rId73"/>
    <p:sldId id="479" r:id="rId74"/>
    <p:sldId id="480" r:id="rId75"/>
    <p:sldId id="481" r:id="rId76"/>
    <p:sldId id="482" r:id="rId77"/>
    <p:sldId id="484" r:id="rId78"/>
    <p:sldId id="485" r:id="rId79"/>
    <p:sldId id="486" r:id="rId80"/>
    <p:sldId id="487" r:id="rId81"/>
    <p:sldId id="488" r:id="rId82"/>
    <p:sldId id="489" r:id="rId83"/>
    <p:sldId id="490" r:id="rId84"/>
    <p:sldId id="491" r:id="rId85"/>
    <p:sldId id="492" r:id="rId86"/>
    <p:sldId id="493" r:id="rId87"/>
    <p:sldId id="494" r:id="rId88"/>
  </p:sldIdLst>
  <p:sldSz cx="9144000" cy="6858000" type="screen4x3"/>
  <p:notesSz cx="6858000" cy="9239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1705" autoAdjust="0"/>
  </p:normalViewPr>
  <p:slideViewPr>
    <p:cSldViewPr>
      <p:cViewPr varScale="1">
        <p:scale>
          <a:sx n="60" d="100"/>
          <a:sy n="60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54135-85DE-4A95-9922-D23A185D968B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264"/>
            <a:ext cx="2971800" cy="461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6264"/>
            <a:ext cx="2971800" cy="461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2CA62-598F-46A8-8E19-6EEAD9E6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12-2-2014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77568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nl/node/404" TargetMode="External"/><Relationship Id="rId2" Type="http://schemas.openxmlformats.org/officeDocument/2006/relationships/hyperlink" Target="http://www.clarin.eu/vlo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rnetto.inl.nl/cornetto/cornetto.html" TargetMode="External"/><Relationship Id="rId2" Type="http://schemas.openxmlformats.org/officeDocument/2006/relationships/hyperlink" Target="http://www.clarin.nl/node/27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arin.nl/system/files/Demo-MIMORE.pptx" TargetMode="External"/><Relationship Id="rId4" Type="http://schemas.openxmlformats.org/officeDocument/2006/relationships/hyperlink" Target="http://www.meertens.knaw.nl/mimore/search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dl.handle.net/1839/00-SERV-0000-0000-0007-2" TargetMode="External"/><Relationship Id="rId3" Type="http://schemas.openxmlformats.org/officeDocument/2006/relationships/hyperlink" Target="http://www.gabmap.nl/?page_id=216" TargetMode="External"/><Relationship Id="rId7" Type="http://schemas.openxmlformats.org/officeDocument/2006/relationships/hyperlink" Target="http://hdl.handle.net/1839/00-SERV-0000-0000-0006-4" TargetMode="External"/><Relationship Id="rId2" Type="http://schemas.openxmlformats.org/officeDocument/2006/relationships/hyperlink" Target="http://www.gabmap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elheid.ruhosting.nl/" TargetMode="External"/><Relationship Id="rId5" Type="http://schemas.openxmlformats.org/officeDocument/2006/relationships/hyperlink" Target="http://www.clarin.nl/node/70" TargetMode="External"/><Relationship Id="rId10" Type="http://schemas.openxmlformats.org/officeDocument/2006/relationships/hyperlink" Target="http://hdl.handle.net/1839/00-SERV-0000-0000-0009-D" TargetMode="External"/><Relationship Id="rId4" Type="http://schemas.openxmlformats.org/officeDocument/2006/relationships/hyperlink" Target="http://www.clarin.nl/node/70#ADEPT" TargetMode="External"/><Relationship Id="rId9" Type="http://schemas.openxmlformats.org/officeDocument/2006/relationships/hyperlink" Target="http://hdl.handle.net/1839/00-SERV-0000-0000-0008-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nl/node/278" TargetMode="External"/><Relationship Id="rId2" Type="http://schemas.openxmlformats.org/officeDocument/2006/relationships/hyperlink" Target="http://corpushedendaagsnederlands.inl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ago.meertens.knaw.nl/apache/Fesli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yago.meertens.knaw.nl/apache/TTNWW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ederbooms.ccl.kuleuven.be/eng/aboutgret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hyperlink" Target="http://www.w3.org/XM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hyperlink" Target="http://www.w3.org/X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nl.wikipedia.org/wiki/Ontleding_(grammatica)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Query" TargetMode="External"/><Relationship Id="rId2" Type="http://schemas.openxmlformats.org/officeDocument/2006/relationships/hyperlink" Target="http://en.wikipedia.org/wiki/XPath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.rug.nl/~vannoord/alp/Alpin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slide" Target="slide82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1.xml"/><Relationship Id="rId4" Type="http://schemas.openxmlformats.org/officeDocument/2006/relationships/slide" Target="slide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retel@ccl.kuleuven.be" TargetMode="External"/><Relationship Id="rId2" Type="http://schemas.openxmlformats.org/officeDocument/2006/relationships/hyperlink" Target="http://www.clarin.nl/node/13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g-compling.github.io/dact/manual/#introduction" TargetMode="External"/><Relationship Id="rId2" Type="http://schemas.openxmlformats.org/officeDocument/2006/relationships/hyperlink" Target="http://www.let.rug.nl/vannoord/Las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t.rug.nl/vannoord/Lassy/sa-man_lassy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nederbooms.ccl.kuleuven.be/documentation/DigiHum.pdf" TargetMode="External"/><Relationship Id="rId2" Type="http://schemas.openxmlformats.org/officeDocument/2006/relationships/hyperlink" Target="http://www.ep.liu.se/ecp/085/038/ecp138503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t.rug.nl/vannoord/Lassy/sa-man_lassy.pdf" TargetMode="External"/><Relationship Id="rId4" Type="http://schemas.openxmlformats.org/officeDocument/2006/relationships/hyperlink" Target="http://nederbooms.ccl.kuleuven.be/documentation/LREC2012-ebq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CLARIN INFRASTRUCTURE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MA Rotation</a:t>
            </a:r>
          </a:p>
          <a:p>
            <a:pPr eaLnBrk="1" hangingPunct="1"/>
            <a:r>
              <a:rPr lang="en-US" dirty="0" smtClean="0"/>
              <a:t>Utrecht, </a:t>
            </a:r>
            <a:r>
              <a:rPr lang="en-US" dirty="0" smtClean="0"/>
              <a:t>2014-02-13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The CLARIN infrastructure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distributed: implemented in a network of CLARIN centres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virtual: it provides services electronically (via the internet)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CLARIN infrastructure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still under construction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Highly incomplete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Fragile in some respects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But you can use many parts already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The CLARIN infrastructure offers services so that a researcher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find all data relevant for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find all tools and services relevant for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apply the tools and services to the data without any technical background or ad-hoc adaptations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store data and tools resulting from the research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dirty="0" smtClean="0"/>
              <a:t>via one portal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dirty="0" smtClean="0"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CLARIN-NL </a:t>
            </a:r>
            <a:r>
              <a:rPr lang="en-US" dirty="0" smtClean="0"/>
              <a:t>Portal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under construction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hlinkClick r:id="rId3"/>
              </a:rPr>
              <a:t>This page </a:t>
            </a:r>
            <a:r>
              <a:rPr lang="en-US" dirty="0" smtClean="0"/>
              <a:t>brief </a:t>
            </a:r>
            <a:r>
              <a:rPr lang="en-US" dirty="0"/>
              <a:t>overview </a:t>
            </a:r>
            <a:r>
              <a:rPr lang="en-US" dirty="0" smtClean="0"/>
              <a:t>CLARIN-NL </a:t>
            </a:r>
            <a:r>
              <a:rPr lang="en-US" dirty="0" smtClean="0"/>
              <a:t>results: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hlinkClick r:id="rId3"/>
              </a:rPr>
              <a:t>http://www.clarin.nl/node/404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CLARIN Data and tools (from all over Europe):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hlinkClick r:id="rId2"/>
              </a:rPr>
              <a:t>Virtual Language Observatory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Browsing and faceted search for data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Geographical navigation over data </a:t>
            </a:r>
          </a:p>
          <a:p>
            <a:pPr lvl="2">
              <a:lnSpc>
                <a:spcPct val="80000"/>
              </a:lnSpc>
            </a:pPr>
            <a:r>
              <a:rPr lang="en-US" dirty="0">
                <a:hlinkClick r:id="rId4" action="ppaction://hlinksldjump"/>
              </a:rPr>
              <a:t>Demo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hlinkClick r:id="rId2"/>
              </a:rPr>
              <a:t>Cornetto</a:t>
            </a:r>
            <a:r>
              <a:rPr lang="en-US" dirty="0" smtClean="0">
                <a:hlinkClick r:id="rId2"/>
              </a:rPr>
              <a:t>-LMF-RFD project</a:t>
            </a:r>
            <a:r>
              <a:rPr lang="en-US" dirty="0" smtClean="0"/>
              <a:t>  </a:t>
            </a:r>
            <a:r>
              <a:rPr lang="en-US" dirty="0" smtClean="0">
                <a:hlinkClick r:id="rId3"/>
              </a:rPr>
              <a:t>Interface</a:t>
            </a:r>
            <a:r>
              <a:rPr lang="en-US" dirty="0" smtClean="0"/>
              <a:t> to Cornetto lexico-semantic database</a:t>
            </a:r>
          </a:p>
          <a:p>
            <a:pPr lvl="1"/>
            <a:r>
              <a:rPr lang="en-US" dirty="0" smtClean="0"/>
              <a:t>Find semantically related words (synonyms, antonyms, hyponyms, etc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many lexical properties of words and expressions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>
                <a:hlinkClick r:id="rId4"/>
              </a:rPr>
              <a:t>Mimore</a:t>
            </a:r>
            <a:r>
              <a:rPr lang="en-US" dirty="0">
                <a:hlinkClick r:id="rId4"/>
              </a:rPr>
              <a:t> search</a:t>
            </a:r>
            <a:r>
              <a:rPr lang="en-US" dirty="0"/>
              <a:t> engine through 3 Dutch dialect databases and a </a:t>
            </a:r>
            <a:r>
              <a:rPr lang="en-US" dirty="0">
                <a:hlinkClick r:id="rId5"/>
              </a:rPr>
              <a:t>presentation of a demonstration scenario </a:t>
            </a:r>
            <a:endParaRPr lang="en-US" dirty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Gabmap</a:t>
            </a:r>
            <a:r>
              <a:rPr lang="en-US" dirty="0" smtClean="0"/>
              <a:t>  </a:t>
            </a:r>
            <a:r>
              <a:rPr lang="en-US" dirty="0" smtClean="0">
                <a:hlinkClick r:id="rId2"/>
              </a:rPr>
              <a:t>web application</a:t>
            </a:r>
            <a:r>
              <a:rPr lang="en-US" dirty="0" smtClean="0"/>
              <a:t> for analysis of dialect variation and </a:t>
            </a:r>
            <a:r>
              <a:rPr lang="en-US" dirty="0" smtClean="0">
                <a:hlinkClick r:id="rId3"/>
              </a:rPr>
              <a:t>introduction video</a:t>
            </a:r>
            <a:r>
              <a:rPr lang="en-US" dirty="0" smtClean="0"/>
              <a:t> (by the </a:t>
            </a:r>
            <a:r>
              <a:rPr lang="en-US" dirty="0" smtClean="0">
                <a:hlinkClick r:id="rId4"/>
              </a:rPr>
              <a:t>ADEPT</a:t>
            </a:r>
            <a:r>
              <a:rPr lang="en-US" dirty="0" smtClean="0"/>
              <a:t> subproject)</a:t>
            </a:r>
          </a:p>
          <a:p>
            <a:r>
              <a:rPr lang="nl-NL" dirty="0">
                <a:hlinkClick r:id="rId5"/>
              </a:rPr>
              <a:t>Adelheid project</a:t>
            </a:r>
            <a:r>
              <a:rPr lang="nl-NL" dirty="0"/>
              <a:t> </a:t>
            </a:r>
            <a:r>
              <a:rPr lang="nl-NL" dirty="0">
                <a:hlinkClick r:id="rId6"/>
              </a:rPr>
              <a:t>website</a:t>
            </a:r>
            <a:r>
              <a:rPr lang="nl-NL" dirty="0"/>
              <a:t>, </a:t>
            </a:r>
            <a:r>
              <a:rPr lang="nl-NL" dirty="0">
                <a:hlinkClick r:id="rId7"/>
              </a:rPr>
              <a:t>web service</a:t>
            </a:r>
            <a:r>
              <a:rPr lang="nl-NL" dirty="0"/>
              <a:t>, </a:t>
            </a:r>
            <a:r>
              <a:rPr lang="nl-NL" dirty="0" err="1">
                <a:hlinkClick r:id="rId8"/>
              </a:rPr>
              <a:t>tokenizer</a:t>
            </a:r>
            <a:r>
              <a:rPr lang="nl-NL" dirty="0"/>
              <a:t>, </a:t>
            </a:r>
            <a:r>
              <a:rPr lang="nl-NL" dirty="0">
                <a:hlinkClick r:id="rId9"/>
              </a:rPr>
              <a:t>lexicon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>
                <a:hlinkClick r:id="rId10"/>
              </a:rPr>
              <a:t>editor/</a:t>
            </a:r>
            <a:r>
              <a:rPr lang="nl-NL" dirty="0" err="1">
                <a:hlinkClick r:id="rId10"/>
              </a:rPr>
              <a:t>visualiser</a:t>
            </a:r>
            <a:r>
              <a:rPr lang="nl-NL" dirty="0"/>
              <a:t> : </a:t>
            </a:r>
            <a:r>
              <a:rPr lang="nl-NL" dirty="0" err="1"/>
              <a:t>tokenization</a:t>
            </a:r>
            <a:r>
              <a:rPr lang="nl-NL" dirty="0"/>
              <a:t>, </a:t>
            </a:r>
            <a:r>
              <a:rPr lang="nl-NL" dirty="0" err="1"/>
              <a:t>lemmatization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PoS-tagging</a:t>
            </a:r>
            <a:r>
              <a:rPr lang="nl-NL" dirty="0"/>
              <a:t> of </a:t>
            </a:r>
            <a:r>
              <a:rPr lang="nl-NL" dirty="0" err="1"/>
              <a:t>Historical</a:t>
            </a:r>
            <a:r>
              <a:rPr lang="nl-NL" dirty="0"/>
              <a:t> </a:t>
            </a:r>
            <a:r>
              <a:rPr lang="nl-NL" dirty="0" smtClean="0"/>
              <a:t>Dutch (14th </a:t>
            </a:r>
            <a:r>
              <a:rPr lang="nl-NL" dirty="0" err="1" smtClean="0"/>
              <a:t>century</a:t>
            </a:r>
            <a:r>
              <a:rPr lang="nl-NL" dirty="0" smtClean="0"/>
              <a:t>)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nl-NL" dirty="0"/>
              <a:t>INL Corpus Hedendaags Nederlands (</a:t>
            </a:r>
            <a:r>
              <a:rPr lang="nl-NL" dirty="0" err="1"/>
              <a:t>Contemporary</a:t>
            </a:r>
            <a:r>
              <a:rPr lang="nl-NL" dirty="0"/>
              <a:t> Dutch Corpus) </a:t>
            </a:r>
            <a:r>
              <a:rPr lang="nl-NL" dirty="0">
                <a:hlinkClick r:id="rId2"/>
              </a:rPr>
              <a:t>Search </a:t>
            </a:r>
            <a:r>
              <a:rPr lang="nl-NL" dirty="0" smtClean="0">
                <a:hlinkClick r:id="rId2"/>
              </a:rPr>
              <a:t>Interface</a:t>
            </a:r>
            <a:endParaRPr lang="nl-NL" dirty="0" smtClean="0"/>
          </a:p>
          <a:p>
            <a:r>
              <a:rPr lang="en-GB" dirty="0">
                <a:hlinkClick r:id="rId3"/>
              </a:rPr>
              <a:t>FESLI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Search application for search in language selective impairment acquisition data </a:t>
            </a:r>
            <a:endParaRPr lang="nl-NL" dirty="0" smtClean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282285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TTNWW </a:t>
            </a:r>
            <a:r>
              <a:rPr lang="en-US" dirty="0" smtClean="0">
                <a:hlinkClick r:id="rId2"/>
              </a:rPr>
              <a:t>workflow system</a:t>
            </a:r>
            <a:r>
              <a:rPr lang="en-US" dirty="0" smtClean="0"/>
              <a:t> (result of CLARIN-NL / CLARIN Flanders Cooperation)</a:t>
            </a:r>
          </a:p>
          <a:p>
            <a:pPr lvl="1"/>
            <a:r>
              <a:rPr lang="en-US" dirty="0" smtClean="0"/>
              <a:t>Spelling </a:t>
            </a:r>
            <a:r>
              <a:rPr lang="en-US" dirty="0" err="1" smtClean="0"/>
              <a:t>normalisation</a:t>
            </a:r>
            <a:endParaRPr lang="en-US" dirty="0" smtClean="0"/>
          </a:p>
          <a:p>
            <a:pPr lvl="1"/>
            <a:r>
              <a:rPr lang="en-US" dirty="0" smtClean="0"/>
              <a:t>Part of Speech-tagging</a:t>
            </a:r>
          </a:p>
          <a:p>
            <a:pPr lvl="1"/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Named Entity Recognition</a:t>
            </a:r>
          </a:p>
          <a:p>
            <a:pPr lvl="1"/>
            <a:r>
              <a:rPr lang="en-US" dirty="0" smtClean="0"/>
              <a:t>Semantic Role Assignment</a:t>
            </a:r>
          </a:p>
          <a:p>
            <a:pPr lvl="1"/>
            <a:r>
              <a:rPr lang="en-US" dirty="0" smtClean="0"/>
              <a:t>Assignment of co-referential relations</a:t>
            </a:r>
          </a:p>
          <a:p>
            <a:pPr lvl="1"/>
            <a:r>
              <a:rPr lang="en-US" dirty="0" smtClean="0"/>
              <a:t>Transcription of speech files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Brief overview of CLARIN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Illustration of one tool: </a:t>
            </a:r>
            <a:r>
              <a:rPr lang="en-US" b="1" dirty="0" err="1" smtClean="0"/>
              <a:t>GrETEL</a:t>
            </a: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Conclusions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678678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is GrETEL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Treebanks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Example Parse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Searching in treebanks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Searching with GreTel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Searching with GreTel: </a:t>
            </a:r>
            <a:r>
              <a:rPr lang="en-US" sz="2800" dirty="0" smtClean="0"/>
              <a:t>Limitations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Comparison with Google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46028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Gr</a:t>
            </a:r>
            <a:r>
              <a:rPr lang="en-US" sz="2800" dirty="0" smtClean="0"/>
              <a:t>eedy </a:t>
            </a:r>
            <a:r>
              <a:rPr lang="en-US" sz="2800" b="1" dirty="0" smtClean="0"/>
              <a:t>E</a:t>
            </a:r>
            <a:r>
              <a:rPr lang="en-US" sz="2800" dirty="0" smtClean="0"/>
              <a:t>xtraction of </a:t>
            </a:r>
            <a:r>
              <a:rPr lang="en-US" sz="2800" b="1" dirty="0" smtClean="0"/>
              <a:t>T</a:t>
            </a:r>
            <a:r>
              <a:rPr lang="en-US" sz="2800" dirty="0" smtClean="0"/>
              <a:t>rees for </a:t>
            </a:r>
            <a:r>
              <a:rPr lang="en-US" sz="2800" b="1" dirty="0" smtClean="0"/>
              <a:t>E</a:t>
            </a:r>
            <a:r>
              <a:rPr lang="en-US" sz="2800" dirty="0" smtClean="0"/>
              <a:t>mpirical </a:t>
            </a:r>
            <a:r>
              <a:rPr lang="en-US" sz="2800" b="1" dirty="0" smtClean="0"/>
              <a:t>L</a:t>
            </a:r>
            <a:r>
              <a:rPr lang="en-US" sz="2800" dirty="0" smtClean="0"/>
              <a:t>inguistics</a:t>
            </a:r>
          </a:p>
          <a:p>
            <a:pPr>
              <a:lnSpc>
                <a:spcPct val="80000"/>
              </a:lnSpc>
            </a:pPr>
            <a:r>
              <a:rPr lang="en-US" sz="2800" i="1" dirty="0" smtClean="0"/>
              <a:t>Web</a:t>
            </a:r>
            <a:r>
              <a:rPr lang="en-US" sz="2800" dirty="0" smtClean="0"/>
              <a:t> </a:t>
            </a:r>
            <a:r>
              <a:rPr lang="en-US" sz="2800" i="1" dirty="0" smtClean="0"/>
              <a:t>application</a:t>
            </a:r>
            <a:r>
              <a:rPr lang="en-US" sz="2800" dirty="0" smtClean="0"/>
              <a:t> for </a:t>
            </a:r>
            <a:r>
              <a:rPr lang="en-US" sz="2800" i="1" dirty="0" smtClean="0"/>
              <a:t>intelligent searching</a:t>
            </a:r>
            <a:r>
              <a:rPr lang="en-US" sz="2800" dirty="0" smtClean="0"/>
              <a:t> in </a:t>
            </a:r>
            <a:r>
              <a:rPr lang="en-US" sz="2800" i="1" dirty="0" smtClean="0"/>
              <a:t>treebanks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Web: </a:t>
            </a:r>
            <a:r>
              <a:rPr lang="en-US" sz="2400" dirty="0" smtClean="0"/>
              <a:t>on the world wide web, accessible via internet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Application: </a:t>
            </a:r>
            <a:r>
              <a:rPr lang="en-US" sz="2400" dirty="0" smtClean="0"/>
              <a:t> software with a user interface targeted at a specific user group: for GrETEL: </a:t>
            </a:r>
            <a:r>
              <a:rPr lang="en-US" sz="2400" i="1" dirty="0" smtClean="0"/>
              <a:t>linguists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Intelligent searching:</a:t>
            </a:r>
            <a:r>
              <a:rPr lang="en-US" sz="2400" dirty="0" smtClean="0"/>
              <a:t> searching in a more sophisticated way than just searching for </a:t>
            </a:r>
            <a:r>
              <a:rPr lang="en-US" sz="2400" i="1" dirty="0" smtClean="0"/>
              <a:t>strings (sequences of characters</a:t>
            </a:r>
            <a:r>
              <a:rPr lang="en-US" sz="2400" dirty="0" smtClean="0"/>
              <a:t>), as Google does</a:t>
            </a:r>
            <a:endParaRPr lang="en-US" sz="2400" i="1" dirty="0" smtClean="0"/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Treebank:  </a:t>
            </a:r>
            <a:r>
              <a:rPr lang="en-US" sz="2400" dirty="0" smtClean="0"/>
              <a:t>a </a:t>
            </a:r>
            <a:r>
              <a:rPr lang="en-US" sz="2400" i="1" dirty="0" smtClean="0"/>
              <a:t>text corpus </a:t>
            </a:r>
            <a:r>
              <a:rPr lang="en-US" sz="2400" dirty="0" smtClean="0"/>
              <a:t>with for each sentence</a:t>
            </a:r>
            <a:r>
              <a:rPr lang="en-US" sz="2400" i="1" dirty="0" smtClean="0"/>
              <a:t> a syntactic parse (Dutch: </a:t>
            </a:r>
            <a:r>
              <a:rPr lang="en-US" sz="2400" i="1" dirty="0" err="1" smtClean="0"/>
              <a:t>ontleding</a:t>
            </a:r>
            <a:r>
              <a:rPr lang="en-US" sz="2400" i="1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Syntactic parse</a:t>
            </a:r>
            <a:r>
              <a:rPr lang="en-US" sz="2400" dirty="0" smtClean="0"/>
              <a:t> is usually in the form of a </a:t>
            </a:r>
            <a:r>
              <a:rPr lang="en-US" sz="2400" i="1" dirty="0" smtClean="0"/>
              <a:t>tree </a:t>
            </a:r>
            <a:r>
              <a:rPr lang="en-US" sz="2400" dirty="0" smtClean="0"/>
              <a:t>(hence </a:t>
            </a:r>
            <a:r>
              <a:rPr lang="en-US" sz="2400" i="1" dirty="0" smtClean="0"/>
              <a:t>treebank)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GrETEL </a:t>
            </a:r>
            <a:r>
              <a:rPr lang="en-US" sz="2400" dirty="0" smtClean="0"/>
              <a:t>applies to the </a:t>
            </a:r>
            <a:r>
              <a:rPr lang="en-US" sz="2400" i="1" dirty="0" smtClean="0"/>
              <a:t> LASSY-Small</a:t>
            </a:r>
            <a:r>
              <a:rPr lang="en-US" sz="2400" dirty="0" smtClean="0"/>
              <a:t> and </a:t>
            </a:r>
            <a:r>
              <a:rPr lang="en-US" sz="2400" i="1" dirty="0" smtClean="0"/>
              <a:t>CGN</a:t>
            </a:r>
            <a:r>
              <a:rPr lang="en-US" sz="2400" dirty="0" smtClean="0"/>
              <a:t> treebanks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>
                <a:hlinkClick r:id="rId2"/>
              </a:rPr>
              <a:t>http://nederbooms.ccl.kuleuven.be/eng/aboutgretel</a:t>
            </a:r>
            <a:r>
              <a:rPr lang="en-US" sz="2400" i="1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693403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Brief overview of CLARIN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Illustration of one tool: </a:t>
            </a:r>
            <a:r>
              <a:rPr lang="en-US" dirty="0" err="1" smtClean="0"/>
              <a:t>GrETEL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Conclusions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 smtClean="0"/>
              <a:t>LASSY-Small: treebank for </a:t>
            </a:r>
            <a:r>
              <a:rPr lang="en-GB" sz="2800" i="1" dirty="0" smtClean="0"/>
              <a:t>written</a:t>
            </a:r>
            <a:r>
              <a:rPr lang="en-GB" sz="2800" dirty="0" smtClean="0"/>
              <a:t> Dutch 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CGN treebank: for </a:t>
            </a:r>
            <a:r>
              <a:rPr lang="en-GB" sz="2800" i="1" dirty="0" smtClean="0"/>
              <a:t>spoken</a:t>
            </a:r>
            <a:r>
              <a:rPr lang="en-GB" sz="2800" dirty="0" smtClean="0"/>
              <a:t> Dutch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CGN= Corpus </a:t>
            </a:r>
            <a:r>
              <a:rPr lang="en-GB" sz="2400" dirty="0" err="1" smtClean="0"/>
              <a:t>Gesproken</a:t>
            </a:r>
            <a:r>
              <a:rPr lang="en-GB" sz="2400" dirty="0" smtClean="0"/>
              <a:t> </a:t>
            </a:r>
            <a:r>
              <a:rPr lang="en-GB" sz="2400" dirty="0" err="1" smtClean="0"/>
              <a:t>Nederlands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Both are encoded in </a:t>
            </a:r>
            <a:r>
              <a:rPr lang="en-GB" i="1" dirty="0" smtClean="0">
                <a:hlinkClick r:id="rId2"/>
              </a:rPr>
              <a:t>XML</a:t>
            </a:r>
            <a:endParaRPr lang="en-GB" i="1" dirty="0" smtClean="0"/>
          </a:p>
          <a:p>
            <a:pPr lvl="1">
              <a:lnSpc>
                <a:spcPct val="80000"/>
              </a:lnSpc>
            </a:pPr>
            <a:r>
              <a:rPr lang="en-GB" i="1" dirty="0" smtClean="0"/>
              <a:t>XML= </a:t>
            </a:r>
            <a:r>
              <a:rPr lang="en-GB" i="1" dirty="0" err="1" smtClean="0"/>
              <a:t>eXtensible</a:t>
            </a:r>
            <a:r>
              <a:rPr lang="en-GB" i="1" dirty="0" smtClean="0"/>
              <a:t> Mark-up Language</a:t>
            </a:r>
          </a:p>
          <a:p>
            <a:pPr lvl="1">
              <a:lnSpc>
                <a:spcPct val="80000"/>
              </a:lnSpc>
            </a:pPr>
            <a:r>
              <a:rPr lang="en-GB" i="1" dirty="0" smtClean="0">
                <a:hlinkClick r:id="rId3"/>
              </a:rPr>
              <a:t>W3C</a:t>
            </a:r>
            <a:r>
              <a:rPr lang="en-GB" i="1" dirty="0" smtClean="0"/>
              <a:t> standard </a:t>
            </a:r>
            <a:r>
              <a:rPr lang="en-GB" dirty="0" smtClean="0"/>
              <a:t>for the exchange of data </a:t>
            </a:r>
            <a:endParaRPr lang="en-GB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Treebanks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33233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 smtClean="0"/>
              <a:t>LASSY-Small: treebank for </a:t>
            </a:r>
            <a:r>
              <a:rPr lang="en-GB" sz="2800" i="1" dirty="0" smtClean="0"/>
              <a:t>written</a:t>
            </a:r>
            <a:r>
              <a:rPr lang="en-GB" sz="2800" dirty="0" smtClean="0"/>
              <a:t> Dutch 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CGN treebank: for </a:t>
            </a:r>
            <a:r>
              <a:rPr lang="en-GB" sz="2800" i="1" dirty="0" smtClean="0"/>
              <a:t>spoken</a:t>
            </a:r>
            <a:r>
              <a:rPr lang="en-GB" sz="2800" dirty="0" smtClean="0"/>
              <a:t> Dutch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CGN= Corpus </a:t>
            </a:r>
            <a:r>
              <a:rPr lang="en-GB" sz="2400" dirty="0" err="1" smtClean="0"/>
              <a:t>Gesproken</a:t>
            </a:r>
            <a:r>
              <a:rPr lang="en-GB" sz="2400" dirty="0" smtClean="0"/>
              <a:t> </a:t>
            </a:r>
            <a:r>
              <a:rPr lang="en-GB" sz="2400" dirty="0" err="1" smtClean="0"/>
              <a:t>Nederlands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Both are encoded in </a:t>
            </a:r>
            <a:r>
              <a:rPr lang="en-GB" i="1" dirty="0" smtClean="0">
                <a:hlinkClick r:id="rId2"/>
              </a:rPr>
              <a:t>XML</a:t>
            </a:r>
            <a:endParaRPr lang="en-GB" i="1" dirty="0" smtClean="0"/>
          </a:p>
          <a:p>
            <a:pPr lvl="1">
              <a:lnSpc>
                <a:spcPct val="80000"/>
              </a:lnSpc>
            </a:pPr>
            <a:r>
              <a:rPr lang="en-GB" i="1" dirty="0" smtClean="0"/>
              <a:t>XML= </a:t>
            </a:r>
            <a:r>
              <a:rPr lang="en-GB" i="1" dirty="0" err="1" smtClean="0"/>
              <a:t>eXtensible</a:t>
            </a:r>
            <a:r>
              <a:rPr lang="en-GB" i="1" dirty="0" smtClean="0"/>
              <a:t> Mark-up Language</a:t>
            </a:r>
          </a:p>
          <a:p>
            <a:pPr lvl="1">
              <a:lnSpc>
                <a:spcPct val="80000"/>
              </a:lnSpc>
            </a:pPr>
            <a:r>
              <a:rPr lang="en-GB" i="1" dirty="0" smtClean="0">
                <a:hlinkClick r:id="rId3"/>
              </a:rPr>
              <a:t>W3C</a:t>
            </a:r>
            <a:r>
              <a:rPr lang="en-GB" i="1" dirty="0" smtClean="0"/>
              <a:t> standard </a:t>
            </a:r>
            <a:r>
              <a:rPr lang="en-GB" dirty="0" smtClean="0"/>
              <a:t>for the exchange of data </a:t>
            </a:r>
            <a:endParaRPr lang="en-GB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8820472" cy="52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6081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In XML (simplified):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&lt;node </a:t>
            </a:r>
            <a:r>
              <a:rPr lang="en-US" sz="2400" dirty="0" err="1" smtClean="0"/>
              <a:t>rel</a:t>
            </a:r>
            <a:r>
              <a:rPr lang="en-US" sz="2400" dirty="0" smtClean="0"/>
              <a:t> = "top"</a:t>
            </a:r>
            <a:r>
              <a:rPr lang="en-US" sz="2400" i="1" dirty="0" smtClean="0"/>
              <a:t> </a:t>
            </a:r>
            <a:r>
              <a:rPr lang="en-US" sz="2400" dirty="0" smtClean="0"/>
              <a:t>cat="top"&gt;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&lt;node </a:t>
            </a:r>
            <a:r>
              <a:rPr lang="en-US" sz="2400" dirty="0" err="1" smtClean="0"/>
              <a:t>rel</a:t>
            </a:r>
            <a:r>
              <a:rPr lang="en-US" sz="2400" dirty="0" smtClean="0"/>
              <a:t> = "--" cat="</a:t>
            </a:r>
            <a:r>
              <a:rPr lang="en-US" sz="2400" dirty="0" err="1" smtClean="0"/>
              <a:t>smain</a:t>
            </a:r>
            <a:r>
              <a:rPr lang="en-US" sz="2400" dirty="0" smtClean="0"/>
              <a:t>"&gt;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&lt;node </a:t>
            </a:r>
            <a:r>
              <a:rPr lang="en-US" sz="2400" dirty="0" err="1" smtClean="0"/>
              <a:t>rel</a:t>
            </a:r>
            <a:r>
              <a:rPr lang="en-US" sz="2400" dirty="0" smtClean="0"/>
              <a:t>="</a:t>
            </a:r>
            <a:r>
              <a:rPr lang="en-US" sz="2400" dirty="0" err="1" smtClean="0"/>
              <a:t>su</a:t>
            </a:r>
            <a:r>
              <a:rPr lang="en-US" sz="2400" dirty="0" smtClean="0"/>
              <a:t>" pos="</a:t>
            </a:r>
            <a:r>
              <a:rPr lang="en-US" sz="2400" dirty="0" err="1" smtClean="0"/>
              <a:t>pron</a:t>
            </a:r>
            <a:r>
              <a:rPr lang="en-US" sz="2400" dirty="0" smtClean="0"/>
              <a:t>" root="</a:t>
            </a:r>
            <a:r>
              <a:rPr lang="en-US" sz="2400" dirty="0" err="1" smtClean="0"/>
              <a:t>hij</a:t>
            </a:r>
            <a:r>
              <a:rPr lang="en-US" sz="2400" dirty="0" smtClean="0"/>
              <a:t>"/&gt;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&lt;node </a:t>
            </a:r>
            <a:r>
              <a:rPr lang="en-US" sz="2400" dirty="0" err="1" smtClean="0"/>
              <a:t>rel</a:t>
            </a:r>
            <a:r>
              <a:rPr lang="en-US" sz="2400" dirty="0" smtClean="0"/>
              <a:t>="</a:t>
            </a:r>
            <a:r>
              <a:rPr lang="en-US" sz="2400" dirty="0" err="1" smtClean="0"/>
              <a:t>hd</a:t>
            </a:r>
            <a:r>
              <a:rPr lang="en-US" sz="2400" dirty="0" smtClean="0"/>
              <a:t>" pos="verb" root="</a:t>
            </a:r>
            <a:r>
              <a:rPr lang="en-US" sz="2400" dirty="0" err="1" smtClean="0"/>
              <a:t>koop</a:t>
            </a:r>
            <a:r>
              <a:rPr lang="en-US" sz="2400" dirty="0" smtClean="0"/>
              <a:t>"/&gt;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&lt;node </a:t>
            </a:r>
            <a:r>
              <a:rPr lang="en-US" sz="2400" dirty="0" err="1" smtClean="0"/>
              <a:t>rel</a:t>
            </a:r>
            <a:r>
              <a:rPr lang="en-US" sz="2400" dirty="0" smtClean="0"/>
              <a:t>="obj1" cat="</a:t>
            </a:r>
            <a:r>
              <a:rPr lang="en-US" sz="2400" dirty="0" err="1" smtClean="0"/>
              <a:t>np</a:t>
            </a:r>
            <a:r>
              <a:rPr lang="en-US" sz="2400" dirty="0" smtClean="0"/>
              <a:t>"&gt;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   &lt;node </a:t>
            </a:r>
            <a:r>
              <a:rPr lang="en-US" sz="2400" dirty="0" err="1" smtClean="0"/>
              <a:t>rel</a:t>
            </a:r>
            <a:r>
              <a:rPr lang="en-US" sz="2400" dirty="0" smtClean="0"/>
              <a:t>="</a:t>
            </a:r>
            <a:r>
              <a:rPr lang="en-US" sz="2400" dirty="0" err="1" smtClean="0"/>
              <a:t>det</a:t>
            </a:r>
            <a:r>
              <a:rPr lang="en-US" sz="2400" dirty="0" smtClean="0"/>
              <a:t>" pos="</a:t>
            </a:r>
            <a:r>
              <a:rPr lang="en-US" sz="2400" dirty="0" err="1" smtClean="0"/>
              <a:t>det</a:t>
            </a:r>
            <a:r>
              <a:rPr lang="en-US" sz="2400" dirty="0" smtClean="0"/>
              <a:t>" root="</a:t>
            </a:r>
            <a:r>
              <a:rPr lang="en-US" sz="2400" dirty="0" err="1" smtClean="0"/>
              <a:t>een</a:t>
            </a:r>
            <a:r>
              <a:rPr lang="en-US" sz="2400" dirty="0" smtClean="0"/>
              <a:t>"/&gt;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   &lt;node </a:t>
            </a:r>
            <a:r>
              <a:rPr lang="en-US" sz="2400" dirty="0" err="1" smtClean="0"/>
              <a:t>rel</a:t>
            </a:r>
            <a:r>
              <a:rPr lang="en-US" sz="2400" dirty="0" smtClean="0"/>
              <a:t>="</a:t>
            </a:r>
            <a:r>
              <a:rPr lang="en-US" sz="2400" dirty="0" err="1" smtClean="0"/>
              <a:t>hd</a:t>
            </a:r>
            <a:r>
              <a:rPr lang="en-US" sz="2400" dirty="0" smtClean="0"/>
              <a:t>"  pos="noun" root="</a:t>
            </a:r>
            <a:r>
              <a:rPr lang="en-US" sz="2400" dirty="0" err="1" smtClean="0"/>
              <a:t>boek</a:t>
            </a:r>
            <a:r>
              <a:rPr lang="en-US" sz="2400" dirty="0" smtClean="0"/>
              <a:t>"/&gt;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   &lt;/node&gt;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&lt;/node&gt;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&lt;/node&gt;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Parse (XML)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133257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‘</a:t>
            </a:r>
            <a:r>
              <a:rPr lang="en-US" sz="2800" dirty="0" err="1" smtClean="0"/>
              <a:t>taalkundige</a:t>
            </a:r>
            <a:r>
              <a:rPr lang="en-US" sz="2800" dirty="0" smtClean="0"/>
              <a:t> </a:t>
            </a:r>
            <a:r>
              <a:rPr lang="en-US" sz="2800" dirty="0" err="1" smtClean="0">
                <a:hlinkClick r:id="rId2"/>
              </a:rPr>
              <a:t>ontleding</a:t>
            </a:r>
            <a:r>
              <a:rPr lang="en-US" sz="2800" dirty="0" smtClean="0"/>
              <a:t>’ (‘dependency analysis’)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Grammatical relation</a:t>
            </a:r>
            <a:r>
              <a:rPr lang="en-US" sz="2400" dirty="0" smtClean="0"/>
              <a:t> (</a:t>
            </a:r>
            <a:r>
              <a:rPr lang="en-US" sz="2400" dirty="0" err="1" smtClean="0"/>
              <a:t>rel</a:t>
            </a:r>
            <a:r>
              <a:rPr lang="en-US" sz="2400" dirty="0" smtClean="0"/>
              <a:t>) of constituents: subject (</a:t>
            </a:r>
            <a:r>
              <a:rPr lang="en-US" sz="2400" dirty="0" err="1" smtClean="0"/>
              <a:t>su</a:t>
            </a:r>
            <a:r>
              <a:rPr lang="en-US" sz="2400" dirty="0" smtClean="0"/>
              <a:t>), direct object (obj1), head (</a:t>
            </a:r>
            <a:r>
              <a:rPr lang="en-US" sz="2400" dirty="0" err="1" smtClean="0"/>
              <a:t>hd</a:t>
            </a:r>
            <a:r>
              <a:rPr lang="en-US" sz="2400" dirty="0" smtClean="0"/>
              <a:t>), determiner (</a:t>
            </a:r>
            <a:r>
              <a:rPr lang="en-US" sz="2400" dirty="0" err="1" smtClean="0"/>
              <a:t>det</a:t>
            </a:r>
            <a:r>
              <a:rPr lang="en-US" sz="2400" dirty="0" smtClean="0"/>
              <a:t>), ….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‘</a:t>
            </a:r>
            <a:r>
              <a:rPr lang="en-US" sz="2800" dirty="0" err="1" smtClean="0"/>
              <a:t>redekundige</a:t>
            </a:r>
            <a:r>
              <a:rPr lang="en-US" sz="2800" dirty="0" smtClean="0"/>
              <a:t> </a:t>
            </a:r>
            <a:r>
              <a:rPr lang="en-US" sz="2800" dirty="0" err="1" smtClean="0">
                <a:hlinkClick r:id="rId2"/>
              </a:rPr>
              <a:t>ontleding</a:t>
            </a:r>
            <a:r>
              <a:rPr lang="en-US" sz="2800" dirty="0" smtClean="0"/>
              <a:t>’ (‘</a:t>
            </a:r>
            <a:r>
              <a:rPr lang="en-US" sz="2800" dirty="0" err="1" smtClean="0"/>
              <a:t>categorial</a:t>
            </a:r>
            <a:r>
              <a:rPr lang="en-US" sz="2800" dirty="0" smtClean="0"/>
              <a:t> analysis’)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Part of Speech </a:t>
            </a:r>
            <a:r>
              <a:rPr lang="en-US" sz="2400" dirty="0" smtClean="0"/>
              <a:t>(pos): pronoun (</a:t>
            </a:r>
            <a:r>
              <a:rPr lang="en-US" sz="2400" dirty="0" err="1" smtClean="0"/>
              <a:t>pron</a:t>
            </a:r>
            <a:r>
              <a:rPr lang="en-US" sz="2400" dirty="0" smtClean="0"/>
              <a:t>), verb (verb), determiner (</a:t>
            </a:r>
            <a:r>
              <a:rPr lang="en-US" sz="2400" dirty="0" err="1" smtClean="0"/>
              <a:t>det</a:t>
            </a:r>
            <a:r>
              <a:rPr lang="en-US" sz="2400" dirty="0" smtClean="0"/>
              <a:t>), noun (noun), …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Syntactic</a:t>
            </a:r>
            <a:r>
              <a:rPr lang="en-US" sz="2000" i="1" dirty="0" smtClean="0"/>
              <a:t> </a:t>
            </a:r>
            <a:r>
              <a:rPr lang="en-US" sz="2400" i="1" dirty="0" smtClean="0"/>
              <a:t>category </a:t>
            </a:r>
            <a:r>
              <a:rPr lang="en-US" sz="2400" dirty="0" smtClean="0"/>
              <a:t>(cat) : utterance (top), main clause (</a:t>
            </a:r>
            <a:r>
              <a:rPr lang="en-US" sz="2400" dirty="0" err="1" smtClean="0"/>
              <a:t>smain</a:t>
            </a:r>
            <a:r>
              <a:rPr lang="en-US" sz="2400" dirty="0" smtClean="0"/>
              <a:t>), noun phrase (</a:t>
            </a:r>
            <a:r>
              <a:rPr lang="en-US" sz="2400" dirty="0" err="1" smtClean="0"/>
              <a:t>np</a:t>
            </a:r>
            <a:r>
              <a:rPr lang="en-US" sz="2400" dirty="0" smtClean="0"/>
              <a:t>), …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Order in the Lassy and CGN trees is NOT significant. Order is encoded by attributes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(not represented in the simplified example)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316429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 smtClean="0"/>
              <a:t>Usually formulated in a programming language for queries (query language)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Query languages to search in XML documents:</a:t>
            </a:r>
          </a:p>
          <a:p>
            <a:pPr lvl="1">
              <a:lnSpc>
                <a:spcPct val="80000"/>
              </a:lnSpc>
            </a:pPr>
            <a:r>
              <a:rPr lang="en-GB" sz="2400" dirty="0" err="1" smtClean="0">
                <a:hlinkClick r:id="rId2"/>
              </a:rPr>
              <a:t>Xpath</a:t>
            </a:r>
            <a:r>
              <a:rPr lang="en-GB" sz="2400" dirty="0" smtClean="0"/>
              <a:t>, </a:t>
            </a:r>
            <a:r>
              <a:rPr lang="en-GB" sz="2400" dirty="0" err="1" smtClean="0">
                <a:hlinkClick r:id="rId3"/>
              </a:rPr>
              <a:t>Xquery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Simple  Example query in </a:t>
            </a:r>
            <a:r>
              <a:rPr lang="en-GB" dirty="0" err="1" smtClean="0"/>
              <a:t>Xpath</a:t>
            </a:r>
            <a:r>
              <a:rPr lang="en-GB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//node[@cat="</a:t>
            </a:r>
            <a:r>
              <a:rPr lang="en-US" dirty="0" err="1" smtClean="0"/>
              <a:t>ap</a:t>
            </a:r>
            <a:r>
              <a:rPr lang="en-US" dirty="0" smtClean="0"/>
              <a:t>" and node[@</a:t>
            </a:r>
            <a:r>
              <a:rPr lang="en-US" dirty="0" err="1" smtClean="0"/>
              <a:t>rel</a:t>
            </a:r>
            <a:r>
              <a:rPr lang="en-US" dirty="0" smtClean="0"/>
              <a:t>="mod" and @pos="</a:t>
            </a:r>
            <a:r>
              <a:rPr lang="en-US" dirty="0" err="1" smtClean="0"/>
              <a:t>adj</a:t>
            </a:r>
            <a:r>
              <a:rPr lang="en-US" dirty="0" smtClean="0"/>
              <a:t>"]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</a:t>
            </a:r>
            <a:r>
              <a:rPr lang="en-US" dirty="0" err="1" smtClean="0"/>
              <a:t>adj</a:t>
            </a:r>
            <a:r>
              <a:rPr lang="en-US" dirty="0" smtClean="0"/>
              <a:t>"]]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Treebanks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991338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Treebanks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63858"/>
              </p:ext>
            </p:extLst>
          </p:nvPr>
        </p:nvGraphicFramePr>
        <p:xfrm>
          <a:off x="1187624" y="1052736"/>
          <a:ext cx="6768752" cy="518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41820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418203">
                <a:tc>
                  <a:txBody>
                    <a:bodyPr/>
                    <a:lstStyle/>
                    <a:p>
                      <a:r>
                        <a:rPr lang="en-US" dirty="0" smtClean="0"/>
                        <a:t>//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Anywhere</a:t>
                      </a:r>
                      <a:r>
                        <a:rPr lang="en-US" baseline="0" dirty="0" smtClean="0"/>
                        <a:t> in the tree</a:t>
                      </a:r>
                      <a:endParaRPr lang="en-US" dirty="0"/>
                    </a:p>
                  </a:txBody>
                  <a:tcPr/>
                </a:tc>
              </a:tr>
              <a:tr h="418203">
                <a:tc>
                  <a:txBody>
                    <a:bodyPr/>
                    <a:lstStyle/>
                    <a:p>
                      <a:r>
                        <a:rPr lang="en-US" dirty="0" smtClean="0"/>
                        <a:t>Node[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node</a:t>
                      </a:r>
                      <a:endParaRPr lang="en-US" dirty="0"/>
                    </a:p>
                  </a:txBody>
                  <a:tcPr/>
                </a:tc>
              </a:tr>
              <a:tr h="721830">
                <a:tc>
                  <a:txBody>
                    <a:bodyPr/>
                    <a:lstStyle/>
                    <a:p>
                      <a:r>
                        <a:rPr lang="en-US" dirty="0" smtClean="0"/>
                        <a:t>@cat="</a:t>
                      </a:r>
                      <a:r>
                        <a:rPr lang="en-US" dirty="0" err="1" smtClean="0"/>
                        <a:t>ap</a:t>
                      </a:r>
                      <a:r>
                        <a:rPr lang="en-US" dirty="0" smtClean="0"/>
                        <a:t>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which feature</a:t>
                      </a:r>
                      <a:r>
                        <a:rPr lang="en-US" dirty="0" smtClean="0"/>
                        <a:t> ‘cat’ has value ‘</a:t>
                      </a:r>
                      <a:r>
                        <a:rPr lang="en-US" dirty="0" err="1" smtClean="0"/>
                        <a:t>ap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</a:tr>
              <a:tr h="418203">
                <a:tc>
                  <a:txBody>
                    <a:bodyPr/>
                    <a:lstStyle/>
                    <a:p>
                      <a:r>
                        <a:rPr lang="en-US" dirty="0" smtClean="0"/>
                        <a:t>and node[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 that contains</a:t>
                      </a:r>
                      <a:r>
                        <a:rPr lang="en-US" baseline="0" dirty="0" smtClean="0"/>
                        <a:t> a node</a:t>
                      </a:r>
                      <a:endParaRPr lang="en-US" dirty="0"/>
                    </a:p>
                  </a:txBody>
                  <a:tcPr/>
                </a:tc>
              </a:tr>
              <a:tr h="1031186">
                <a:tc>
                  <a:txBody>
                    <a:bodyPr/>
                    <a:lstStyle/>
                    <a:p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rel</a:t>
                      </a:r>
                      <a:r>
                        <a:rPr lang="en-US" dirty="0" smtClean="0"/>
                        <a:t>="mod" and @pos="</a:t>
                      </a:r>
                      <a:r>
                        <a:rPr lang="en-US" dirty="0" err="1" smtClean="0"/>
                        <a:t>adj</a:t>
                      </a:r>
                      <a:r>
                        <a:rPr lang="en-US" dirty="0" smtClean="0"/>
                        <a:t>“ 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which feature ‘</a:t>
                      </a:r>
                      <a:r>
                        <a:rPr lang="en-US" baseline="0" dirty="0" err="1" smtClean="0"/>
                        <a:t>rel</a:t>
                      </a:r>
                      <a:r>
                        <a:rPr lang="en-US" baseline="0" dirty="0" smtClean="0"/>
                        <a:t>’ has value ‘mod’ and feature ‘</a:t>
                      </a:r>
                      <a:r>
                        <a:rPr lang="en-US" baseline="0" dirty="0" err="1" smtClean="0"/>
                        <a:t>pos</a:t>
                      </a:r>
                      <a:r>
                        <a:rPr lang="en-US" baseline="0" dirty="0" smtClean="0"/>
                        <a:t>’ has value ‘</a:t>
                      </a:r>
                      <a:r>
                        <a:rPr lang="en-US" baseline="0" dirty="0" err="1" smtClean="0"/>
                        <a:t>adj</a:t>
                      </a:r>
                      <a:r>
                        <a:rPr lang="en-US" baseline="0" dirty="0" smtClean="0"/>
                        <a:t>’</a:t>
                      </a:r>
                      <a:endParaRPr lang="en-US" dirty="0"/>
                    </a:p>
                  </a:txBody>
                  <a:tcPr/>
                </a:tc>
              </a:tr>
              <a:tr h="418203">
                <a:tc>
                  <a:txBody>
                    <a:bodyPr/>
                    <a:lstStyle/>
                    <a:p>
                      <a:r>
                        <a:rPr lang="en-US" dirty="0" smtClean="0"/>
                        <a:t>and node[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 a node</a:t>
                      </a:r>
                      <a:endParaRPr lang="en-US" dirty="0"/>
                    </a:p>
                  </a:txBody>
                  <a:tcPr/>
                </a:tc>
              </a:tr>
              <a:tr h="1340542">
                <a:tc>
                  <a:txBody>
                    <a:bodyPr/>
                    <a:lstStyle/>
                    <a:p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rel</a:t>
                      </a:r>
                      <a:r>
                        <a:rPr lang="en-US" dirty="0" smtClean="0"/>
                        <a:t>="</a:t>
                      </a:r>
                      <a:r>
                        <a:rPr lang="en-US" dirty="0" err="1" smtClean="0"/>
                        <a:t>hd</a:t>
                      </a:r>
                      <a:r>
                        <a:rPr lang="en-US" dirty="0" smtClean="0"/>
                        <a:t>" and @pos="</a:t>
                      </a:r>
                      <a:r>
                        <a:rPr lang="en-US" dirty="0" err="1" smtClean="0"/>
                        <a:t>adj</a:t>
                      </a:r>
                      <a:r>
                        <a:rPr lang="en-US" dirty="0" smtClean="0"/>
                        <a:t>"]]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which feature ‘</a:t>
                      </a:r>
                      <a:r>
                        <a:rPr lang="en-US" baseline="0" dirty="0" err="1" smtClean="0"/>
                        <a:t>rel</a:t>
                      </a:r>
                      <a:r>
                        <a:rPr lang="en-US" baseline="0" dirty="0" smtClean="0"/>
                        <a:t>’ has value ‘</a:t>
                      </a:r>
                      <a:r>
                        <a:rPr lang="en-US" baseline="0" dirty="0" err="1" smtClean="0"/>
                        <a:t>hd</a:t>
                      </a:r>
                      <a:r>
                        <a:rPr lang="en-US" baseline="0" dirty="0" smtClean="0"/>
                        <a:t>’ and feature ‘</a:t>
                      </a:r>
                      <a:r>
                        <a:rPr lang="en-US" baseline="0" dirty="0" err="1" smtClean="0"/>
                        <a:t>pos</a:t>
                      </a:r>
                      <a:r>
                        <a:rPr lang="en-US" baseline="0" dirty="0" smtClean="0"/>
                        <a:t>’ has value ‘</a:t>
                      </a:r>
                      <a:r>
                        <a:rPr lang="en-US" baseline="0" dirty="0" err="1" smtClean="0"/>
                        <a:t>adj</a:t>
                      </a:r>
                      <a:r>
                        <a:rPr lang="en-US" baseline="0" dirty="0" smtClean="0"/>
                        <a:t>’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2068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Or even: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dirty="0" smtClean="0"/>
              <a:t>//node[@cat="</a:t>
            </a:r>
            <a:r>
              <a:rPr lang="en-US" dirty="0" err="1" smtClean="0"/>
              <a:t>ppart</a:t>
            </a:r>
            <a:r>
              <a:rPr lang="en-US" dirty="0" smtClean="0"/>
              <a:t>" and node[@</a:t>
            </a:r>
            <a:r>
              <a:rPr lang="en-US" dirty="0" err="1" smtClean="0"/>
              <a:t>rel</a:t>
            </a:r>
            <a:r>
              <a:rPr lang="en-US" dirty="0" smtClean="0"/>
              <a:t>="obj2" and @cat="pp"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@pos="prep" and @root="</a:t>
            </a:r>
            <a:r>
              <a:rPr lang="en-US" dirty="0" err="1" smtClean="0"/>
              <a:t>aan</a:t>
            </a:r>
            <a:r>
              <a:rPr lang="en-US" dirty="0" smtClean="0"/>
              <a:t>" and @word="</a:t>
            </a:r>
            <a:r>
              <a:rPr lang="en-US" dirty="0" err="1" smtClean="0"/>
              <a:t>aan</a:t>
            </a:r>
            <a:r>
              <a:rPr lang="en-US" dirty="0" smtClean="0"/>
              <a:t>" and @begin &lt; ../../node[@</a:t>
            </a:r>
            <a:r>
              <a:rPr lang="en-US" dirty="0" err="1" smtClean="0"/>
              <a:t>rel</a:t>
            </a:r>
            <a:r>
              <a:rPr lang="en-US" dirty="0" smtClean="0"/>
              <a:t>="obj1" and @cat="</a:t>
            </a:r>
            <a:r>
              <a:rPr lang="en-US" dirty="0" err="1" smtClean="0"/>
              <a:t>np</a:t>
            </a:r>
            <a:r>
              <a:rPr lang="en-US" dirty="0" smtClean="0"/>
              <a:t>"]/node[@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@pos="noun"]/@begin]] and node[@</a:t>
            </a:r>
            <a:r>
              <a:rPr lang="en-US" dirty="0" err="1" smtClean="0"/>
              <a:t>rel</a:t>
            </a:r>
            <a:r>
              <a:rPr lang="en-US" dirty="0" smtClean="0"/>
              <a:t>="obj1" and @cat="</a:t>
            </a:r>
            <a:r>
              <a:rPr lang="en-US" dirty="0" err="1" smtClean="0"/>
              <a:t>np</a:t>
            </a:r>
            <a:r>
              <a:rPr lang="en-US" dirty="0" smtClean="0"/>
              <a:t>"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@pos="noun" and @begin &lt; ../../node[@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@pos="verb"]/@begin]]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@pos="verb"]] </a:t>
            </a:r>
            <a:endParaRPr lang="en-US" sz="2400" dirty="0" smtClean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This is too difficult!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Treebanks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521724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Problems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One must learn the </a:t>
            </a:r>
            <a:r>
              <a:rPr lang="en-US" dirty="0" err="1" smtClean="0"/>
              <a:t>Xpath</a:t>
            </a:r>
            <a:r>
              <a:rPr lang="en-US" dirty="0" smtClean="0"/>
              <a:t> language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One must know exactly what the structure of the document is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Even simple queries get quite complex rather fast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with GrETEL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226536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GreTel Approach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Desired query: Give me (sentences that contain) adverbs that modify adjectives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Provide an example of this construction in natural language: </a:t>
            </a:r>
            <a:r>
              <a:rPr lang="en-US" i="1" dirty="0" err="1" smtClean="0"/>
              <a:t>dat</a:t>
            </a:r>
            <a:r>
              <a:rPr lang="en-US" i="1" dirty="0" smtClean="0"/>
              <a:t> is</a:t>
            </a:r>
            <a:r>
              <a:rPr lang="en-US" dirty="0" smtClean="0"/>
              <a:t> </a:t>
            </a:r>
            <a:r>
              <a:rPr lang="en-US" i="1" dirty="0" smtClean="0"/>
              <a:t>erg </a:t>
            </a:r>
            <a:r>
              <a:rPr lang="en-US" i="1" dirty="0" err="1" smtClean="0"/>
              <a:t>groot</a:t>
            </a:r>
            <a:endParaRPr lang="en-US" i="1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Parsed automatically by </a:t>
            </a:r>
            <a:r>
              <a:rPr lang="en-US" dirty="0" smtClean="0">
                <a:hlinkClick r:id="rId2"/>
              </a:rPr>
              <a:t>Alpino parser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Mark which aspects of the example are important.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this case Pos (part of speech) of </a:t>
            </a:r>
            <a:r>
              <a:rPr lang="en-US" i="1" dirty="0" smtClean="0"/>
              <a:t>erg</a:t>
            </a:r>
            <a:r>
              <a:rPr lang="en-US" dirty="0" smtClean="0"/>
              <a:t> and </a:t>
            </a:r>
            <a:r>
              <a:rPr lang="en-US" i="1" dirty="0" err="1" smtClean="0"/>
              <a:t>groot</a:t>
            </a:r>
            <a:endParaRPr lang="en-US" i="1" dirty="0" smtClean="0"/>
          </a:p>
          <a:p>
            <a:pPr lvl="2">
              <a:lnSpc>
                <a:spcPct val="80000"/>
              </a:lnSpc>
            </a:pPr>
            <a:r>
              <a:rPr lang="en-US" smtClean="0"/>
              <a:t>Automatically includes </a:t>
            </a:r>
            <a:r>
              <a:rPr lang="en-US" dirty="0" smtClean="0"/>
              <a:t>the dependency relation between these two words 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with GrETEL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102150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with GrETEL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76182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Brief overview of CLARIN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Illustration of one tool: </a:t>
            </a:r>
            <a:r>
              <a:rPr lang="en-US" dirty="0" err="1" smtClean="0"/>
              <a:t>GrETEL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Conclusions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771120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with GrETEL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107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9998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Query is now automatically generated: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//node[@cat="</a:t>
            </a:r>
            <a:r>
              <a:rPr lang="en-US" dirty="0" err="1" smtClean="0"/>
              <a:t>ap</a:t>
            </a:r>
            <a:r>
              <a:rPr lang="en-US" dirty="0" smtClean="0"/>
              <a:t>" and node[@</a:t>
            </a:r>
            <a:r>
              <a:rPr lang="en-US" dirty="0" err="1" smtClean="0"/>
              <a:t>rel</a:t>
            </a:r>
            <a:r>
              <a:rPr lang="en-US" dirty="0" smtClean="0"/>
              <a:t>="mod" and @pos="</a:t>
            </a:r>
            <a:r>
              <a:rPr lang="en-US" dirty="0" err="1" smtClean="0"/>
              <a:t>adj</a:t>
            </a:r>
            <a:r>
              <a:rPr lang="en-US" dirty="0" smtClean="0"/>
              <a:t>"]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</a:t>
            </a:r>
            <a:r>
              <a:rPr lang="en-US" dirty="0" err="1" smtClean="0"/>
              <a:t>adj</a:t>
            </a:r>
            <a:r>
              <a:rPr lang="en-US" dirty="0" smtClean="0"/>
              <a:t>"]] (= the query of slide </a:t>
            </a:r>
            <a:r>
              <a:rPr lang="en-US" dirty="0" smtClean="0"/>
              <a:t>24)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Applied to LASSY-Small yields 2474 hits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with GrETEL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5811852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with GrETEL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86915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hlinkClick r:id="rId2" action="ppaction://hlinksldjump"/>
              </a:rPr>
              <a:t>Causative ‘</a:t>
            </a:r>
            <a:r>
              <a:rPr lang="en-US" dirty="0" err="1" smtClean="0">
                <a:hlinkClick r:id="rId2" action="ppaction://hlinksldjump"/>
              </a:rPr>
              <a:t>doen</a:t>
            </a:r>
            <a:r>
              <a:rPr lang="en-US" dirty="0" smtClean="0">
                <a:hlinkClick r:id="rId2" action="ppaction://hlinksldjump"/>
              </a:rPr>
              <a:t>’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i="1" dirty="0" smtClean="0">
                <a:hlinkClick r:id="rId3" action="ppaction://hlinksldjump"/>
              </a:rPr>
              <a:t>Het </a:t>
            </a:r>
            <a:r>
              <a:rPr lang="en-US" i="1" dirty="0" err="1" smtClean="0">
                <a:hlinkClick r:id="rId3" action="ppaction://hlinksldjump"/>
              </a:rPr>
              <a:t>bijvoeglijk</a:t>
            </a:r>
            <a:r>
              <a:rPr lang="en-US" i="1" dirty="0" smtClean="0">
                <a:hlinkClick r:id="rId3" action="ppaction://hlinksldjump"/>
              </a:rPr>
              <a:t> </a:t>
            </a:r>
            <a:r>
              <a:rPr lang="en-US" i="1" dirty="0" err="1" smtClean="0">
                <a:hlinkClick r:id="rId3" action="ppaction://hlinksldjump"/>
              </a:rPr>
              <a:t>naamwoord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>
                <a:hlinkClick r:id="rId4" action="ppaction://hlinksldjump"/>
              </a:rPr>
              <a:t>Circumpositions</a:t>
            </a:r>
            <a:r>
              <a:rPr lang="en-US" dirty="0" smtClean="0"/>
              <a:t> (</a:t>
            </a:r>
            <a:r>
              <a:rPr lang="en-US" i="1" dirty="0" smtClean="0"/>
              <a:t>op de man </a:t>
            </a:r>
            <a:r>
              <a:rPr lang="en-US" i="1" dirty="0" err="1" smtClean="0"/>
              <a:t>af</a:t>
            </a:r>
            <a:r>
              <a:rPr lang="en-US" i="1" dirty="0" smtClean="0"/>
              <a:t>)</a:t>
            </a:r>
            <a:endParaRPr lang="en-US" i="1" dirty="0"/>
          </a:p>
          <a:p>
            <a:pPr>
              <a:lnSpc>
                <a:spcPct val="80000"/>
              </a:lnSpc>
            </a:pPr>
            <a:r>
              <a:rPr lang="en-US" i="1" dirty="0" err="1" smtClean="0">
                <a:hlinkClick r:id="rId5" action="ppaction://hlinksldjump"/>
              </a:rPr>
              <a:t>Krijgen</a:t>
            </a:r>
            <a:r>
              <a:rPr lang="en-US" dirty="0" smtClean="0">
                <a:hlinkClick r:id="rId5" action="ppaction://hlinksldjump"/>
              </a:rPr>
              <a:t> passive</a:t>
            </a:r>
            <a:r>
              <a:rPr lang="en-US" i="1" dirty="0" smtClean="0">
                <a:hlinkClick r:id="rId5" action="ppaction://hlinksldjump"/>
              </a:rPr>
              <a:t> </a:t>
            </a:r>
            <a:endParaRPr lang="en-US" i="1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*</a:t>
            </a:r>
            <a:r>
              <a:rPr lang="en-US" dirty="0" smtClean="0">
                <a:hlinkClick r:id="rId6" action="ppaction://hlinksldjump"/>
              </a:rPr>
              <a:t>Bare </a:t>
            </a:r>
            <a:r>
              <a:rPr lang="en-US" dirty="0" smtClean="0">
                <a:hlinkClick r:id="rId6" action="ppaction://hlinksldjump"/>
              </a:rPr>
              <a:t>nouns </a:t>
            </a:r>
            <a:r>
              <a:rPr lang="en-US" dirty="0" smtClean="0"/>
              <a:t>(attempt)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**</a:t>
            </a:r>
            <a:r>
              <a:rPr lang="en-US" dirty="0" smtClean="0">
                <a:hlinkClick r:id="rId7" action="ppaction://hlinksldjump"/>
              </a:rPr>
              <a:t>Object </a:t>
            </a:r>
            <a:r>
              <a:rPr lang="en-US" dirty="0" err="1" smtClean="0">
                <a:hlinkClick r:id="rId7" action="ppaction://hlinksldjump"/>
              </a:rPr>
              <a:t>topicalisation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Searching with GrETEL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164690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Try these at home: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Two or more attributive adjectives (</a:t>
            </a:r>
            <a:r>
              <a:rPr lang="en-US" i="1" dirty="0" err="1" smtClean="0"/>
              <a:t>mooie</a:t>
            </a:r>
            <a:r>
              <a:rPr lang="en-US" i="1" dirty="0" smtClean="0"/>
              <a:t> </a:t>
            </a:r>
            <a:r>
              <a:rPr lang="en-US" i="1" dirty="0" err="1" smtClean="0"/>
              <a:t>blauwe</a:t>
            </a:r>
            <a:r>
              <a:rPr lang="en-US" i="1" dirty="0" smtClean="0"/>
              <a:t> </a:t>
            </a:r>
            <a:r>
              <a:rPr lang="en-US" i="1" dirty="0" err="1" smtClean="0"/>
              <a:t>ogen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i="1" dirty="0" smtClean="0"/>
              <a:t>De </a:t>
            </a:r>
            <a:r>
              <a:rPr lang="en-US" i="1" dirty="0" err="1" smtClean="0"/>
              <a:t>medisch</a:t>
            </a:r>
            <a:r>
              <a:rPr lang="en-US" i="1" dirty="0" smtClean="0"/>
              <a:t> specialist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*‘</a:t>
            </a:r>
            <a:r>
              <a:rPr lang="en-US" i="1" dirty="0" err="1" smtClean="0"/>
              <a:t>hun</a:t>
            </a:r>
            <a:r>
              <a:rPr lang="en-US" dirty="0" smtClean="0"/>
              <a:t>’ as subject in (1) CGN, and (2) LASSY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Indirect object with </a:t>
            </a:r>
            <a:r>
              <a:rPr lang="en-US" i="1" dirty="0" err="1" smtClean="0"/>
              <a:t>aan</a:t>
            </a:r>
            <a:r>
              <a:rPr lang="en-US" dirty="0" smtClean="0"/>
              <a:t> (1) before the direct object; (2) after the direct </a:t>
            </a:r>
            <a:r>
              <a:rPr lang="en-US" dirty="0"/>
              <a:t>o</a:t>
            </a:r>
            <a:r>
              <a:rPr lang="en-US" dirty="0" smtClean="0"/>
              <a:t>bject but before the verb; (3) after the direct object and after the verb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Binominal NPs: </a:t>
            </a:r>
            <a:r>
              <a:rPr lang="en-US" i="1" dirty="0" err="1" smtClean="0"/>
              <a:t>een</a:t>
            </a:r>
            <a:r>
              <a:rPr lang="en-US" i="1" dirty="0" smtClean="0"/>
              <a:t> </a:t>
            </a:r>
            <a:r>
              <a:rPr lang="en-US" i="1" dirty="0" err="1" smtClean="0"/>
              <a:t>kudde</a:t>
            </a:r>
            <a:r>
              <a:rPr lang="en-US" i="1" dirty="0" smtClean="0"/>
              <a:t> </a:t>
            </a:r>
            <a:r>
              <a:rPr lang="en-US" i="1" dirty="0" err="1" smtClean="0"/>
              <a:t>olifanten</a:t>
            </a:r>
            <a:endParaRPr lang="en-US" i="1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Substantivised</a:t>
            </a:r>
            <a:r>
              <a:rPr lang="en-US" dirty="0" smtClean="0"/>
              <a:t> infinitives: </a:t>
            </a:r>
            <a:r>
              <a:rPr lang="en-US" i="1" dirty="0" smtClean="0"/>
              <a:t>het </a:t>
            </a:r>
            <a:r>
              <a:rPr lang="en-US" i="1" dirty="0" err="1" smtClean="0"/>
              <a:t>doden</a:t>
            </a:r>
            <a:r>
              <a:rPr lang="en-US" i="1" dirty="0" smtClean="0"/>
              <a:t> van </a:t>
            </a:r>
            <a:r>
              <a:rPr lang="en-US" i="1" dirty="0" err="1" smtClean="0"/>
              <a:t>dieren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Searching with GrETEL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680785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‘Performance’ (actually used) data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Including errors, hesitations, fillers, etc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Good for certain research questions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Less good for other research questions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 `negative’ data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Linguists sometimes want to know what is NOT possible in language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Searching with GrETEL</a:t>
            </a:r>
            <a:br>
              <a:rPr lang="en-US" dirty="0" smtClean="0"/>
            </a:b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08573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Danger of circularity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‘Which verbs occur with a predicative adjective?’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the verbs that have been specified as such in the Alpino grammar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Can be avoided by globally knowing how the Alpino grammar works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 controlled experiments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Minimal pairs seldom occur naturally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BUT: GreTel can be used to construct minimal pairs on the basis of really occurring examples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Searching with GrETEL</a:t>
            </a:r>
            <a:br>
              <a:rPr lang="en-US" dirty="0" smtClean="0"/>
            </a:b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732745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dirty="0" smtClean="0"/>
              <a:t>User friendly interface implies limitations: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NOT:</a:t>
            </a:r>
            <a:r>
              <a:rPr lang="en-US" i="1" dirty="0" smtClean="0"/>
              <a:t> </a:t>
            </a:r>
            <a:r>
              <a:rPr lang="en-US" dirty="0" smtClean="0"/>
              <a:t>‘give</a:t>
            </a:r>
            <a:r>
              <a:rPr lang="en-US" i="1" dirty="0" smtClean="0"/>
              <a:t> </a:t>
            </a:r>
            <a:r>
              <a:rPr lang="en-US" dirty="0" smtClean="0"/>
              <a:t>me nouns that occur with any determiner’ (</a:t>
            </a:r>
            <a:r>
              <a:rPr lang="en-US" i="1" dirty="0" smtClean="0"/>
              <a:t>de, het, </a:t>
            </a:r>
            <a:r>
              <a:rPr lang="en-US" i="1" dirty="0" err="1" smtClean="0"/>
              <a:t>deze</a:t>
            </a:r>
            <a:r>
              <a:rPr lang="en-US" i="1" dirty="0" smtClean="0"/>
              <a:t>, die, </a:t>
            </a:r>
            <a:r>
              <a:rPr lang="en-US" i="1" dirty="0" err="1" smtClean="0"/>
              <a:t>een</a:t>
            </a:r>
            <a:r>
              <a:rPr lang="en-US" i="1" dirty="0" smtClean="0"/>
              <a:t>, </a:t>
            </a:r>
            <a:r>
              <a:rPr lang="en-US" i="1" dirty="0" err="1" smtClean="0"/>
              <a:t>enkele</a:t>
            </a:r>
            <a:r>
              <a:rPr lang="en-US" i="1" dirty="0" smtClean="0"/>
              <a:t>…)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NOT: </a:t>
            </a:r>
            <a:r>
              <a:rPr lang="en-US" i="1" dirty="0" smtClean="0"/>
              <a:t> ‘give me nouns that occur with a definite determiner</a:t>
            </a:r>
            <a:r>
              <a:rPr lang="en-US" dirty="0" smtClean="0"/>
              <a:t> (</a:t>
            </a:r>
            <a:r>
              <a:rPr lang="en-US" i="1" dirty="0" smtClean="0"/>
              <a:t>de, het, </a:t>
            </a:r>
            <a:r>
              <a:rPr lang="en-US" i="1" dirty="0" err="1" smtClean="0"/>
              <a:t>deze</a:t>
            </a:r>
            <a:r>
              <a:rPr lang="en-US" i="1" dirty="0" smtClean="0"/>
              <a:t>, die, ... </a:t>
            </a:r>
            <a:r>
              <a:rPr lang="en-US" dirty="0" smtClean="0"/>
              <a:t>but not</a:t>
            </a:r>
            <a:r>
              <a:rPr lang="en-US" i="1" dirty="0" smtClean="0"/>
              <a:t>  </a:t>
            </a:r>
            <a:r>
              <a:rPr lang="en-US" i="1" dirty="0" err="1" smtClean="0"/>
              <a:t>een</a:t>
            </a:r>
            <a:r>
              <a:rPr lang="en-US" i="1" dirty="0" smtClean="0"/>
              <a:t>, </a:t>
            </a:r>
            <a:r>
              <a:rPr lang="en-US" i="1" dirty="0" err="1" smtClean="0"/>
              <a:t>geen</a:t>
            </a:r>
            <a:r>
              <a:rPr lang="en-US" i="1" dirty="0" smtClean="0"/>
              <a:t> </a:t>
            </a:r>
            <a:r>
              <a:rPr lang="en-US" i="1" dirty="0" err="1" smtClean="0"/>
              <a:t>enkele</a:t>
            </a:r>
            <a:r>
              <a:rPr lang="en-US" i="1" dirty="0" smtClean="0"/>
              <a:t>, …)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NOT: ‘give me verbs that occur with a predicative </a:t>
            </a:r>
            <a:r>
              <a:rPr lang="en-US" dirty="0" smtClean="0"/>
              <a:t>complement’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Searching with GrETEL</a:t>
            </a:r>
            <a:br>
              <a:rPr lang="en-US" dirty="0" smtClean="0"/>
            </a:b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156240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Simple cases can be solved by small adaptations in the </a:t>
            </a:r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en-US" dirty="0" err="1" smtClean="0"/>
              <a:t>query,e.g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Verbs that take a predicative complement of pos adjective: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//node[@cat="</a:t>
            </a:r>
            <a:r>
              <a:rPr lang="en-US" dirty="0" err="1" smtClean="0"/>
              <a:t>ssub</a:t>
            </a:r>
            <a:r>
              <a:rPr lang="en-US" dirty="0" smtClean="0"/>
              <a:t>"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predc</a:t>
            </a:r>
            <a:r>
              <a:rPr lang="en-US" dirty="0" smtClean="0"/>
              <a:t>" </a:t>
            </a:r>
            <a:r>
              <a:rPr lang="en-US" b="1" dirty="0" smtClean="0"/>
              <a:t>and @pos="</a:t>
            </a:r>
            <a:r>
              <a:rPr lang="en-US" b="1" dirty="0" err="1" smtClean="0"/>
              <a:t>adj</a:t>
            </a:r>
            <a:r>
              <a:rPr lang="en-US" b="1" dirty="0" smtClean="0"/>
              <a:t>"</a:t>
            </a:r>
            <a:r>
              <a:rPr lang="en-US" dirty="0" smtClean="0"/>
              <a:t>]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@pos="verb"]]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1044 hits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Verbs that take a predicative complement: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//node[@cat="</a:t>
            </a:r>
            <a:r>
              <a:rPr lang="en-US" dirty="0" err="1" smtClean="0"/>
              <a:t>ssub</a:t>
            </a:r>
            <a:r>
              <a:rPr lang="en-US" dirty="0" smtClean="0"/>
              <a:t>"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predc</a:t>
            </a:r>
            <a:r>
              <a:rPr lang="en-US" dirty="0" smtClean="0"/>
              <a:t>" </a:t>
            </a:r>
            <a:r>
              <a:rPr lang="en-US" b="1" strike="sngStrike" dirty="0" smtClean="0"/>
              <a:t>and @pos="</a:t>
            </a:r>
            <a:r>
              <a:rPr lang="en-US" b="1" strike="sngStrike" dirty="0" err="1" smtClean="0"/>
              <a:t>adj</a:t>
            </a:r>
            <a:r>
              <a:rPr lang="en-US" b="1" strike="sngStrike" dirty="0" smtClean="0"/>
              <a:t>"</a:t>
            </a:r>
            <a:r>
              <a:rPr lang="en-US" dirty="0" smtClean="0"/>
              <a:t>] and node[@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hd</a:t>
            </a:r>
            <a:r>
              <a:rPr lang="en-US" dirty="0" smtClean="0"/>
              <a:t>" and @pos="verb"]]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3429 hits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Try this at home!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Searching with GrETEL</a:t>
            </a:r>
            <a:br>
              <a:rPr lang="en-US" dirty="0" smtClean="0"/>
            </a:b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35229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Searching with GrETEL</a:t>
            </a:r>
            <a:br>
              <a:rPr lang="en-US" dirty="0" smtClean="0"/>
            </a:br>
            <a:r>
              <a:rPr lang="en-US" dirty="0" smtClean="0"/>
              <a:t>v. 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93399"/>
              </p:ext>
            </p:extLst>
          </p:nvPr>
        </p:nvGraphicFramePr>
        <p:xfrm>
          <a:off x="395536" y="1124744"/>
          <a:ext cx="8352927" cy="494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GrETEL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String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 between strings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nearness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Grammatical relation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morpho</a:t>
                      </a:r>
                      <a:r>
                        <a:rPr lang="en-US" baseline="0" dirty="0" smtClean="0"/>
                        <a:t>-syntactic and syntactic properties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7020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Dutch only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unreliable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Currently: Small  (1M) </a:t>
                      </a:r>
                    </a:p>
                    <a:p>
                      <a:r>
                        <a:rPr lang="en-US" dirty="0" smtClean="0"/>
                        <a:t>Soon: Large</a:t>
                      </a:r>
                      <a:r>
                        <a:rPr lang="en-US" baseline="0" dirty="0" smtClean="0"/>
                        <a:t> (700M)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36891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</a:t>
            </a:r>
            <a:r>
              <a:rPr lang="en-US" b="1" dirty="0" smtClean="0"/>
              <a:t>research infrastructure </a:t>
            </a:r>
            <a:r>
              <a:rPr lang="en-US" dirty="0" smtClean="0"/>
              <a:t>for </a:t>
            </a:r>
            <a:r>
              <a:rPr lang="en-US" b="1" dirty="0" smtClean="0"/>
              <a:t>humanities</a:t>
            </a:r>
            <a:r>
              <a:rPr lang="en-US" dirty="0" smtClean="0"/>
              <a:t> </a:t>
            </a:r>
            <a:r>
              <a:rPr lang="en-US" b="1" dirty="0" smtClean="0"/>
              <a:t>researchers</a:t>
            </a:r>
            <a:r>
              <a:rPr lang="en-US" dirty="0" smtClean="0"/>
              <a:t> who work with digital </a:t>
            </a:r>
            <a:r>
              <a:rPr lang="en-US" b="1" dirty="0" smtClean="0"/>
              <a:t>language-related resources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365309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Brief overview of CLARIN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Illustration of one tool: </a:t>
            </a:r>
            <a:r>
              <a:rPr lang="en-US" dirty="0" err="1" smtClean="0"/>
              <a:t>GrETEL</a:t>
            </a: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Conclusions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280848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GrETEL makes formulation of queries significantly simpler than </a:t>
            </a:r>
            <a:r>
              <a:rPr lang="en-US" dirty="0" err="1" smtClean="0"/>
              <a:t>Xpath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You do not have to know </a:t>
            </a:r>
            <a:r>
              <a:rPr lang="en-US" dirty="0" err="1" smtClean="0"/>
              <a:t>Xpath</a:t>
            </a:r>
            <a:r>
              <a:rPr lang="en-US" dirty="0" smtClean="0"/>
              <a:t> or the exact structure of the treebank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simple user interface however implies limitations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Some queries cannot be formulated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75389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Some limitations can be overcome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by making small modifications in a generated </a:t>
            </a:r>
            <a:r>
              <a:rPr lang="en-US" dirty="0" err="1" smtClean="0"/>
              <a:t>Xpath</a:t>
            </a:r>
            <a:r>
              <a:rPr lang="en-US" dirty="0" smtClean="0"/>
              <a:t> query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This also makes the researchers more familiar with query languages (educational effect)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It is complementary to other methods of obtaining empirical evidence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And can be used to support  these other methods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Is it really useful despite its limitations?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Try it and provide feedback!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83671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015070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CLARIN is starting to provide the data, facilities and services to carry out humanities research supported by large amounts of data and tools</a:t>
            </a:r>
          </a:p>
          <a:p>
            <a:r>
              <a:rPr lang="en-US" sz="2400" dirty="0" smtClean="0"/>
              <a:t>With easy interfaces and easy search options (no technical background needed)</a:t>
            </a:r>
          </a:p>
          <a:p>
            <a:r>
              <a:rPr lang="en-US" sz="2400" dirty="0" smtClean="0"/>
              <a:t>Still some training is required, to understand both the possibilities and the limitations of the data and the tools</a:t>
            </a:r>
          </a:p>
          <a:p>
            <a:pPr lvl="1"/>
            <a:r>
              <a:rPr lang="en-US" sz="2000" dirty="0" smtClean="0"/>
              <a:t>Educational modules are being developed for selected functionality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348257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Use (elements from)  the CLARIN infrastructure</a:t>
            </a:r>
          </a:p>
          <a:p>
            <a:pPr algn="ctr"/>
            <a:r>
              <a:rPr lang="en-US" dirty="0" smtClean="0"/>
              <a:t>(Questions? Problems? </a:t>
            </a:r>
            <a:r>
              <a:rPr lang="en-US" dirty="0" smtClean="0">
                <a:hlinkClick r:id="rId2"/>
              </a:rPr>
              <a:t>CLARIN-NL Helpdesk</a:t>
            </a:r>
            <a:r>
              <a:rPr lang="en-US" dirty="0" smtClean="0"/>
              <a:t>!)</a:t>
            </a:r>
          </a:p>
          <a:p>
            <a:pPr algn="ctr"/>
            <a:r>
              <a:rPr lang="en-US" dirty="0" smtClean="0"/>
              <a:t>Join user groups of specific </a:t>
            </a:r>
            <a:r>
              <a:rPr lang="en-US" dirty="0" smtClean="0"/>
              <a:t>services: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gretel@ccl.kuleuven.be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Provide feedback so that we can further improve CLARIN</a:t>
            </a:r>
          </a:p>
          <a:p>
            <a:pPr algn="ctr"/>
            <a:r>
              <a:rPr lang="en-US" dirty="0" smtClean="0"/>
              <a:t>So that you can improve your research</a:t>
            </a:r>
          </a:p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229600" cy="4221163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LASSY website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DACT Manual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LASSY Annotation manual</a:t>
            </a:r>
            <a:r>
              <a:rPr lang="en-US" dirty="0" smtClean="0"/>
              <a:t> (in Dutch)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Exploration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85770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229600" cy="4221163"/>
          </a:xfrm>
        </p:spPr>
        <p:txBody>
          <a:bodyPr>
            <a:normAutofit fontScale="40000" lnSpcReduction="20000"/>
          </a:bodyPr>
          <a:lstStyle/>
          <a:p>
            <a:pPr lvl="1" eaLnBrk="1" hangingPunct="1">
              <a:buNone/>
            </a:pPr>
            <a:endParaRPr lang="en-US" dirty="0" smtClean="0"/>
          </a:p>
          <a:p>
            <a:r>
              <a:rPr lang="en-US" dirty="0" smtClean="0"/>
              <a:t>GrETEL:</a:t>
            </a:r>
          </a:p>
          <a:p>
            <a:pPr lvl="1"/>
            <a:r>
              <a:rPr lang="nl-NL" dirty="0"/>
              <a:t>Liesbeth Augustinus, Vincent </a:t>
            </a:r>
            <a:r>
              <a:rPr lang="nl-NL" dirty="0" err="1"/>
              <a:t>Vandeghinste</a:t>
            </a:r>
            <a:r>
              <a:rPr lang="nl-NL" dirty="0"/>
              <a:t>, </a:t>
            </a:r>
            <a:r>
              <a:rPr lang="nl-NL" dirty="0" err="1"/>
              <a:t>Ineke</a:t>
            </a:r>
            <a:r>
              <a:rPr lang="nl-NL" dirty="0"/>
              <a:t> Schuurman, </a:t>
            </a:r>
            <a:r>
              <a:rPr lang="nl-NL" dirty="0" err="1"/>
              <a:t>and</a:t>
            </a:r>
            <a:r>
              <a:rPr lang="nl-NL" dirty="0"/>
              <a:t> Frank Van </a:t>
            </a:r>
            <a:r>
              <a:rPr lang="nl-NL" dirty="0" err="1"/>
              <a:t>Eynde</a:t>
            </a:r>
            <a:r>
              <a:rPr lang="nl-NL" dirty="0"/>
              <a:t>. (2013). </a:t>
            </a:r>
            <a:r>
              <a:rPr lang="nl-NL" dirty="0">
                <a:hlinkClick r:id="rId2"/>
              </a:rPr>
              <a:t>"</a:t>
            </a:r>
            <a:r>
              <a:rPr lang="nl-NL" dirty="0" err="1">
                <a:hlinkClick r:id="rId2"/>
              </a:rPr>
              <a:t>Example-Based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Treebank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Querying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with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GrETEL</a:t>
            </a:r>
            <a:r>
              <a:rPr lang="nl-NL" dirty="0">
                <a:hlinkClick r:id="rId2"/>
              </a:rPr>
              <a:t> – </a:t>
            </a:r>
            <a:r>
              <a:rPr lang="nl-NL" dirty="0" err="1">
                <a:hlinkClick r:id="rId2"/>
              </a:rPr>
              <a:t>now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also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for</a:t>
            </a:r>
            <a:r>
              <a:rPr lang="nl-NL" dirty="0">
                <a:hlinkClick r:id="rId2"/>
              </a:rPr>
              <a:t> Spoken Dutch"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In: </a:t>
            </a:r>
            <a:r>
              <a:rPr lang="nl-NL" i="1" dirty="0" err="1"/>
              <a:t>Proceedings</a:t>
            </a:r>
            <a:r>
              <a:rPr lang="nl-NL" i="1" dirty="0"/>
              <a:t> of the 19th </a:t>
            </a:r>
            <a:r>
              <a:rPr lang="nl-NL" i="1" dirty="0" err="1"/>
              <a:t>Nordic</a:t>
            </a:r>
            <a:r>
              <a:rPr lang="nl-NL" i="1" dirty="0"/>
              <a:t> Conference of </a:t>
            </a:r>
            <a:r>
              <a:rPr lang="nl-NL" i="1" dirty="0" err="1"/>
              <a:t>Computational</a:t>
            </a:r>
            <a:r>
              <a:rPr lang="nl-NL" i="1" dirty="0"/>
              <a:t> </a:t>
            </a:r>
            <a:r>
              <a:rPr lang="nl-NL" i="1" dirty="0" err="1"/>
              <a:t>Linguistics</a:t>
            </a:r>
            <a:r>
              <a:rPr lang="nl-NL" i="1" dirty="0"/>
              <a:t> (NODALIDA 2013).</a:t>
            </a:r>
            <a:r>
              <a:rPr lang="nl-NL" dirty="0"/>
              <a:t> NEALT </a:t>
            </a:r>
            <a:r>
              <a:rPr lang="nl-NL" dirty="0" err="1"/>
              <a:t>Proceedings</a:t>
            </a:r>
            <a:r>
              <a:rPr lang="nl-NL" dirty="0"/>
              <a:t> Series 16. Oslo, Norway. pp. 423-428.</a:t>
            </a:r>
            <a:br>
              <a:rPr lang="nl-NL" dirty="0"/>
            </a:br>
            <a:r>
              <a:rPr lang="nl-NL" dirty="0"/>
              <a:t>Liesbeth Augustinus </a:t>
            </a:r>
            <a:r>
              <a:rPr lang="nl-NL" dirty="0" err="1"/>
              <a:t>and</a:t>
            </a:r>
            <a:r>
              <a:rPr lang="nl-NL" dirty="0"/>
              <a:t> Frank Van </a:t>
            </a:r>
            <a:r>
              <a:rPr lang="nl-NL" dirty="0" err="1"/>
              <a:t>Eynde</a:t>
            </a:r>
            <a:r>
              <a:rPr lang="nl-NL" dirty="0"/>
              <a:t> (2012). "A </a:t>
            </a:r>
            <a:r>
              <a:rPr lang="nl-NL" dirty="0" err="1"/>
              <a:t>Treebank-based</a:t>
            </a:r>
            <a:r>
              <a:rPr lang="nl-NL" dirty="0"/>
              <a:t> </a:t>
            </a:r>
            <a:r>
              <a:rPr lang="nl-NL" dirty="0" err="1"/>
              <a:t>Investigation</a:t>
            </a:r>
            <a:r>
              <a:rPr lang="nl-NL" dirty="0"/>
              <a:t> of IPP-triggers in Dutch" Digital Humanities Workshop, Leuven. </a:t>
            </a:r>
            <a:r>
              <a:rPr lang="nl-NL" dirty="0">
                <a:hlinkClick r:id="rId3"/>
              </a:rPr>
              <a:t>[poster]</a:t>
            </a:r>
            <a:endParaRPr lang="en-US" dirty="0" smtClean="0"/>
          </a:p>
          <a:p>
            <a:pPr lvl="1"/>
            <a:r>
              <a:rPr lang="en-US" dirty="0" err="1" smtClean="0"/>
              <a:t>Liesbeth</a:t>
            </a:r>
            <a:r>
              <a:rPr lang="en-US" dirty="0" smtClean="0"/>
              <a:t> Augustinus, Vincent Vandeghinste, and Frank Van Eynde (2012). </a:t>
            </a:r>
            <a:r>
              <a:rPr lang="en-US" dirty="0" smtClean="0">
                <a:hlinkClick r:id="rId4"/>
              </a:rPr>
              <a:t>"Example-Based Treebank Querying"</a:t>
            </a:r>
            <a:r>
              <a:rPr lang="en-US" dirty="0" smtClean="0"/>
              <a:t> In: </a:t>
            </a:r>
            <a:r>
              <a:rPr lang="en-US" i="1" dirty="0" smtClean="0"/>
              <a:t>Proceedings of the 8th International Conference on Language Resources and Evaluation (LREC-2012).</a:t>
            </a:r>
            <a:r>
              <a:rPr lang="en-US" dirty="0" smtClean="0"/>
              <a:t> Istanbul, Turkey.</a:t>
            </a:r>
          </a:p>
          <a:p>
            <a:r>
              <a:rPr lang="en-US" dirty="0" smtClean="0"/>
              <a:t>LASSY:</a:t>
            </a:r>
          </a:p>
          <a:p>
            <a:pPr lvl="1"/>
            <a:r>
              <a:rPr lang="en-US" dirty="0" smtClean="0"/>
              <a:t>Gertjan van Noord, Gosse Bouma, Frank Van Eynde, </a:t>
            </a:r>
            <a:r>
              <a:rPr lang="en-US" dirty="0" err="1" smtClean="0"/>
              <a:t>Daniël</a:t>
            </a:r>
            <a:r>
              <a:rPr lang="en-US" dirty="0" smtClean="0"/>
              <a:t> de Kok, </a:t>
            </a:r>
            <a:r>
              <a:rPr lang="en-US" dirty="0" err="1" smtClean="0"/>
              <a:t>Jelmer</a:t>
            </a:r>
            <a:r>
              <a:rPr lang="en-US" dirty="0" smtClean="0"/>
              <a:t> van der Linde, Ineke Schuurman, Erik Tjong Kim Sang, and Vincent Vandeghinste. (2013). "Large Scale Syntactic Annotation of Written Dutch: Lassy." In: Peter Spyns and Jan Odijk (eds.) </a:t>
            </a:r>
            <a:r>
              <a:rPr lang="en-US" i="1" dirty="0" smtClean="0"/>
              <a:t>Essential Speech and Language Technology for Dutch, Theory and Applications of Natural Language Processing.</a:t>
            </a:r>
            <a:r>
              <a:rPr lang="en-US" dirty="0" smtClean="0"/>
              <a:t> Springer, pp. 147-164.</a:t>
            </a:r>
          </a:p>
          <a:p>
            <a:r>
              <a:rPr lang="en-US" dirty="0" smtClean="0"/>
              <a:t>CGN</a:t>
            </a:r>
          </a:p>
          <a:p>
            <a:pPr lvl="1"/>
            <a:r>
              <a:rPr lang="en-US" dirty="0" smtClean="0"/>
              <a:t>Oostdijk, N., </a:t>
            </a:r>
            <a:r>
              <a:rPr lang="en-US" dirty="0" err="1" smtClean="0"/>
              <a:t>Goedertier</a:t>
            </a:r>
            <a:r>
              <a:rPr lang="en-US" dirty="0" smtClean="0"/>
              <a:t>, W., Van Eynde, F., Boves, L., Martens, J.-P Moortgat, M., and </a:t>
            </a:r>
            <a:r>
              <a:rPr lang="en-US" dirty="0" err="1" smtClean="0"/>
              <a:t>Baayen</a:t>
            </a:r>
            <a:r>
              <a:rPr lang="en-US" dirty="0" smtClean="0"/>
              <a:t>, H. (2002). "Experiences from the Spoken Dutch Corpus Project." In: </a:t>
            </a:r>
            <a:r>
              <a:rPr lang="en-US" i="1" dirty="0" smtClean="0"/>
              <a:t>Proceedings of the 3rd International Conference on Language Resources and Evaluation (LREC-2002)</a:t>
            </a:r>
            <a:r>
              <a:rPr lang="en-US" dirty="0" smtClean="0"/>
              <a:t> Las Palmas, Spain, pp. 340–347.</a:t>
            </a:r>
          </a:p>
          <a:p>
            <a:r>
              <a:rPr lang="en-US" dirty="0" smtClean="0"/>
              <a:t>Alpino</a:t>
            </a:r>
          </a:p>
          <a:p>
            <a:pPr lvl="1"/>
            <a:r>
              <a:rPr lang="en-US" sz="2700" dirty="0" smtClean="0"/>
              <a:t>Gertjan van Noord (2006). "At Last Parsing Is Now Operational" In: TALN 2006, pp. 20-42. </a:t>
            </a:r>
          </a:p>
          <a:p>
            <a:r>
              <a:rPr lang="en-US" sz="3100" dirty="0" smtClean="0"/>
              <a:t>LASSY </a:t>
            </a:r>
            <a:r>
              <a:rPr lang="en-US" sz="3100" dirty="0" err="1" smtClean="0"/>
              <a:t>Annotatie</a:t>
            </a:r>
            <a:endParaRPr lang="en-US" sz="3100" dirty="0" smtClean="0"/>
          </a:p>
          <a:p>
            <a:pPr lvl="1"/>
            <a:r>
              <a:rPr lang="en-US" sz="2700" dirty="0" smtClean="0"/>
              <a:t>Gertjan van Noord, Ineke Schuurman, and Gosse Bouma. (2011). </a:t>
            </a:r>
            <a:r>
              <a:rPr lang="en-US" sz="2700" dirty="0" smtClean="0">
                <a:hlinkClick r:id="rId5"/>
              </a:rPr>
              <a:t>"Lassy </a:t>
            </a:r>
            <a:r>
              <a:rPr lang="en-US" sz="2700" dirty="0" err="1" smtClean="0">
                <a:hlinkClick r:id="rId5"/>
              </a:rPr>
              <a:t>Syntactische</a:t>
            </a:r>
            <a:r>
              <a:rPr lang="en-US" sz="2700" dirty="0" smtClean="0">
                <a:hlinkClick r:id="rId5"/>
              </a:rPr>
              <a:t> </a:t>
            </a:r>
            <a:r>
              <a:rPr lang="en-US" sz="2700" dirty="0" err="1" smtClean="0">
                <a:hlinkClick r:id="rId5"/>
              </a:rPr>
              <a:t>Annotatie</a:t>
            </a:r>
            <a:r>
              <a:rPr lang="en-US" sz="2700" dirty="0" smtClean="0">
                <a:hlinkClick r:id="rId5"/>
              </a:rPr>
              <a:t>"</a:t>
            </a:r>
            <a:endParaRPr lang="en-US" sz="2700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513746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5400" dirty="0" smtClean="0"/>
              <a:t>Thanks for your attention!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404638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DO NOT ENTER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Actual use of the search facilities leads to suggestions for improvements, e.g.</a:t>
            </a:r>
          </a:p>
          <a:p>
            <a:pPr lvl="1"/>
            <a:r>
              <a:rPr lang="en-US" sz="1600" dirty="0" smtClean="0"/>
              <a:t>Selection of inflection (extended PoS) in GreTel was originally not possible (and is still not possible) for LASSY-Small but has been added for search in CGN</a:t>
            </a:r>
          </a:p>
          <a:p>
            <a:pPr lvl="1"/>
            <a:r>
              <a:rPr lang="en-US" sz="1600" dirty="0" smtClean="0"/>
              <a:t>In the Dutch CGN/SONAR (</a:t>
            </a:r>
            <a:r>
              <a:rPr lang="en-US" sz="1600" i="1" dirty="0" smtClean="0"/>
              <a:t>de facto</a:t>
            </a:r>
            <a:r>
              <a:rPr lang="en-US" sz="1600" dirty="0" smtClean="0"/>
              <a:t> standard ) PoS tagging system one cannot easily express ‘definite determiner’ (only as a complex regular expression over PoS tags): a special facility for this is required</a:t>
            </a:r>
          </a:p>
          <a:p>
            <a:pPr lvl="1"/>
            <a:r>
              <a:rPr lang="en-US" sz="1600" dirty="0" smtClean="0"/>
              <a:t>The Dutch CGN/SONAR (</a:t>
            </a:r>
            <a:r>
              <a:rPr lang="en-US" sz="1600" i="1" dirty="0" smtClean="0"/>
              <a:t>de facto</a:t>
            </a:r>
            <a:r>
              <a:rPr lang="en-US" sz="1600" dirty="0" smtClean="0"/>
              <a:t> standard ) Pos tagging system  uses, for adjectives, the ø-form tag for cases where the distinction between e-form and ø-form is neutralized. This is not incorrect but a facility to distinguish the two would be very desirable (and this is possible by making use of the CGN lexicon and/or the CELEX lexicon</a:t>
            </a:r>
          </a:p>
          <a:p>
            <a:pPr lvl="1"/>
            <a:r>
              <a:rPr lang="en-US" sz="1600" dirty="0" smtClean="0"/>
              <a:t>Idem for adjectives that have an e-form identical to a ø-form because of phonological reasons (adjectives ending in two syllables headed by schwa)</a:t>
            </a:r>
          </a:p>
          <a:p>
            <a:pPr lvl="1"/>
            <a:r>
              <a:rPr lang="en-US" sz="1600" dirty="0" smtClean="0"/>
              <a:t>Zero-inflection in MIMORE is represented by absence of an inflection tag. That makes search for such examples very difficult and requires either a NOT-operator (which is not there) or explicit tagging of absence of inflection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410944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Infrastructure: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(Usually large-scale) basic physical and organizational structures and services needed for the operation of a society or enterprise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Railway network, road network, electricity network, …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eduroam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9" name="irc_mi" descr="http://upload.wikimedia.org/wikipedia/commons/thumb/b/b1/Baanvaksnelheden.png/400px-Baanvaksnelhed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105" y="1772816"/>
            <a:ext cx="3096895" cy="37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72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19235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Doen</a:t>
            </a:r>
            <a:r>
              <a:rPr lang="en-US" dirty="0" smtClean="0"/>
              <a:t> Causative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56</a:t>
            </a:fld>
            <a:endParaRPr lang="en-GB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8852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Doen</a:t>
            </a:r>
            <a:r>
              <a:rPr lang="en-US" dirty="0" smtClean="0"/>
              <a:t> Causative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464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5696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Doen</a:t>
            </a:r>
            <a:r>
              <a:rPr lang="en-US" dirty="0" smtClean="0"/>
              <a:t> Causative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4431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Doen</a:t>
            </a:r>
            <a:r>
              <a:rPr lang="en-US" dirty="0" smtClean="0"/>
              <a:t> Causative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19061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3414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Research infrastructure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Infrastructure intended for carrying out research: facilities, resources and related services used by the scientific community to conduct top-level research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Famous ones: Chile large telescope, CERN Large </a:t>
            </a:r>
            <a:r>
              <a:rPr lang="en-US" dirty="0" err="1" smtClean="0"/>
              <a:t>Hadron</a:t>
            </a:r>
            <a:r>
              <a:rPr lang="en-US" dirty="0" smtClean="0"/>
              <a:t> Collider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1026" name="Picture 2" descr="LH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2381250" cy="1676400"/>
          </a:xfrm>
          <a:prstGeom prst="rect">
            <a:avLst/>
          </a:prstGeom>
          <a:noFill/>
        </p:spPr>
      </p:pic>
      <p:pic>
        <p:nvPicPr>
          <p:cNvPr id="10" name="Picture 9" descr="tele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63440"/>
            <a:ext cx="3291840" cy="219456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Doen</a:t>
            </a:r>
            <a:r>
              <a:rPr lang="en-US" dirty="0" smtClean="0"/>
              <a:t> Causative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bijvoeglijk</a:t>
            </a:r>
            <a:r>
              <a:rPr lang="en-US" dirty="0" smtClean="0"/>
              <a:t> </a:t>
            </a:r>
            <a:r>
              <a:rPr lang="en-US" dirty="0" err="1" smtClean="0"/>
              <a:t>naamwoord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61</a:t>
            </a:fld>
            <a:endParaRPr lang="en-GB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2889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Bijvoeglijk</a:t>
            </a:r>
            <a:r>
              <a:rPr lang="en-US" dirty="0" smtClean="0"/>
              <a:t> </a:t>
            </a:r>
            <a:r>
              <a:rPr lang="en-US" dirty="0" err="1" smtClean="0"/>
              <a:t>naamwoord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664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2747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Bijvoeglijk</a:t>
            </a:r>
            <a:r>
              <a:rPr lang="en-US" dirty="0" smtClean="0"/>
              <a:t> </a:t>
            </a:r>
            <a:r>
              <a:rPr lang="en-US" dirty="0" err="1" smtClean="0"/>
              <a:t>naamwoord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8584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7336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bijvoeglijk</a:t>
            </a:r>
            <a:r>
              <a:rPr lang="en-US" dirty="0" smtClean="0"/>
              <a:t> </a:t>
            </a:r>
            <a:r>
              <a:rPr lang="en-US" dirty="0" err="1" smtClean="0"/>
              <a:t>naamwoord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3"/>
            <a:ext cx="932452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8463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Bijvoeglijk</a:t>
            </a:r>
            <a:r>
              <a:rPr lang="en-US" dirty="0" smtClean="0"/>
              <a:t> </a:t>
            </a:r>
            <a:r>
              <a:rPr lang="en-US" dirty="0" err="1" smtClean="0"/>
              <a:t>naamwoord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08361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</a:t>
            </a:r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139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6638"/>
            <a:ext cx="1288943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7802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26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1996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0307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humanities researcher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Linguists, historians, literary scholars, philosophers, religion scholars, ….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And a little bit in the social sciences: e.g.  political sciences researchers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r>
              <a:rPr lang="en-US" dirty="0" smtClean="0"/>
              <a:t>Focus here on </a:t>
            </a:r>
            <a:r>
              <a:rPr lang="en-US" b="1" dirty="0" smtClean="0"/>
              <a:t>linguists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8165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</a:t>
            </a:r>
            <a:r>
              <a:rPr lang="en-US" sz="1600" dirty="0" smtClean="0"/>
              <a:t>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Krijgen</a:t>
            </a:r>
            <a:r>
              <a:rPr lang="en-US" dirty="0" smtClean="0"/>
              <a:t>-passive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43252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Krijgen</a:t>
            </a:r>
            <a:r>
              <a:rPr lang="en-US" dirty="0" smtClean="0"/>
              <a:t>-passive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4"/>
            <a:ext cx="896448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8911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Krijgen</a:t>
            </a:r>
            <a:r>
              <a:rPr lang="en-US" dirty="0" smtClean="0"/>
              <a:t>-passive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624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1596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Krijgen</a:t>
            </a:r>
            <a:r>
              <a:rPr lang="en-US" dirty="0" smtClean="0"/>
              <a:t>-passive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5"/>
            <a:ext cx="1049087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87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Krijgen</a:t>
            </a:r>
            <a:r>
              <a:rPr lang="en-US" dirty="0" smtClean="0"/>
              <a:t>-passive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41758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</a:t>
            </a:r>
            <a:r>
              <a:rPr lang="en-US" sz="1600" dirty="0" smtClean="0"/>
              <a:t>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Nouns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49839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Nouns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LASSY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122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Nouns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28600"/>
            <a:ext cx="97210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385833" y="6075473"/>
            <a:ext cx="1008112" cy="216023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05039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Nouns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LASSY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5877272"/>
            <a:ext cx="1008112" cy="43204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382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Digital language-related resources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Data in natural language (</a:t>
            </a:r>
            <a:r>
              <a:rPr lang="en-US" dirty="0" smtClean="0"/>
              <a:t>texts, </a:t>
            </a:r>
            <a:r>
              <a:rPr lang="en-US" dirty="0" smtClean="0"/>
              <a:t>lexicons, grammars)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Databases about natural language (typological databases, dialect databases, lexical databases, …)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Audio-visual data containing (written, spoken, signed) language (e.g. pictures of manuscripts, </a:t>
            </a:r>
            <a:r>
              <a:rPr lang="en-US" dirty="0" err="1" smtClean="0"/>
              <a:t>av</a:t>
            </a:r>
            <a:r>
              <a:rPr lang="en-US" dirty="0" smtClean="0"/>
              <a:t>-data for language description, description of sign language, interviews, radio and </a:t>
            </a:r>
            <a:r>
              <a:rPr lang="en-US" dirty="0" err="1" smtClean="0"/>
              <a:t>tv</a:t>
            </a:r>
            <a:r>
              <a:rPr lang="en-US" dirty="0" smtClean="0"/>
              <a:t> programmes, …) 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Nouns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LASSY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47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Nouns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2013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</a:t>
            </a:r>
            <a:r>
              <a:rPr lang="en-US" sz="1600" dirty="0" smtClean="0"/>
              <a:t> </a:t>
            </a:r>
            <a:r>
              <a:rPr lang="en-US" sz="1600" dirty="0" smtClean="0"/>
              <a:t>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err="1" smtClean="0"/>
              <a:t>Topicalisation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11133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err="1" smtClean="0"/>
              <a:t>Topicalisation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LASSY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986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err="1" smtClean="0"/>
              <a:t>Topicalisation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GrETEL for LASSY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046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478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err="1" smtClean="0"/>
              <a:t>Topicalisation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LASSY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 flipV="1">
            <a:off x="428025" y="6170728"/>
            <a:ext cx="615583" cy="17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37886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err="1" smtClean="0"/>
              <a:t>Topicalisation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LASSY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858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r>
              <a:rPr lang="en-US" dirty="0" err="1" smtClean="0"/>
              <a:t>Topicalisation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7881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 various functions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object of inquiry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carrier of cultural content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means of communication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 component of identity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15307</TotalTime>
  <Words>2525</Words>
  <Application>Microsoft Office PowerPoint</Application>
  <PresentationFormat>On-screen Show (4:3)</PresentationFormat>
  <Paragraphs>481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Odijk LREC  2012</vt:lpstr>
      <vt:lpstr>The CLARIN INFRASTRUCTURE</vt:lpstr>
      <vt:lpstr>Contents</vt:lpstr>
      <vt:lpstr>Contents</vt:lpstr>
      <vt:lpstr>CLARIN Infrastructure </vt:lpstr>
      <vt:lpstr>CLARIN Infrastructure </vt:lpstr>
      <vt:lpstr>CLARIN Infrastructure </vt:lpstr>
      <vt:lpstr>CLARIN Infrastructure </vt:lpstr>
      <vt:lpstr>CLARIN Infrastructure </vt:lpstr>
      <vt:lpstr>CLARIN Infrastructure </vt:lpstr>
      <vt:lpstr>CLARIN Infrastructure </vt:lpstr>
      <vt:lpstr>CLARIN Infrastructure </vt:lpstr>
      <vt:lpstr>CLARIN Infrastructure</vt:lpstr>
      <vt:lpstr>CLARIN Infrastructure</vt:lpstr>
      <vt:lpstr>CLARIN Infrastructure</vt:lpstr>
      <vt:lpstr>CLARIN Infrastructure</vt:lpstr>
      <vt:lpstr>CLARIN Infrastructure</vt:lpstr>
      <vt:lpstr>Contents</vt:lpstr>
      <vt:lpstr>Overview</vt:lpstr>
      <vt:lpstr>GrETEL</vt:lpstr>
      <vt:lpstr>Treebanks</vt:lpstr>
      <vt:lpstr>Example Parse</vt:lpstr>
      <vt:lpstr>Example Parse (XML)</vt:lpstr>
      <vt:lpstr>PARSING</vt:lpstr>
      <vt:lpstr>Searching in Treebanks</vt:lpstr>
      <vt:lpstr>Searching in Treebanks</vt:lpstr>
      <vt:lpstr>Searching in Treebanks</vt:lpstr>
      <vt:lpstr>Searching with GrETEL</vt:lpstr>
      <vt:lpstr>Searching with GrETEL</vt:lpstr>
      <vt:lpstr>Searching with GrETEL</vt:lpstr>
      <vt:lpstr>Searching with GrETEL</vt:lpstr>
      <vt:lpstr>Searching with GrETEL</vt:lpstr>
      <vt:lpstr>Searching with GrETEL</vt:lpstr>
      <vt:lpstr>Searching with GrETEL </vt:lpstr>
      <vt:lpstr>Searching with GrETEL </vt:lpstr>
      <vt:lpstr>Searching with GrETEL Limitations</vt:lpstr>
      <vt:lpstr>Searching with GrETEL Limitations</vt:lpstr>
      <vt:lpstr>Searching with GrETEL Limitations</vt:lpstr>
      <vt:lpstr>Searching with GrETEL Limitations</vt:lpstr>
      <vt:lpstr>Searching with GrETEL v. Google</vt:lpstr>
      <vt:lpstr>Contents</vt:lpstr>
      <vt:lpstr>Conclusions</vt:lpstr>
      <vt:lpstr>Conclusions</vt:lpstr>
      <vt:lpstr>Conclusions</vt:lpstr>
      <vt:lpstr>Invitation</vt:lpstr>
      <vt:lpstr>Further Exploration</vt:lpstr>
      <vt:lpstr>References</vt:lpstr>
      <vt:lpstr>PowerPoint Presentation</vt:lpstr>
      <vt:lpstr>PowerPoint Presentation</vt:lpstr>
      <vt:lpstr>Improvement Suggestions</vt:lpstr>
      <vt:lpstr>Improvement Suggestions</vt:lpstr>
      <vt:lpstr>Improvement Suggestions</vt:lpstr>
      <vt:lpstr>Improvement Suggestions</vt:lpstr>
      <vt:lpstr>Improvement Suggestions</vt:lpstr>
      <vt:lpstr>Improvement Suggestions</vt:lpstr>
      <vt:lpstr>VLO</vt:lpstr>
      <vt:lpstr>Doen Causative</vt:lpstr>
      <vt:lpstr>Doen Causative</vt:lpstr>
      <vt:lpstr>Doen Causative</vt:lpstr>
      <vt:lpstr>Doen Causative</vt:lpstr>
      <vt:lpstr>Doen Causative</vt:lpstr>
      <vt:lpstr>Het bijvoeglijk naamwoord</vt:lpstr>
      <vt:lpstr>Het Bijvoeglijk naamwoord</vt:lpstr>
      <vt:lpstr>Het Bijvoeglijk naamwoord</vt:lpstr>
      <vt:lpstr>Het bijvoeglijk naamwoord</vt:lpstr>
      <vt:lpstr>Het Bijvoeglijk naamwoord</vt:lpstr>
      <vt:lpstr>Circumpositions</vt:lpstr>
      <vt:lpstr>Circumpositions</vt:lpstr>
      <vt:lpstr>Circumpositions</vt:lpstr>
      <vt:lpstr>Circumpositions</vt:lpstr>
      <vt:lpstr>Circumpositions</vt:lpstr>
      <vt:lpstr>Krijgen-passive</vt:lpstr>
      <vt:lpstr>Krijgen-passive</vt:lpstr>
      <vt:lpstr>Krijgen-passive</vt:lpstr>
      <vt:lpstr>Krijgen-passive</vt:lpstr>
      <vt:lpstr>Krijgen-passive</vt:lpstr>
      <vt:lpstr>Bare Nouns</vt:lpstr>
      <vt:lpstr>Bare Nouns</vt:lpstr>
      <vt:lpstr>Bare Nouns</vt:lpstr>
      <vt:lpstr>Bare Nouns</vt:lpstr>
      <vt:lpstr>Bare Nouns</vt:lpstr>
      <vt:lpstr>Bare Nouns</vt:lpstr>
      <vt:lpstr>Object Topicalisation</vt:lpstr>
      <vt:lpstr>Object Topicalisation</vt:lpstr>
      <vt:lpstr>Object Topicalisation</vt:lpstr>
      <vt:lpstr>Object Topicalisation</vt:lpstr>
      <vt:lpstr>Object Topicalisation</vt:lpstr>
      <vt:lpstr>Object Topicalisation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Odijk101</cp:lastModifiedBy>
  <cp:revision>467</cp:revision>
  <dcterms:created xsi:type="dcterms:W3CDTF">2012-05-14T07:52:03Z</dcterms:created>
  <dcterms:modified xsi:type="dcterms:W3CDTF">2014-02-12T15:35:09Z</dcterms:modified>
</cp:coreProperties>
</file>