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8" r:id="rId2"/>
    <p:sldId id="454" r:id="rId3"/>
    <p:sldId id="474" r:id="rId4"/>
    <p:sldId id="460" r:id="rId5"/>
    <p:sldId id="493" r:id="rId6"/>
    <p:sldId id="455" r:id="rId7"/>
    <p:sldId id="461" r:id="rId8"/>
    <p:sldId id="456" r:id="rId9"/>
    <p:sldId id="477" r:id="rId10"/>
    <p:sldId id="462" r:id="rId11"/>
    <p:sldId id="465" r:id="rId12"/>
    <p:sldId id="466" r:id="rId13"/>
    <p:sldId id="469" r:id="rId14"/>
    <p:sldId id="470" r:id="rId15"/>
    <p:sldId id="486" r:id="rId16"/>
    <p:sldId id="492" r:id="rId17"/>
    <p:sldId id="473" r:id="rId18"/>
    <p:sldId id="487" r:id="rId19"/>
    <p:sldId id="495" r:id="rId20"/>
    <p:sldId id="475" r:id="rId21"/>
    <p:sldId id="476" r:id="rId22"/>
    <p:sldId id="458" r:id="rId23"/>
    <p:sldId id="459" r:id="rId24"/>
    <p:sldId id="491" r:id="rId25"/>
    <p:sldId id="488" r:id="rId26"/>
    <p:sldId id="494" r:id="rId27"/>
    <p:sldId id="277" r:id="rId28"/>
    <p:sldId id="278" r:id="rId29"/>
    <p:sldId id="439" r:id="rId30"/>
    <p:sldId id="464" r:id="rId31"/>
    <p:sldId id="463" r:id="rId32"/>
    <p:sldId id="467" r:id="rId33"/>
    <p:sldId id="468" r:id="rId34"/>
    <p:sldId id="472" r:id="rId35"/>
    <p:sldId id="471" r:id="rId36"/>
    <p:sldId id="478" r:id="rId37"/>
    <p:sldId id="481" r:id="rId38"/>
    <p:sldId id="482" r:id="rId39"/>
    <p:sldId id="479" r:id="rId40"/>
    <p:sldId id="480" r:id="rId41"/>
    <p:sldId id="483" r:id="rId42"/>
    <p:sldId id="484" r:id="rId43"/>
    <p:sldId id="485" r:id="rId44"/>
    <p:sldId id="489" r:id="rId45"/>
    <p:sldId id="490" r:id="rId46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15-1-2015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15-1-2015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eu/node/2320" TargetMode="External"/><Relationship Id="rId2" Type="http://schemas.openxmlformats.org/officeDocument/2006/relationships/hyperlink" Target="http://www.clarin.nl/node/13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elpdesk@clarin.n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mdi@clarin.eu" TargetMode="External"/><Relationship Id="rId2" Type="http://schemas.openxmlformats.org/officeDocument/2006/relationships/hyperlink" Target="http://www.clarin.eu/node/321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hyperlink" Target="http://catalog.clarin.eu/ds/ComponentRegistr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la.mpi.nl/tools/tla-tools/arbi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rtens.knaw.nl/cmdi/search/" TargetMode="External"/><Relationship Id="rId2" Type="http://schemas.openxmlformats.org/officeDocument/2006/relationships/hyperlink" Target="http://www.clarin.eu/vl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ux13.mpi.nl/schemacat/schema/CGN" TargetMode="External"/><Relationship Id="rId7" Type="http://schemas.openxmlformats.org/officeDocument/2006/relationships/hyperlink" Target="http://www-01.sil.org/iso639-3/codes.asp" TargetMode="External"/><Relationship Id="rId2" Type="http://schemas.openxmlformats.org/officeDocument/2006/relationships/hyperlink" Target="http://lux13.mpi.nl/relc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skos.meertens.knaw.nl/" TargetMode="External"/><Relationship Id="rId5" Type="http://schemas.openxmlformats.org/officeDocument/2006/relationships/hyperlink" Target="http://www.clarin.nl/node/281" TargetMode="External"/><Relationship Id="rId4" Type="http://schemas.openxmlformats.org/officeDocument/2006/relationships/hyperlink" Target="https://openskos.meertens.knaw.nl/ccr/browser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event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XML/" TargetMode="External"/><Relationship Id="rId2" Type="http://schemas.openxmlformats.org/officeDocument/2006/relationships/hyperlink" Target="http://www.lexicalmarkupframework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presentational_state_transfer" TargetMode="External"/><Relationship Id="rId2" Type="http://schemas.openxmlformats.org/officeDocument/2006/relationships/hyperlink" Target="http://www.w3.org/2003/06/soap12-pressrelease.html.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ycon.github.io/clam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hyperlink" Target="http://www.handle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penarchives.org/pmh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i.nl/corpus/html/lamus/index.html" TargetMode="External"/><Relationship Id="rId2" Type="http://schemas.openxmlformats.org/officeDocument/2006/relationships/hyperlink" Target="http://tla.mpi.nl/tools/tla-tools/lam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ns.knaw.nl/en/content/data-archive/help-and-support" TargetMode="External"/><Relationship Id="rId5" Type="http://schemas.openxmlformats.org/officeDocument/2006/relationships/hyperlink" Target="https://easy.dans.knaw.nl/ui/home" TargetMode="External"/><Relationship Id="rId4" Type="http://schemas.openxmlformats.org/officeDocument/2006/relationships/hyperlink" Target="http://www.mpi.nl/corpus/manuals/manual-lamus.pdf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tasealofapproval.org/en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147" TargetMode="External"/><Relationship Id="rId2" Type="http://schemas.openxmlformats.org/officeDocument/2006/relationships/hyperlink" Target="http://www.clarin.nl/node/2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ah.nl/en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catalog.clarin.eu/vlo/search?q=Utrecht+University&amp;fq=collection:UBU+Clarin+Set" TargetMode="External"/><Relationship Id="rId2" Type="http://schemas.openxmlformats.org/officeDocument/2006/relationships/hyperlink" Target="http://catalog.clarin.eu/vlo/search?fq=collection:Nederlands+Instituut+voor+Beeld+en+Geluid+Academia+collecti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mp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39.xml"/><Relationship Id="rId7" Type="http://schemas.openxmlformats.org/officeDocument/2006/relationships/slide" Target="slide43.xml"/><Relationship Id="rId2" Type="http://schemas.openxmlformats.org/officeDocument/2006/relationships/hyperlink" Target="http://en.wikipedia.org/wiki/Shibboleth_(Internet2)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5" Type="http://schemas.openxmlformats.org/officeDocument/2006/relationships/slide" Target="slide41.xml"/><Relationship Id="rId10" Type="http://schemas.openxmlformats.org/officeDocument/2006/relationships/image" Target="../media/image8.png"/><Relationship Id="rId4" Type="http://schemas.openxmlformats.org/officeDocument/2006/relationships/slide" Target="slide40.xml"/><Relationship Id="rId9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Lt0xLyMEVw&amp;feature=youtu.b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130" TargetMode="External"/><Relationship Id="rId2" Type="http://schemas.openxmlformats.org/officeDocument/2006/relationships/hyperlink" Target="http://dev.clarin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Linguistics with CLARIN</a:t>
            </a:r>
            <a:br>
              <a:rPr lang="en-US" dirty="0" smtClean="0"/>
            </a:br>
            <a:r>
              <a:rPr lang="en-US" dirty="0" smtClean="0"/>
              <a:t>Storing resources in CLARIN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LOT </a:t>
            </a:r>
            <a:r>
              <a:rPr lang="en-US" dirty="0" err="1" smtClean="0"/>
              <a:t>Winterschool</a:t>
            </a:r>
            <a:endParaRPr lang="en-US" dirty="0" smtClean="0"/>
          </a:p>
          <a:p>
            <a:pPr eaLnBrk="1" hangingPunct="1"/>
            <a:r>
              <a:rPr lang="en-US" dirty="0" smtClean="0"/>
              <a:t>Amsterdam, 2015-01-16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Determine </a:t>
            </a:r>
            <a:r>
              <a:rPr lang="en-US" dirty="0" err="1" smtClean="0"/>
              <a:t>centre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Contact them </a:t>
            </a:r>
            <a:r>
              <a:rPr lang="en-US" dirty="0" smtClean="0"/>
              <a:t>and make arrangements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Determine </a:t>
            </a:r>
            <a:r>
              <a:rPr lang="en-US" dirty="0" smtClean="0">
                <a:hlinkClick r:id="rId3"/>
              </a:rPr>
              <a:t>CLARIN-recommended standard format(s) for your data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Consult with the CLARIN Centre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Ask help from the helpdesk </a:t>
            </a:r>
            <a:r>
              <a:rPr lang="en-US" dirty="0" smtClean="0">
                <a:hlinkClick r:id="rId4"/>
              </a:rPr>
              <a:t>helpdesk@clarin.nl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E.g. LMF (Lexical Markup Framework for lexicons, cf. </a:t>
            </a:r>
            <a:r>
              <a:rPr lang="en-US" dirty="0" err="1" smtClean="0"/>
              <a:t>Cornetto</a:t>
            </a:r>
            <a:r>
              <a:rPr lang="en-US" dirty="0" smtClean="0"/>
              <a:t>, </a:t>
            </a:r>
            <a:r>
              <a:rPr lang="en-US" dirty="0" err="1" smtClean="0"/>
              <a:t>DuELME</a:t>
            </a:r>
            <a:r>
              <a:rPr lang="en-US" dirty="0" smtClean="0"/>
              <a:t>, …)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2146345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Metadata must be in CMDI format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CMDI provides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 model for metadata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 format for metadata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Tools to make metadata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CMDI Metadata are written in XML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It does NOT proscribe the contents of the metadata</a:t>
            </a:r>
            <a:endParaRPr lang="en-US" dirty="0" smtClean="0">
              <a:hlinkClick r:id="rId2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Introduction to CMDI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smtClean="0">
                <a:hlinkClick r:id="rId3"/>
              </a:rPr>
              <a:t>cmdi@clarin.eu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7729632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CMDI Metadata use a metadata profile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hlinkClick r:id="rId2" action="ppaction://hlinksldjump"/>
              </a:rPr>
              <a:t>Metadata profile</a:t>
            </a:r>
            <a:r>
              <a:rPr lang="en-US" dirty="0" smtClean="0"/>
              <a:t>: a combination of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Metadata components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Metadata elements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hlinkClick r:id="rId3" action="ppaction://hlinksldjump"/>
              </a:rPr>
              <a:t>Metadata Component</a:t>
            </a:r>
            <a:r>
              <a:rPr lang="en-US" dirty="0" smtClean="0"/>
              <a:t>: a combination of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Metadata components (optional)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Metadata elements (optional)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hlinkClick r:id="rId4" action="ppaction://hlinksldjump"/>
              </a:rPr>
              <a:t>Metadata Element</a:t>
            </a:r>
            <a:endParaRPr lang="en-US" b="1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XML element: name, value (of an explicit type), attribute-value pairs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9330936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This provides high flexibility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YOU can determine the metadata for your resource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By defining your own profiles, components, elements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CMDI helps you with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dirty="0" smtClean="0">
                <a:hlinkClick r:id="rId2"/>
              </a:rPr>
              <a:t>profile and component editor</a:t>
            </a:r>
            <a:r>
              <a:rPr lang="en-US" dirty="0" smtClean="0"/>
              <a:t>  [</a:t>
            </a:r>
            <a:r>
              <a:rPr lang="en-US" dirty="0" smtClean="0">
                <a:hlinkClick r:id="rId3" action="ppaction://hlinksldjump"/>
              </a:rPr>
              <a:t>login required</a:t>
            </a:r>
            <a:r>
              <a:rPr lang="en-US" dirty="0" smtClean="0"/>
              <a:t>]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 list of </a:t>
            </a:r>
            <a:r>
              <a:rPr lang="en-US" dirty="0" smtClean="0">
                <a:hlinkClick r:id="rId2"/>
              </a:rPr>
              <a:t>commonly used profiles and components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A metadata editor: </a:t>
            </a:r>
            <a:r>
              <a:rPr lang="en-US" dirty="0" smtClean="0">
                <a:hlinkClick r:id="rId4"/>
              </a:rPr>
              <a:t>ARBIL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4727150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Flexibility requires explicit semantics!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The CLARIN infrastructure must `know’ what you mean with your metadata elements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Otherwise it cannot use faceted browsing in the </a:t>
            </a:r>
            <a:r>
              <a:rPr lang="en-US" dirty="0" smtClean="0">
                <a:hlinkClick r:id="rId2"/>
              </a:rPr>
              <a:t>VLO</a:t>
            </a:r>
            <a:r>
              <a:rPr lang="en-US" dirty="0" smtClean="0"/>
              <a:t> or the </a:t>
            </a:r>
            <a:r>
              <a:rPr lang="en-US" dirty="0" err="1" smtClean="0">
                <a:hlinkClick r:id="rId3"/>
              </a:rPr>
              <a:t>Meertens</a:t>
            </a:r>
            <a:r>
              <a:rPr lang="en-US" dirty="0" smtClean="0">
                <a:hlinkClick r:id="rId3"/>
              </a:rPr>
              <a:t> Metadata Search Engine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0891953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Explicit semantics: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Each element in the </a:t>
            </a:r>
            <a:r>
              <a:rPr lang="en-US" b="1" dirty="0" smtClean="0"/>
              <a:t>data and metadata </a:t>
            </a:r>
            <a:r>
              <a:rPr lang="en-US" dirty="0" smtClean="0"/>
              <a:t>must have  a link to a CLARIN-recognized concept or data category registry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Most prominent data category registry in CLARIN was </a:t>
            </a:r>
            <a:r>
              <a:rPr lang="en-US" dirty="0" smtClean="0">
                <a:hlinkClick r:id="rId2"/>
              </a:rPr>
              <a:t>ISOCAT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 action="ppaction://hlinksldjump"/>
              </a:rPr>
              <a:t>Example Data Category in ISOCAT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 action="ppaction://hlinksldjump"/>
              </a:rPr>
              <a:t>Example Link to ISOCAT in element definition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21843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Explicit semantics (2):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hlinkClick r:id="rId2"/>
              </a:rPr>
              <a:t>RELCAT alpha </a:t>
            </a:r>
            <a:r>
              <a:rPr lang="en-US" dirty="0" smtClean="0">
                <a:hlinkClick r:id="rId2"/>
              </a:rPr>
              <a:t>version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en-US" dirty="0" smtClean="0"/>
              <a:t>For relations between data categories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SCHEMACAT </a:t>
            </a:r>
            <a:r>
              <a:rPr lang="en-US" dirty="0">
                <a:hlinkClick r:id="rId3"/>
              </a:rPr>
              <a:t>alpha </a:t>
            </a:r>
            <a:r>
              <a:rPr lang="en-US" dirty="0" smtClean="0">
                <a:hlinkClick r:id="rId3"/>
              </a:rPr>
              <a:t>version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en-US" dirty="0" smtClean="0"/>
              <a:t>For describing schemas of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Recently changed to CLARIN Concept Registry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hlinkClick r:id="rId4"/>
              </a:rPr>
              <a:t>CCR Browser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 smtClean="0"/>
              <a:t>an </a:t>
            </a:r>
            <a:r>
              <a:rPr lang="en-US" dirty="0" err="1" smtClean="0"/>
              <a:t>OpenSKOS</a:t>
            </a:r>
            <a:r>
              <a:rPr lang="en-US" dirty="0" smtClean="0"/>
              <a:t> instance hosted by </a:t>
            </a:r>
            <a:r>
              <a:rPr lang="en-US" dirty="0" err="1" smtClean="0"/>
              <a:t>Meertens</a:t>
            </a:r>
            <a:r>
              <a:rPr lang="en-US" dirty="0" smtClean="0"/>
              <a:t> Institute</a:t>
            </a:r>
            <a:endParaRPr lang="en-US" dirty="0" smtClean="0">
              <a:hlinkClick r:id="rId5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5"/>
              </a:rPr>
              <a:t>CLAVAS</a:t>
            </a:r>
            <a:r>
              <a:rPr lang="en-US" dirty="0" smtClean="0"/>
              <a:t> </a:t>
            </a:r>
            <a:r>
              <a:rPr lang="en-US" dirty="0">
                <a:hlinkClick r:id="rId6"/>
              </a:rPr>
              <a:t>Vocabulary </a:t>
            </a:r>
            <a:r>
              <a:rPr lang="en-US" dirty="0" smtClean="0">
                <a:hlinkClick r:id="rId6"/>
              </a:rPr>
              <a:t>Service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en-US" dirty="0" smtClean="0"/>
              <a:t>Interface to other data category registries and vocabularies</a:t>
            </a:r>
          </a:p>
          <a:p>
            <a:pPr lvl="3">
              <a:lnSpc>
                <a:spcPct val="80000"/>
              </a:lnSpc>
            </a:pPr>
            <a:r>
              <a:rPr lang="en-US" dirty="0" smtClean="0">
                <a:hlinkClick r:id="rId7"/>
              </a:rPr>
              <a:t>ISO 639-3 Language codes</a:t>
            </a:r>
            <a:endParaRPr lang="en-US" dirty="0" smtClean="0"/>
          </a:p>
          <a:p>
            <a:pPr lvl="3">
              <a:lnSpc>
                <a:spcPct val="80000"/>
              </a:lnSpc>
            </a:pPr>
            <a:endParaRPr lang="en-US" dirty="0" smtClean="0"/>
          </a:p>
          <a:p>
            <a:pPr marL="457200" lvl="1" indent="0">
              <a:lnSpc>
                <a:spcPct val="80000"/>
              </a:lnSpc>
              <a:buNone/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0400612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Attend dedicated tutorials on CMDI and </a:t>
            </a:r>
            <a:r>
              <a:rPr lang="en-US" dirty="0" smtClean="0"/>
              <a:t>ISOCAT/CCR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Regularly organized </a:t>
            </a:r>
            <a:r>
              <a:rPr lang="en-US" dirty="0" smtClean="0"/>
              <a:t>in NL (each 2+ times/year)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Usually the CLARIN Centre helps you creating the CMDI metadata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Maximally reuse existing profiles /components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It will help you get better metadata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You do not have to reinvent the wheel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2514299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strongly recommends using certain components (e.g. </a:t>
            </a:r>
            <a:r>
              <a:rPr lang="en-US" dirty="0" err="1" smtClean="0"/>
              <a:t>GeneralInfo</a:t>
            </a:r>
            <a:r>
              <a:rPr lang="en-US" dirty="0" smtClean="0"/>
              <a:t> component) and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may require inclusion of certain properties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Do not forget properties that are ‘obvious to you’,  e.g.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Language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P</a:t>
            </a:r>
            <a:r>
              <a:rPr lang="en-US" dirty="0" smtClean="0"/>
              <a:t>eriod of the language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Standard language or dialects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Title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Version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1549412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Add properties that are important from a linguistic perspective: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Which linguistic annotations does it contain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For which </a:t>
            </a:r>
            <a:r>
              <a:rPr lang="en-US" dirty="0" err="1" smtClean="0"/>
              <a:t>subdisciplines</a:t>
            </a:r>
            <a:r>
              <a:rPr lang="en-US" dirty="0" smtClean="0"/>
              <a:t> of linguistics is it mostly relevant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Does it involve text, audio, video, or databases?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For tools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are the linguistic properties of its input and output (which annotations, which annotation schemata, </a:t>
            </a:r>
            <a:r>
              <a:rPr lang="en-US" dirty="0" err="1" smtClean="0"/>
              <a:t>pos</a:t>
            </a:r>
            <a:r>
              <a:rPr lang="en-US" dirty="0" smtClean="0"/>
              <a:t>-tags, formats,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9668203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Why store resource in CLARIN?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How to store resources in CLARIN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</a:t>
            </a:r>
            <a:r>
              <a:rPr lang="en-US" b="1" dirty="0" smtClean="0"/>
              <a:t>you</a:t>
            </a:r>
            <a:r>
              <a:rPr lang="en-US" dirty="0" smtClean="0"/>
              <a:t> must do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the </a:t>
            </a:r>
            <a:r>
              <a:rPr lang="en-US" b="1" dirty="0" smtClean="0"/>
              <a:t>CLARIN Centre</a:t>
            </a:r>
            <a:r>
              <a:rPr lang="en-US" dirty="0" smtClean="0"/>
              <a:t> must do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394203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Live Version v. exchange/archive version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E.g. lexicon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in </a:t>
            </a:r>
            <a:r>
              <a:rPr lang="en-US" dirty="0" smtClean="0">
                <a:hlinkClick r:id="rId2"/>
              </a:rPr>
              <a:t>Lexical Markup Framework </a:t>
            </a:r>
            <a:r>
              <a:rPr lang="en-US" dirty="0" smtClean="0"/>
              <a:t>compatible </a:t>
            </a:r>
            <a:r>
              <a:rPr lang="en-US" dirty="0" smtClean="0">
                <a:hlinkClick r:id="rId3"/>
              </a:rPr>
              <a:t>XML</a:t>
            </a:r>
            <a:r>
              <a:rPr lang="en-US" dirty="0" smtClean="0"/>
              <a:t> text v.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d</a:t>
            </a:r>
            <a:r>
              <a:rPr lang="en-US" dirty="0" smtClean="0"/>
              <a:t>atabase with indexes for fast 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Live version is ideally derived fully automatically from the exchange/archive version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 close cooperation with the CLARIN Centre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5960183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Software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Desktop tool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Desktop application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Web service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hlinkClick r:id="rId2"/>
              </a:rPr>
              <a:t>SOAP</a:t>
            </a:r>
            <a:r>
              <a:rPr lang="en-US" dirty="0" smtClean="0"/>
              <a:t> / </a:t>
            </a:r>
            <a:r>
              <a:rPr lang="en-US" dirty="0" smtClean="0">
                <a:hlinkClick r:id="rId3"/>
              </a:rPr>
              <a:t>REST</a:t>
            </a:r>
            <a:r>
              <a:rPr lang="en-US" dirty="0" smtClean="0"/>
              <a:t> , use </a:t>
            </a:r>
            <a:r>
              <a:rPr lang="en-US" dirty="0" smtClean="0">
                <a:hlinkClick r:id="rId4"/>
              </a:rPr>
              <a:t>CLAM</a:t>
            </a:r>
            <a:r>
              <a:rPr lang="en-US" dirty="0" smtClean="0"/>
              <a:t> if possible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Web application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There must be `metadata’ for software as well!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Generic profile exists and is being refined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Consult with the CLARIN Centre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880738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Why store resource in CLARIN?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How to store resources in CLARIN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</a:t>
            </a:r>
            <a:r>
              <a:rPr lang="en-US" b="1" dirty="0" smtClean="0"/>
              <a:t>you</a:t>
            </a:r>
            <a:r>
              <a:rPr lang="en-US" dirty="0" smtClean="0"/>
              <a:t> must do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 smtClean="0"/>
              <a:t>What the CLARIN Centre must do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414659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Assist you with your tasks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Assign Persistent Identifiers (PIDs) to all data and metadata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Handle system</a:t>
            </a:r>
            <a:r>
              <a:rPr lang="en-US" dirty="0" smtClean="0"/>
              <a:t> for assignment and resolution of PIDs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 action="ppaction://hlinksldjump"/>
              </a:rPr>
              <a:t>example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Make Metadata harvestable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/>
              </a:rPr>
              <a:t>OAI-PMH</a:t>
            </a:r>
            <a:r>
              <a:rPr lang="en-US" dirty="0"/>
              <a:t> protocol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Open Archives Initiative Protocol for Metadata Harvesting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CLARIN Centre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414659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Store the data in the </a:t>
            </a:r>
            <a:r>
              <a:rPr lang="en-US" dirty="0" err="1" smtClean="0"/>
              <a:t>centre’s</a:t>
            </a:r>
            <a:r>
              <a:rPr lang="en-US" dirty="0" smtClean="0"/>
              <a:t> repository</a:t>
            </a:r>
          </a:p>
          <a:p>
            <a:pPr lvl="1"/>
            <a:r>
              <a:rPr lang="en-US" dirty="0" smtClean="0">
                <a:hlinkClick r:id="rId2"/>
              </a:rPr>
              <a:t>LAMUS </a:t>
            </a:r>
            <a:r>
              <a:rPr lang="en-US" dirty="0"/>
              <a:t>(the Language Archive) and its documentation </a:t>
            </a:r>
            <a:r>
              <a:rPr lang="en-US" dirty="0">
                <a:hlinkClick r:id="rId3"/>
              </a:rPr>
              <a:t>online</a:t>
            </a:r>
            <a:r>
              <a:rPr lang="en-US" dirty="0"/>
              <a:t> or as </a:t>
            </a:r>
            <a:r>
              <a:rPr lang="en-US" dirty="0">
                <a:hlinkClick r:id="rId4"/>
              </a:rPr>
              <a:t>PDF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EASY</a:t>
            </a:r>
            <a:r>
              <a:rPr lang="en-US" dirty="0"/>
              <a:t>  (DANS) and its </a:t>
            </a:r>
            <a:r>
              <a:rPr lang="en-US" dirty="0">
                <a:hlinkClick r:id="rId6"/>
              </a:rPr>
              <a:t>Help and Support </a:t>
            </a:r>
            <a:r>
              <a:rPr lang="en-US" dirty="0" smtClean="0">
                <a:hlinkClick r:id="rId6"/>
              </a:rPr>
              <a:t>Page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Make data themselves available and accessible in the CLARIN infrastructure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CLARIN Centre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728300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P</a:t>
            </a:r>
            <a:r>
              <a:rPr lang="en-US" dirty="0" smtClean="0"/>
              <a:t>rovisions for legal / ethical restrictions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Long term preservation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Data Seal of Approval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(Minimal) Maintenance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CLARIN Centre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0896422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Adapt them to meet the CLARIN requirements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 </a:t>
            </a:r>
            <a:r>
              <a:rPr lang="en-US" dirty="0" err="1" smtClean="0"/>
              <a:t>Curation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CLARIN-NL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financed many </a:t>
            </a:r>
            <a:r>
              <a:rPr lang="en-US" dirty="0" smtClean="0">
                <a:hlinkClick r:id="rId2"/>
              </a:rPr>
              <a:t>data </a:t>
            </a:r>
            <a:r>
              <a:rPr lang="en-US" dirty="0" err="1" smtClean="0">
                <a:hlinkClick r:id="rId2"/>
              </a:rPr>
              <a:t>curation</a:t>
            </a:r>
            <a:r>
              <a:rPr lang="en-US" dirty="0" smtClean="0">
                <a:hlinkClick r:id="rId2"/>
              </a:rPr>
              <a:t> projects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Has set up </a:t>
            </a:r>
            <a:r>
              <a:rPr lang="en-US" dirty="0" smtClean="0">
                <a:hlinkClick r:id="rId3"/>
              </a:rPr>
              <a:t>Data </a:t>
            </a:r>
            <a:r>
              <a:rPr lang="en-US" dirty="0" err="1" smtClean="0">
                <a:hlinkClick r:id="rId3"/>
              </a:rPr>
              <a:t>Curation</a:t>
            </a:r>
            <a:r>
              <a:rPr lang="en-US" dirty="0" smtClean="0">
                <a:hlinkClick r:id="rId3"/>
              </a:rPr>
              <a:t> Service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4"/>
              </a:rPr>
              <a:t>CLARIAH</a:t>
            </a:r>
            <a:r>
              <a:rPr lang="en-US" dirty="0" smtClean="0"/>
              <a:t> (successor project)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Will continue these </a:t>
            </a:r>
            <a:r>
              <a:rPr lang="en-US" dirty="0" err="1" smtClean="0"/>
              <a:t>curation</a:t>
            </a:r>
            <a:r>
              <a:rPr lang="en-US" dirty="0" smtClean="0"/>
              <a:t> activities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existing data?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3532358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sz="5400" dirty="0" smtClean="0"/>
              <a:t>Thanks for your attention!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DO NOT ENTER HERE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 smtClean="0"/>
              <a:t>Meertens</a:t>
            </a:r>
            <a:r>
              <a:rPr lang="en-US" sz="2400" b="1" dirty="0" smtClean="0"/>
              <a:t> Institute</a:t>
            </a:r>
            <a:r>
              <a:rPr lang="en-US" sz="2400" dirty="0" smtClean="0"/>
              <a:t>: resources relevant for the study of</a:t>
            </a:r>
          </a:p>
          <a:p>
            <a:pPr lvl="1"/>
            <a:r>
              <a:rPr lang="en-US" sz="1800" dirty="0"/>
              <a:t>cultural </a:t>
            </a:r>
            <a:r>
              <a:rPr lang="en-US" sz="1800" dirty="0" smtClean="0"/>
              <a:t>expressions and Language variation within the Dutch language</a:t>
            </a:r>
          </a:p>
          <a:p>
            <a:r>
              <a:rPr lang="en-US" sz="2400" b="1" dirty="0"/>
              <a:t>Max Planck Institute for Psycholinguistics (The Language Archive):</a:t>
            </a:r>
            <a:r>
              <a:rPr lang="en-US" sz="2400" dirty="0"/>
              <a:t> resources related to the study of </a:t>
            </a:r>
          </a:p>
          <a:p>
            <a:pPr lvl="1"/>
            <a:r>
              <a:rPr lang="en-US" sz="1800" dirty="0" smtClean="0"/>
              <a:t>psychological</a:t>
            </a:r>
            <a:r>
              <a:rPr lang="en-US" sz="1800" dirty="0"/>
              <a:t>, social and biological foundations of </a:t>
            </a:r>
            <a:r>
              <a:rPr lang="en-US" sz="1800" dirty="0" smtClean="0"/>
              <a:t>language</a:t>
            </a:r>
          </a:p>
          <a:p>
            <a:r>
              <a:rPr lang="en-US" sz="2400" b="1" dirty="0"/>
              <a:t>Huygens Institute</a:t>
            </a:r>
            <a:r>
              <a:rPr lang="en-US" sz="2400" dirty="0"/>
              <a:t>: resources related to the study of </a:t>
            </a:r>
          </a:p>
          <a:p>
            <a:pPr lvl="1"/>
            <a:r>
              <a:rPr lang="en-US" sz="1800" dirty="0" smtClean="0"/>
              <a:t>history </a:t>
            </a:r>
            <a:r>
              <a:rPr lang="en-US" sz="1800" dirty="0"/>
              <a:t>and literature of the Netherlands</a:t>
            </a:r>
            <a:r>
              <a:rPr lang="en-US" sz="1200" dirty="0"/>
              <a:t>.</a:t>
            </a:r>
            <a:endParaRPr lang="en-US" sz="1200" dirty="0" smtClean="0"/>
          </a:p>
          <a:p>
            <a:r>
              <a:rPr lang="en-US" sz="2400" b="1" dirty="0"/>
              <a:t>Institute for Dutch </a:t>
            </a:r>
            <a:r>
              <a:rPr lang="en-US" sz="2400" b="1" dirty="0" smtClean="0"/>
              <a:t>Lexicology </a:t>
            </a:r>
            <a:r>
              <a:rPr lang="en-US" sz="2400" b="1" dirty="0"/>
              <a:t>(</a:t>
            </a:r>
            <a:r>
              <a:rPr lang="en-US" sz="2400" b="1" dirty="0" smtClean="0"/>
              <a:t>INL)</a:t>
            </a:r>
            <a:endParaRPr lang="en-US" sz="1600" b="1" dirty="0" smtClean="0"/>
          </a:p>
          <a:p>
            <a:pPr lvl="1"/>
            <a:r>
              <a:rPr lang="en-US" sz="1800" dirty="0"/>
              <a:t>relevant to the lexicological study of the Dutch language </a:t>
            </a:r>
            <a:endParaRPr lang="en-US" sz="1800" dirty="0" smtClean="0"/>
          </a:p>
          <a:p>
            <a:r>
              <a:rPr lang="en-US" sz="2400" b="1" dirty="0"/>
              <a:t>Data Archiving and Networked </a:t>
            </a:r>
            <a:r>
              <a:rPr lang="en-US" sz="2400" b="1" dirty="0" err="1"/>
              <a:t>Centres</a:t>
            </a:r>
            <a:r>
              <a:rPr lang="en-US" sz="2400" b="1" dirty="0"/>
              <a:t> (DANS)</a:t>
            </a:r>
          </a:p>
          <a:p>
            <a:pPr lvl="1"/>
            <a:r>
              <a:rPr lang="en-US" sz="1800" dirty="0"/>
              <a:t>digital research </a:t>
            </a:r>
            <a:r>
              <a:rPr lang="en-US" sz="1800" dirty="0" smtClean="0"/>
              <a:t>data generally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B </a:t>
            </a:r>
            <a:r>
              <a:rPr lang="en-US" dirty="0" err="1" smtClean="0"/>
              <a:t>Centres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660934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 smtClean="0"/>
              <a:t>Why store resource in CLARIN?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How to store resources in CLARIN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</a:t>
            </a:r>
            <a:r>
              <a:rPr lang="en-US" b="1" dirty="0" smtClean="0"/>
              <a:t>you</a:t>
            </a:r>
            <a:r>
              <a:rPr lang="en-US" dirty="0" smtClean="0"/>
              <a:t> must do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the </a:t>
            </a:r>
            <a:r>
              <a:rPr lang="en-US" b="1" dirty="0" smtClean="0"/>
              <a:t>CLARIN Centre</a:t>
            </a:r>
            <a:r>
              <a:rPr lang="en-US" dirty="0" smtClean="0"/>
              <a:t> must do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6586015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Koninklijke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Bibliotheek</a:t>
            </a:r>
            <a:r>
              <a:rPr lang="en-US" sz="2400" b="1" dirty="0" smtClean="0"/>
              <a:t> (National Library)</a:t>
            </a:r>
            <a:r>
              <a:rPr lang="en-US" sz="2400" dirty="0" smtClean="0"/>
              <a:t>:</a:t>
            </a:r>
          </a:p>
          <a:p>
            <a:pPr lvl="1"/>
            <a:r>
              <a:rPr lang="en-US" sz="1800" dirty="0" smtClean="0"/>
              <a:t>Digital books, articles, newspapers</a:t>
            </a:r>
          </a:p>
          <a:p>
            <a:pPr lvl="1"/>
            <a:r>
              <a:rPr lang="en-US" sz="1800" dirty="0" smtClean="0"/>
              <a:t>Includes DBNL (Digital Library for Dutch Literature)</a:t>
            </a:r>
          </a:p>
          <a:p>
            <a:pPr lvl="1"/>
            <a:r>
              <a:rPr lang="en-US" sz="1800" dirty="0" smtClean="0"/>
              <a:t>(will be available in the VLO soon)</a:t>
            </a:r>
          </a:p>
          <a:p>
            <a:r>
              <a:rPr lang="en-US" sz="2400" b="1" dirty="0" err="1" smtClean="0"/>
              <a:t>Nederlands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Instituut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voor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Beeld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Geluid</a:t>
            </a:r>
            <a:r>
              <a:rPr lang="en-US" sz="2400" b="1" dirty="0" smtClean="0"/>
              <a:t> (NIBG, Netherlands Institute for Sound and Vision )</a:t>
            </a:r>
          </a:p>
          <a:p>
            <a:pPr lvl="1"/>
            <a:r>
              <a:rPr lang="en-US" sz="1800" dirty="0"/>
              <a:t>Audio-visual data (esp. TV and radio </a:t>
            </a:r>
            <a:r>
              <a:rPr lang="en-US" sz="1800" dirty="0" err="1"/>
              <a:t>programmes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>
                <a:hlinkClick r:id="rId2"/>
              </a:rPr>
              <a:t>NIBG data via the VLO</a:t>
            </a:r>
            <a:endParaRPr lang="en-US" sz="1800" dirty="0" smtClean="0"/>
          </a:p>
          <a:p>
            <a:r>
              <a:rPr lang="en-US" sz="2200" b="1" dirty="0"/>
              <a:t>Utrecht </a:t>
            </a:r>
            <a:r>
              <a:rPr lang="en-US" sz="2200" b="1" dirty="0" smtClean="0"/>
              <a:t> University Library (UBU)</a:t>
            </a:r>
          </a:p>
          <a:p>
            <a:pPr lvl="1"/>
            <a:r>
              <a:rPr lang="en-US" sz="1800" dirty="0" smtClean="0"/>
              <a:t>Digital books, articles</a:t>
            </a:r>
          </a:p>
          <a:p>
            <a:pPr lvl="1"/>
            <a:r>
              <a:rPr lang="en-US" sz="1800" dirty="0" smtClean="0">
                <a:hlinkClick r:id="rId3"/>
              </a:rPr>
              <a:t>UBU data via the VLO</a:t>
            </a:r>
            <a:endParaRPr lang="en-US" sz="1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D</a:t>
            </a:r>
            <a:r>
              <a:rPr lang="en-US" dirty="0"/>
              <a:t> </a:t>
            </a:r>
            <a:r>
              <a:rPr lang="en-US" dirty="0" err="1" smtClean="0"/>
              <a:t>Centres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30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836712"/>
            <a:ext cx="864096" cy="858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774667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Profile: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31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pic>
        <p:nvPicPr>
          <p:cNvPr id="2" name="Picture 1" descr="Mozilla Firefox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606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0104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Component: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32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pic>
        <p:nvPicPr>
          <p:cNvPr id="3" name="Picture 2" descr="Mozilla Firefox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70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0621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Element: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33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pic>
        <p:nvPicPr>
          <p:cNvPr id="3" name="Picture 2" descr="Mozilla Firefox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70169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0" y="3834036"/>
            <a:ext cx="4320480" cy="182721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0621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ISOCAT DC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34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pic>
        <p:nvPicPr>
          <p:cNvPr id="2" name="Picture 1" descr="ISOcat - Web interface - Mozilla Firefox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77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8726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to ISOCAT DC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35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pic>
        <p:nvPicPr>
          <p:cNvPr id="3" name="Picture 2" descr="Mozilla Firefox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70169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0" y="4171579"/>
            <a:ext cx="4320480" cy="33754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7502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CLARIN attempts to maximize open and free access to resources</a:t>
            </a:r>
          </a:p>
          <a:p>
            <a:pPr lvl="1"/>
            <a:r>
              <a:rPr lang="en-US" sz="2000" dirty="0" smtClean="0"/>
              <a:t>with as little restrictions as possible</a:t>
            </a:r>
          </a:p>
          <a:p>
            <a:pPr lvl="1"/>
            <a:r>
              <a:rPr lang="en-US" sz="2000" dirty="0" smtClean="0"/>
              <a:t>no login unless it cannot be avoided</a:t>
            </a:r>
          </a:p>
          <a:p>
            <a:r>
              <a:rPr lang="en-US" sz="2400" dirty="0" smtClean="0"/>
              <a:t>Sometimes, a login (Authentication and </a:t>
            </a:r>
            <a:r>
              <a:rPr lang="en-US" sz="2400" dirty="0" err="1" smtClean="0"/>
              <a:t>Authorisation</a:t>
            </a:r>
            <a:r>
              <a:rPr lang="en-US" sz="2400" dirty="0" smtClean="0"/>
              <a:t>, AAI) is required, e.g.</a:t>
            </a:r>
          </a:p>
          <a:p>
            <a:pPr lvl="1"/>
            <a:r>
              <a:rPr lang="en-US" sz="2000" dirty="0" smtClean="0"/>
              <a:t>Because there are legal and/or ethical restrictions on the data </a:t>
            </a:r>
          </a:p>
          <a:p>
            <a:pPr lvl="1"/>
            <a:r>
              <a:rPr lang="en-US" sz="2000" dirty="0" smtClean="0"/>
              <a:t>To identify you and assign you your own workspace / data</a:t>
            </a:r>
          </a:p>
          <a:p>
            <a:pPr lvl="1"/>
            <a:r>
              <a:rPr lang="en-US" sz="2000" dirty="0" smtClean="0"/>
              <a:t>To enter with your own personal settings</a:t>
            </a:r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0602080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CLARIN is a distributed infrastructure</a:t>
            </a:r>
          </a:p>
          <a:p>
            <a:pPr lvl="1"/>
            <a:r>
              <a:rPr lang="en-US" sz="2000" dirty="0" smtClean="0"/>
              <a:t>How can we avoid that you have to login  again and again?</a:t>
            </a:r>
          </a:p>
          <a:p>
            <a:pPr lvl="1"/>
            <a:r>
              <a:rPr lang="en-US" sz="2000" dirty="0" smtClean="0"/>
              <a:t>How can we avoid that you have to remember many user names and passwords?</a:t>
            </a:r>
          </a:p>
          <a:p>
            <a:pPr lvl="1"/>
            <a:r>
              <a:rPr lang="en-US" sz="2000" dirty="0" smtClean="0"/>
              <a:t>How can we avoid that CLARIN has to securely store user names, passwords and possibly other privacy-sensitive information?</a:t>
            </a:r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30375768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answer: </a:t>
            </a:r>
            <a:r>
              <a:rPr lang="en-US" sz="2400" dirty="0" smtClean="0">
                <a:hlinkClick r:id="rId2"/>
              </a:rPr>
              <a:t>Shibboleth</a:t>
            </a:r>
            <a:endParaRPr lang="en-US" sz="2400" dirty="0" smtClean="0"/>
          </a:p>
          <a:p>
            <a:pPr lvl="1"/>
            <a:r>
              <a:rPr lang="en-US" sz="2000" dirty="0" smtClean="0">
                <a:hlinkClick r:id="rId3" action="ppaction://hlinksldjump"/>
              </a:rPr>
              <a:t>When you log in</a:t>
            </a:r>
            <a:r>
              <a:rPr lang="en-US" sz="2000" dirty="0" smtClean="0"/>
              <a:t>, you are directed to </a:t>
            </a:r>
            <a:r>
              <a:rPr lang="en-US" sz="2000" dirty="0" smtClean="0">
                <a:hlinkClick r:id="rId4" action="ppaction://hlinksldjump"/>
              </a:rPr>
              <a:t>a login with your own institute</a:t>
            </a:r>
            <a:endParaRPr lang="en-US" sz="2000" dirty="0" smtClean="0"/>
          </a:p>
          <a:p>
            <a:pPr lvl="1"/>
            <a:r>
              <a:rPr lang="en-US" sz="2000" dirty="0" smtClean="0"/>
              <a:t>You then </a:t>
            </a:r>
            <a:r>
              <a:rPr lang="en-US" sz="2000" dirty="0" smtClean="0">
                <a:hlinkClick r:id="rId5" action="ppaction://hlinksldjump"/>
              </a:rPr>
              <a:t>log in with you institute’s user name and password</a:t>
            </a:r>
            <a:endParaRPr lang="en-US" sz="2000" dirty="0" smtClean="0"/>
          </a:p>
          <a:p>
            <a:pPr lvl="1"/>
            <a:r>
              <a:rPr lang="en-US" sz="2000" dirty="0" smtClean="0"/>
              <a:t>The institute server then confirms that you are a trusted person, and </a:t>
            </a:r>
            <a:r>
              <a:rPr lang="en-US" sz="2000" dirty="0" smtClean="0">
                <a:hlinkClick r:id="rId6" action="ppaction://hlinksldjump"/>
              </a:rPr>
              <a:t>you can enter this part of the CLARIN infrastructure</a:t>
            </a:r>
            <a:endParaRPr lang="en-US" sz="2000" dirty="0" smtClean="0"/>
          </a:p>
          <a:p>
            <a:pPr lvl="2"/>
            <a:r>
              <a:rPr lang="en-US" sz="1600" dirty="0"/>
              <a:t> </a:t>
            </a:r>
            <a:r>
              <a:rPr lang="en-US" sz="1800" dirty="0"/>
              <a:t>it does </a:t>
            </a:r>
            <a:r>
              <a:rPr lang="en-US" sz="1800" b="1" dirty="0"/>
              <a:t>not </a:t>
            </a:r>
            <a:r>
              <a:rPr lang="en-US" sz="1800" dirty="0"/>
              <a:t>pass on any sensitive information such as your user name or </a:t>
            </a:r>
            <a:r>
              <a:rPr lang="en-US" sz="1800" dirty="0" smtClean="0"/>
              <a:t>password</a:t>
            </a:r>
          </a:p>
          <a:p>
            <a:pPr lvl="1"/>
            <a:r>
              <a:rPr lang="en-US" sz="2000" dirty="0" smtClean="0"/>
              <a:t>If you now go </a:t>
            </a:r>
            <a:r>
              <a:rPr lang="en-US" sz="2000" dirty="0" smtClean="0">
                <a:hlinkClick r:id="rId7" action="ppaction://hlinksldjump"/>
              </a:rPr>
              <a:t>to another part of the CLARIN infrastructure </a:t>
            </a:r>
            <a:r>
              <a:rPr lang="en-US" sz="2000" dirty="0" smtClean="0"/>
              <a:t>that requires login, it `knows’ that you are already logged in, so you do not have to do this again (Single Sign On, SSO)</a:t>
            </a:r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38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12776"/>
            <a:ext cx="2095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81049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zilla Firefo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" y="1628800"/>
            <a:ext cx="9144000" cy="4922675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39</a:t>
            </a:fld>
            <a:endParaRPr lang="en-GB" noProof="0" dirty="0"/>
          </a:p>
        </p:txBody>
      </p:sp>
      <p:pic>
        <p:nvPicPr>
          <p:cNvPr id="1026" name="Picture 2" descr="C:\Temp\Temporary Internet Files\Content.IE5\9YMW10TY\MC90044213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8616306" y="2492896"/>
            <a:ext cx="395536" cy="50405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5395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You may benefit from it</a:t>
            </a:r>
          </a:p>
          <a:p>
            <a:pPr lvl="1"/>
            <a:r>
              <a:rPr lang="en-US" dirty="0" smtClean="0"/>
              <a:t>Existing tools in CLARIN</a:t>
            </a:r>
          </a:p>
          <a:p>
            <a:pPr lvl="2"/>
            <a:r>
              <a:rPr lang="en-US" dirty="0" smtClean="0"/>
              <a:t>faster production, better quality, more features</a:t>
            </a:r>
          </a:p>
          <a:p>
            <a:pPr lvl="2"/>
            <a:r>
              <a:rPr lang="en-US" dirty="0" smtClean="0"/>
              <a:t>Search engines, analysis tools, </a:t>
            </a:r>
            <a:r>
              <a:rPr lang="en-US" dirty="0" err="1" smtClean="0"/>
              <a:t>visualisation</a:t>
            </a:r>
            <a:r>
              <a:rPr lang="en-US" dirty="0" smtClean="0"/>
              <a:t> tools</a:t>
            </a:r>
          </a:p>
          <a:p>
            <a:pPr lvl="1"/>
            <a:r>
              <a:rPr lang="en-US" dirty="0" smtClean="0"/>
              <a:t>Can be easily combined with other data in CLARIN</a:t>
            </a:r>
          </a:p>
          <a:p>
            <a:r>
              <a:rPr lang="en-US" dirty="0" smtClean="0"/>
              <a:t>Others may benefit from it</a:t>
            </a:r>
          </a:p>
          <a:p>
            <a:pPr lvl="1"/>
            <a:r>
              <a:rPr lang="en-US" dirty="0" smtClean="0"/>
              <a:t>Many unexpected uses of your data</a:t>
            </a:r>
          </a:p>
          <a:p>
            <a:pPr lvl="1"/>
            <a:r>
              <a:rPr lang="en-US" dirty="0" smtClean="0"/>
              <a:t>Now or in the future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56573398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larin EU Service Provider - Mozilla Firefo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4922675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40</a:t>
            </a:fld>
            <a:endParaRPr lang="en-GB" noProof="0" dirty="0"/>
          </a:p>
        </p:txBody>
      </p:sp>
      <p:sp>
        <p:nvSpPr>
          <p:cNvPr id="6" name="Oval 5"/>
          <p:cNvSpPr/>
          <p:nvPr/>
        </p:nvSpPr>
        <p:spPr>
          <a:xfrm>
            <a:off x="2051720" y="2996952"/>
            <a:ext cx="2160240" cy="33754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Temp\Temporary Internet Files\Content.IE5\9YMW10TY\MC90044213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515395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41</a:t>
            </a:fld>
            <a:endParaRPr lang="en-GB" noProof="0" dirty="0"/>
          </a:p>
        </p:txBody>
      </p:sp>
      <p:pic>
        <p:nvPicPr>
          <p:cNvPr id="3" name="Picture 2" descr="Universiteit Utrecht: Login - Mozilla Firefo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4922675"/>
          </a:xfrm>
          <a:prstGeom prst="rect">
            <a:avLst/>
          </a:prstGeom>
        </p:spPr>
      </p:pic>
      <p:pic>
        <p:nvPicPr>
          <p:cNvPr id="9" name="Picture 2" descr="C:\Temp\Temporary Internet Files\Content.IE5\9YMW10TY\MC90044213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767833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42</a:t>
            </a:fld>
            <a:endParaRPr lang="en-GB" noProof="0" dirty="0"/>
          </a:p>
        </p:txBody>
      </p:sp>
      <p:sp>
        <p:nvSpPr>
          <p:cNvPr id="6" name="Oval 5"/>
          <p:cNvSpPr/>
          <p:nvPr/>
        </p:nvSpPr>
        <p:spPr>
          <a:xfrm>
            <a:off x="6821567" y="1844824"/>
            <a:ext cx="2160240" cy="33754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Mozilla Firefo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4922675"/>
          </a:xfrm>
          <a:prstGeom prst="rect">
            <a:avLst/>
          </a:prstGeom>
        </p:spPr>
      </p:pic>
      <p:pic>
        <p:nvPicPr>
          <p:cNvPr id="8" name="Picture 2" descr="C:\Temp\Temporary Internet Files\Content.IE5\9YMW10TY\MC90044213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7308304" y="1761567"/>
            <a:ext cx="1368152" cy="50405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6963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43</a:t>
            </a:fld>
            <a:endParaRPr lang="en-GB" noProof="0" dirty="0"/>
          </a:p>
        </p:txBody>
      </p:sp>
      <p:pic>
        <p:nvPicPr>
          <p:cNvPr id="3" name="Picture 2" descr="Adelheid :: - Mozilla Firefo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629690"/>
          </a:xfrm>
          <a:prstGeom prst="rect">
            <a:avLst/>
          </a:prstGeom>
        </p:spPr>
      </p:pic>
      <p:pic>
        <p:nvPicPr>
          <p:cNvPr id="9" name="Picture 2" descr="C:\Temp\Temporary Internet Files\Content.IE5\9YMW10TY\MC90044213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246963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ARIN VLO - WFT - Mozilla Firefo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557682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44</a:t>
            </a:fld>
            <a:endParaRPr lang="en-GB" noProof="0" dirty="0"/>
          </a:p>
        </p:txBody>
      </p:sp>
      <p:pic>
        <p:nvPicPr>
          <p:cNvPr id="9" name="Picture 2" descr="C:\Temp\Temporary Internet Files\Content.IE5\9YMW10TY\MC90044213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1187624" y="3289303"/>
            <a:ext cx="3024336" cy="9144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5685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Return Page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45</a:t>
            </a:fld>
            <a:endParaRPr lang="en-GB" noProof="0" dirty="0"/>
          </a:p>
        </p:txBody>
      </p:sp>
      <p:pic>
        <p:nvPicPr>
          <p:cNvPr id="9" name="Picture 2" descr="C:\Temp\Temporary Internet Files\Content.IE5\9YMW10TY\MC90044213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37952"/>
            <a:ext cx="864096" cy="858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455685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Openness in Science</a:t>
            </a:r>
          </a:p>
          <a:p>
            <a:pPr lvl="1"/>
            <a:r>
              <a:rPr lang="en-US" dirty="0" smtClean="0"/>
              <a:t>Usually produced with public money</a:t>
            </a:r>
          </a:p>
          <a:p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Recently </a:t>
            </a:r>
            <a:r>
              <a:rPr lang="en-US" dirty="0"/>
              <a:t>m</a:t>
            </a:r>
            <a:r>
              <a:rPr lang="en-US" dirty="0" smtClean="0"/>
              <a:t>any scandals with faked data</a:t>
            </a:r>
            <a:endParaRPr lang="en-US" dirty="0"/>
          </a:p>
          <a:p>
            <a:r>
              <a:rPr lang="en-US" dirty="0" smtClean="0"/>
              <a:t>Verifiability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Replicability</a:t>
            </a:r>
            <a:r>
              <a:rPr lang="en-US" dirty="0" smtClean="0"/>
              <a:t> of research results</a:t>
            </a:r>
          </a:p>
          <a:p>
            <a:pPr lvl="1"/>
            <a:r>
              <a:rPr lang="en-US" dirty="0" smtClean="0"/>
              <a:t>Essential for the proper conduct of science</a:t>
            </a:r>
          </a:p>
          <a:p>
            <a:pPr lvl="1"/>
            <a:r>
              <a:rPr lang="en-US" dirty="0" smtClean="0"/>
              <a:t>More and more journals are requiring it</a:t>
            </a:r>
          </a:p>
          <a:p>
            <a:r>
              <a:rPr lang="en-US" dirty="0" smtClean="0"/>
              <a:t>Funding Agency requires it (data management plan)</a:t>
            </a:r>
          </a:p>
          <a:p>
            <a:r>
              <a:rPr lang="en-US" dirty="0" smtClean="0">
                <a:hlinkClick r:id="rId2"/>
              </a:rPr>
              <a:t>DANS CLIP on data sharing</a:t>
            </a:r>
            <a:r>
              <a:rPr lang="en-US" dirty="0" smtClean="0"/>
              <a:t>  (in Dutch)</a:t>
            </a:r>
            <a:endParaRPr lang="en-US" dirty="0" smtClean="0">
              <a:hlinkClick r:id="rId2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6879741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Why store resource in CLARIN?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 smtClean="0"/>
              <a:t>How to store resources in CLARIN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</a:t>
            </a:r>
            <a:r>
              <a:rPr lang="en-US" b="1" dirty="0" smtClean="0"/>
              <a:t>you</a:t>
            </a:r>
            <a:r>
              <a:rPr lang="en-US" dirty="0" smtClean="0"/>
              <a:t> must do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the </a:t>
            </a:r>
            <a:r>
              <a:rPr lang="en-US" b="1" dirty="0" smtClean="0"/>
              <a:t>CLARIN Centre</a:t>
            </a:r>
            <a:r>
              <a:rPr lang="en-US" dirty="0" smtClean="0"/>
              <a:t> must do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414659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Start early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Preferably before you start creating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Contact a CLARIN </a:t>
            </a:r>
            <a:r>
              <a:rPr lang="en-US" b="1" dirty="0" smtClean="0"/>
              <a:t>Type B</a:t>
            </a:r>
            <a:r>
              <a:rPr lang="en-US" dirty="0" smtClean="0"/>
              <a:t> </a:t>
            </a:r>
            <a:r>
              <a:rPr lang="en-US" dirty="0" err="1" smtClean="0"/>
              <a:t>centre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They can help you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Your resource must be stored at a CLARIN </a:t>
            </a:r>
            <a:r>
              <a:rPr lang="en-US" dirty="0" err="1" smtClean="0"/>
              <a:t>centre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Which CLARIN </a:t>
            </a:r>
            <a:r>
              <a:rPr lang="en-US" dirty="0" err="1" smtClean="0"/>
              <a:t>centre</a:t>
            </a:r>
            <a:r>
              <a:rPr lang="en-US" dirty="0" smtClean="0"/>
              <a:t>?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Check CLARIN-NL portal (</a:t>
            </a:r>
            <a:r>
              <a:rPr lang="en-US" dirty="0" smtClean="0">
                <a:hlinkClick r:id="rId2"/>
              </a:rPr>
              <a:t>http://dev.clarin.nl</a:t>
            </a:r>
            <a:r>
              <a:rPr lang="en-US" dirty="0" smtClean="0"/>
              <a:t> 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CLARIN-NL website </a:t>
            </a:r>
            <a:r>
              <a:rPr lang="en-US" dirty="0" err="1" smtClean="0">
                <a:hlinkClick r:id="rId3"/>
              </a:rPr>
              <a:t>Centres</a:t>
            </a:r>
            <a:r>
              <a:rPr lang="en-US" dirty="0" smtClean="0"/>
              <a:t> page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 action="ppaction://hlinksldjump"/>
              </a:rPr>
              <a:t>Brief summary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1132885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Why store resource in CLARIN?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How to store resources in CLARIN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 smtClean="0"/>
              <a:t>What you must do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What the </a:t>
            </a:r>
            <a:r>
              <a:rPr lang="en-US" b="1" dirty="0" smtClean="0"/>
              <a:t>CLARIN Centre</a:t>
            </a:r>
            <a:r>
              <a:rPr lang="en-US" dirty="0" smtClean="0"/>
              <a:t> must do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414659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Define what your data are / are going to be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Ensure legal / ethical compliance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Permission from subjects to use the data for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Provisions for respecting privacy matters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Determine Metadata Contents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Determine what information should be included in the metadata (resource description) of your resource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Collect this information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must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322480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1557</Words>
  <Application>Microsoft Office PowerPoint</Application>
  <PresentationFormat>On-screen Show (4:3)</PresentationFormat>
  <Paragraphs>344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Odijk LREC  2012</vt:lpstr>
      <vt:lpstr>Linguistics with CLARIN Storing resources in CLARIN</vt:lpstr>
      <vt:lpstr>Overview</vt:lpstr>
      <vt:lpstr>Overview</vt:lpstr>
      <vt:lpstr>Why?</vt:lpstr>
      <vt:lpstr>Why?</vt:lpstr>
      <vt:lpstr>Overview</vt:lpstr>
      <vt:lpstr>How?</vt:lpstr>
      <vt:lpstr>Overview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What you must do</vt:lpstr>
      <vt:lpstr>Overview</vt:lpstr>
      <vt:lpstr>What the CLARIN Centre must do</vt:lpstr>
      <vt:lpstr>What the CLARIN Centre must do</vt:lpstr>
      <vt:lpstr>What the CLARIN Centre must do</vt:lpstr>
      <vt:lpstr>What about existing data?</vt:lpstr>
      <vt:lpstr>PowerPoint Presentation</vt:lpstr>
      <vt:lpstr>PowerPoint Presentation</vt:lpstr>
      <vt:lpstr>CLARIN-NL B Centres</vt:lpstr>
      <vt:lpstr>CLARIN-NL D Centres</vt:lpstr>
      <vt:lpstr>CMDI Profile: Example</vt:lpstr>
      <vt:lpstr>CMDI Component: Example</vt:lpstr>
      <vt:lpstr>CMDI Element: Example</vt:lpstr>
      <vt:lpstr>ISOCAT DC</vt:lpstr>
      <vt:lpstr>LINK to ISOCAT DC</vt:lpstr>
      <vt:lpstr>LOGIN</vt:lpstr>
      <vt:lpstr>LOGIN</vt:lpstr>
      <vt:lpstr>LOGIN</vt:lpstr>
      <vt:lpstr>LOGIN</vt:lpstr>
      <vt:lpstr>LOGIN</vt:lpstr>
      <vt:lpstr>LOGIN</vt:lpstr>
      <vt:lpstr>LOGIN</vt:lpstr>
      <vt:lpstr>LOGIN</vt:lpstr>
      <vt:lpstr>PIDs</vt:lpstr>
      <vt:lpstr>LOGIN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PL. Autologon7</cp:lastModifiedBy>
  <cp:revision>607</cp:revision>
  <dcterms:created xsi:type="dcterms:W3CDTF">2012-05-14T07:52:03Z</dcterms:created>
  <dcterms:modified xsi:type="dcterms:W3CDTF">2015-01-15T16:34:57Z</dcterms:modified>
</cp:coreProperties>
</file>