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454" r:id="rId3"/>
    <p:sldId id="455" r:id="rId4"/>
    <p:sldId id="457" r:id="rId5"/>
    <p:sldId id="458" r:id="rId6"/>
    <p:sldId id="461" r:id="rId7"/>
    <p:sldId id="459" r:id="rId8"/>
    <p:sldId id="460" r:id="rId9"/>
    <p:sldId id="462" r:id="rId10"/>
    <p:sldId id="463" r:id="rId11"/>
    <p:sldId id="464" r:id="rId12"/>
    <p:sldId id="465" r:id="rId13"/>
    <p:sldId id="469" r:id="rId14"/>
    <p:sldId id="476" r:id="rId15"/>
    <p:sldId id="470" r:id="rId16"/>
    <p:sldId id="467" r:id="rId17"/>
    <p:sldId id="478" r:id="rId18"/>
    <p:sldId id="277" r:id="rId19"/>
    <p:sldId id="278" r:id="rId20"/>
    <p:sldId id="471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7" r:id="rId31"/>
    <p:sldId id="438" r:id="rId32"/>
    <p:sldId id="434" r:id="rId33"/>
    <p:sldId id="435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9" r:id="rId44"/>
    <p:sldId id="448" r:id="rId45"/>
    <p:sldId id="450" r:id="rId46"/>
    <p:sldId id="451" r:id="rId47"/>
    <p:sldId id="472" r:id="rId48"/>
    <p:sldId id="473" r:id="rId49"/>
    <p:sldId id="474" r:id="rId50"/>
    <p:sldId id="477" r:id="rId51"/>
    <p:sldId id="475" r:id="rId52"/>
    <p:sldId id="453" r:id="rId53"/>
    <p:sldId id="456" r:id="rId54"/>
    <p:sldId id="491" r:id="rId55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7" autoAdjust="0"/>
  </p:normalViewPr>
  <p:slideViewPr>
    <p:cSldViewPr>
      <p:cViewPr>
        <p:scale>
          <a:sx n="77" d="100"/>
          <a:sy n="77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7-1-2015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hyperlink" Target="http://www.let.rug.nl/~alfa/lassy/bin/lass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ederbooms.ccl.kuleuven.be/e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netto.inl.nl/cornetto/cornetto.html" TargetMode="External"/><Relationship Id="rId2" Type="http://schemas.openxmlformats.org/officeDocument/2006/relationships/hyperlink" Target="http://tst-centrale.org/producten/lexica/cornetto/7-5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hyperlink" Target="http://yago.meertens.knaw.nl/CoavaMainAppl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nl/system/files/User%20scenario%20Serach%20110413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opensonar.inl.nl/search/page/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Linguistics with CLARIN</a:t>
            </a:r>
            <a:br>
              <a:rPr lang="en-US" dirty="0" smtClean="0"/>
            </a:br>
            <a:r>
              <a:rPr lang="en-US" dirty="0" smtClean="0"/>
              <a:t>Search Illustration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LOT </a:t>
            </a:r>
            <a:r>
              <a:rPr lang="en-US" dirty="0" err="1" smtClean="0"/>
              <a:t>Winterschool</a:t>
            </a:r>
            <a:endParaRPr lang="en-US" dirty="0" smtClean="0"/>
          </a:p>
          <a:p>
            <a:pPr eaLnBrk="1" hangingPunct="1"/>
            <a:r>
              <a:rPr lang="en-US" dirty="0" smtClean="0"/>
              <a:t>Amsterdam, 2015-01-12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PoS code annotation</a:t>
            </a:r>
          </a:p>
          <a:p>
            <a:pPr lvl="1">
              <a:defRPr/>
            </a:pPr>
            <a:r>
              <a:rPr lang="en-US" dirty="0" smtClean="0"/>
              <a:t>is (just) OK for adjacent words (but quite some noise)</a:t>
            </a:r>
          </a:p>
          <a:p>
            <a:pPr lvl="1">
              <a:defRPr/>
            </a:pPr>
            <a:r>
              <a:rPr lang="en-US" dirty="0" smtClean="0"/>
              <a:t>Is useless for more distant grammatically related words </a:t>
            </a:r>
          </a:p>
          <a:p>
            <a:pPr>
              <a:defRPr/>
            </a:pPr>
            <a:r>
              <a:rPr lang="en-US" dirty="0" smtClean="0"/>
              <a:t>Desired: Search for words that have a grammatical relation (dependency relations)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LASSY </a:t>
            </a:r>
            <a:r>
              <a:rPr lang="en-US" dirty="0" err="1" smtClean="0">
                <a:hlinkClick r:id="rId2"/>
              </a:rPr>
              <a:t>Woordrelaties</a:t>
            </a:r>
            <a:r>
              <a:rPr lang="en-US" dirty="0" smtClean="0">
                <a:hlinkClick r:id="rId2"/>
              </a:rPr>
              <a:t> Interface</a:t>
            </a:r>
            <a:endParaRPr lang="nl-NL" dirty="0"/>
          </a:p>
          <a:p>
            <a:pPr lvl="2">
              <a:defRPr/>
            </a:pPr>
            <a:r>
              <a:rPr lang="en-US" dirty="0" smtClean="0"/>
              <a:t>LASSY Small: 65 k sentences (1 m words)</a:t>
            </a:r>
          </a:p>
          <a:p>
            <a:pPr lvl="2">
              <a:defRPr/>
            </a:pPr>
            <a:r>
              <a:rPr lang="en-US" dirty="0" smtClean="0"/>
              <a:t>LASSY-LARGE/wiki: 8.6 m sentences (125 m words)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955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</a:t>
            </a:r>
          </a:p>
          <a:p>
            <a:pPr lvl="1"/>
            <a:r>
              <a:rPr lang="en-US" i="1" dirty="0" smtClean="0"/>
              <a:t>Heel</a:t>
            </a:r>
          </a:p>
          <a:p>
            <a:pPr lvl="2"/>
            <a:r>
              <a:rPr lang="en-US" dirty="0" smtClean="0"/>
              <a:t>There are examples where </a:t>
            </a:r>
            <a:r>
              <a:rPr lang="en-US" i="1" dirty="0" smtClean="0"/>
              <a:t>heel</a:t>
            </a:r>
            <a:r>
              <a:rPr lang="en-US" dirty="0" smtClean="0"/>
              <a:t> modifies a `verb’</a:t>
            </a:r>
          </a:p>
          <a:p>
            <a:pPr lvl="2"/>
            <a:r>
              <a:rPr lang="en-US" dirty="0" smtClean="0"/>
              <a:t>But `verb’ is actually a </a:t>
            </a:r>
            <a:r>
              <a:rPr lang="en-US" dirty="0" err="1" smtClean="0"/>
              <a:t>deverbal</a:t>
            </a:r>
            <a:r>
              <a:rPr lang="en-US" dirty="0" smtClean="0"/>
              <a:t> (participle) adjective</a:t>
            </a:r>
          </a:p>
          <a:p>
            <a:pPr lvl="2"/>
            <a:r>
              <a:rPr lang="en-US" dirty="0" smtClean="0"/>
              <a:t>in ‘</a:t>
            </a: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err="1" smtClean="0"/>
              <a:t>staan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dirty="0" smtClean="0"/>
              <a:t>’ </a:t>
            </a:r>
            <a:r>
              <a:rPr lang="en-US" i="1" dirty="0" smtClean="0"/>
              <a:t>heel</a:t>
            </a:r>
            <a:r>
              <a:rPr lang="en-US" dirty="0" smtClean="0"/>
              <a:t> is incorrectly analyzed as modifying the verb</a:t>
            </a:r>
          </a:p>
          <a:p>
            <a:pPr lvl="1"/>
            <a:r>
              <a:rPr lang="en-US" i="1" dirty="0" err="1" smtClean="0"/>
              <a:t>Zeer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most examples of </a:t>
            </a:r>
            <a:r>
              <a:rPr lang="en-US" dirty="0" err="1" smtClean="0"/>
              <a:t>deverbal</a:t>
            </a:r>
            <a:r>
              <a:rPr lang="en-US" dirty="0" smtClean="0"/>
              <a:t> adjectives</a:t>
            </a:r>
          </a:p>
          <a:p>
            <a:pPr lvl="2"/>
            <a:r>
              <a:rPr lang="en-US" dirty="0" smtClean="0"/>
              <a:t>But also some real verbs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confirms initial assumptions about the facts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401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Searching for Constructions</a:t>
            </a:r>
          </a:p>
          <a:p>
            <a:pPr lvl="1"/>
            <a:r>
              <a:rPr lang="en-US" dirty="0" smtClean="0">
                <a:hlinkClick r:id="rId2"/>
              </a:rPr>
              <a:t>GrETEL</a:t>
            </a:r>
            <a:endParaRPr lang="en-US" dirty="0" smtClean="0"/>
          </a:p>
          <a:p>
            <a:pPr lvl="1"/>
            <a:r>
              <a:rPr lang="en-US" dirty="0" smtClean="0"/>
              <a:t>Example-based </a:t>
            </a:r>
            <a:r>
              <a:rPr lang="en-US" dirty="0" err="1" smtClean="0"/>
              <a:t>treebank</a:t>
            </a:r>
            <a:r>
              <a:rPr lang="en-US" dirty="0" smtClean="0"/>
              <a:t> query system</a:t>
            </a:r>
          </a:p>
          <a:p>
            <a:pPr lvl="2"/>
            <a:r>
              <a:rPr lang="en-US" dirty="0" smtClean="0"/>
              <a:t>LASSY-Small, </a:t>
            </a:r>
            <a:r>
              <a:rPr lang="en-US" dirty="0"/>
              <a:t>Corpus </a:t>
            </a:r>
            <a:r>
              <a:rPr lang="en-US" dirty="0" err="1"/>
              <a:t>Gesproken</a:t>
            </a:r>
            <a:r>
              <a:rPr lang="en-US" dirty="0"/>
              <a:t> </a:t>
            </a:r>
            <a:r>
              <a:rPr lang="en-US" dirty="0" err="1" smtClean="0"/>
              <a:t>Nederlands</a:t>
            </a:r>
            <a:r>
              <a:rPr lang="en-US" dirty="0" smtClean="0"/>
              <a:t> (CGN)</a:t>
            </a:r>
          </a:p>
          <a:p>
            <a:pPr lvl="2"/>
            <a:r>
              <a:rPr lang="en-US" dirty="0" smtClean="0"/>
              <a:t>Recently extended to SONAR (500 m tokens)</a:t>
            </a:r>
          </a:p>
          <a:p>
            <a:pPr lvl="2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0376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Cornetto </a:t>
            </a:r>
            <a:r>
              <a:rPr lang="en-US" dirty="0">
                <a:hlinkClick r:id="rId2"/>
              </a:rPr>
              <a:t>data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>
                <a:hlinkClick r:id="rId3"/>
              </a:rPr>
              <a:t>Interface</a:t>
            </a:r>
            <a:r>
              <a:rPr lang="en-US" dirty="0"/>
              <a:t> to </a:t>
            </a:r>
            <a:r>
              <a:rPr lang="en-US" dirty="0" smtClean="0"/>
              <a:t>Cornetto</a:t>
            </a:r>
          </a:p>
          <a:p>
            <a:r>
              <a:rPr lang="en-US" dirty="0" err="1" smtClean="0"/>
              <a:t>Lexico</a:t>
            </a:r>
            <a:r>
              <a:rPr lang="en-US" dirty="0" smtClean="0"/>
              <a:t>-semantic database based on Dutch </a:t>
            </a:r>
            <a:r>
              <a:rPr lang="en-US" dirty="0" err="1" smtClean="0"/>
              <a:t>WordNet</a:t>
            </a:r>
            <a:r>
              <a:rPr lang="en-US" dirty="0" smtClean="0"/>
              <a:t> and </a:t>
            </a:r>
            <a:r>
              <a:rPr lang="en-US" dirty="0" err="1" smtClean="0"/>
              <a:t>ReferentieBestand</a:t>
            </a:r>
            <a:r>
              <a:rPr lang="en-US" dirty="0" smtClean="0"/>
              <a:t> </a:t>
            </a:r>
            <a:r>
              <a:rPr lang="en-US" dirty="0" err="1" smtClean="0"/>
              <a:t>Nederlands</a:t>
            </a:r>
            <a:endParaRPr lang="en-US" dirty="0" smtClean="0"/>
          </a:p>
          <a:p>
            <a:r>
              <a:rPr lang="en-US" dirty="0" smtClean="0"/>
              <a:t>Created in STEVIN programme</a:t>
            </a:r>
          </a:p>
          <a:p>
            <a:r>
              <a:rPr lang="en-US" dirty="0" smtClean="0"/>
              <a:t>User-friendly interface made in CLARIN-NL</a:t>
            </a:r>
          </a:p>
          <a:p>
            <a:r>
              <a:rPr lang="en-US" dirty="0" smtClean="0">
                <a:hlinkClick r:id="rId4" action="ppaction://hlinksldjump"/>
              </a:rPr>
              <a:t>Example</a:t>
            </a:r>
            <a:r>
              <a:rPr lang="en-US" dirty="0" smtClean="0"/>
              <a:t> to search for (near-)synonyms of </a:t>
            </a:r>
            <a:r>
              <a:rPr lang="en-US" i="1" dirty="0" err="1" smtClean="0"/>
              <a:t>zeer</a:t>
            </a:r>
            <a:r>
              <a:rPr lang="en-US" i="1" dirty="0" smtClean="0"/>
              <a:t>, erg, heel</a:t>
            </a:r>
            <a:r>
              <a:rPr lang="en-US" dirty="0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95105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5100" dirty="0" smtClean="0"/>
              <a:t>What is the modification potential of near-synonyms of </a:t>
            </a:r>
            <a:r>
              <a:rPr lang="en-US" sz="5100" i="1" dirty="0" err="1" smtClean="0"/>
              <a:t>zeer</a:t>
            </a:r>
            <a:r>
              <a:rPr lang="en-US" sz="5100" dirty="0" smtClean="0"/>
              <a:t>, </a:t>
            </a:r>
            <a:r>
              <a:rPr lang="en-US" sz="5100" i="1" dirty="0" smtClean="0"/>
              <a:t>heel</a:t>
            </a:r>
            <a:r>
              <a:rPr lang="en-US" sz="5100" dirty="0" smtClean="0"/>
              <a:t>, </a:t>
            </a:r>
            <a:r>
              <a:rPr lang="en-US" sz="5100" i="1" dirty="0" smtClean="0"/>
              <a:t>erg</a:t>
            </a:r>
            <a:r>
              <a:rPr lang="en-US" sz="5100" dirty="0" smtClean="0"/>
              <a:t>?</a:t>
            </a:r>
          </a:p>
          <a:p>
            <a:pPr lvl="1">
              <a:defRPr/>
            </a:pPr>
            <a:r>
              <a:rPr lang="en-US" i="1" dirty="0" smtClean="0"/>
              <a:t>allemachtig-adv-2</a:t>
            </a:r>
            <a:r>
              <a:rPr lang="en-US" i="1" dirty="0"/>
              <a:t> beestachtig-adv-2 bijzonder-a-4 bliksems-adv-2 bloedig-adv-2 bovenmate-adv-1 buitengewoon-adv-2 buitenmate-adv-1 buitensporig-adv-2 crimineel-a-4 deerlijk-adv-2 deksels-adv-2 donders-adv-2 drommels-adv-2 eindeloos-a-3 enorm-adv-2 erbarmelijk-adv-2 fantastisch-adv-6 formidabel-adv-2 geweldig-adv-4 goddeloos-adv-2 godsjammerlijk-adv-2 grenzeloos-adv-2 grotelijks-adv-1 heel-adv-5 ijselijk-adv-2 ijzig-a-4 intens-adv-2 krankzinnig-adv-3 machtig-adv-4 mirakels-adv-1 monsterachtig-adv-2 moorddadig-adv-4 oneindig-adv-2 onnoemelijk-adv-2 ontiegelijk-adv-2 ontstellend-adv-2 ontzaglijk-adv-2 ontzettend-adv-3 onuitsprekelijk-adv-2 onvoorstelbaar-adv-2 onwezenlijk-adv-2 onwijs-adv-4 overweldigend-adv-2 peilloos-adv-2 reusachtig-adv-3 reuze-adv-2 schrikkelijk-adv-2 sterk-adv-7 uiterst-adv-4 verdomd-adv-2 verdraaid-a-4 verduiveld-adv-2 verduveld-adv-2 verrekt-adv-3 verrot-adv-3 verschrikkelijk-adv-3 vervloekt-adv-2 vreselijk-adv-5 waanzinnig-adv-2 zeer-adv-3 zeldzaam-adv-2 zwaar-adv-10 </a:t>
            </a:r>
            <a:endParaRPr lang="en-US" i="1" dirty="0" smtClean="0"/>
          </a:p>
          <a:p>
            <a:pPr>
              <a:defRPr/>
            </a:pPr>
            <a:r>
              <a:rPr lang="en-US" sz="4400" dirty="0" smtClean="0"/>
              <a:t>Many of these appear atypical for young children and are probably learned late</a:t>
            </a:r>
          </a:p>
          <a:p>
            <a:pPr>
              <a:defRPr/>
            </a:pPr>
            <a:r>
              <a:rPr lang="en-US" sz="4400" dirty="0" smtClean="0"/>
              <a:t>Is there a correlation between this and their modification potential?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2750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>
                <a:hlinkClick r:id="rId2"/>
              </a:rPr>
              <a:t>COAVA</a:t>
            </a:r>
            <a:r>
              <a:rPr lang="en-US" sz="3200" dirty="0"/>
              <a:t> application CHILDES </a:t>
            </a:r>
            <a:r>
              <a:rPr lang="en-US" sz="3200" dirty="0" smtClean="0"/>
              <a:t>browser</a:t>
            </a:r>
          </a:p>
          <a:p>
            <a:pPr marL="742950" lvl="2" indent="-342900">
              <a:defRPr/>
            </a:pPr>
            <a:r>
              <a:rPr lang="en-US" dirty="0" smtClean="0"/>
              <a:t>Application built for research into the relation between language acquisition and lexical dialectical variation</a:t>
            </a:r>
          </a:p>
          <a:p>
            <a:pPr marL="742950" lvl="2" indent="-342900">
              <a:defRPr/>
            </a:pPr>
            <a:r>
              <a:rPr lang="en-US" dirty="0" smtClean="0"/>
              <a:t>Cognition, Acquisition and Variation tool</a:t>
            </a:r>
          </a:p>
          <a:p>
            <a:pPr marL="742950" lvl="2" indent="-342900"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r>
              <a:rPr lang="en-US" dirty="0" smtClean="0"/>
              <a:t> of the COAVA CHILDES browser analyzing and </a:t>
            </a:r>
            <a:r>
              <a:rPr lang="en-US" dirty="0" err="1" smtClean="0"/>
              <a:t>visualising</a:t>
            </a:r>
            <a:r>
              <a:rPr lang="en-US" dirty="0" smtClean="0"/>
              <a:t> children’s speech</a:t>
            </a:r>
          </a:p>
          <a:p>
            <a:pPr marL="742950" lvl="2" indent="-342900">
              <a:defRPr/>
            </a:pPr>
            <a:r>
              <a:rPr lang="en-US" dirty="0" smtClean="0"/>
              <a:t>(for child-directed speech see </a:t>
            </a:r>
            <a:r>
              <a:rPr lang="en-US" dirty="0" smtClean="0">
                <a:hlinkClick r:id="rId4" action="ppaction://hlinksldjump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99269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0859"/>
              </p:ext>
            </p:extLst>
          </p:nvPr>
        </p:nvGraphicFramePr>
        <p:xfrm>
          <a:off x="323528" y="1916832"/>
          <a:ext cx="88204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80120"/>
                <a:gridCol w="1363461"/>
                <a:gridCol w="1102559"/>
                <a:gridCol w="1102559"/>
                <a:gridCol w="1102559"/>
                <a:gridCol w="1102559"/>
                <a:gridCol w="1102559"/>
              </a:tblGrid>
              <a:tr h="871297">
                <a:tc>
                  <a:txBody>
                    <a:bodyPr/>
                    <a:lstStyle/>
                    <a:p>
                      <a:pPr algn="l" fontAlgn="b"/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 P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Un-clear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27541"/>
              </p:ext>
            </p:extLst>
          </p:nvPr>
        </p:nvGraphicFramePr>
        <p:xfrm>
          <a:off x="1475656" y="486916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relevant occurrence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Day(</a:t>
                      </a:r>
                      <a:r>
                        <a:rPr lang="en-US" dirty="0" err="1" smtClean="0"/>
                        <a:t>Yr;Mo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 (1;11)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1048 (2;10)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 (4;8)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7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Summary: CLARIN-NL tools</a:t>
            </a:r>
          </a:p>
          <a:p>
            <a:pPr lvl="1">
              <a:defRPr/>
            </a:pPr>
            <a:r>
              <a:rPr lang="en-US" dirty="0" smtClean="0"/>
              <a:t>Enable search for grammatical and semantic properties</a:t>
            </a:r>
          </a:p>
          <a:p>
            <a:pPr lvl="1">
              <a:defRPr/>
            </a:pPr>
            <a:r>
              <a:rPr lang="en-US" dirty="0" smtClean="0"/>
              <a:t>In small (1M) to large (500M) annotated corpora</a:t>
            </a:r>
          </a:p>
          <a:p>
            <a:pPr lvl="1">
              <a:defRPr/>
            </a:pPr>
            <a:r>
              <a:rPr lang="en-US" dirty="0" smtClean="0"/>
              <a:t>And in rich lexical databases</a:t>
            </a:r>
          </a:p>
          <a:p>
            <a:pPr lvl="1">
              <a:defRPr/>
            </a:pPr>
            <a:r>
              <a:rPr lang="en-US" dirty="0" smtClean="0"/>
              <a:t>With easy to use interfaces</a:t>
            </a:r>
          </a:p>
          <a:p>
            <a:pPr lvl="1">
              <a:defRPr/>
            </a:pPr>
            <a:r>
              <a:rPr lang="en-US" dirty="0" smtClean="0"/>
              <a:t>Provide new data gathering </a:t>
            </a:r>
            <a:r>
              <a:rPr lang="en-US" dirty="0" err="1" smtClean="0"/>
              <a:t>opportunies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that mostly did not exist  for Dutch until recently</a:t>
            </a:r>
          </a:p>
          <a:p>
            <a:pPr lvl="2">
              <a:defRPr/>
            </a:pPr>
            <a:r>
              <a:rPr lang="en-US" dirty="0" smtClean="0"/>
              <a:t>were available for specialists only until one year ago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9278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Example Problem  (based on </a:t>
            </a:r>
            <a:r>
              <a:rPr lang="en-US" dirty="0" smtClean="0">
                <a:hlinkClick r:id="rId2"/>
              </a:rPr>
              <a:t>Odijk 2011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Glimpse of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in PoS-tagged Corpus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grammatical relations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Constructions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synonyms/ hyponyms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Analyzing/</a:t>
            </a:r>
            <a:r>
              <a:rPr lang="en-US" dirty="0" err="1" smtClean="0"/>
              <a:t>Visualising</a:t>
            </a:r>
            <a:r>
              <a:rPr lang="en-US" dirty="0" smtClean="0"/>
              <a:t> Word occurrence patterns in CHILDES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4203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v. Desired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59439"/>
              </p:ext>
            </p:extLst>
          </p:nvPr>
        </p:nvGraphicFramePr>
        <p:xfrm>
          <a:off x="395536" y="1124744"/>
          <a:ext cx="8352927" cy="572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you want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String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 between strings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nearness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Grammatical relations, PoS</a:t>
                      </a:r>
                      <a:r>
                        <a:rPr lang="en-US" baseline="0" dirty="0" smtClean="0"/>
                        <a:t> codes</a:t>
                      </a:r>
                      <a:endParaRPr lang="nl-NL" dirty="0"/>
                    </a:p>
                  </a:txBody>
                  <a:tcPr/>
                </a:tc>
              </a:tr>
              <a:tr h="513076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 function words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/ 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morpho</a:t>
                      </a:r>
                      <a:r>
                        <a:rPr lang="en-US" baseline="0" dirty="0" smtClean="0"/>
                        <a:t>-syntactic and syntactic properties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7020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Dutch only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 (but so far there is only small (1m) or large (700m)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423" y="805946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5330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98346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2922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7236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215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72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7398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5041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001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2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954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07150"/>
              </p:ext>
            </p:extLst>
          </p:nvPr>
        </p:nvGraphicFramePr>
        <p:xfrm>
          <a:off x="395536" y="1988839"/>
          <a:ext cx="8208912" cy="418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73"/>
                <a:gridCol w="1921199"/>
                <a:gridCol w="2367577"/>
                <a:gridCol w="3079163"/>
              </a:tblGrid>
              <a:tr h="696249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nl-NL" sz="2800" dirty="0"/>
                    </a:p>
                  </a:txBody>
                  <a:tcPr/>
                </a:tc>
              </a:tr>
              <a:tr h="1218438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blij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mee</a:t>
                      </a:r>
                      <a:r>
                        <a:rPr lang="en-US" sz="2800" dirty="0" smtClean="0"/>
                        <a:t> in </a:t>
                      </a:r>
                      <a:r>
                        <a:rPr lang="en-US" sz="2800" dirty="0" err="1" smtClean="0"/>
                        <a:t>haar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nopjes</a:t>
                      </a:r>
                      <a:r>
                        <a:rPr lang="en-US" sz="2800" dirty="0" smtClean="0"/>
                        <a:t> 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verheugde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zich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over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Zeer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Heel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6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MORE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0371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97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69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71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32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093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504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21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Differences</a:t>
            </a:r>
          </a:p>
          <a:p>
            <a:pPr lvl="1">
              <a:defRPr/>
            </a:pPr>
            <a:r>
              <a:rPr lang="en-US" dirty="0" smtClean="0"/>
              <a:t>not </a:t>
            </a:r>
            <a:r>
              <a:rPr lang="en-US" dirty="0"/>
              <a:t>due to </a:t>
            </a:r>
            <a:r>
              <a:rPr lang="en-US" dirty="0" smtClean="0"/>
              <a:t>semantics</a:t>
            </a:r>
          </a:p>
          <a:p>
            <a:pPr lvl="1">
              <a:defRPr/>
            </a:pPr>
            <a:r>
              <a:rPr lang="en-US" dirty="0" smtClean="0"/>
              <a:t>purely </a:t>
            </a:r>
            <a:r>
              <a:rPr lang="en-US" dirty="0"/>
              <a:t>syntactic</a:t>
            </a:r>
          </a:p>
          <a:p>
            <a:pPr lvl="1">
              <a:defRPr/>
            </a:pPr>
            <a:r>
              <a:rPr lang="en-US" dirty="0" smtClean="0"/>
              <a:t>does </a:t>
            </a:r>
            <a:r>
              <a:rPr lang="en-US" dirty="0"/>
              <a:t>not follow from a general </a:t>
            </a:r>
            <a:r>
              <a:rPr lang="en-US" dirty="0" smtClean="0"/>
              <a:t>principle, </a:t>
            </a:r>
          </a:p>
          <a:p>
            <a:pPr lvl="1">
              <a:defRPr/>
            </a:pPr>
            <a:r>
              <a:rPr lang="en-US" dirty="0" smtClean="0"/>
              <a:t>so </a:t>
            </a:r>
            <a:r>
              <a:rPr lang="en-US" dirty="0"/>
              <a:t>it must be ‘learned’ by a child acquiring Dutch </a:t>
            </a:r>
            <a:r>
              <a:rPr lang="en-US" dirty="0" smtClean="0"/>
              <a:t>as a </a:t>
            </a:r>
            <a:r>
              <a:rPr lang="en-US" dirty="0"/>
              <a:t>first language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1787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593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31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Research Questions</a:t>
            </a:r>
          </a:p>
          <a:p>
            <a:pPr lvl="1">
              <a:defRPr/>
            </a:pPr>
            <a:r>
              <a:rPr lang="en-US" dirty="0" smtClean="0"/>
              <a:t>How can such facts be acquired (L1 acquisition)?</a:t>
            </a:r>
          </a:p>
          <a:p>
            <a:pPr lvl="1">
              <a:defRPr/>
            </a:pPr>
            <a:r>
              <a:rPr lang="en-US" dirty="0" smtClean="0"/>
              <a:t>How can child learn that </a:t>
            </a:r>
            <a:r>
              <a:rPr lang="en-US" i="1" dirty="0" err="1" smtClean="0"/>
              <a:t>zeer</a:t>
            </a:r>
            <a:r>
              <a:rPr lang="en-US" dirty="0" smtClean="0"/>
              <a:t> and </a:t>
            </a:r>
            <a:r>
              <a:rPr lang="en-US" i="1" dirty="0" smtClean="0"/>
              <a:t>heel</a:t>
            </a:r>
            <a:r>
              <a:rPr lang="en-US" dirty="0" smtClean="0"/>
              <a:t> can modify A, V, and P? </a:t>
            </a:r>
          </a:p>
          <a:p>
            <a:pPr lvl="2">
              <a:defRPr/>
            </a:pPr>
            <a:r>
              <a:rPr lang="en-US" dirty="0" smtClean="0"/>
              <a:t>Is there enough evidence for this to the child?</a:t>
            </a:r>
          </a:p>
          <a:p>
            <a:pPr lvl="1">
              <a:defRPr/>
            </a:pPr>
            <a:r>
              <a:rPr lang="en-US" dirty="0" smtClean="0"/>
              <a:t>How can a child `learn’ that </a:t>
            </a:r>
            <a:r>
              <a:rPr lang="en-US" i="1" dirty="0" smtClean="0"/>
              <a:t>heel</a:t>
            </a:r>
            <a:r>
              <a:rPr lang="en-US" dirty="0" smtClean="0"/>
              <a:t> can</a:t>
            </a:r>
            <a:r>
              <a:rPr lang="en-US" b="1" dirty="0" smtClean="0"/>
              <a:t>not</a:t>
            </a:r>
            <a:r>
              <a:rPr lang="en-US" dirty="0" smtClean="0"/>
              <a:t> modify Ps or Vs-&gt; there is no evidence for this (no negative evidence)</a:t>
            </a:r>
          </a:p>
          <a:p>
            <a:pPr lvl="2">
              <a:defRPr/>
            </a:pPr>
            <a:r>
              <a:rPr lang="en-US" dirty="0" smtClean="0"/>
              <a:t>Is there a relation between time of acquisition and modification potential?</a:t>
            </a:r>
          </a:p>
          <a:p>
            <a:pPr lvl="2">
              <a:defRPr/>
            </a:pPr>
            <a:r>
              <a:rPr lang="en-US" dirty="0" smtClean="0"/>
              <a:t>Role of indirect negative evidence?</a:t>
            </a:r>
          </a:p>
          <a:p>
            <a:r>
              <a:rPr lang="en-US" dirty="0" smtClean="0"/>
              <a:t>(and much more can be said about this)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9912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2" name="Picture 1" descr="The COAVA Projec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6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10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PP/A</a:t>
            </a:r>
          </a:p>
          <a:p>
            <a:pPr lvl="1"/>
            <a:r>
              <a:rPr lang="en-US" sz="2400" i="1" dirty="0" smtClean="0"/>
              <a:t>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, in </a:t>
            </a:r>
            <a:r>
              <a:rPr lang="en-US" sz="2400" i="1" dirty="0" err="1" smtClean="0"/>
              <a:t>verwachting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tegen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voor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onder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indruk</a:t>
            </a:r>
            <a:r>
              <a:rPr lang="en-US" sz="2400" i="1" dirty="0" smtClean="0"/>
              <a:t>,  </a:t>
            </a:r>
            <a:r>
              <a:rPr lang="en-US" sz="2400" i="1" dirty="0" err="1" smtClean="0"/>
              <a:t>uit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tijd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Tevreden</a:t>
            </a:r>
            <a:r>
              <a:rPr lang="en-US" sz="2400" i="1" dirty="0" smtClean="0"/>
              <a:t> met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 met</a:t>
            </a:r>
          </a:p>
          <a:p>
            <a:pPr lvl="1"/>
            <a:r>
              <a:rPr lang="en-US" sz="2400" i="1" dirty="0" err="1" smtClean="0"/>
              <a:t>Zwanger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verwachting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Verward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war</a:t>
            </a:r>
          </a:p>
          <a:p>
            <a:pPr lvl="1"/>
            <a:r>
              <a:rPr lang="en-US" sz="2400" i="1" dirty="0" err="1" smtClean="0"/>
              <a:t>Modieus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mode / in </a:t>
            </a:r>
            <a:r>
              <a:rPr lang="en-US" sz="2400" i="1" dirty="0" err="1" smtClean="0"/>
              <a:t>zwang</a:t>
            </a:r>
            <a:r>
              <a:rPr lang="en-US" sz="2400" i="1" dirty="0" smtClean="0"/>
              <a:t> </a:t>
            </a:r>
          </a:p>
          <a:p>
            <a:r>
              <a:rPr lang="en-US" sz="2800" dirty="0" smtClean="0"/>
              <a:t>English:</a:t>
            </a:r>
            <a:r>
              <a:rPr lang="en-US" sz="2800" i="1" dirty="0" smtClean="0"/>
              <a:t> very </a:t>
            </a:r>
            <a:r>
              <a:rPr lang="en-US" sz="2800" dirty="0" smtClean="0"/>
              <a:t>v.</a:t>
            </a:r>
            <a:r>
              <a:rPr lang="en-US" sz="2800" i="1" dirty="0" smtClean="0"/>
              <a:t> very much</a:t>
            </a:r>
          </a:p>
          <a:p>
            <a:r>
              <a:rPr lang="en-US" sz="2800" i="1" dirty="0" smtClean="0"/>
              <a:t>V:</a:t>
            </a:r>
          </a:p>
          <a:p>
            <a:pPr lvl="1"/>
            <a:r>
              <a:rPr lang="en-US" sz="2400" i="1" dirty="0" smtClean="0"/>
              <a:t>Worden (AP, NP, *PP) v. </a:t>
            </a:r>
            <a:r>
              <a:rPr lang="en-US" sz="2400" i="1" dirty="0" err="1" smtClean="0"/>
              <a:t>raken</a:t>
            </a:r>
            <a:r>
              <a:rPr lang="en-US" sz="2400" i="1" dirty="0" smtClean="0"/>
              <a:t> (AP, *NP, PP)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987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Heel, </a:t>
            </a:r>
            <a:r>
              <a:rPr lang="en-US" sz="2400" i="1" dirty="0" err="1" smtClean="0"/>
              <a:t>zeer</a:t>
            </a:r>
            <a:r>
              <a:rPr lang="en-US" sz="2400" i="1" dirty="0" smtClean="0"/>
              <a:t>, erg </a:t>
            </a:r>
            <a:r>
              <a:rPr lang="en-US" sz="2400" dirty="0" smtClean="0"/>
              <a:t>in children-addressed speech (Van </a:t>
            </a:r>
            <a:r>
              <a:rPr lang="en-US" sz="2400" dirty="0" err="1" smtClean="0"/>
              <a:t>Kampen</a:t>
            </a:r>
            <a:r>
              <a:rPr lang="en-US" sz="2400" dirty="0" smtClean="0"/>
              <a:t> only):</a:t>
            </a:r>
          </a:p>
          <a:p>
            <a:endParaRPr lang="en-US" sz="2400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Child-directed Speech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5243"/>
              </p:ext>
            </p:extLst>
          </p:nvPr>
        </p:nvGraphicFramePr>
        <p:xfrm>
          <a:off x="1115616" y="2996952"/>
          <a:ext cx="720080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62"/>
                <a:gridCol w="931669"/>
                <a:gridCol w="945265"/>
                <a:gridCol w="928269"/>
                <a:gridCol w="914672"/>
                <a:gridCol w="815762"/>
                <a:gridCol w="815762"/>
                <a:gridCol w="1033639"/>
              </a:tblGrid>
              <a:tr h="666074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Unclear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011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to approach this problem</a:t>
            </a:r>
          </a:p>
          <a:p>
            <a:pPr lvl="1">
              <a:defRPr/>
            </a:pPr>
            <a:r>
              <a:rPr lang="en-US" dirty="0" smtClean="0"/>
              <a:t>Study literature, study grammars</a:t>
            </a:r>
            <a:r>
              <a:rPr lang="en-US" dirty="0"/>
              <a:t>, form and test </a:t>
            </a:r>
            <a:r>
              <a:rPr lang="en-US" dirty="0" smtClean="0"/>
              <a:t>hypotheses, </a:t>
            </a:r>
            <a:r>
              <a:rPr lang="en-US" b="1" dirty="0" smtClean="0"/>
              <a:t>look for relevant data sets</a:t>
            </a:r>
            <a:r>
              <a:rPr lang="en-US" dirty="0" smtClean="0"/>
              <a:t>, </a:t>
            </a:r>
            <a:r>
              <a:rPr lang="en-US" b="1" dirty="0" smtClean="0"/>
              <a:t>create new datasets</a:t>
            </a:r>
            <a:r>
              <a:rPr lang="en-US" dirty="0" smtClean="0"/>
              <a:t>, </a:t>
            </a:r>
            <a:r>
              <a:rPr lang="en-US" b="1" dirty="0" smtClean="0"/>
              <a:t>enrich data with annotations</a:t>
            </a:r>
            <a:r>
              <a:rPr lang="en-US" dirty="0" smtClean="0"/>
              <a:t>, </a:t>
            </a:r>
            <a:r>
              <a:rPr lang="en-US" b="1" dirty="0" smtClean="0"/>
              <a:t>search in and through datasets</a:t>
            </a:r>
            <a:r>
              <a:rPr lang="en-US" dirty="0" smtClean="0"/>
              <a:t>, </a:t>
            </a:r>
            <a:r>
              <a:rPr lang="en-US" b="1" dirty="0" smtClean="0"/>
              <a:t>analyze data and visualize analysis results</a:t>
            </a:r>
            <a:r>
              <a:rPr lang="en-US" dirty="0" smtClean="0"/>
              <a:t>, design and carry out experiments, design and do simulations, ….</a:t>
            </a:r>
          </a:p>
          <a:p>
            <a:pPr lvl="1">
              <a:defRPr/>
            </a:pPr>
            <a:r>
              <a:rPr lang="en-US" dirty="0" smtClean="0"/>
              <a:t>Focus here: searching relevant data easily in large resources using (components of ) the CLARIN infrastructure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28216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Google is </a:t>
            </a:r>
            <a:r>
              <a:rPr lang="en-US" dirty="0" smtClean="0">
                <a:hlinkClick r:id="rId2" action="ppaction://hlinksldjump"/>
              </a:rPr>
              <a:t>no good </a:t>
            </a:r>
            <a:r>
              <a:rPr lang="en-US" dirty="0" smtClean="0"/>
              <a:t>for this! </a:t>
            </a:r>
          </a:p>
          <a:p>
            <a:pPr lvl="1">
              <a:defRPr/>
            </a:pPr>
            <a:r>
              <a:rPr lang="en-US" dirty="0" smtClean="0"/>
              <a:t>Because you need (inter alia) grammatical information</a:t>
            </a:r>
          </a:p>
          <a:p>
            <a:pPr lvl="1">
              <a:defRPr/>
            </a:pPr>
            <a:r>
              <a:rPr lang="en-US" dirty="0" smtClean="0"/>
              <a:t>Because (as any decent word) the relevant words are highly ambiguous (syntax and semantics):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Erg (4x)= noun(de) ‘erg’; noun(het)’evil’, </a:t>
            </a:r>
            <a:r>
              <a:rPr lang="en-US" altLang="nl-NL" dirty="0" err="1"/>
              <a:t>adj+adv</a:t>
            </a:r>
            <a:r>
              <a:rPr lang="en-US" altLang="nl-NL" dirty="0"/>
              <a:t> ‘unpleasant’, </a:t>
            </a:r>
            <a:r>
              <a:rPr lang="en-US" altLang="nl-NL" dirty="0" err="1"/>
              <a:t>adv</a:t>
            </a:r>
            <a:r>
              <a:rPr lang="en-US" altLang="nl-NL" dirty="0"/>
              <a:t> ’very’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 err="1"/>
              <a:t>Zeer</a:t>
            </a:r>
            <a:r>
              <a:rPr lang="en-US" altLang="nl-NL" dirty="0"/>
              <a:t> (3x)= noun ‘pain’; </a:t>
            </a:r>
            <a:r>
              <a:rPr lang="en-US" altLang="nl-NL" dirty="0" err="1"/>
              <a:t>adj</a:t>
            </a:r>
            <a:r>
              <a:rPr lang="en-US" altLang="nl-NL" dirty="0"/>
              <a:t> ‘painful’; </a:t>
            </a:r>
            <a:r>
              <a:rPr lang="en-US" altLang="nl-NL" dirty="0" err="1"/>
              <a:t>adv</a:t>
            </a:r>
            <a:r>
              <a:rPr lang="en-US" altLang="nl-NL" dirty="0"/>
              <a:t> ‘very’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Heel </a:t>
            </a:r>
            <a:r>
              <a:rPr lang="en-US" altLang="nl-NL" dirty="0" smtClean="0"/>
              <a:t>(4x</a:t>
            </a:r>
            <a:r>
              <a:rPr lang="en-US" altLang="nl-NL" dirty="0"/>
              <a:t>) = </a:t>
            </a:r>
            <a:r>
              <a:rPr lang="en-US" altLang="nl-NL" dirty="0" err="1"/>
              <a:t>adj</a:t>
            </a:r>
            <a:r>
              <a:rPr lang="en-US" altLang="nl-NL" dirty="0"/>
              <a:t> ‘whole</a:t>
            </a:r>
            <a:r>
              <a:rPr lang="en-US" altLang="nl-NL" dirty="0" smtClean="0"/>
              <a:t>’; </a:t>
            </a:r>
            <a:r>
              <a:rPr lang="en-US" altLang="nl-NL" dirty="0" err="1" smtClean="0"/>
              <a:t>adj</a:t>
            </a:r>
            <a:r>
              <a:rPr lang="en-US" altLang="nl-NL" dirty="0" smtClean="0"/>
              <a:t> `big’; </a:t>
            </a:r>
            <a:r>
              <a:rPr lang="en-US" altLang="nl-NL" dirty="0" err="1"/>
              <a:t>verbform</a:t>
            </a:r>
            <a:r>
              <a:rPr lang="en-US" altLang="nl-NL" dirty="0"/>
              <a:t> ‘heal’; </a:t>
            </a:r>
            <a:r>
              <a:rPr lang="en-US" altLang="nl-NL" dirty="0" err="1"/>
              <a:t>adv</a:t>
            </a:r>
            <a:r>
              <a:rPr lang="en-US" altLang="nl-NL" dirty="0"/>
              <a:t> ‘</a:t>
            </a:r>
            <a:r>
              <a:rPr lang="en-US" altLang="nl-NL" dirty="0" smtClean="0"/>
              <a:t>very</a:t>
            </a:r>
          </a:p>
          <a:p>
            <a:pPr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984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the basic facts correct?</a:t>
            </a:r>
          </a:p>
          <a:p>
            <a:pPr>
              <a:defRPr/>
            </a:pPr>
            <a:r>
              <a:rPr lang="en-US" dirty="0" smtClean="0"/>
              <a:t>Search with </a:t>
            </a:r>
            <a:r>
              <a:rPr lang="en-US" dirty="0" smtClean="0">
                <a:hlinkClick r:id="rId2"/>
              </a:rPr>
              <a:t>OpenSONAR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Search in PoS-tagged corpus SONAR-500</a:t>
            </a:r>
          </a:p>
          <a:p>
            <a:pPr lvl="1">
              <a:defRPr/>
            </a:pPr>
            <a:r>
              <a:rPr lang="en-US" dirty="0" smtClean="0"/>
              <a:t>reduces problem with ambiguities </a:t>
            </a:r>
          </a:p>
          <a:p>
            <a:pPr lvl="1">
              <a:defRPr/>
            </a:pPr>
            <a:r>
              <a:rPr lang="en-US" dirty="0" smtClean="0"/>
              <a:t>Sneak preview 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99474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 after analysis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certain adverbially used PPs</a:t>
            </a:r>
          </a:p>
          <a:p>
            <a:pPr lvl="2">
              <a:defRPr/>
            </a:pPr>
            <a:r>
              <a:rPr lang="en-US" i="1" dirty="0" smtClean="0"/>
              <a:t>Heel in het begin, heel </a:t>
            </a:r>
            <a:r>
              <a:rPr lang="en-US" i="1" dirty="0" err="1" smtClean="0"/>
              <a:t>af</a:t>
            </a:r>
            <a:r>
              <a:rPr lang="en-US" i="1" dirty="0" smtClean="0"/>
              <a:t> en toe, heel in het </a:t>
            </a:r>
            <a:r>
              <a:rPr lang="en-US" i="1" dirty="0" err="1" smtClean="0"/>
              <a:t>bijzonder</a:t>
            </a:r>
            <a:r>
              <a:rPr lang="en-US" i="1" dirty="0" smtClean="0"/>
              <a:t>, heel in het </a:t>
            </a:r>
            <a:r>
              <a:rPr lang="en-US" i="1" dirty="0" err="1" smtClean="0"/>
              <a:t>kort</a:t>
            </a:r>
            <a:r>
              <a:rPr lang="en-US" i="1" dirty="0" smtClean="0"/>
              <a:t>, heel op het </a:t>
            </a:r>
            <a:r>
              <a:rPr lang="en-US" i="1" dirty="0" err="1" smtClean="0"/>
              <a:t>laatst</a:t>
            </a:r>
            <a:r>
              <a:rPr lang="en-US" i="1" dirty="0" smtClean="0"/>
              <a:t>, heel in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</a:t>
            </a:r>
            <a:r>
              <a:rPr lang="en-US" i="1" dirty="0" err="1" smtClean="0"/>
              <a:t>uit</a:t>
            </a:r>
            <a:r>
              <a:rPr lang="en-US" i="1" dirty="0" smtClean="0"/>
              <a:t>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in het </a:t>
            </a:r>
            <a:r>
              <a:rPr lang="en-US" i="1" dirty="0" err="1" smtClean="0"/>
              <a:t>algemeen</a:t>
            </a:r>
            <a:r>
              <a:rPr lang="en-US" dirty="0" smtClean="0"/>
              <a:t>, </a:t>
            </a:r>
          </a:p>
          <a:p>
            <a:pPr lvl="2">
              <a:defRPr/>
            </a:pPr>
            <a:r>
              <a:rPr lang="en-US" i="1" dirty="0" err="1"/>
              <a:t>D</a:t>
            </a:r>
            <a:r>
              <a:rPr lang="en-US" i="1" dirty="0" err="1" smtClean="0"/>
              <a:t>at</a:t>
            </a:r>
            <a:r>
              <a:rPr lang="en-US" i="1" dirty="0" smtClean="0"/>
              <a:t> </a:t>
            </a:r>
            <a:r>
              <a:rPr lang="en-US" i="1" dirty="0" err="1" smtClean="0"/>
              <a:t>ligt</a:t>
            </a:r>
            <a:r>
              <a:rPr lang="en-US" i="1" dirty="0" smtClean="0"/>
              <a:t> hem heel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aan</a:t>
            </a:r>
            <a:r>
              <a:rPr lang="en-US" i="1" dirty="0" smtClean="0"/>
              <a:t> het hart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predicative PPs (but I find them ill-formed)</a:t>
            </a:r>
          </a:p>
          <a:p>
            <a:pPr lvl="2">
              <a:defRPr/>
            </a:pPr>
            <a:r>
              <a:rPr lang="nl-NL" i="1" dirty="0"/>
              <a:t>buiten zijn verwachting, </a:t>
            </a:r>
            <a:r>
              <a:rPr lang="nl-NL" i="1" dirty="0" smtClean="0"/>
              <a:t>in </a:t>
            </a:r>
            <a:r>
              <a:rPr lang="nl-NL" i="1" dirty="0"/>
              <a:t>de mode, in de vakantiestemming, in het zwart, in </a:t>
            </a:r>
            <a:r>
              <a:rPr lang="nl-NL" i="1" dirty="0" smtClean="0"/>
              <a:t>orde</a:t>
            </a:r>
          </a:p>
          <a:p>
            <a:pPr lvl="1">
              <a:defRPr/>
            </a:pPr>
            <a:r>
              <a:rPr lang="en-US" dirty="0" smtClean="0"/>
              <a:t>Maybe </a:t>
            </a:r>
            <a:r>
              <a:rPr lang="en-US" i="1" dirty="0" smtClean="0"/>
              <a:t>heel</a:t>
            </a:r>
            <a:r>
              <a:rPr lang="en-US" dirty="0" smtClean="0"/>
              <a:t> is used as </a:t>
            </a:r>
            <a:r>
              <a:rPr lang="en-US" i="1" dirty="0" err="1" smtClean="0"/>
              <a:t>geheel</a:t>
            </a:r>
            <a:r>
              <a:rPr lang="en-US" dirty="0" smtClean="0"/>
              <a:t> by some people</a:t>
            </a:r>
            <a:endParaRPr lang="nl-NL" dirty="0"/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13132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0</TotalTime>
  <Words>1236</Words>
  <Application>Microsoft Office PowerPoint</Application>
  <PresentationFormat>On-screen Show (4:3)</PresentationFormat>
  <Paragraphs>352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Odijk LREC  2012</vt:lpstr>
      <vt:lpstr>Linguistics with CLARIN Search Illustration 1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PowerPoint Presentation</vt:lpstr>
      <vt:lpstr>PowerPoint Presentation</vt:lpstr>
      <vt:lpstr>Google v. Desired</vt:lpstr>
      <vt:lpstr>Improvement Suggestions</vt:lpstr>
      <vt:lpstr>Improvement Suggestions</vt:lpstr>
      <vt:lpstr>Improvement Suggestions</vt:lpstr>
      <vt:lpstr>Improvement Suggestions</vt:lpstr>
      <vt:lpstr>Improvement Suggestions</vt:lpstr>
      <vt:lpstr>VLO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GrETEL CGN</vt:lpstr>
      <vt:lpstr>GrETEL CGN</vt:lpstr>
      <vt:lpstr>GrETEL CGN</vt:lpstr>
      <vt:lpstr>GrETEL CGN</vt:lpstr>
      <vt:lpstr>GrETEL CGN</vt:lpstr>
      <vt:lpstr>Cornetto</vt:lpstr>
      <vt:lpstr>Cornetto</vt:lpstr>
      <vt:lpstr>Cornetto</vt:lpstr>
      <vt:lpstr>COAVA</vt:lpstr>
      <vt:lpstr>COAVA</vt:lpstr>
      <vt:lpstr>GrETEL CGN</vt:lpstr>
      <vt:lpstr>Other Examples</vt:lpstr>
      <vt:lpstr>Child-directed Speech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PL. Autologon7</cp:lastModifiedBy>
  <cp:revision>541</cp:revision>
  <dcterms:created xsi:type="dcterms:W3CDTF">2012-05-14T07:52:03Z</dcterms:created>
  <dcterms:modified xsi:type="dcterms:W3CDTF">2015-01-07T14:49:08Z</dcterms:modified>
</cp:coreProperties>
</file>