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8" r:id="rId2"/>
    <p:sldId id="454" r:id="rId3"/>
    <p:sldId id="455" r:id="rId4"/>
    <p:sldId id="457" r:id="rId5"/>
    <p:sldId id="458" r:id="rId6"/>
    <p:sldId id="456" r:id="rId7"/>
    <p:sldId id="482" r:id="rId8"/>
    <p:sldId id="462" r:id="rId9"/>
    <p:sldId id="480" r:id="rId10"/>
    <p:sldId id="491" r:id="rId11"/>
    <p:sldId id="492" r:id="rId12"/>
    <p:sldId id="490" r:id="rId13"/>
    <p:sldId id="481" r:id="rId14"/>
    <p:sldId id="463" r:id="rId15"/>
    <p:sldId id="465" r:id="rId16"/>
    <p:sldId id="466" r:id="rId17"/>
    <p:sldId id="467" r:id="rId18"/>
    <p:sldId id="468" r:id="rId19"/>
    <p:sldId id="469" r:id="rId20"/>
    <p:sldId id="470" r:id="rId21"/>
    <p:sldId id="471" r:id="rId22"/>
    <p:sldId id="472" r:id="rId23"/>
    <p:sldId id="473" r:id="rId24"/>
    <p:sldId id="474" r:id="rId25"/>
    <p:sldId id="475" r:id="rId26"/>
    <p:sldId id="476" r:id="rId27"/>
    <p:sldId id="478" r:id="rId28"/>
    <p:sldId id="479" r:id="rId29"/>
    <p:sldId id="499" r:id="rId30"/>
    <p:sldId id="493" r:id="rId31"/>
    <p:sldId id="494" r:id="rId32"/>
    <p:sldId id="495" r:id="rId33"/>
    <p:sldId id="496" r:id="rId34"/>
    <p:sldId id="497" r:id="rId35"/>
    <p:sldId id="498" r:id="rId36"/>
    <p:sldId id="459" r:id="rId37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>
        <p:scale>
          <a:sx n="77" d="100"/>
          <a:sy n="77" d="100"/>
        </p:scale>
        <p:origin x="-12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02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15-1-2015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15-1-2015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7" Type="http://schemas.openxmlformats.org/officeDocument/2006/relationships/slide" Target="slide34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3.xml"/><Relationship Id="rId5" Type="http://schemas.openxmlformats.org/officeDocument/2006/relationships/slide" Target="slide32.xml"/><Relationship Id="rId4" Type="http://schemas.openxmlformats.org/officeDocument/2006/relationships/slide" Target="slide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ah.n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catalog.clarin.eu/vlo/?wicket:bookmarkablePage=:eu.clarin.cmdi.vlo.pages.ShowResultPage&amp;fq=nationalProject:Dutch+Language+Union&amp;docId=hdl:10032/a7705dcef39f44a76e1f1b2644a60729" TargetMode="External"/><Relationship Id="rId3" Type="http://schemas.openxmlformats.org/officeDocument/2006/relationships/hyperlink" Target="http://catalog.clarin.eu/vlo/?q=WBD&amp;fq=collection:Dictionary+of+the+Brabantic+dialects" TargetMode="External"/><Relationship Id="rId7" Type="http://schemas.openxmlformats.org/officeDocument/2006/relationships/hyperlink" Target="http://duelme.clarin.inl.nl/search.php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talog.clarin.eu/vlo/?wicket:bookmarkablePage=:eu.clarin.cmdi.vlo.pages.ShowResultPage&amp;q=duelme&amp;docId=hdl:10032/a7705dcef39f44a76e1f1b2644a60729" TargetMode="External"/><Relationship Id="rId5" Type="http://schemas.openxmlformats.org/officeDocument/2006/relationships/hyperlink" Target="http://www.clarin.nl/node/70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://catalog.clarin.eu/vlo/?q=WLD&amp;fq=collection:Dictionary+of+the+Limburgian+dialects" TargetMode="External"/><Relationship Id="rId9" Type="http://schemas.openxmlformats.org/officeDocument/2006/relationships/slide" Target="slid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hdl.handle.net/1839/00-FA564D5A-A5F6-46E9-8A13-E0E055D6A059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atalog.clarin.eu/vlo/?fq=collection:Corpus+NGT" TargetMode="External"/><Relationship Id="rId4" Type="http://schemas.openxmlformats.org/officeDocument/2006/relationships/hyperlink" Target="http://www.clarin.nl/node/140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162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rpus1.mpi.nl/ds/imdi_browser/viewcontroller?request=view&amp;nodeid=MPI1624946#&amp;row=16" TargetMode="External"/><Relationship Id="rId5" Type="http://schemas.openxmlformats.org/officeDocument/2006/relationships/hyperlink" Target="http://catalog.clarin.eu/vlo/?q=IPROSLA" TargetMode="External"/><Relationship Id="rId4" Type="http://schemas.openxmlformats.org/officeDocument/2006/relationships/hyperlink" Target="http://www.ru.nl/sign-lang/projects/iprosla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arin.nl/node/1404" TargetMode="External"/><Relationship Id="rId3" Type="http://schemas.openxmlformats.org/officeDocument/2006/relationships/hyperlink" Target="http://www.meertens.knaw.nl/cmdi/search/#fq=collection%3A%22%20Meertens%20Collection%3A%20Diversity%20in%20Dutch%20DP%20Design%20%28DiDDD%29%20%22&amp;q=*%3A*&amp;facet.field=collection&amp;facet.field=schemaName" TargetMode="External"/><Relationship Id="rId7" Type="http://schemas.openxmlformats.org/officeDocument/2006/relationships/hyperlink" Target="http://catalog.clarin.eu/vlo/?fq=collection:NEHOL" TargetMode="External"/><Relationship Id="rId2" Type="http://schemas.openxmlformats.org/officeDocument/2006/relationships/hyperlink" Target="http://www.clarin.nl/node/70#MIMO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278" TargetMode="External"/><Relationship Id="rId5" Type="http://schemas.openxmlformats.org/officeDocument/2006/relationships/hyperlink" Target="http://www.meertens.knaw.nl/cmdi/search/#fq=collection%3A%22%20Meertens%20Collection%3A%20Dynamische%20Fonologische%20en%20Morfologische%20Atlas%20van%20de%20Nederlandse%20Dialecten%20%28GTRP%29%20%22&amp;q=*%3A*&amp;facet.field=collection&amp;facet.field=schemaName" TargetMode="External"/><Relationship Id="rId4" Type="http://schemas.openxmlformats.org/officeDocument/2006/relationships/hyperlink" Target="http://www.meertens.knaw.nl/cmdi/search/#fq=collection%3A%22%20Meertens%20Collection%3A%20Dynamische%20Syntactische%20Atlas%20van%20de%20Nederlandse%20Dialecten%20%28DynaSAND%29%20%22&amp;q=*%3A*&amp;facet.field=collection&amp;facet.field=schemaNam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440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hyperlink" Target="http://www.clarin.nl/system/files/DOC3%20Documentation%20of%20corpus.pdf" TargetMode="External"/><Relationship Id="rId4" Type="http://schemas.openxmlformats.org/officeDocument/2006/relationships/hyperlink" Target="http://https/portal.clarin.inl.nl/vu-dnc/%20hdl.handle.net/10032/3d5e2c54770b87d5e27d762ba31502e5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ornetto.inl.nl/cornetto/cornetto.html" TargetMode="External"/><Relationship Id="rId7" Type="http://schemas.openxmlformats.org/officeDocument/2006/relationships/hyperlink" Target="http://gtb.inl.nl/openlaszlo/my-apps/GTB/Productie/HuidigeVersie/src/inlgtb.html?owner=WFT" TargetMode="External"/><Relationship Id="rId2" Type="http://schemas.openxmlformats.org/officeDocument/2006/relationships/hyperlink" Target="http://yago.meertens.knaw.nl/CoavaMainApplic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tb.inl.nl/openlaszlo/my-apps/GTB/Productie/HuidigeVersie/src/inlgtb.html" TargetMode="External"/><Relationship Id="rId5" Type="http://schemas.openxmlformats.org/officeDocument/2006/relationships/hyperlink" Target="http://hdl.handle.net/10032/89511c6d452ec7110717d8b3fc359e4d" TargetMode="External"/><Relationship Id="rId4" Type="http://schemas.openxmlformats.org/officeDocument/2006/relationships/hyperlink" Target="http://www.clarin.nl/node/7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hyperlink" Target="http://www.woordenboekgrieks.nl/" TargetMode="External"/><Relationship Id="rId7" Type="http://schemas.openxmlformats.org/officeDocument/2006/relationships/hyperlink" Target="http://www.ru.nl/sign-lang/projects/signlinc/" TargetMode="External"/><Relationship Id="rId2" Type="http://schemas.openxmlformats.org/officeDocument/2006/relationships/hyperlink" Target="http://www.clarin.nl/node/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at-mpi.eu/tools/elan/" TargetMode="External"/><Relationship Id="rId5" Type="http://schemas.openxmlformats.org/officeDocument/2006/relationships/hyperlink" Target="http://tla.mpi.nl/tools/tla-tools/lexus/" TargetMode="External"/><Relationship Id="rId4" Type="http://schemas.openxmlformats.org/officeDocument/2006/relationships/hyperlink" Target="http://www.clarin.nl/node/70#Sign-LinC" TargetMode="External"/><Relationship Id="rId9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gysseling.corpus.taalbanknederlands.inl.nl/cqlwebapp/search.html" TargetMode="External"/><Relationship Id="rId2" Type="http://schemas.openxmlformats.org/officeDocument/2006/relationships/hyperlink" Target="http://yago.meertens.knaw.nl/CoavaMainApplic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nl/node/278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system/files/Demo-MIMORE.pptx" TargetMode="External"/><Relationship Id="rId2" Type="http://schemas.openxmlformats.org/officeDocument/2006/relationships/hyperlink" Target="http://www.meertens.knaw.nl/mimore/sear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nl/node/1404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tla.mpi.nl/tools/tla-tools/lexus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clarin.nl/node/70#Sign-LinC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hyperlink" Target="http://tds2.dans.knaw.nl/" TargetMode="External"/><Relationship Id="rId4" Type="http://schemas.openxmlformats.org/officeDocument/2006/relationships/hyperlink" Target="http://www.clarin.nl/node/70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hdl.handle.net/1839/00-SERV-0000-0000-004F-F" TargetMode="External"/><Relationship Id="rId2" Type="http://schemas.openxmlformats.org/officeDocument/2006/relationships/hyperlink" Target="http://www.clarin.nl/node/70#AAM-L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nl/node/1404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278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meo.com/67896572" TargetMode="External"/><Relationship Id="rId5" Type="http://schemas.openxmlformats.org/officeDocument/2006/relationships/hyperlink" Target="http://tla.mpi.nl/tools/tla-tools/annex" TargetMode="External"/><Relationship Id="rId4" Type="http://schemas.openxmlformats.org/officeDocument/2006/relationships/hyperlink" Target="http://www.lat-mpi.eu/tools/elan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hyperlink" Target="http://www.lat-mpi.eu/tools/elan/" TargetMode="External"/><Relationship Id="rId7" Type="http://schemas.openxmlformats.org/officeDocument/2006/relationships/hyperlink" Target="http://www.clarin.nl/node/70#TQE" TargetMode="External"/><Relationship Id="rId2" Type="http://schemas.openxmlformats.org/officeDocument/2006/relationships/hyperlink" Target="http://www.clarin.nl/node/70#Sign-Lin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talog.clarin.eu/oai-harvester/mpi-self-harvest/harvested/results/cmdi/The_Language_Archive_s_IMDI_portal/oai_www_mpi_nl_TQE_cmdi.xml" TargetMode="External"/><Relationship Id="rId5" Type="http://schemas.openxmlformats.org/officeDocument/2006/relationships/hyperlink" Target="http://hdl.handle.net/1839/00-SERV-0000-0000-0005-6" TargetMode="External"/><Relationship Id="rId4" Type="http://schemas.openxmlformats.org/officeDocument/2006/relationships/hyperlink" Target="http://www.ru.nl/sign-lang/projects/signlinc/" TargetMode="External"/><Relationship Id="rId9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hdl.handle.net/1839/00-SERV-0000-0000-0009-D" TargetMode="External"/><Relationship Id="rId3" Type="http://schemas.openxmlformats.org/officeDocument/2006/relationships/hyperlink" Target="http://www.clarin.nl/node/70" TargetMode="External"/><Relationship Id="rId7" Type="http://schemas.openxmlformats.org/officeDocument/2006/relationships/hyperlink" Target="http://hdl.handle.net/1839/00-SERV-0000-0000-0008-F" TargetMode="External"/><Relationship Id="rId2" Type="http://schemas.openxmlformats.org/officeDocument/2006/relationships/hyperlink" Target="http://www.clarin.nl/node/14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dl.handle.net/1839/00-SERV-0000-0000-0007-2" TargetMode="External"/><Relationship Id="rId11" Type="http://schemas.openxmlformats.org/officeDocument/2006/relationships/hyperlink" Target="http://www.clarin.nl/node/70#ADEPT" TargetMode="External"/><Relationship Id="rId5" Type="http://schemas.openxmlformats.org/officeDocument/2006/relationships/hyperlink" Target="http://hdl.handle.net/1839/00-SERV-0000-0000-0006-4" TargetMode="External"/><Relationship Id="rId10" Type="http://schemas.openxmlformats.org/officeDocument/2006/relationships/hyperlink" Target="http://www.gabmap.nl/?page_id=216" TargetMode="External"/><Relationship Id="rId4" Type="http://schemas.openxmlformats.org/officeDocument/2006/relationships/hyperlink" Target="http://adelheid.ruhosting.nl/" TargetMode="External"/><Relationship Id="rId9" Type="http://schemas.openxmlformats.org/officeDocument/2006/relationships/hyperlink" Target="http://www.gabmap.nl/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hyperlink" Target="http://194.171.119.69/InPolderClient/inpolder.html" TargetMode="External"/><Relationship Id="rId7" Type="http://schemas.openxmlformats.org/officeDocument/2006/relationships/hyperlink" Target="https://portal.clarin.inl.nl/ticclops" TargetMode="External"/><Relationship Id="rId2" Type="http://schemas.openxmlformats.org/officeDocument/2006/relationships/hyperlink" Target="http://www.clarin.nl/node/16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n.nl/node/70" TargetMode="External"/><Relationship Id="rId5" Type="http://schemas.openxmlformats.org/officeDocument/2006/relationships/hyperlink" Target="http://ner.namescape.nl/namescape/tagger" TargetMode="External"/><Relationship Id="rId4" Type="http://schemas.openxmlformats.org/officeDocument/2006/relationships/hyperlink" Target="http://www.clarin.nl/node/278" TargetMode="External"/><Relationship Id="rId9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hyperlink" Target="http://tla.mpi.nl/tools/tla-tools/trov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hyperlink" Target="http://cornetto.inl.nl/cornetto/cornetto_display_le.xql?leid=d_r-343077&amp;frame=lefram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hyperlink" Target="http://www.google.be/url?sa=t&amp;rct=j&amp;q=&amp;esrc=s&amp;source=web&amp;cd=1&amp;cad=rja&amp;ved=0CDUQFjAA&amp;url=http://aclweb.org/anthology/P/P13/P13-1166.pdf&amp;ei=PqY6Up6jBu-o0wXnjoGwDQ&amp;usg=AFQjCNFZAMGmRLq8BsJXJvuS391ehb_Z_g&amp;bvm=bv.52288139,d.d2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clarin.n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slide" Target="slide27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21.xml"/><Relationship Id="rId4" Type="http://schemas.openxmlformats.org/officeDocument/2006/relationships/slide" Target="slide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Linguistics with CLARIN</a:t>
            </a:r>
            <a:br>
              <a:rPr lang="en-US" dirty="0" smtClean="0"/>
            </a:br>
            <a:r>
              <a:rPr lang="en-US" dirty="0" smtClean="0"/>
              <a:t>Concluding Overview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LOT </a:t>
            </a:r>
            <a:r>
              <a:rPr lang="en-US" dirty="0" err="1" smtClean="0"/>
              <a:t>Winterschool</a:t>
            </a:r>
            <a:endParaRPr lang="en-US" dirty="0" smtClean="0"/>
          </a:p>
          <a:p>
            <a:pPr eaLnBrk="1" hangingPunct="1"/>
            <a:r>
              <a:rPr lang="en-US" dirty="0" smtClean="0"/>
              <a:t>Amsterdam, 2014-01-16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Not all data (even some crucial data) are visible via the VLO or via Metadata Search</a:t>
            </a:r>
          </a:p>
          <a:p>
            <a:r>
              <a:rPr lang="en-US" sz="2400" dirty="0" smtClean="0"/>
              <a:t>Very few tools and web services are currently visible via the VLO</a:t>
            </a:r>
          </a:p>
          <a:p>
            <a:r>
              <a:rPr lang="en-US" sz="2400" dirty="0" smtClean="0"/>
              <a:t>Many tools are still prototypes or first versions</a:t>
            </a:r>
          </a:p>
          <a:p>
            <a:r>
              <a:rPr lang="en-US" sz="2400" dirty="0" smtClean="0"/>
              <a:t>There are good search facilities for some individual resources but not for all</a:t>
            </a:r>
          </a:p>
          <a:p>
            <a:r>
              <a:rPr lang="en-US" sz="2400" dirty="0" smtClean="0"/>
              <a:t>The search facilities so far are aimed at a single resource, or a small group of closely related resources. </a:t>
            </a:r>
          </a:p>
          <a:p>
            <a:r>
              <a:rPr lang="en-US" sz="2400" dirty="0" smtClean="0"/>
              <a:t>Federated content search, which enables one to search with one query in multiple, quite diverse, resources, is still being worked on but difficult</a:t>
            </a:r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472533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 action="ppaction://hlinksldjump"/>
              </a:rPr>
              <a:t>TTNWW combined with analysis and search facilities</a:t>
            </a:r>
            <a:endParaRPr lang="en-US" sz="2000" dirty="0" smtClean="0"/>
          </a:p>
          <a:p>
            <a:r>
              <a:rPr lang="en-US" sz="2000" dirty="0" smtClean="0">
                <a:hlinkClick r:id="rId3" action="ppaction://hlinksldjump"/>
              </a:rPr>
              <a:t>Analysis and </a:t>
            </a:r>
            <a:r>
              <a:rPr lang="en-US" sz="2000" dirty="0" err="1" smtClean="0">
                <a:hlinkClick r:id="rId3" action="ppaction://hlinksldjump"/>
              </a:rPr>
              <a:t>visualisation</a:t>
            </a:r>
            <a:r>
              <a:rPr lang="en-US" sz="2000" dirty="0" smtClean="0">
                <a:hlinkClick r:id="rId3" action="ppaction://hlinksldjump"/>
              </a:rPr>
              <a:t> services for large search results</a:t>
            </a:r>
            <a:endParaRPr lang="en-US" sz="2000" dirty="0" smtClean="0"/>
          </a:p>
          <a:p>
            <a:r>
              <a:rPr lang="en-US" sz="2000" dirty="0" smtClean="0">
                <a:hlinkClick r:id="rId4" action="ppaction://hlinksldjump"/>
              </a:rPr>
              <a:t>Single query to search</a:t>
            </a:r>
            <a:endParaRPr lang="en-US" sz="2000" dirty="0" smtClean="0"/>
          </a:p>
          <a:p>
            <a:pPr lvl="1"/>
            <a:r>
              <a:rPr lang="en-US" sz="1600" dirty="0" smtClean="0"/>
              <a:t>in all Dutch lexical resources</a:t>
            </a:r>
          </a:p>
          <a:p>
            <a:pPr lvl="1"/>
            <a:r>
              <a:rPr lang="en-US" sz="1600" dirty="0" smtClean="0"/>
              <a:t>In all Dutch </a:t>
            </a:r>
            <a:r>
              <a:rPr lang="en-US" sz="1600" dirty="0" err="1" smtClean="0"/>
              <a:t>PoS</a:t>
            </a:r>
            <a:r>
              <a:rPr lang="en-US" sz="1600" dirty="0" smtClean="0"/>
              <a:t>-tagged corpora</a:t>
            </a:r>
          </a:p>
          <a:p>
            <a:pPr lvl="1"/>
            <a:r>
              <a:rPr lang="en-US" sz="1600" dirty="0" smtClean="0"/>
              <a:t>In all Dutch </a:t>
            </a:r>
            <a:r>
              <a:rPr lang="en-US" sz="1600" dirty="0" err="1" smtClean="0"/>
              <a:t>treebanks</a:t>
            </a:r>
            <a:endParaRPr lang="en-US" sz="1600" dirty="0" smtClean="0"/>
          </a:p>
          <a:p>
            <a:r>
              <a:rPr lang="en-US" sz="2000" dirty="0" smtClean="0">
                <a:hlinkClick r:id="rId5" action="ppaction://hlinksldjump"/>
              </a:rPr>
              <a:t>Chaining Search</a:t>
            </a:r>
            <a:endParaRPr lang="en-US" sz="2000" dirty="0" smtClean="0"/>
          </a:p>
          <a:p>
            <a:r>
              <a:rPr lang="en-US" sz="2000" dirty="0" smtClean="0">
                <a:hlinkClick r:id="rId6" action="ppaction://hlinksldjump"/>
              </a:rPr>
              <a:t>Parameterized queries</a:t>
            </a:r>
            <a:endParaRPr lang="en-US" sz="2000" dirty="0" smtClean="0"/>
          </a:p>
          <a:p>
            <a:r>
              <a:rPr lang="en-US" sz="2000" dirty="0" smtClean="0">
                <a:hlinkClick r:id="rId7" action="ppaction://hlinksldjump"/>
              </a:rPr>
              <a:t>Facilities to improve </a:t>
            </a:r>
            <a:r>
              <a:rPr lang="en-US" sz="2000" dirty="0" err="1" smtClean="0">
                <a:hlinkClick r:id="rId7" action="ppaction://hlinksldjump"/>
              </a:rPr>
              <a:t>replicability</a:t>
            </a:r>
            <a:endParaRPr lang="en-US" sz="2000" dirty="0" smtClean="0"/>
          </a:p>
          <a:p>
            <a:r>
              <a:rPr lang="en-US" sz="2000" dirty="0" smtClean="0"/>
              <a:t>Fully CLARIN-compatible viewers and editors for annotated linguistic data</a:t>
            </a:r>
          </a:p>
          <a:p>
            <a:r>
              <a:rPr lang="en-US" sz="2000" dirty="0" smtClean="0"/>
              <a:t>Automatically </a:t>
            </a:r>
            <a:r>
              <a:rPr lang="en-US" sz="2000" dirty="0" err="1" smtClean="0"/>
              <a:t>retrainable</a:t>
            </a:r>
            <a:r>
              <a:rPr lang="en-US" sz="2000" dirty="0" smtClean="0"/>
              <a:t> enrichment services</a:t>
            </a:r>
          </a:p>
          <a:p>
            <a:r>
              <a:rPr lang="en-US" sz="2000" dirty="0" smtClean="0"/>
              <a:t>…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7929357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A successor project is needed! </a:t>
            </a:r>
          </a:p>
          <a:p>
            <a:r>
              <a:rPr lang="en-US" dirty="0" smtClean="0"/>
              <a:t>CLARIAH </a:t>
            </a:r>
            <a:r>
              <a:rPr lang="en-US" dirty="0" smtClean="0">
                <a:hlinkClick r:id="rId2"/>
              </a:rPr>
              <a:t>www.clariah.nl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Proposal submitted in 2013</a:t>
            </a:r>
          </a:p>
          <a:p>
            <a:r>
              <a:rPr lang="en-US" dirty="0" smtClean="0"/>
              <a:t>Approval </a:t>
            </a:r>
            <a:r>
              <a:rPr lang="en-US" dirty="0" smtClean="0"/>
              <a:t>obtained </a:t>
            </a:r>
            <a:r>
              <a:rPr lang="en-US" dirty="0" smtClean="0"/>
              <a:t>on July 1</a:t>
            </a:r>
            <a:r>
              <a:rPr lang="en-US" baseline="30000" dirty="0" smtClean="0"/>
              <a:t>st</a:t>
            </a:r>
            <a:r>
              <a:rPr lang="en-US" dirty="0" smtClean="0"/>
              <a:t>, 2014. (12 m euro)</a:t>
            </a:r>
          </a:p>
          <a:p>
            <a:r>
              <a:rPr lang="en-US" dirty="0" smtClean="0"/>
              <a:t>Project started Jan 1</a:t>
            </a:r>
            <a:r>
              <a:rPr lang="en-US" baseline="30000" dirty="0" smtClean="0"/>
              <a:t>st</a:t>
            </a:r>
            <a:r>
              <a:rPr lang="en-US" dirty="0" smtClean="0"/>
              <a:t>, 2015 (until 1 Jan 2019)</a:t>
            </a:r>
          </a:p>
          <a:p>
            <a:r>
              <a:rPr lang="en-US" dirty="0" smtClean="0"/>
              <a:t>CLARIN-NL is finishing</a:t>
            </a:r>
          </a:p>
          <a:p>
            <a:endParaRPr lang="en-US" sz="2000" dirty="0" smtClean="0"/>
          </a:p>
          <a:p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3736962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Thanks for Joining us in this Course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331863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COAVA project</a:t>
            </a:r>
            <a:r>
              <a:rPr lang="en-US" dirty="0" smtClean="0"/>
              <a:t> Curated Dutch  Dialect Dictionaries for </a:t>
            </a:r>
            <a:r>
              <a:rPr lang="en-US" dirty="0" smtClean="0">
                <a:hlinkClick r:id="rId3"/>
              </a:rPr>
              <a:t>Brabant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Limburg</a:t>
            </a:r>
            <a:endParaRPr lang="en-US" dirty="0" smtClean="0"/>
          </a:p>
          <a:p>
            <a:r>
              <a:rPr lang="en-US" dirty="0" err="1" smtClean="0">
                <a:hlinkClick r:id="rId5"/>
              </a:rPr>
              <a:t>DuELME</a:t>
            </a:r>
            <a:r>
              <a:rPr lang="en-US" dirty="0" smtClean="0">
                <a:hlinkClick r:id="rId5"/>
              </a:rPr>
              <a:t> project</a:t>
            </a:r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pre-CLARIN data</a:t>
            </a:r>
            <a:r>
              <a:rPr lang="en-US" dirty="0" smtClean="0"/>
              <a:t> and </a:t>
            </a:r>
            <a:r>
              <a:rPr lang="en-US" dirty="0" smtClean="0">
                <a:hlinkClick r:id="rId7"/>
              </a:rPr>
              <a:t>interface</a:t>
            </a:r>
            <a:r>
              <a:rPr lang="en-US" dirty="0" smtClean="0"/>
              <a:t> new  </a:t>
            </a:r>
            <a:r>
              <a:rPr lang="en-US" dirty="0" smtClean="0">
                <a:hlinkClick r:id="rId8"/>
              </a:rPr>
              <a:t>metadata</a:t>
            </a:r>
            <a:r>
              <a:rPr lang="en-US" dirty="0" smtClean="0"/>
              <a:t> (data via the HLT-Agency)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data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  <p:pic>
        <p:nvPicPr>
          <p:cNvPr id="2050" name="Picture 2" descr="C:\Users\USER\AppData\Local\Microsoft\Windows\Temporary Internet Files\Content.IE5\LH7CJ6FA\MC900442134[2].pn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25219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33441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Database of the Longitudinal Utrecht Collection of English Accents (</a:t>
            </a:r>
            <a:r>
              <a:rPr lang="en-US" dirty="0" smtClean="0">
                <a:hlinkClick r:id="rId2"/>
              </a:rPr>
              <a:t>D-LUCEA</a:t>
            </a:r>
            <a:r>
              <a:rPr lang="en-US" dirty="0" smtClean="0"/>
              <a:t>) curated </a:t>
            </a:r>
            <a:r>
              <a:rPr lang="en-US" dirty="0" smtClean="0"/>
              <a:t>data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DISCAN</a:t>
            </a:r>
            <a:r>
              <a:rPr lang="en-US" dirty="0" smtClean="0"/>
              <a:t> text corpus enriched with discourse Annotation and </a:t>
            </a:r>
            <a:r>
              <a:rPr lang="en-US" dirty="0" smtClean="0">
                <a:hlinkClick r:id="rId3"/>
              </a:rPr>
              <a:t>its metadata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EXILSEA project</a:t>
            </a:r>
            <a:r>
              <a:rPr lang="en-US" dirty="0" smtClean="0"/>
              <a:t> enhancements of the </a:t>
            </a:r>
            <a:r>
              <a:rPr lang="en-US" dirty="0" smtClean="0">
                <a:hlinkClick r:id="rId5"/>
              </a:rPr>
              <a:t>Corpus NGT</a:t>
            </a:r>
            <a:r>
              <a:rPr lang="en-US" dirty="0" smtClean="0"/>
              <a:t>, the world’s first open access sign language corpus, by updating the existing IMDI metadata to CLARIN-standard CMDI descriptions using bilingual ISOcat categories … expected </a:t>
            </a:r>
            <a:r>
              <a:rPr lang="en-US" dirty="0" smtClean="0"/>
              <a:t>end of </a:t>
            </a:r>
            <a:r>
              <a:rPr lang="en-US" dirty="0" smtClean="0"/>
              <a:t>2014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Linguistically Annotated Data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5697235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FESLI</a:t>
            </a:r>
            <a:r>
              <a:rPr lang="en-US" dirty="0" smtClean="0"/>
              <a:t> curated specific language impairment </a:t>
            </a:r>
            <a:r>
              <a:rPr lang="en-US" dirty="0" smtClean="0"/>
              <a:t>data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INPOLDER</a:t>
            </a:r>
            <a:r>
              <a:rPr lang="en-US" dirty="0" smtClean="0"/>
              <a:t> curated data</a:t>
            </a:r>
          </a:p>
          <a:p>
            <a:r>
              <a:rPr lang="en-US" dirty="0" smtClean="0">
                <a:hlinkClick r:id="rId3"/>
              </a:rPr>
              <a:t>IPROSLA</a:t>
            </a:r>
            <a:r>
              <a:rPr lang="en-US" dirty="0" smtClean="0"/>
              <a:t> project </a:t>
            </a:r>
            <a:r>
              <a:rPr lang="en-US" dirty="0" smtClean="0">
                <a:hlinkClick r:id="rId4"/>
              </a:rPr>
              <a:t>website</a:t>
            </a:r>
            <a:r>
              <a:rPr lang="en-US" dirty="0" smtClean="0"/>
              <a:t> and  </a:t>
            </a:r>
            <a:r>
              <a:rPr lang="en-US" dirty="0" smtClean="0">
                <a:hlinkClick r:id="rId5"/>
              </a:rPr>
              <a:t>metadata</a:t>
            </a:r>
            <a:r>
              <a:rPr lang="en-US" dirty="0" smtClean="0"/>
              <a:t> via the VLO (license needed for access to the data)</a:t>
            </a:r>
          </a:p>
          <a:p>
            <a:r>
              <a:rPr lang="en-US" dirty="0" smtClean="0">
                <a:hlinkClick r:id="rId2"/>
              </a:rPr>
              <a:t>LAISEANG</a:t>
            </a:r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language documentation </a:t>
            </a:r>
            <a:r>
              <a:rPr lang="en-US" dirty="0" smtClean="0">
                <a:hlinkClick r:id="rId6"/>
              </a:rPr>
              <a:t>data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Linguistically Annotated Data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2048408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MIMORE project</a:t>
            </a:r>
            <a:r>
              <a:rPr lang="en-US" dirty="0" smtClean="0"/>
              <a:t> metadata for </a:t>
            </a:r>
            <a:r>
              <a:rPr lang="en-US" dirty="0" smtClean="0">
                <a:hlinkClick r:id="rId3"/>
              </a:rPr>
              <a:t>DiDDD</a:t>
            </a:r>
            <a:r>
              <a:rPr lang="en-US" dirty="0" smtClean="0"/>
              <a:t>, </a:t>
            </a:r>
            <a:r>
              <a:rPr lang="en-US" dirty="0" err="1" smtClean="0">
                <a:hlinkClick r:id="rId4"/>
              </a:rPr>
              <a:t>Dynasand</a:t>
            </a:r>
            <a:r>
              <a:rPr lang="en-US" dirty="0" smtClean="0"/>
              <a:t>, and </a:t>
            </a:r>
            <a:r>
              <a:rPr lang="en-US" dirty="0" smtClean="0">
                <a:hlinkClick r:id="rId5"/>
              </a:rPr>
              <a:t>GTRP</a:t>
            </a:r>
            <a:r>
              <a:rPr lang="en-US" dirty="0" smtClean="0"/>
              <a:t> via Metadata Search (Use the MIMORE Search Engine to search in these data)</a:t>
            </a:r>
          </a:p>
          <a:p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NEHOL project</a:t>
            </a:r>
            <a:r>
              <a:rPr lang="en-US" dirty="0" smtClean="0"/>
              <a:t> </a:t>
            </a:r>
            <a:r>
              <a:rPr lang="en-US" dirty="0" smtClean="0">
                <a:hlinkClick r:id="rId7"/>
              </a:rPr>
              <a:t>Negerhollands data</a:t>
            </a:r>
            <a:r>
              <a:rPr lang="en-US" dirty="0" smtClean="0"/>
              <a:t> (via the Virtual Language Observatory)</a:t>
            </a:r>
          </a:p>
          <a:p>
            <a:r>
              <a:rPr lang="en-US" dirty="0" smtClean="0"/>
              <a:t> WIVU Hebrew Text Database curated by the </a:t>
            </a:r>
            <a:r>
              <a:rPr lang="en-US" dirty="0" smtClean="0">
                <a:hlinkClick r:id="rId8"/>
              </a:rPr>
              <a:t>SHEBANQ </a:t>
            </a:r>
            <a:r>
              <a:rPr lang="en-US" dirty="0" smtClean="0">
                <a:hlinkClick r:id="rId8"/>
              </a:rPr>
              <a:t>project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Linguistically Annotated Data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0524614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VALID project</a:t>
            </a:r>
            <a:r>
              <a:rPr lang="en-US" dirty="0" smtClean="0"/>
              <a:t> curated five existing, digital data sets of language pathology data collected in the Netherlands, primarily on </a:t>
            </a:r>
            <a:r>
              <a:rPr lang="en-US" dirty="0" smtClean="0"/>
              <a:t>Dutch</a:t>
            </a:r>
          </a:p>
          <a:p>
            <a:r>
              <a:rPr lang="en-US" dirty="0" smtClean="0">
                <a:hlinkClick r:id="rId3"/>
              </a:rPr>
              <a:t>VU-DNC</a:t>
            </a:r>
            <a:r>
              <a:rPr lang="en-US" dirty="0" smtClean="0"/>
              <a:t> </a:t>
            </a:r>
            <a:r>
              <a:rPr lang="en-US" dirty="0" smtClean="0"/>
              <a:t>project  </a:t>
            </a:r>
            <a:r>
              <a:rPr lang="en-US" dirty="0" smtClean="0">
                <a:hlinkClick r:id="rId4"/>
              </a:rPr>
              <a:t>Data and its metadata</a:t>
            </a:r>
            <a:r>
              <a:rPr lang="en-US" dirty="0" smtClean="0"/>
              <a:t> and </a:t>
            </a:r>
            <a:r>
              <a:rPr lang="en-US" dirty="0" smtClean="0">
                <a:hlinkClick r:id="rId5"/>
              </a:rPr>
              <a:t>Documentation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Linguistically Annotated Data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18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41048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COAVA</a:t>
            </a:r>
            <a:r>
              <a:rPr lang="en-US" dirty="0" smtClean="0"/>
              <a:t> application Dialect Lexicon Browser</a:t>
            </a:r>
            <a:endParaRPr lang="en-US" dirty="0" smtClean="0">
              <a:hlinkClick r:id=""/>
            </a:endParaRPr>
          </a:p>
          <a:p>
            <a:r>
              <a:rPr lang="en-US" dirty="0" smtClean="0">
                <a:hlinkClick r:id=""/>
              </a:rPr>
              <a:t>Cornetto-LMF-RFD project</a:t>
            </a:r>
            <a:r>
              <a:rPr lang="en-US" dirty="0" smtClean="0"/>
              <a:t>  </a:t>
            </a:r>
            <a:r>
              <a:rPr lang="en-US" dirty="0" smtClean="0">
                <a:hlinkClick r:id="rId3"/>
              </a:rPr>
              <a:t>Interface</a:t>
            </a:r>
            <a:r>
              <a:rPr lang="en-US" dirty="0" smtClean="0"/>
              <a:t> to Cornetto</a:t>
            </a:r>
          </a:p>
          <a:p>
            <a:r>
              <a:rPr lang="en-US" dirty="0" smtClean="0">
                <a:hlinkClick r:id="rId4"/>
              </a:rPr>
              <a:t>DuELME project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interface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GTB</a:t>
            </a:r>
            <a:r>
              <a:rPr lang="en-US" dirty="0" smtClean="0"/>
              <a:t> (Integrated Language Bank) including the  </a:t>
            </a:r>
            <a:r>
              <a:rPr lang="en-US" dirty="0" smtClean="0">
                <a:hlinkClick r:id="rId7"/>
              </a:rPr>
              <a:t>WFT-GTB</a:t>
            </a:r>
            <a:r>
              <a:rPr lang="en-US" dirty="0" smtClean="0"/>
              <a:t> Frisian dictionary in the GTB) (Dutch interface)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in Lexical Resources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3602898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This Course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There is much more in CLARIN!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There is even more NOT yet in CLARIN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3942033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err="1" smtClean="0">
                <a:hlinkClick r:id="rId2"/>
              </a:rPr>
              <a:t>GrNe</a:t>
            </a:r>
            <a:r>
              <a:rPr lang="en-US" dirty="0" smtClean="0">
                <a:hlinkClick r:id="rId2"/>
              </a:rPr>
              <a:t> project</a:t>
            </a:r>
            <a:r>
              <a:rPr lang="en-US" dirty="0" smtClean="0"/>
              <a:t>  </a:t>
            </a:r>
            <a:r>
              <a:rPr lang="en-US" dirty="0" smtClean="0">
                <a:hlinkClick r:id="rId3"/>
              </a:rPr>
              <a:t>search interface</a:t>
            </a:r>
            <a:r>
              <a:rPr lang="en-US" dirty="0" smtClean="0"/>
              <a:t> for searching in  a Greek-Dutch dictionary  (letter </a:t>
            </a:r>
            <a:r>
              <a:rPr lang="el-GR" dirty="0" smtClean="0"/>
              <a:t>Π</a:t>
            </a:r>
            <a:r>
              <a:rPr lang="en-US" dirty="0" smtClean="0"/>
              <a:t> only), Dutch interface</a:t>
            </a:r>
          </a:p>
          <a:p>
            <a:r>
              <a:rPr lang="en-US" dirty="0" smtClean="0">
                <a:hlinkClick r:id="rId4"/>
              </a:rPr>
              <a:t>SignLinc subproject</a:t>
            </a:r>
            <a:r>
              <a:rPr lang="en-US" dirty="0" smtClean="0"/>
              <a:t>  enhancements to </a:t>
            </a:r>
            <a:r>
              <a:rPr lang="en-US" dirty="0" smtClean="0">
                <a:hlinkClick r:id="rId5"/>
              </a:rPr>
              <a:t>LEXUS</a:t>
            </a:r>
            <a:r>
              <a:rPr lang="en-US" dirty="0" smtClean="0"/>
              <a:t> (version 3.00 and higher)  and </a:t>
            </a:r>
            <a:r>
              <a:rPr lang="en-US" dirty="0" smtClean="0">
                <a:hlinkClick r:id="rId6"/>
              </a:rPr>
              <a:t>ELAN tool</a:t>
            </a:r>
            <a:r>
              <a:rPr lang="en-US" dirty="0" smtClean="0"/>
              <a:t>  (version 4.00 and higher)  (</a:t>
            </a:r>
            <a:r>
              <a:rPr lang="en-US" dirty="0" smtClean="0">
                <a:hlinkClick r:id="rId7"/>
              </a:rPr>
              <a:t>SignLinC website)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in Lexical Resources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72843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COAVA</a:t>
            </a:r>
            <a:r>
              <a:rPr lang="en-US" dirty="0" smtClean="0"/>
              <a:t> application CHILDES browser</a:t>
            </a:r>
          </a:p>
          <a:p>
            <a:r>
              <a:rPr lang="en-US" dirty="0" smtClean="0">
                <a:hlinkClick r:id="rId3"/>
              </a:rPr>
              <a:t>Search interface (beta)</a:t>
            </a:r>
            <a:r>
              <a:rPr lang="en-US" dirty="0" smtClean="0"/>
              <a:t> to Corpus </a:t>
            </a:r>
            <a:r>
              <a:rPr lang="en-US" dirty="0" err="1" smtClean="0"/>
              <a:t>Gysseling</a:t>
            </a:r>
            <a:r>
              <a:rPr lang="en-US" dirty="0" smtClean="0"/>
              <a:t> provided by INL</a:t>
            </a:r>
          </a:p>
          <a:p>
            <a:r>
              <a:rPr lang="en-US" dirty="0" smtClean="0">
                <a:hlinkClick r:id="rId4"/>
              </a:rPr>
              <a:t>FESLI</a:t>
            </a:r>
            <a:r>
              <a:rPr lang="en-US" dirty="0" smtClean="0"/>
              <a:t> Search application for search in language selective impairment acquisition </a:t>
            </a:r>
            <a:r>
              <a:rPr lang="en-US" dirty="0" smtClean="0"/>
              <a:t>data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in </a:t>
            </a:r>
            <a:r>
              <a:rPr lang="en-US" dirty="0" smtClean="0"/>
              <a:t>Linguistically Annotated Corpora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2152751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hlinkClick r:id="rId2"/>
              </a:rPr>
              <a:t>Mimore</a:t>
            </a:r>
            <a:r>
              <a:rPr lang="en-US" dirty="0" smtClean="0">
                <a:hlinkClick r:id="rId2"/>
              </a:rPr>
              <a:t> search</a:t>
            </a:r>
            <a:r>
              <a:rPr lang="en-US" dirty="0" smtClean="0"/>
              <a:t> engine through 3 Dutch dialect databases and a </a:t>
            </a:r>
            <a:r>
              <a:rPr lang="en-US" dirty="0" smtClean="0">
                <a:hlinkClick r:id="rId3"/>
              </a:rPr>
              <a:t>presentation of a demonstration scenario </a:t>
            </a:r>
            <a:endParaRPr lang="en-US" dirty="0" smtClean="0"/>
          </a:p>
          <a:p>
            <a:r>
              <a:rPr lang="en-US" dirty="0" err="1" smtClean="0">
                <a:hlinkClick r:id="rId4"/>
              </a:rPr>
              <a:t>OpenSoNaR</a:t>
            </a:r>
            <a:r>
              <a:rPr lang="en-US" dirty="0" smtClean="0"/>
              <a:t> tool for exploring the SoNaR-500 reference </a:t>
            </a:r>
            <a:r>
              <a:rPr lang="en-US" dirty="0" smtClean="0"/>
              <a:t>corpus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SHEBANQ</a:t>
            </a:r>
            <a:r>
              <a:rPr lang="en-US" dirty="0" smtClean="0"/>
              <a:t> web application demonstrator that enables researchers to perform linguistic queries on the curated WIVU web resource and preserve significant results as annotations to this </a:t>
            </a:r>
            <a:r>
              <a:rPr lang="en-US" dirty="0" smtClean="0"/>
              <a:t>resource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in Linguistically Annotated Corpora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6223706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err="1" smtClean="0">
                <a:hlinkClick r:id="rId2"/>
              </a:rPr>
              <a:t>SignLinc</a:t>
            </a:r>
            <a:r>
              <a:rPr lang="en-US" dirty="0" smtClean="0">
                <a:hlinkClick r:id="rId2"/>
              </a:rPr>
              <a:t> subproject</a:t>
            </a:r>
            <a:r>
              <a:rPr lang="en-US" dirty="0" smtClean="0"/>
              <a:t>  enhancements to </a:t>
            </a:r>
            <a:r>
              <a:rPr lang="en-US" dirty="0" smtClean="0">
                <a:hlinkClick r:id="rId3"/>
              </a:rPr>
              <a:t>LEXUS</a:t>
            </a:r>
            <a:r>
              <a:rPr lang="en-US" dirty="0" smtClean="0"/>
              <a:t> (version 3.00 and higher)  tool</a:t>
            </a:r>
          </a:p>
          <a:p>
            <a:pPr marL="342900" lvl="1" indent="-342900">
              <a:lnSpc>
                <a:spcPct val="80000"/>
              </a:lnSpc>
            </a:pPr>
            <a:r>
              <a:rPr lang="en-US" dirty="0" smtClean="0">
                <a:hlinkClick r:id="rId4"/>
              </a:rPr>
              <a:t>TDS-Curator</a:t>
            </a:r>
            <a:r>
              <a:rPr lang="en-US" dirty="0" smtClean="0"/>
              <a:t> project Access to the </a:t>
            </a:r>
            <a:r>
              <a:rPr lang="en-US" dirty="0" smtClean="0">
                <a:hlinkClick r:id="rId5"/>
              </a:rPr>
              <a:t>Typological Database System </a:t>
            </a:r>
            <a:r>
              <a:rPr lang="en-US" dirty="0" smtClean="0"/>
              <a:t>(TDS)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in Linguistically Annotated Corpora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52901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AAM-LR </a:t>
            </a:r>
            <a:r>
              <a:rPr lang="en-US" dirty="0" smtClean="0"/>
              <a:t>CLAM </a:t>
            </a:r>
            <a:r>
              <a:rPr lang="en-US" dirty="0" err="1" smtClean="0">
                <a:hlinkClick r:id="rId3"/>
              </a:rPr>
              <a:t>Webservice</a:t>
            </a:r>
            <a:r>
              <a:rPr lang="en-US" dirty="0" smtClean="0"/>
              <a:t> supporting annotation of audio-files</a:t>
            </a:r>
          </a:p>
          <a:p>
            <a:r>
              <a:rPr lang="en-US" dirty="0" smtClean="0"/>
              <a:t>Extensions of the ELAN and ANNEX applications for the annotation and display of time-based resources by the </a:t>
            </a:r>
            <a:r>
              <a:rPr lang="en-US" dirty="0" smtClean="0">
                <a:hlinkClick r:id="rId4"/>
              </a:rPr>
              <a:t>ColTime project</a:t>
            </a:r>
            <a:r>
              <a:rPr lang="en-US" dirty="0" smtClean="0"/>
              <a:t> … expected </a:t>
            </a:r>
            <a:r>
              <a:rPr lang="en-US" dirty="0" smtClean="0"/>
              <a:t>end of</a:t>
            </a:r>
            <a:r>
              <a:rPr lang="en-US" dirty="0" smtClean="0"/>
              <a:t> </a:t>
            </a:r>
            <a:r>
              <a:rPr lang="en-US" dirty="0" smtClean="0"/>
              <a:t>2014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&amp; Related Tools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3586608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EXILSEA project</a:t>
            </a:r>
            <a:r>
              <a:rPr lang="en-US" dirty="0" smtClean="0"/>
              <a:t> enhancements of ELAN and ANNEX with the multilingual features of ISOCAT … expected </a:t>
            </a:r>
            <a:r>
              <a:rPr lang="en-US" dirty="0" smtClean="0"/>
              <a:t>end of</a:t>
            </a:r>
            <a:r>
              <a:rPr lang="en-US" dirty="0" smtClean="0"/>
              <a:t> </a:t>
            </a:r>
            <a:r>
              <a:rPr lang="en-US" dirty="0" smtClean="0"/>
              <a:t>2014</a:t>
            </a:r>
          </a:p>
          <a:p>
            <a:r>
              <a:rPr lang="en-US" dirty="0" err="1">
                <a:hlinkClick r:id="rId3"/>
              </a:rPr>
              <a:t>Multicon</a:t>
            </a:r>
            <a:r>
              <a:rPr lang="en-US" dirty="0"/>
              <a:t> enhancements for multimodal collocations in new versions of the </a:t>
            </a:r>
            <a:r>
              <a:rPr lang="en-US" dirty="0">
                <a:hlinkClick r:id="rId4"/>
              </a:rPr>
              <a:t>ELAN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ANNEX</a:t>
            </a:r>
            <a:r>
              <a:rPr lang="en-US" dirty="0"/>
              <a:t> tools together with a </a:t>
            </a:r>
            <a:r>
              <a:rPr lang="en-US" dirty="0">
                <a:hlinkClick r:id="rId6"/>
              </a:rPr>
              <a:t>screencast</a:t>
            </a:r>
            <a:r>
              <a:rPr lang="en-US" dirty="0"/>
              <a:t> explaining the new functionality 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Annotation &amp; Related Tools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9373665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err="1" smtClean="0">
                <a:hlinkClick r:id="rId2"/>
              </a:rPr>
              <a:t>SignLinc</a:t>
            </a:r>
            <a:r>
              <a:rPr lang="en-US" dirty="0" smtClean="0">
                <a:hlinkClick r:id="rId2"/>
              </a:rPr>
              <a:t> subproject</a:t>
            </a:r>
            <a:r>
              <a:rPr lang="en-US" dirty="0" smtClean="0"/>
              <a:t>  enhancements to </a:t>
            </a:r>
            <a:r>
              <a:rPr lang="en-US" dirty="0" smtClean="0">
                <a:hlinkClick r:id="rId3"/>
              </a:rPr>
              <a:t>ELAN tool</a:t>
            </a:r>
            <a:r>
              <a:rPr lang="en-US" dirty="0" smtClean="0"/>
              <a:t>  (version 4.00 and higher)  (</a:t>
            </a:r>
            <a:r>
              <a:rPr lang="en-US" dirty="0" smtClean="0">
                <a:hlinkClick r:id="rId4"/>
              </a:rPr>
              <a:t>SignLinC website)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Transcription Quality Evaluation (TQE) Tool</a:t>
            </a:r>
            <a:r>
              <a:rPr lang="en-US" dirty="0" smtClean="0"/>
              <a:t> and its CMDI </a:t>
            </a:r>
            <a:r>
              <a:rPr lang="en-US" dirty="0" smtClean="0">
                <a:hlinkClick r:id="rId6"/>
              </a:rPr>
              <a:t>metadata</a:t>
            </a:r>
            <a:r>
              <a:rPr lang="en-US" dirty="0" smtClean="0"/>
              <a:t> made by the </a:t>
            </a:r>
            <a:r>
              <a:rPr lang="en-US" dirty="0" smtClean="0">
                <a:hlinkClick r:id="rId7"/>
              </a:rPr>
              <a:t>TQE subproject 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Annotation &amp; Related Tools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26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50475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hlinkClick r:id="rId2"/>
              </a:rPr>
              <a:t>@PhilosTEI</a:t>
            </a:r>
            <a:r>
              <a:rPr lang="en-US" dirty="0" smtClean="0"/>
              <a:t> open source, web-based, user-friendly workflow from textual digital images to TEI…expected in </a:t>
            </a:r>
            <a:r>
              <a:rPr lang="en-US" dirty="0" smtClean="0"/>
              <a:t>Feb 2015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Adelheid project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website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web service</a:t>
            </a:r>
            <a:r>
              <a:rPr lang="en-US" dirty="0" smtClean="0"/>
              <a:t> for PoS-tagging, </a:t>
            </a:r>
            <a:r>
              <a:rPr lang="en-US" dirty="0" smtClean="0">
                <a:hlinkClick r:id="rId6"/>
              </a:rPr>
              <a:t>tokenizer</a:t>
            </a:r>
            <a:r>
              <a:rPr lang="en-US" dirty="0" smtClean="0"/>
              <a:t>, </a:t>
            </a:r>
            <a:r>
              <a:rPr lang="en-US" dirty="0" smtClean="0">
                <a:hlinkClick r:id="rId7"/>
              </a:rPr>
              <a:t>lexicon</a:t>
            </a:r>
            <a:r>
              <a:rPr lang="en-US" dirty="0" smtClean="0"/>
              <a:t> and </a:t>
            </a:r>
            <a:r>
              <a:rPr lang="en-US" dirty="0" smtClean="0">
                <a:hlinkClick r:id="rId8"/>
              </a:rPr>
              <a:t>editor/</a:t>
            </a:r>
            <a:r>
              <a:rPr lang="en-US" dirty="0" err="1" smtClean="0">
                <a:hlinkClick r:id="rId8"/>
              </a:rPr>
              <a:t>visualiser</a:t>
            </a:r>
            <a:endParaRPr lang="en-US" dirty="0" smtClean="0"/>
          </a:p>
          <a:p>
            <a:r>
              <a:rPr lang="en-US" dirty="0" smtClean="0"/>
              <a:t>Gabmap  </a:t>
            </a:r>
            <a:r>
              <a:rPr lang="en-US" dirty="0" smtClean="0">
                <a:hlinkClick r:id="rId9"/>
              </a:rPr>
              <a:t>website</a:t>
            </a:r>
            <a:r>
              <a:rPr lang="en-US" dirty="0" smtClean="0"/>
              <a:t> for analysis of dialect variation and </a:t>
            </a:r>
            <a:r>
              <a:rPr lang="en-US" dirty="0" smtClean="0">
                <a:hlinkClick r:id="rId10"/>
              </a:rPr>
              <a:t>introduction video</a:t>
            </a:r>
            <a:r>
              <a:rPr lang="en-US" dirty="0" smtClean="0"/>
              <a:t> (by the </a:t>
            </a:r>
            <a:r>
              <a:rPr lang="en-US" dirty="0" smtClean="0">
                <a:hlinkClick r:id="rId11"/>
              </a:rPr>
              <a:t>ADEPT</a:t>
            </a:r>
            <a:r>
              <a:rPr lang="en-US" dirty="0" smtClean="0"/>
              <a:t> subproject)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data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6619071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INPOLDER project</a:t>
            </a:r>
            <a:r>
              <a:rPr lang="en-US" dirty="0" smtClean="0"/>
              <a:t>  </a:t>
            </a:r>
            <a:r>
              <a:rPr lang="en-US" dirty="0" smtClean="0">
                <a:hlinkClick r:id="rId3"/>
              </a:rPr>
              <a:t>parsing application</a:t>
            </a:r>
            <a:r>
              <a:rPr lang="en-US" dirty="0" smtClean="0"/>
              <a:t> for Historical Dutch (also includes a workflow in which it is combined with the Adelheid Tagger)</a:t>
            </a:r>
          </a:p>
          <a:p>
            <a:r>
              <a:rPr lang="en-US" dirty="0" err="1" smtClean="0">
                <a:hlinkClick r:id="rId4"/>
              </a:rPr>
              <a:t>Namescape</a:t>
            </a:r>
            <a:r>
              <a:rPr lang="en-US" dirty="0" smtClean="0">
                <a:hlinkClick r:id="rId4"/>
              </a:rPr>
              <a:t> project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Named Entity Tagger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TICCLops project</a:t>
            </a:r>
            <a:r>
              <a:rPr lang="en-US" dirty="0" smtClean="0"/>
              <a:t>  </a:t>
            </a:r>
            <a:r>
              <a:rPr lang="en-US" dirty="0" smtClean="0">
                <a:hlinkClick r:id="rId7"/>
              </a:rPr>
              <a:t>application and demonstrator</a:t>
            </a:r>
            <a:r>
              <a:rPr lang="en-US" dirty="0" smtClean="0"/>
              <a:t> for orthographic </a:t>
            </a:r>
            <a:r>
              <a:rPr lang="en-US" dirty="0" err="1" smtClean="0"/>
              <a:t>normalisation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91680" y="72008"/>
            <a:ext cx="7452320" cy="836712"/>
          </a:xfrm>
        </p:spPr>
        <p:txBody>
          <a:bodyPr/>
          <a:lstStyle/>
          <a:p>
            <a:r>
              <a:rPr lang="en-US" dirty="0"/>
              <a:t>Processing data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28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01351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TTNWW enables automatic enrichment of text corpora</a:t>
            </a:r>
          </a:p>
          <a:p>
            <a:pPr lvl="1"/>
            <a:r>
              <a:rPr lang="en-US" sz="2000" dirty="0" smtClean="0"/>
              <a:t>But that is just a first step. No researcher is interested in that in itself</a:t>
            </a:r>
          </a:p>
          <a:p>
            <a:pPr lvl="1"/>
            <a:r>
              <a:rPr lang="en-US" sz="2000" dirty="0" smtClean="0"/>
              <a:t>It must be followed by e.g. </a:t>
            </a:r>
          </a:p>
          <a:p>
            <a:pPr lvl="2"/>
            <a:r>
              <a:rPr lang="en-US" sz="1600" dirty="0" smtClean="0"/>
              <a:t>Search in the enriched data, or</a:t>
            </a:r>
          </a:p>
          <a:p>
            <a:pPr lvl="2"/>
            <a:r>
              <a:rPr lang="en-US" sz="1600" dirty="0" smtClean="0"/>
              <a:t>Analysis of the enriched data (statistics, etc)</a:t>
            </a:r>
          </a:p>
          <a:p>
            <a:pPr lvl="1"/>
            <a:r>
              <a:rPr lang="en-US" sz="2000" dirty="0" smtClean="0"/>
              <a:t>But using the TTNWW output in Search services is currently not possible yet</a:t>
            </a:r>
          </a:p>
          <a:p>
            <a:pPr lvl="1"/>
            <a:r>
              <a:rPr lang="en-US" sz="2000" dirty="0" smtClean="0"/>
              <a:t>Analysis is possible but only in limited ways</a:t>
            </a:r>
          </a:p>
          <a:p>
            <a:r>
              <a:rPr lang="en-US" sz="2000" dirty="0" smtClean="0">
                <a:sym typeface="Wingdings" pitchFamily="2" charset="2"/>
              </a:rPr>
              <a:t> facilities for this are desired</a:t>
            </a:r>
          </a:p>
          <a:p>
            <a:r>
              <a:rPr lang="en-US" sz="2000" dirty="0" smtClean="0">
                <a:sym typeface="Wingdings" pitchFamily="2" charset="2"/>
              </a:rPr>
              <a:t>Initial Work on it is ongoing: </a:t>
            </a:r>
            <a:r>
              <a:rPr lang="en-US" sz="2000" dirty="0" err="1" smtClean="0">
                <a:sym typeface="Wingdings" pitchFamily="2" charset="2"/>
              </a:rPr>
              <a:t>PaQu</a:t>
            </a:r>
            <a:r>
              <a:rPr lang="en-US" sz="2000" dirty="0" smtClean="0">
                <a:sym typeface="Wingdings" pitchFamily="2" charset="2"/>
              </a:rPr>
              <a:t> and </a:t>
            </a:r>
            <a:r>
              <a:rPr lang="en-US" sz="2000" dirty="0" err="1" smtClean="0">
                <a:sym typeface="Wingdings" pitchFamily="2" charset="2"/>
              </a:rPr>
              <a:t>AutoSearch</a:t>
            </a:r>
            <a:r>
              <a:rPr lang="en-US" sz="2000" dirty="0" smtClean="0">
                <a:sym typeface="Wingdings" pitchFamily="2" charset="2"/>
              </a:rPr>
              <a:t> projects </a:t>
            </a:r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29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56175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b="1" dirty="0" smtClean="0"/>
              <a:t>This Course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There is much more in CLARIN!</a:t>
            </a:r>
          </a:p>
          <a:p>
            <a:pPr>
              <a:lnSpc>
                <a:spcPct val="80000"/>
              </a:lnSpc>
            </a:pPr>
            <a:r>
              <a:rPr lang="en-US" dirty="0"/>
              <a:t>There is even more NOT yet in CLARIN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6686667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Search queries applied to large data often yields large results</a:t>
            </a:r>
          </a:p>
          <a:p>
            <a:pPr lvl="1"/>
            <a:r>
              <a:rPr lang="en-US" dirty="0" smtClean="0"/>
              <a:t>Cannot be analyzed by hand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flexible </a:t>
            </a:r>
            <a:r>
              <a:rPr lang="en-US" dirty="0" smtClean="0"/>
              <a:t>Workflows for search – analysis services – </a:t>
            </a:r>
            <a:r>
              <a:rPr lang="en-US" dirty="0" err="1" smtClean="0"/>
              <a:t>visualisation</a:t>
            </a:r>
            <a:r>
              <a:rPr lang="en-US" dirty="0" smtClean="0"/>
              <a:t> services</a:t>
            </a:r>
          </a:p>
          <a:p>
            <a:pPr lvl="2"/>
            <a:r>
              <a:rPr lang="en-US" dirty="0" smtClean="0"/>
              <a:t>Each search tool should yield output formats suitable for existing analysis software (e.g. CSV format for input to Excel, Calc, R, SPSS, …)</a:t>
            </a:r>
          </a:p>
          <a:p>
            <a:pPr lvl="1"/>
            <a:r>
              <a:rPr lang="en-US" dirty="0" smtClean="0"/>
              <a:t>(and/or) Search can apply to its own output </a:t>
            </a:r>
          </a:p>
          <a:p>
            <a:pPr lvl="2"/>
            <a:r>
              <a:rPr lang="en-US" dirty="0" smtClean="0"/>
              <a:t>Incremental refinement</a:t>
            </a:r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30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20737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Full-fledged federated content search is not possible yet</a:t>
            </a:r>
          </a:p>
          <a:p>
            <a:r>
              <a:rPr lang="en-US" sz="2400" dirty="0" smtClean="0"/>
              <a:t>But much simpler cases are not possible either</a:t>
            </a:r>
          </a:p>
          <a:p>
            <a:pPr lvl="1"/>
            <a:r>
              <a:rPr lang="en-US" sz="2000" dirty="0" smtClean="0"/>
              <a:t>Search with one query in multiple Dutch lexical resources:</a:t>
            </a:r>
          </a:p>
          <a:p>
            <a:pPr lvl="2"/>
            <a:r>
              <a:rPr lang="en-US" sz="1600" dirty="0" smtClean="0"/>
              <a:t>CGN-lexicon, CELEX, GTB, Cornetto, DuELME-LMF, …</a:t>
            </a:r>
          </a:p>
          <a:p>
            <a:pPr lvl="1"/>
            <a:r>
              <a:rPr lang="en-US" sz="2000" dirty="0" smtClean="0"/>
              <a:t>Search with one query in multiple Dutch pos-tagged text corpora</a:t>
            </a:r>
          </a:p>
          <a:p>
            <a:pPr lvl="2"/>
            <a:r>
              <a:rPr lang="en-US" sz="1600" dirty="0" smtClean="0"/>
              <a:t>CGN, D-COI, SONAR-500, VU-DNC, Childes corpora, …</a:t>
            </a:r>
          </a:p>
          <a:p>
            <a:pPr lvl="1"/>
            <a:r>
              <a:rPr lang="en-US" sz="2000" dirty="0" smtClean="0"/>
              <a:t>Search with one query in multiple Dutch treebanks</a:t>
            </a:r>
          </a:p>
          <a:p>
            <a:pPr lvl="2"/>
            <a:r>
              <a:rPr lang="en-US" sz="1600" dirty="0" smtClean="0"/>
              <a:t>CGN treebank, LASSY-Small, LASSY-Large</a:t>
            </a:r>
          </a:p>
          <a:p>
            <a:r>
              <a:rPr lang="en-US" sz="2400" dirty="0" smtClean="0"/>
              <a:t>This might be an incremental way to get to full-fledged federated content search</a:t>
            </a:r>
          </a:p>
          <a:p>
            <a:r>
              <a:rPr lang="en-US" sz="2400" dirty="0" smtClean="0"/>
              <a:t>[MPI’s </a:t>
            </a:r>
            <a:r>
              <a:rPr lang="en-US" sz="2400" dirty="0" smtClean="0">
                <a:hlinkClick r:id="rId2"/>
              </a:rPr>
              <a:t>TROVA</a:t>
            </a:r>
            <a:r>
              <a:rPr lang="en-US" sz="2400" dirty="0" smtClean="0"/>
              <a:t> offers some of the functionality described here]</a:t>
            </a:r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31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087778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Chaining Search, e.g.</a:t>
            </a:r>
          </a:p>
          <a:p>
            <a:pPr lvl="1"/>
            <a:r>
              <a:rPr lang="en-US" dirty="0" smtClean="0"/>
              <a:t>GrETEL followed by semantic filtering (Cornetto)</a:t>
            </a:r>
          </a:p>
          <a:p>
            <a:pPr lvl="2"/>
            <a:r>
              <a:rPr lang="en-US" dirty="0" smtClean="0"/>
              <a:t>Bare noun phrases where the head noun is count</a:t>
            </a:r>
          </a:p>
          <a:p>
            <a:pPr lvl="2"/>
            <a:r>
              <a:rPr lang="en-US" dirty="0" smtClean="0"/>
              <a:t>N </a:t>
            </a:r>
            <a:r>
              <a:rPr lang="en-US" dirty="0" err="1" smtClean="0"/>
              <a:t>N</a:t>
            </a:r>
            <a:r>
              <a:rPr lang="en-US" dirty="0" smtClean="0"/>
              <a:t> constructions where first N indicates a quantity</a:t>
            </a:r>
          </a:p>
          <a:p>
            <a:pPr lvl="1"/>
            <a:r>
              <a:rPr lang="en-US" dirty="0" smtClean="0"/>
              <a:t>GrETEL followed by morphological potential filtering (CGN/SONAR/CELEX lexicon)</a:t>
            </a:r>
          </a:p>
          <a:p>
            <a:pPr lvl="2"/>
            <a:r>
              <a:rPr lang="en-US" i="1" dirty="0" smtClean="0"/>
              <a:t>Het</a:t>
            </a:r>
            <a:r>
              <a:rPr lang="en-US" dirty="0" smtClean="0"/>
              <a:t> </a:t>
            </a:r>
            <a:r>
              <a:rPr lang="en-US" dirty="0" err="1" smtClean="0"/>
              <a:t>adj</a:t>
            </a:r>
            <a:r>
              <a:rPr lang="en-US" dirty="0" smtClean="0"/>
              <a:t>-ø N where </a:t>
            </a:r>
            <a:r>
              <a:rPr lang="en-US" dirty="0" err="1" smtClean="0"/>
              <a:t>adj</a:t>
            </a:r>
            <a:r>
              <a:rPr lang="en-US" dirty="0" smtClean="0"/>
              <a:t> has no </a:t>
            </a:r>
            <a:r>
              <a:rPr lang="en-US" i="1" dirty="0" smtClean="0"/>
              <a:t>e</a:t>
            </a:r>
            <a:r>
              <a:rPr lang="en-US" dirty="0" smtClean="0"/>
              <a:t>-form potential</a:t>
            </a:r>
          </a:p>
          <a:p>
            <a:pPr lvl="1"/>
            <a:r>
              <a:rPr lang="en-US" dirty="0" smtClean="0"/>
              <a:t>GrETEL followed by phonological filtering</a:t>
            </a:r>
          </a:p>
          <a:p>
            <a:pPr lvl="2"/>
            <a:r>
              <a:rPr lang="en-US" i="1" dirty="0" smtClean="0"/>
              <a:t>Het</a:t>
            </a:r>
            <a:r>
              <a:rPr lang="en-US" dirty="0" smtClean="0"/>
              <a:t> </a:t>
            </a:r>
            <a:r>
              <a:rPr lang="en-US" dirty="0" err="1" smtClean="0"/>
              <a:t>adj</a:t>
            </a:r>
            <a:r>
              <a:rPr lang="en-US" dirty="0" smtClean="0"/>
              <a:t>-ø N where </a:t>
            </a:r>
            <a:r>
              <a:rPr lang="en-US" dirty="0" err="1" smtClean="0"/>
              <a:t>adj</a:t>
            </a:r>
            <a:r>
              <a:rPr lang="en-US" dirty="0" smtClean="0"/>
              <a:t> ends in /C+$C+$C+/</a:t>
            </a:r>
          </a:p>
          <a:p>
            <a:pPr lvl="1"/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32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50111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Parameterized queries (batch queries)</a:t>
            </a:r>
          </a:p>
          <a:p>
            <a:pPr lvl="1"/>
            <a:r>
              <a:rPr lang="en-US" sz="2000" dirty="0" smtClean="0"/>
              <a:t>give me all example sentences containing any word from a given set of `synonyms’ of the adverb </a:t>
            </a:r>
            <a:r>
              <a:rPr lang="en-US" sz="2000" i="1" dirty="0" err="1" smtClean="0"/>
              <a:t>zeer</a:t>
            </a:r>
            <a:r>
              <a:rPr lang="en-US" sz="2000" dirty="0" smtClean="0"/>
              <a:t> (itself derived from Cornetto)  and, for each word, statistics on the categories it modifies</a:t>
            </a:r>
          </a:p>
          <a:p>
            <a:pPr lvl="1"/>
            <a:r>
              <a:rPr lang="en-US" sz="1600" dirty="0" smtClean="0">
                <a:hlinkClick r:id="rId2"/>
              </a:rPr>
              <a:t>allemachtig-adv-2 beestachtig-adv-2 bijzonder-a-4 bliksems-adv-2 bloedig-adv-2 bovenmate-adv-1 buitengewoon-adv-2 buitenmate-adv-1 buitensporig-adv-2 crimineel-a-4 deerlijk-adv-2 deksels-adv-2 donders-adv-2 drommels-adv-2 eindeloos-a-3 enorm-adv-2 erbarmelijk-adv-2 fantastisch-adv-6 formidabel-adv-2 geweldig-adv-4 goddeloos-adv-2 godsjammerlijk-adv-2 grenzeloos-adv-2 grotelijks-adv-1 heel-adv-5 ijselijk-adv-2 ijzig-a-4 intens-adv-2 krankzinnig-adv-3 machtig-adv-4 mirakels-adv-1 monsterachtig-adv-2 moorddadig-adv-4 oneindig-adv-2 onnoemelijk-adv-2 ontiegelijk-adv-2 ontstellend-adv-2 ontzaglijk-adv-2 ontzettend-adv-3 onuitsprekelijk-adv-2 onvoorstelbaar-adv-2 onwezenlijk-adv-2 onwijs-adv-4 overweldigend-adv-2 peilloos-adv-2 reusachtig-adv-3 reuze-adv-2 schrikkelijk-adv-2 sterk-adv-7 uiterst-adv-4 verdomd-adv-2 verdraaid-a-4 verduiveld-adv-2 verduveld-adv-2 verrekt-adv-3 verrot-adv-3 verschrikkelijk-adv-3 vervloekt-adv-2 vreselijk-adv-5 waanzinnig-adv-2 zeer-adv-3 zeldzaam-adv-2 zwaar-adv-10 </a:t>
            </a:r>
            <a:endParaRPr lang="en-US" sz="1600" dirty="0" smtClean="0"/>
          </a:p>
          <a:p>
            <a:pPr lvl="1"/>
            <a:r>
              <a:rPr lang="en-US" sz="1600" dirty="0" smtClean="0"/>
              <a:t>(made possible in </a:t>
            </a:r>
            <a:r>
              <a:rPr lang="en-US" sz="1600" dirty="0" err="1" smtClean="0"/>
              <a:t>OpenSONAR</a:t>
            </a:r>
            <a:r>
              <a:rPr lang="en-US" sz="1600" dirty="0" smtClean="0"/>
              <a:t>)</a:t>
            </a:r>
          </a:p>
          <a:p>
            <a:pPr lvl="1"/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33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86047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Replicability</a:t>
            </a:r>
          </a:p>
          <a:p>
            <a:pPr lvl="1"/>
            <a:r>
              <a:rPr lang="en-US" sz="1600" dirty="0" smtClean="0"/>
              <a:t>Student tried to replicate similarity measure calculations on </a:t>
            </a:r>
            <a:r>
              <a:rPr lang="en-US" sz="1600" dirty="0" err="1" smtClean="0"/>
              <a:t>Wordnet</a:t>
            </a:r>
            <a:r>
              <a:rPr lang="en-US" sz="1600" dirty="0" smtClean="0"/>
              <a:t> of </a:t>
            </a:r>
            <a:r>
              <a:rPr lang="en-US" sz="1600" dirty="0" err="1" smtClean="0"/>
              <a:t>Patwardhan</a:t>
            </a:r>
            <a:r>
              <a:rPr lang="en-US" sz="1600" dirty="0" smtClean="0"/>
              <a:t> and Pedersen (2006) and Pedersen (2010) </a:t>
            </a:r>
          </a:p>
          <a:p>
            <a:pPr lvl="1"/>
            <a:r>
              <a:rPr lang="en-US" sz="1600" dirty="0" smtClean="0"/>
              <a:t>in an excellent team: Piek Vossen and his research group</a:t>
            </a:r>
          </a:p>
          <a:p>
            <a:pPr lvl="1"/>
            <a:r>
              <a:rPr lang="en-US" sz="1600" dirty="0" smtClean="0"/>
              <a:t>With help of one the original authors: Ted Pedersen</a:t>
            </a:r>
          </a:p>
          <a:p>
            <a:pPr lvl="1"/>
            <a:r>
              <a:rPr lang="en-US" sz="1600" dirty="0" smtClean="0"/>
              <a:t>Using the exact same software and data</a:t>
            </a:r>
          </a:p>
          <a:p>
            <a:r>
              <a:rPr lang="en-US" sz="2000" dirty="0" smtClean="0"/>
              <a:t> They failed to reproduce the original results!</a:t>
            </a:r>
          </a:p>
          <a:p>
            <a:r>
              <a:rPr lang="en-US" sz="2000" dirty="0" smtClean="0"/>
              <a:t>Reason: ‘properties which are not addressed in the literature may influence the output of similarity measures’</a:t>
            </a:r>
          </a:p>
          <a:p>
            <a:r>
              <a:rPr lang="en-US" sz="2000" dirty="0" smtClean="0"/>
              <a:t>Many experiments and Pedersen’s unpublished intermediate results to find out</a:t>
            </a:r>
          </a:p>
          <a:p>
            <a:pPr lvl="1"/>
            <a:r>
              <a:rPr lang="en-US" sz="1600" dirty="0" smtClean="0"/>
              <a:t>the original settings of all parameters (e.g. treatment of ties in Spearman ρ )</a:t>
            </a:r>
          </a:p>
          <a:p>
            <a:pPr lvl="1"/>
            <a:r>
              <a:rPr lang="en-US" sz="1600" dirty="0" smtClean="0"/>
              <a:t>Which aspects of the data had been used and how</a:t>
            </a:r>
          </a:p>
          <a:p>
            <a:pPr lvl="1">
              <a:buNone/>
            </a:pPr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9491880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One step towards a solution for this</a:t>
            </a:r>
          </a:p>
          <a:p>
            <a:pPr lvl="1"/>
            <a:r>
              <a:rPr lang="en-US" dirty="0" smtClean="0"/>
              <a:t>All tools must allow input of metadata associated with data</a:t>
            </a:r>
          </a:p>
          <a:p>
            <a:pPr lvl="1"/>
            <a:r>
              <a:rPr lang="en-US" dirty="0" smtClean="0"/>
              <a:t>All tools must provide provenance data</a:t>
            </a:r>
          </a:p>
          <a:p>
            <a:pPr lvl="1"/>
            <a:r>
              <a:rPr lang="en-US" dirty="0" smtClean="0"/>
              <a:t>All tools must provide a list with settings of all parameters (also usable as an input parameter, ‘configuration file’) as part of the provenance data</a:t>
            </a:r>
          </a:p>
          <a:p>
            <a:pPr lvl="1"/>
            <a:r>
              <a:rPr lang="en-US" dirty="0" smtClean="0"/>
              <a:t>All tools must generate new metadata for its results based on the input metadata, the generated provenance data, and possibly some manual input of a user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Fokkens</a:t>
            </a:r>
            <a:r>
              <a:rPr lang="en-US" sz="2000" dirty="0" smtClean="0"/>
              <a:t>, A., M. van </a:t>
            </a:r>
            <a:r>
              <a:rPr lang="en-US" sz="2000" dirty="0" err="1" smtClean="0"/>
              <a:t>Erp</a:t>
            </a:r>
            <a:r>
              <a:rPr lang="en-US" sz="2000" dirty="0" smtClean="0"/>
              <a:t>, M. </a:t>
            </a:r>
            <a:r>
              <a:rPr lang="en-US" sz="2000" dirty="0" err="1" smtClean="0"/>
              <a:t>Postma</a:t>
            </a:r>
            <a:r>
              <a:rPr lang="en-US" sz="2000" dirty="0" smtClean="0"/>
              <a:t>, T. Pedersen, P. Vossen &amp; N. </a:t>
            </a:r>
            <a:r>
              <a:rPr lang="en-US" sz="2000" dirty="0" err="1" smtClean="0"/>
              <a:t>Freire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2"/>
              </a:rPr>
              <a:t>‘Offspring from Reproduction problems: What Replication Failure Teaches Us</a:t>
            </a:r>
            <a:r>
              <a:rPr lang="en-US" sz="2000" dirty="0" smtClean="0"/>
              <a:t>’, </a:t>
            </a:r>
            <a:r>
              <a:rPr lang="en-US" sz="2000" i="1" dirty="0" smtClean="0"/>
              <a:t>Proceedings of the 51st Annual Meeting of the Association for Computational Linguistics, </a:t>
            </a:r>
            <a:r>
              <a:rPr lang="en-US" sz="2000" dirty="0" smtClean="0"/>
              <a:t>pages 1691–1701, Sofia, Bulgaria, 2013.</a:t>
            </a:r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desired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35</a:t>
            </a:fld>
            <a:endParaRPr lang="en-GB" noProof="0" dirty="0"/>
          </a:p>
        </p:txBody>
      </p:sp>
      <p:pic>
        <p:nvPicPr>
          <p:cNvPr id="6" name="Picture 2" descr="C:\Users\USER\AppData\Local\Microsoft\Windows\Temporary Internet Files\Content.IE5\LH7CJ6FA\MC900442134[2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8402"/>
            <a:ext cx="905644" cy="89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48359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36</a:t>
            </a:fld>
            <a:endParaRPr lang="en-GB" noProof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457325"/>
            <a:ext cx="8431213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94820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Introduction to the CLARIN infrastructure</a:t>
            </a:r>
          </a:p>
          <a:p>
            <a:r>
              <a:rPr lang="en-US" sz="2400" dirty="0" smtClean="0"/>
              <a:t>Introduction to selected functionality within the CLARIN infrastructure</a:t>
            </a:r>
          </a:p>
          <a:p>
            <a:pPr lvl="1"/>
            <a:r>
              <a:rPr lang="en-US" sz="2000" dirty="0" smtClean="0"/>
              <a:t>Focus on linguistics</a:t>
            </a:r>
          </a:p>
          <a:p>
            <a:pPr lvl="1"/>
            <a:r>
              <a:rPr lang="en-US" sz="2000" dirty="0" smtClean="0"/>
              <a:t>Focus on results of CLARIN-NL</a:t>
            </a:r>
          </a:p>
          <a:p>
            <a:r>
              <a:rPr lang="en-US" sz="2400" dirty="0" smtClean="0"/>
              <a:t>Hopefully make you enthusiastic to use the CLARIN infrastructure and functionality in it</a:t>
            </a:r>
          </a:p>
          <a:p>
            <a:pPr lvl="1"/>
            <a:r>
              <a:rPr lang="en-US" sz="2000" dirty="0" smtClean="0"/>
              <a:t>Because it improves your research</a:t>
            </a:r>
          </a:p>
          <a:p>
            <a:r>
              <a:rPr lang="en-US" sz="2400" dirty="0" smtClean="0"/>
              <a:t>If you use it, provide feedback</a:t>
            </a:r>
          </a:p>
          <a:p>
            <a:pPr lvl="1"/>
            <a:r>
              <a:rPr lang="en-US" sz="2000" dirty="0" smtClean="0"/>
              <a:t>Helpdesk: </a:t>
            </a:r>
            <a:r>
              <a:rPr lang="en-US" sz="2000" dirty="0" smtClean="0">
                <a:hlinkClick r:id="rId2"/>
              </a:rPr>
              <a:t>helpdesk@clarin.nl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Service-specific user group lists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3054044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Introduction</a:t>
            </a:r>
            <a:r>
              <a:rPr lang="en-US" sz="2000" dirty="0" smtClean="0"/>
              <a:t> </a:t>
            </a:r>
          </a:p>
          <a:p>
            <a:r>
              <a:rPr lang="en-US" sz="2400" dirty="0" smtClean="0"/>
              <a:t>General functionality</a:t>
            </a:r>
          </a:p>
          <a:p>
            <a:pPr lvl="1"/>
            <a:r>
              <a:rPr lang="en-US" sz="1800" dirty="0" smtClean="0"/>
              <a:t>General background and set-up of CLARIN</a:t>
            </a:r>
          </a:p>
          <a:p>
            <a:pPr lvl="1"/>
            <a:r>
              <a:rPr lang="en-US" sz="1800" dirty="0" smtClean="0"/>
              <a:t>Searching for data</a:t>
            </a:r>
          </a:p>
          <a:p>
            <a:pPr lvl="1"/>
            <a:r>
              <a:rPr lang="en-US" sz="1800" dirty="0" smtClean="0"/>
              <a:t>Searching in data</a:t>
            </a:r>
          </a:p>
          <a:p>
            <a:pPr lvl="1"/>
            <a:r>
              <a:rPr lang="en-US" sz="1800" dirty="0" smtClean="0"/>
              <a:t>Storing Data in CLARIN</a:t>
            </a:r>
          </a:p>
          <a:p>
            <a:r>
              <a:rPr lang="en-US" sz="2400" dirty="0" smtClean="0"/>
              <a:t>A few specific services</a:t>
            </a:r>
          </a:p>
          <a:p>
            <a:pPr lvl="1"/>
            <a:r>
              <a:rPr lang="en-US" sz="1800" dirty="0" err="1" smtClean="0"/>
              <a:t>OpenSONAR</a:t>
            </a:r>
            <a:r>
              <a:rPr lang="en-US" sz="1800" dirty="0" smtClean="0"/>
              <a:t> for searching for words, word combinations and their </a:t>
            </a:r>
            <a:r>
              <a:rPr lang="en-US" sz="1800" dirty="0" err="1" smtClean="0"/>
              <a:t>morpho</a:t>
            </a:r>
            <a:r>
              <a:rPr lang="en-US" sz="1800" dirty="0" smtClean="0"/>
              <a:t>-syntactic properties</a:t>
            </a:r>
          </a:p>
          <a:p>
            <a:pPr lvl="1"/>
            <a:r>
              <a:rPr lang="en-US" sz="1800" dirty="0" smtClean="0"/>
              <a:t>MIMORE for search in micro-comparative databases and analysis of the search results</a:t>
            </a:r>
          </a:p>
          <a:p>
            <a:pPr lvl="1"/>
            <a:r>
              <a:rPr lang="en-US" sz="1800" dirty="0" smtClean="0"/>
              <a:t>TTNWW for automatically enriching data with linguistic annotations</a:t>
            </a:r>
          </a:p>
          <a:p>
            <a:pPr lvl="1"/>
            <a:r>
              <a:rPr lang="en-US" sz="1800" dirty="0" err="1" smtClean="0"/>
              <a:t>PaQu</a:t>
            </a:r>
            <a:r>
              <a:rPr lang="en-US" sz="1800" dirty="0" smtClean="0"/>
              <a:t> for searching in and analysis of data thus enriched</a:t>
            </a:r>
          </a:p>
          <a:p>
            <a:r>
              <a:rPr lang="en-US" sz="2200" dirty="0" smtClean="0"/>
              <a:t>With focus on syntax and semantics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713407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This Course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b="1" dirty="0" smtClean="0"/>
              <a:t>There is much more in CLARIN!</a:t>
            </a:r>
          </a:p>
          <a:p>
            <a:pPr>
              <a:lnSpc>
                <a:spcPct val="80000"/>
              </a:lnSpc>
            </a:pPr>
            <a:r>
              <a:rPr lang="en-US" dirty="0"/>
              <a:t>There is even more NOT yet in CLARIN</a:t>
            </a:r>
          </a:p>
          <a:p>
            <a:pPr marL="0" indent="0">
              <a:lnSpc>
                <a:spcPct val="80000"/>
              </a:lnSpc>
              <a:buNone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6686667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 CLARIN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822669"/>
              </p:ext>
            </p:extLst>
          </p:nvPr>
        </p:nvGraphicFramePr>
        <p:xfrm>
          <a:off x="467544" y="1844824"/>
          <a:ext cx="8280921" cy="424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56333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CLARIN-NL –Linguistics other subfields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115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Historical linguistics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Dialectology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Discourse Studies</a:t>
                      </a:r>
                    </a:p>
                  </a:txBody>
                  <a:tcPr/>
                </a:tc>
              </a:tr>
              <a:tr h="98583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Language 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Language Documentation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Lexicology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98583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Morphology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Morpho</a:t>
                      </a:r>
                      <a:r>
                        <a:rPr lang="en-US" sz="2400" dirty="0" smtClean="0"/>
                        <a:t>-syntax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Phonetics</a:t>
                      </a:r>
                      <a:endParaRPr lang="en-US" sz="2400" dirty="0"/>
                    </a:p>
                  </a:txBody>
                  <a:tcPr/>
                </a:tc>
              </a:tr>
              <a:tr h="5711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Phonology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Semantics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Sign Language</a:t>
                      </a:r>
                      <a:endParaRPr lang="en-US" sz="2400" dirty="0"/>
                    </a:p>
                  </a:txBody>
                  <a:tcPr/>
                </a:tc>
              </a:tr>
              <a:tr h="57115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Typology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62732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CLARIN-NL –Linguistics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Lexical Data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Linguistically Annotated Corpora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sldjump"/>
              </a:rPr>
              <a:t>Search in Lexical data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Search in linguistically Annotated Corpora</a:t>
            </a:r>
            <a:endParaRPr lang="en-US" dirty="0" smtClean="0"/>
          </a:p>
          <a:p>
            <a:pPr lvl="1"/>
            <a:r>
              <a:rPr lang="en-US" dirty="0" smtClean="0">
                <a:hlinkClick r:id="rId6" action="ppaction://hlinksldjump"/>
              </a:rPr>
              <a:t>Annotation &amp; Related Tools</a:t>
            </a:r>
            <a:endParaRPr lang="en-US" dirty="0" smtClean="0"/>
          </a:p>
          <a:p>
            <a:pPr lvl="1"/>
            <a:r>
              <a:rPr lang="en-US" dirty="0" smtClean="0">
                <a:hlinkClick r:id="rId7" action="ppaction://hlinksldjump"/>
              </a:rPr>
              <a:t>Processing data</a:t>
            </a:r>
            <a:endParaRPr lang="en-US" dirty="0" smtClean="0"/>
          </a:p>
          <a:p>
            <a:r>
              <a:rPr lang="en-US" dirty="0" smtClean="0"/>
              <a:t>CLARIN-NL other than linguistics</a:t>
            </a:r>
          </a:p>
          <a:p>
            <a:r>
              <a:rPr lang="en-US" dirty="0" smtClean="0"/>
              <a:t>Data and services from other countries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8392480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This Course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There is much more in CLARIN!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b="1" dirty="0"/>
              <a:t>There is even more NOT yet in CLARIN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379274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1539</Words>
  <Application>Microsoft Office PowerPoint</Application>
  <PresentationFormat>On-screen Show (4:3)</PresentationFormat>
  <Paragraphs>252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Odijk LREC  2012</vt:lpstr>
      <vt:lpstr>Linguistics with CLARIN Concluding Overview</vt:lpstr>
      <vt:lpstr>Overview</vt:lpstr>
      <vt:lpstr>Overview</vt:lpstr>
      <vt:lpstr>Goals of the Course</vt:lpstr>
      <vt:lpstr>Course programme</vt:lpstr>
      <vt:lpstr>Overview</vt:lpstr>
      <vt:lpstr>More in CLARIN</vt:lpstr>
      <vt:lpstr>Overview</vt:lpstr>
      <vt:lpstr>Overview</vt:lpstr>
      <vt:lpstr>Still Desired</vt:lpstr>
      <vt:lpstr>Still Desired</vt:lpstr>
      <vt:lpstr>Conclusion</vt:lpstr>
      <vt:lpstr>PowerPoint Presentation</vt:lpstr>
      <vt:lpstr>Lexical data</vt:lpstr>
      <vt:lpstr>Linguistically Annotated Data</vt:lpstr>
      <vt:lpstr>Linguistically Annotated Data</vt:lpstr>
      <vt:lpstr>Linguistically Annotated Data</vt:lpstr>
      <vt:lpstr>Linguistically Annotated Data</vt:lpstr>
      <vt:lpstr>Search in Lexical Resources</vt:lpstr>
      <vt:lpstr>Search in Lexical Resources</vt:lpstr>
      <vt:lpstr>Search in Linguistically Annotated Corpora</vt:lpstr>
      <vt:lpstr>Search in Linguistically Annotated Corpora</vt:lpstr>
      <vt:lpstr>Search in Linguistically Annotated Corpora</vt:lpstr>
      <vt:lpstr>Annotation &amp; Related Tools</vt:lpstr>
      <vt:lpstr>Annotation &amp; Related Tools</vt:lpstr>
      <vt:lpstr>Annotation &amp; Related Tools</vt:lpstr>
      <vt:lpstr>Processing data</vt:lpstr>
      <vt:lpstr>Processing data</vt:lpstr>
      <vt:lpstr>Still desired</vt:lpstr>
      <vt:lpstr>Still desired</vt:lpstr>
      <vt:lpstr>Still desired</vt:lpstr>
      <vt:lpstr>Still desired</vt:lpstr>
      <vt:lpstr>Still desired</vt:lpstr>
      <vt:lpstr>Still desired</vt:lpstr>
      <vt:lpstr>Still desired</vt:lpstr>
      <vt:lpstr>Course programme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PL. Autologon7</cp:lastModifiedBy>
  <cp:revision>632</cp:revision>
  <dcterms:created xsi:type="dcterms:W3CDTF">2012-05-14T07:52:03Z</dcterms:created>
  <dcterms:modified xsi:type="dcterms:W3CDTF">2015-01-15T16:30:37Z</dcterms:modified>
</cp:coreProperties>
</file>