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258" r:id="rId2"/>
    <p:sldId id="259" r:id="rId3"/>
    <p:sldId id="540" r:id="rId4"/>
    <p:sldId id="500" r:id="rId5"/>
    <p:sldId id="504" r:id="rId6"/>
    <p:sldId id="512" r:id="rId7"/>
    <p:sldId id="513" r:id="rId8"/>
    <p:sldId id="501" r:id="rId9"/>
    <p:sldId id="502" r:id="rId10"/>
    <p:sldId id="503" r:id="rId11"/>
    <p:sldId id="505" r:id="rId12"/>
    <p:sldId id="516" r:id="rId13"/>
    <p:sldId id="510" r:id="rId14"/>
    <p:sldId id="511" r:id="rId15"/>
    <p:sldId id="514" r:id="rId16"/>
    <p:sldId id="515" r:id="rId17"/>
    <p:sldId id="507" r:id="rId18"/>
    <p:sldId id="508" r:id="rId19"/>
    <p:sldId id="509" r:id="rId20"/>
    <p:sldId id="541" r:id="rId21"/>
    <p:sldId id="517" r:id="rId22"/>
    <p:sldId id="518" r:id="rId23"/>
    <p:sldId id="519" r:id="rId24"/>
    <p:sldId id="520" r:id="rId25"/>
    <p:sldId id="521" r:id="rId26"/>
    <p:sldId id="524" r:id="rId27"/>
    <p:sldId id="522" r:id="rId28"/>
    <p:sldId id="523" r:id="rId29"/>
    <p:sldId id="525" r:id="rId30"/>
    <p:sldId id="542" r:id="rId31"/>
    <p:sldId id="526" r:id="rId32"/>
    <p:sldId id="527" r:id="rId33"/>
    <p:sldId id="506" r:id="rId34"/>
    <p:sldId id="543" r:id="rId35"/>
    <p:sldId id="528" r:id="rId36"/>
    <p:sldId id="536" r:id="rId37"/>
    <p:sldId id="529" r:id="rId38"/>
    <p:sldId id="530" r:id="rId39"/>
    <p:sldId id="532" r:id="rId40"/>
    <p:sldId id="533" r:id="rId41"/>
    <p:sldId id="531" r:id="rId42"/>
    <p:sldId id="535" r:id="rId43"/>
    <p:sldId id="534" r:id="rId44"/>
    <p:sldId id="538" r:id="rId45"/>
    <p:sldId id="539" r:id="rId46"/>
    <p:sldId id="544" r:id="rId47"/>
    <p:sldId id="537" r:id="rId48"/>
    <p:sldId id="499" r:id="rId49"/>
  </p:sldIdLst>
  <p:sldSz cx="9144000" cy="6858000" type="screen4x3"/>
  <p:notesSz cx="6858000" cy="931386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2591" autoAdjust="0"/>
    <p:restoredTop sz="94627" autoAdjust="0"/>
  </p:normalViewPr>
  <p:slideViewPr>
    <p:cSldViewPr>
      <p:cViewPr>
        <p:scale>
          <a:sx n="77" d="100"/>
          <a:sy n="77" d="100"/>
        </p:scale>
        <p:origin x="-129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904" y="-84"/>
      </p:cViewPr>
      <p:guideLst>
        <p:guide orient="horz" pos="293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2D2755-67BE-49A9-B2B1-6AEF420729EC}" type="datetimeFigureOut">
              <a:rPr lang="nl-NL" smtClean="0"/>
              <a:t>14-1-2015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7138"/>
            <a:ext cx="2971800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47138"/>
            <a:ext cx="2971800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EB0E4C-C260-4950-B801-3D38DB07407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5303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9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69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FD62E0-6885-440F-9D25-84A489BC1807}" type="datetimeFigureOut">
              <a:rPr lang="nl-NL" smtClean="0"/>
              <a:pPr/>
              <a:t>14-1-2015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700088"/>
            <a:ext cx="4654550" cy="34909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24086"/>
            <a:ext cx="5486400" cy="4191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846554"/>
            <a:ext cx="2971800" cy="4656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846554"/>
            <a:ext cx="2971800" cy="4656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4EE748-59F7-4384-84C7-367CE6F872E5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16670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GB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172400" y="6492875"/>
            <a:ext cx="971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38682A95-483B-44A2-A89B-DDCD8512B9EB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858952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20000">
        <p14:ripple/>
      </p:transition>
    </mc:Choice>
    <mc:Fallback xmlns="">
      <p:transition spd="slow" advClick="0" advTm="2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172400" y="6492875"/>
            <a:ext cx="971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38682A95-483B-44A2-A89B-DDCD8512B9EB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041698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20000">
        <p14:ripple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172400" y="6492875"/>
            <a:ext cx="971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38682A95-483B-44A2-A89B-DDCD8512B9EB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913665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20000">
        <p14:ripple/>
      </p:transition>
    </mc:Choice>
    <mc:Fallback xmlns="">
      <p:transition spd="slow" advClick="0" advTm="2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172400" y="6492875"/>
            <a:ext cx="971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38682A95-483B-44A2-A89B-DDCD8512B9EB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08448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20000">
        <p14:ripple/>
      </p:transition>
    </mc:Choice>
    <mc:Fallback xmlns="">
      <p:transition spd="slow" advClick="0" advTm="2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10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172400" y="6492875"/>
            <a:ext cx="971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38682A95-483B-44A2-A89B-DDCD8512B9EB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599881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20000">
        <p14:ripple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91680" y="0"/>
            <a:ext cx="7452320" cy="836712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6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172400" y="6492875"/>
            <a:ext cx="971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38682A95-483B-44A2-A89B-DDCD8512B9EB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93509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20000">
        <p14:ripple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172400" y="6492875"/>
            <a:ext cx="971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38682A95-483B-44A2-A89B-DDCD8512B9EB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700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20000">
        <p14:ripple/>
      </p:transition>
    </mc:Choice>
    <mc:Fallback xmlns="">
      <p:transition spd="slow" advClick="0" advTm="2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8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172400" y="6492875"/>
            <a:ext cx="971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38682A95-483B-44A2-A89B-DDCD8512B9EB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11701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20000">
        <p14:ripple/>
      </p:transition>
    </mc:Choice>
    <mc:Fallback xmlns="">
      <p:transition spd="slow" advClick="0" advTm="2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691680" y="0"/>
            <a:ext cx="7452320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noProof="0" dirty="0" err="1" smtClean="0"/>
              <a:t>Klik</a:t>
            </a:r>
            <a:r>
              <a:rPr lang="en-GB" noProof="0" dirty="0" smtClean="0"/>
              <a:t> </a:t>
            </a:r>
            <a:r>
              <a:rPr lang="en-GB" noProof="0" dirty="0" err="1" smtClean="0"/>
              <a:t>om</a:t>
            </a:r>
            <a:r>
              <a:rPr lang="en-GB" noProof="0" dirty="0" smtClean="0"/>
              <a:t> de </a:t>
            </a:r>
            <a:r>
              <a:rPr lang="en-GB" noProof="0" dirty="0" err="1" smtClean="0"/>
              <a:t>stijl</a:t>
            </a:r>
            <a:r>
              <a:rPr lang="en-GB" noProof="0" dirty="0" smtClean="0"/>
              <a:t> </a:t>
            </a:r>
            <a:r>
              <a:rPr lang="en-GB" noProof="0" dirty="0" err="1" smtClean="0"/>
              <a:t>te</a:t>
            </a:r>
            <a:r>
              <a:rPr lang="en-GB" noProof="0" dirty="0" smtClean="0"/>
              <a:t> </a:t>
            </a:r>
            <a:r>
              <a:rPr lang="en-GB" noProof="0" dirty="0" err="1" smtClean="0"/>
              <a:t>bewerken</a:t>
            </a:r>
            <a:endParaRPr lang="en-GB" noProof="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 err="1" smtClean="0"/>
              <a:t>Klik</a:t>
            </a:r>
            <a:r>
              <a:rPr lang="en-GB" noProof="0" dirty="0" smtClean="0"/>
              <a:t> </a:t>
            </a:r>
            <a:r>
              <a:rPr lang="en-GB" noProof="0" dirty="0" err="1" smtClean="0"/>
              <a:t>om</a:t>
            </a:r>
            <a:r>
              <a:rPr lang="en-GB" noProof="0" dirty="0" smtClean="0"/>
              <a:t> de </a:t>
            </a:r>
            <a:r>
              <a:rPr lang="en-GB" noProof="0" dirty="0" err="1" smtClean="0"/>
              <a:t>modelstijlen</a:t>
            </a:r>
            <a:r>
              <a:rPr lang="en-GB" noProof="0" dirty="0" smtClean="0"/>
              <a:t> </a:t>
            </a:r>
            <a:r>
              <a:rPr lang="en-GB" noProof="0" dirty="0" err="1" smtClean="0"/>
              <a:t>te</a:t>
            </a:r>
            <a:r>
              <a:rPr lang="en-GB" noProof="0" dirty="0" smtClean="0"/>
              <a:t> </a:t>
            </a:r>
            <a:r>
              <a:rPr lang="en-GB" noProof="0" dirty="0" err="1" smtClean="0"/>
              <a:t>bewerken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Tweede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Derde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Vierde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Vijfde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/>
          </a:p>
        </p:txBody>
      </p:sp>
      <p:pic>
        <p:nvPicPr>
          <p:cNvPr id="1031" name="Picture 7" descr="E:\Documents\Utrecht\Projecten\Clarin\Website\Nieuwe website\clarin-logo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8"/>
            <a:ext cx="1552575" cy="98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jdelijke aanduiding voor dianummer 6"/>
          <p:cNvSpPr>
            <a:spLocks noGrp="1"/>
          </p:cNvSpPr>
          <p:nvPr>
            <p:ph type="sldNum" sz="quarter" idx="4"/>
          </p:nvPr>
        </p:nvSpPr>
        <p:spPr>
          <a:xfrm>
            <a:off x="8172400" y="6492875"/>
            <a:ext cx="971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38682A95-483B-44A2-A89B-DDCD8512B9EB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4949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</p:sldLayoutIdLst>
  <mc:AlternateContent xmlns:mc="http://schemas.openxmlformats.org/markup-compatibility/2006" xmlns:p14="http://schemas.microsoft.com/office/powerpoint/2010/main">
    <mc:Choice Requires="p14">
      <p:transition spd="slow" p14:dur="1400" advClick="0" advTm="20000">
        <p14:ripple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Copperplate Gothic Bold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ebservices-lst.science.ru.nl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proycon.github.io/clam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averna.org.uk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hyperlink" Target="http://yago.meertens.knaw.nl/apache/TTNWW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larin-d.de/en/language-resources/weblicht-en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myexperiment.elda.org/" TargetMode="External"/><Relationship Id="rId2" Type="http://schemas.openxmlformats.org/officeDocument/2006/relationships/hyperlink" Target="http://www.panacea-lr.eu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nlp.lsi.upc.edu/freeling/demo/demo.php" TargetMode="External"/><Relationship Id="rId4" Type="http://schemas.openxmlformats.org/officeDocument/2006/relationships/hyperlink" Target="http://nlp.lsi.upc.edu/freeling/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lap.hpc.uio.no/root" TargetMode="External"/><Relationship Id="rId3" Type="http://schemas.openxmlformats.org/officeDocument/2006/relationships/hyperlink" Target="http://lindat.mff.cuni.cz/lindat/en/" TargetMode="External"/><Relationship Id="rId7" Type="http://schemas.openxmlformats.org/officeDocument/2006/relationships/hyperlink" Target="http://clarin-pl.eu/uslugi/" TargetMode="External"/><Relationship Id="rId2" Type="http://schemas.openxmlformats.org/officeDocument/2006/relationships/hyperlink" Target="http://lindat.mff.cuni.cz/lindat/en/service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st.ku.dk/english/projekter/projekter-afsluttet/clarin_dk/" TargetMode="External"/><Relationship Id="rId5" Type="http://schemas.openxmlformats.org/officeDocument/2006/relationships/hyperlink" Target="http://cst.ku.dk/english/vaerktoejer/" TargetMode="External"/><Relationship Id="rId4" Type="http://schemas.openxmlformats.org/officeDocument/2006/relationships/hyperlink" Target="https://lindat.mff.cuni.cz/repository/xmlui/handle/11858/00-097C-0000-0023-44AF-C" TargetMode="External"/><Relationship Id="rId9" Type="http://schemas.openxmlformats.org/officeDocument/2006/relationships/hyperlink" Target="https://clarin.b.uib.no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i-c.org/index.xml" TargetMode="External"/><Relationship Id="rId2" Type="http://schemas.openxmlformats.org/officeDocument/2006/relationships/hyperlink" Target="https://github.com/proycon/foli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rpushedendaagsnederlands.inl.nl/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hyperlink" Target="http://corpushedendaagsnederlands.inl.nl/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t.rug.nl/vannoord/Lassy/alpino_ds.dtd" TargetMode="External"/><Relationship Id="rId2" Type="http://schemas.openxmlformats.org/officeDocument/2006/relationships/hyperlink" Target="http://zardoz.service.rug.nl:8067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let.rug.nl/~alfa/lassy/bin/lassy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zardoz.service.rug.nl:8067/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hyperlink" Target="http://zardoz.service.rug.nl:8067/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hyperlink" Target="http://zardoz.service.rug.nl:8067/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://zardoz.service.rug.nl:8067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://zardoz.service.rug.nl:8067/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hyperlink" Target="http://zardoz.service.rug.nl:8067/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2" Type="http://schemas.openxmlformats.org/officeDocument/2006/relationships/hyperlink" Target="http://zardoz.service.rug.nl:8067/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://zardoz.service.rug.nl:8067/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://zardoz.service.rug.nl:8067/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://weblicht.sfs.uni-tuebingen.de/weblichtwiki/index.php/Tundra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ilk.uvt.nl/frog/" TargetMode="External"/><Relationship Id="rId2" Type="http://schemas.openxmlformats.org/officeDocument/2006/relationships/hyperlink" Target="https://portal.clarin.inl.nl/ticclop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link.springer.com/chapter/10.1007/978-3-642-30910-6_6" TargetMode="External"/><Relationship Id="rId5" Type="http://schemas.openxmlformats.org/officeDocument/2006/relationships/hyperlink" Target="http://link.springer.com/chapter/10.1007/978-3-642-30910-6_7" TargetMode="External"/><Relationship Id="rId4" Type="http://schemas.openxmlformats.org/officeDocument/2006/relationships/hyperlink" Target="http://www.let.rug.nl/vannoord/alp/Alpino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Linguistics with CLARIN</a:t>
            </a:r>
            <a:br>
              <a:rPr lang="en-US" dirty="0" smtClean="0"/>
            </a:br>
            <a:r>
              <a:rPr lang="en-US" dirty="0" smtClean="0"/>
              <a:t>TTNWW &amp; </a:t>
            </a:r>
            <a:r>
              <a:rPr lang="en-US" dirty="0" err="1" smtClean="0"/>
              <a:t>PaQu</a:t>
            </a:r>
            <a:endParaRPr lang="en-US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Jan Odijk</a:t>
            </a:r>
          </a:p>
          <a:p>
            <a:pPr eaLnBrk="1" hangingPunct="1"/>
            <a:r>
              <a:rPr lang="en-US" dirty="0" smtClean="0"/>
              <a:t>LOT </a:t>
            </a:r>
            <a:r>
              <a:rPr lang="en-US" dirty="0" err="1" smtClean="0"/>
              <a:t>Winterschool</a:t>
            </a:r>
            <a:endParaRPr lang="en-US" dirty="0" smtClean="0"/>
          </a:p>
          <a:p>
            <a:pPr eaLnBrk="1" hangingPunct="1"/>
            <a:r>
              <a:rPr lang="en-US" dirty="0" smtClean="0"/>
              <a:t>Amsterdam, 2015-01-15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1</a:t>
            </a:fld>
            <a:endParaRPr lang="en-GB" noProof="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20000"/>
    </mc:Choice>
    <mc:Fallback>
      <p:transition advClick="0" advTm="20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r>
              <a:rPr lang="en-US" dirty="0" smtClean="0"/>
              <a:t>Before TTNWW</a:t>
            </a:r>
            <a:endParaRPr lang="en-US" dirty="0"/>
          </a:p>
          <a:p>
            <a:pPr lvl="1"/>
            <a:r>
              <a:rPr lang="en-US" dirty="0" smtClean="0"/>
              <a:t>These required local installation (most under Linux only)</a:t>
            </a:r>
          </a:p>
          <a:p>
            <a:pPr lvl="1"/>
            <a:r>
              <a:rPr lang="en-US" dirty="0" smtClean="0"/>
              <a:t>Required running by the developers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After TTNWW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All available via the TTNWW web application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Most available individually as a web service / application</a:t>
            </a:r>
          </a:p>
          <a:p>
            <a:pPr lvl="2">
              <a:lnSpc>
                <a:spcPct val="80000"/>
              </a:lnSpc>
            </a:pPr>
            <a:endParaRPr lang="en-US" dirty="0"/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800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Components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10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8474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20000"/>
    </mc:Choice>
    <mc:Fallback>
      <p:transition advClick="0" advTm="20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pPr marL="914400" lvl="2" indent="0">
              <a:lnSpc>
                <a:spcPct val="80000"/>
              </a:lnSpc>
              <a:buNone/>
            </a:pPr>
            <a:endParaRPr lang="en-US" dirty="0"/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800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Frog</a:t>
            </a:r>
            <a:r>
              <a:rPr lang="en-US" dirty="0" smtClean="0"/>
              <a:t> Screenshot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11</a:t>
            </a:fld>
            <a:endParaRPr lang="en-GB" noProof="0" dirty="0"/>
          </a:p>
        </p:txBody>
      </p:sp>
      <p:pic>
        <p:nvPicPr>
          <p:cNvPr id="6" name="Picture 5" descr="Screen shot 2013-09-16 at 12.42.47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1484784"/>
            <a:ext cx="7315200" cy="4932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734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20000"/>
    </mc:Choice>
    <mc:Fallback>
      <p:transition advClick="0" advTm="20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Before TTNWW</a:t>
            </a:r>
            <a:endParaRPr lang="en-US" dirty="0"/>
          </a:p>
          <a:p>
            <a:pPr lvl="1"/>
            <a:r>
              <a:rPr lang="en-US" dirty="0" smtClean="0"/>
              <a:t>Were command line tools</a:t>
            </a:r>
          </a:p>
          <a:p>
            <a:pPr lvl="1"/>
            <a:r>
              <a:rPr lang="en-US" dirty="0" smtClean="0"/>
              <a:t>Working on a single system </a:t>
            </a:r>
            <a:endParaRPr lang="en-US" dirty="0" smtClean="0"/>
          </a:p>
          <a:p>
            <a:pPr lvl="1"/>
            <a:r>
              <a:rPr lang="en-US" dirty="0" smtClean="0"/>
              <a:t>No web services</a:t>
            </a:r>
            <a:endParaRPr lang="en-US" dirty="0" smtClean="0"/>
          </a:p>
          <a:p>
            <a:pPr>
              <a:lnSpc>
                <a:spcPct val="80000"/>
              </a:lnSpc>
            </a:pPr>
            <a:r>
              <a:rPr lang="en-US" dirty="0" smtClean="0">
                <a:hlinkClick r:id="rId2"/>
              </a:rPr>
              <a:t>CLAM</a:t>
            </a:r>
            <a:endParaRPr lang="en-US" dirty="0" smtClean="0"/>
          </a:p>
          <a:p>
            <a:pPr lvl="1">
              <a:lnSpc>
                <a:spcPct val="80000"/>
              </a:lnSpc>
            </a:pPr>
            <a:r>
              <a:rPr lang="en-US" dirty="0" smtClean="0"/>
              <a:t>Computational Linguistics Application Mediator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Generic wrapper to turn existing software easily into a web service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Most TTNWW components use CLAM</a:t>
            </a:r>
            <a:r>
              <a:rPr lang="en-US" dirty="0" smtClean="0"/>
              <a:t> </a:t>
            </a:r>
            <a:endParaRPr lang="en-US" dirty="0" smtClean="0"/>
          </a:p>
          <a:p>
            <a:pPr lvl="2">
              <a:lnSpc>
                <a:spcPct val="80000"/>
              </a:lnSpc>
            </a:pPr>
            <a:endParaRPr lang="en-US" dirty="0"/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800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Components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12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710436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20000"/>
    </mc:Choice>
    <mc:Fallback>
      <p:transition advClick="0" advTm="20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 fontScale="92500"/>
          </a:bodyPr>
          <a:lstStyle/>
          <a:p>
            <a:r>
              <a:rPr lang="en-US" b="1" dirty="0" smtClean="0"/>
              <a:t>Work flows (simplified examples)</a:t>
            </a:r>
            <a:endParaRPr lang="en-US" b="1" dirty="0"/>
          </a:p>
          <a:p>
            <a:pPr lvl="1"/>
            <a:r>
              <a:rPr lang="en-US" dirty="0" smtClean="0"/>
              <a:t>Part </a:t>
            </a:r>
            <a:r>
              <a:rPr lang="en-US" dirty="0"/>
              <a:t>of Speech </a:t>
            </a:r>
            <a:r>
              <a:rPr lang="en-US" dirty="0" smtClean="0"/>
              <a:t>tagging: </a:t>
            </a:r>
          </a:p>
          <a:p>
            <a:pPr lvl="2"/>
            <a:r>
              <a:rPr lang="en-US" dirty="0" smtClean="0"/>
              <a:t>Tokenization -&gt; sentence splitting -&gt; </a:t>
            </a:r>
            <a:r>
              <a:rPr lang="en-US" dirty="0" err="1" smtClean="0"/>
              <a:t>Pos</a:t>
            </a:r>
            <a:r>
              <a:rPr lang="en-US" dirty="0" smtClean="0"/>
              <a:t> tagging</a:t>
            </a:r>
          </a:p>
          <a:p>
            <a:pPr lvl="1"/>
            <a:r>
              <a:rPr lang="en-US" dirty="0" smtClean="0"/>
              <a:t>Parsing</a:t>
            </a:r>
          </a:p>
          <a:p>
            <a:pPr lvl="2"/>
            <a:r>
              <a:rPr lang="en-US" dirty="0" smtClean="0"/>
              <a:t>Tokenization -&gt; sentence splitting -&gt; </a:t>
            </a:r>
            <a:r>
              <a:rPr lang="en-US" dirty="0" err="1" smtClean="0"/>
              <a:t>pos</a:t>
            </a:r>
            <a:r>
              <a:rPr lang="en-US" dirty="0" smtClean="0"/>
              <a:t>-tagging -&gt; parsing</a:t>
            </a:r>
            <a:endParaRPr lang="en-US" dirty="0"/>
          </a:p>
          <a:p>
            <a:pPr lvl="1"/>
            <a:r>
              <a:rPr lang="en-US" dirty="0"/>
              <a:t>Named Entity </a:t>
            </a:r>
            <a:r>
              <a:rPr lang="en-US" dirty="0" smtClean="0"/>
              <a:t>Recognition</a:t>
            </a:r>
          </a:p>
          <a:p>
            <a:pPr lvl="2"/>
            <a:r>
              <a:rPr lang="en-US" dirty="0" err="1" smtClean="0"/>
              <a:t>Pos</a:t>
            </a:r>
            <a:r>
              <a:rPr lang="en-US" dirty="0" smtClean="0"/>
              <a:t>-tagging -&gt; NER</a:t>
            </a:r>
            <a:endParaRPr lang="en-US" dirty="0"/>
          </a:p>
          <a:p>
            <a:pPr lvl="1"/>
            <a:r>
              <a:rPr lang="en-US" dirty="0"/>
              <a:t>Semantic role </a:t>
            </a:r>
            <a:r>
              <a:rPr lang="en-US" dirty="0" err="1" smtClean="0"/>
              <a:t>labelling</a:t>
            </a:r>
            <a:r>
              <a:rPr lang="en-US" dirty="0" smtClean="0"/>
              <a:t> (MBSRL, UU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Parsing -&gt; semantic role labeling</a:t>
            </a:r>
            <a:endParaRPr lang="en-US" dirty="0"/>
          </a:p>
          <a:p>
            <a:pPr lvl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800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Components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13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272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20000"/>
    </mc:Choice>
    <mc:Fallback>
      <p:transition advClick="0" advTm="20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pPr lvl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800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Components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14</a:t>
            </a:fld>
            <a:endParaRPr lang="en-GB" noProof="0" dirty="0"/>
          </a:p>
        </p:txBody>
      </p:sp>
      <p:grpSp>
        <p:nvGrpSpPr>
          <p:cNvPr id="6" name="Group 5"/>
          <p:cNvGrpSpPr/>
          <p:nvPr/>
        </p:nvGrpSpPr>
        <p:grpSpPr>
          <a:xfrm>
            <a:off x="457200" y="1295400"/>
            <a:ext cx="8686800" cy="3898900"/>
            <a:chOff x="228600" y="1479550"/>
            <a:chExt cx="8686800" cy="3898900"/>
          </a:xfrm>
        </p:grpSpPr>
        <p:pic>
          <p:nvPicPr>
            <p:cNvPr id="7" name="Picture 6" descr="Screen shot 2013-01-17 at 2.09.24 PM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8600" y="1479550"/>
              <a:ext cx="8686800" cy="38989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6400800" y="2286000"/>
              <a:ext cx="1742559" cy="369332"/>
            </a:xfrm>
            <a:prstGeom prst="rect">
              <a:avLst/>
            </a:prstGeom>
            <a:solidFill>
              <a:srgbClr val="FFFF00"/>
            </a:solidFill>
            <a:ln w="28575" cmpd="sng">
              <a:solidFill>
                <a:srgbClr val="FF66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1. Create project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477000" y="2743200"/>
              <a:ext cx="1430237" cy="369332"/>
            </a:xfrm>
            <a:prstGeom prst="rect">
              <a:avLst/>
            </a:prstGeom>
            <a:solidFill>
              <a:srgbClr val="FFFF00"/>
            </a:solidFill>
            <a:ln w="28575" cmpd="sng">
              <a:solidFill>
                <a:srgbClr val="FF66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2. Upload file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943600" y="3244334"/>
              <a:ext cx="1823824" cy="369332"/>
            </a:xfrm>
            <a:prstGeom prst="rect">
              <a:avLst/>
            </a:prstGeom>
            <a:solidFill>
              <a:srgbClr val="FFFF00"/>
            </a:solidFill>
            <a:ln w="28575" cmpd="sng">
              <a:solidFill>
                <a:srgbClr val="FF66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3. Start execution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562600" y="3810000"/>
              <a:ext cx="2285038" cy="369332"/>
            </a:xfrm>
            <a:prstGeom prst="rect">
              <a:avLst/>
            </a:prstGeom>
            <a:solidFill>
              <a:srgbClr val="FFFF00"/>
            </a:solidFill>
            <a:ln w="28575" cmpd="sng">
              <a:solidFill>
                <a:srgbClr val="FF66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4. Wait for completion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886200" y="4114800"/>
              <a:ext cx="1709986" cy="369332"/>
            </a:xfrm>
            <a:prstGeom prst="rect">
              <a:avLst/>
            </a:prstGeom>
            <a:solidFill>
              <a:srgbClr val="FFFF00"/>
            </a:solidFill>
            <a:ln w="28575" cmpd="sng">
              <a:solidFill>
                <a:srgbClr val="FF66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5. Download file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943600" y="4572000"/>
              <a:ext cx="1742221" cy="369332"/>
            </a:xfrm>
            <a:prstGeom prst="rect">
              <a:avLst/>
            </a:prstGeom>
            <a:solidFill>
              <a:srgbClr val="FFFF00"/>
            </a:solidFill>
            <a:ln w="28575" cmpd="sng">
              <a:solidFill>
                <a:srgbClr val="FF66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6. Delete project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820913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20000"/>
    </mc:Choice>
    <mc:Fallback>
      <p:transition advClick="0" advTm="20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r>
              <a:rPr lang="en-US" dirty="0" smtClean="0"/>
              <a:t>For TTNWW, the </a:t>
            </a:r>
            <a:r>
              <a:rPr lang="en-US" dirty="0" err="1" smtClean="0">
                <a:hlinkClick r:id="rId2"/>
              </a:rPr>
              <a:t>Taverna</a:t>
            </a:r>
            <a:r>
              <a:rPr lang="en-US" dirty="0" smtClean="0"/>
              <a:t> workbench is used</a:t>
            </a:r>
          </a:p>
          <a:p>
            <a:r>
              <a:rPr lang="en-US" dirty="0" err="1" smtClean="0"/>
              <a:t>Taverna</a:t>
            </a:r>
            <a:r>
              <a:rPr lang="en-US" dirty="0" smtClean="0"/>
              <a:t> enables creation of one’s own work flows, but</a:t>
            </a:r>
            <a:endParaRPr lang="en-US" dirty="0"/>
          </a:p>
          <a:p>
            <a:r>
              <a:rPr lang="en-US" dirty="0" smtClean="0"/>
              <a:t>In TTNWW only fixed, predefined work flows are available</a:t>
            </a:r>
          </a:p>
          <a:p>
            <a:pPr lvl="1"/>
            <a:r>
              <a:rPr lang="en-US" dirty="0" smtClean="0"/>
              <a:t>Making your own work flow is pretty complicated</a:t>
            </a:r>
          </a:p>
          <a:p>
            <a:pPr lvl="1"/>
            <a:r>
              <a:rPr lang="en-US" dirty="0" smtClean="0"/>
              <a:t>The targeted audience – humanities researchers – seldom want to do this</a:t>
            </a:r>
          </a:p>
          <a:p>
            <a:endParaRPr lang="en-US" dirty="0" smtClean="0"/>
          </a:p>
          <a:p>
            <a:endParaRPr lang="en-US" dirty="0"/>
          </a:p>
          <a:p>
            <a:pPr lvl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800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Components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15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90026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20000"/>
    </mc:Choice>
    <mc:Fallback>
      <p:transition advClick="0" advTm="20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TTNWW </a:t>
            </a:r>
            <a:r>
              <a:rPr lang="en-US" dirty="0" smtClean="0"/>
              <a:t>application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16</a:t>
            </a:fld>
            <a:endParaRPr lang="en-GB" noProof="0" dirty="0"/>
          </a:p>
        </p:txBody>
      </p:sp>
      <p:pic>
        <p:nvPicPr>
          <p:cNvPr id="8" name="Picture 7" descr="Screen shot 2013-01-07 at 2.28.53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1529"/>
            <a:ext cx="9144000" cy="5449661"/>
          </a:xfrm>
          <a:prstGeom prst="rect">
            <a:avLst/>
          </a:prstGeom>
        </p:spPr>
      </p:pic>
      <p:pic>
        <p:nvPicPr>
          <p:cNvPr id="11" name="Picture 10" descr="Screen shot 2013-01-07 at 2.40.26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09" y="1050914"/>
            <a:ext cx="9144000" cy="545359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53552" y="2905704"/>
            <a:ext cx="2376958" cy="1742381"/>
          </a:xfrm>
          <a:prstGeom prst="rect">
            <a:avLst/>
          </a:prstGeom>
          <a:solidFill>
            <a:srgbClr val="FFFF00"/>
          </a:solidFill>
          <a:ln w="28575" cmpd="sng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i="1" dirty="0" smtClean="0">
                <a:solidFill>
                  <a:schemeClr val="tx1"/>
                </a:solidFill>
              </a:rPr>
              <a:t>Functionality</a:t>
            </a:r>
            <a:endParaRPr lang="en-US" sz="1400" i="1" dirty="0" smtClean="0">
              <a:solidFill>
                <a:schemeClr val="tx1"/>
              </a:solidFill>
            </a:endParaRPr>
          </a:p>
          <a:p>
            <a:pPr algn="ctr">
              <a:buFont typeface="Arial"/>
              <a:buChar char="•"/>
            </a:pPr>
            <a:r>
              <a:rPr lang="en-US" sz="1400" i="1" dirty="0" smtClean="0">
                <a:solidFill>
                  <a:schemeClr val="tx1"/>
                </a:solidFill>
              </a:rPr>
              <a:t> Data </a:t>
            </a:r>
            <a:r>
              <a:rPr lang="en-US" sz="1400" i="1" dirty="0" smtClean="0">
                <a:solidFill>
                  <a:schemeClr val="tx1"/>
                </a:solidFill>
              </a:rPr>
              <a:t>selection </a:t>
            </a:r>
            <a:r>
              <a:rPr lang="en-US" sz="1400" i="1" dirty="0" smtClean="0">
                <a:solidFill>
                  <a:schemeClr val="tx1"/>
                </a:solidFill>
              </a:rPr>
              <a:t>(upload/download)</a:t>
            </a:r>
          </a:p>
          <a:p>
            <a:pPr algn="ctr">
              <a:buFont typeface="Arial"/>
              <a:buChar char="•"/>
            </a:pPr>
            <a:r>
              <a:rPr lang="en-US" sz="1400" i="1" dirty="0" smtClean="0">
                <a:solidFill>
                  <a:schemeClr val="tx1"/>
                </a:solidFill>
              </a:rPr>
              <a:t>Selection of processes</a:t>
            </a:r>
            <a:endParaRPr lang="en-US" sz="1400" i="1" dirty="0" smtClean="0">
              <a:solidFill>
                <a:schemeClr val="tx1"/>
              </a:solidFill>
            </a:endParaRPr>
          </a:p>
          <a:p>
            <a:pPr algn="ctr">
              <a:buFont typeface="Arial"/>
              <a:buChar char="•"/>
            </a:pPr>
            <a:r>
              <a:rPr lang="en-US" sz="1400" i="1" dirty="0" smtClean="0">
                <a:solidFill>
                  <a:schemeClr val="tx1"/>
                </a:solidFill>
              </a:rPr>
              <a:t>Calling processes</a:t>
            </a:r>
            <a:endParaRPr lang="en-US" sz="1400" i="1" dirty="0" smtClean="0">
              <a:solidFill>
                <a:schemeClr val="tx1"/>
              </a:solidFill>
            </a:endParaRPr>
          </a:p>
          <a:p>
            <a:pPr algn="ctr">
              <a:buFont typeface="Arial"/>
              <a:buChar char="•"/>
            </a:pPr>
            <a:r>
              <a:rPr lang="en-US" sz="1400" i="1" dirty="0" smtClean="0">
                <a:solidFill>
                  <a:schemeClr val="tx1"/>
                </a:solidFill>
              </a:rPr>
              <a:t>Puts results in a </a:t>
            </a:r>
            <a:r>
              <a:rPr lang="en-US" sz="1400" b="1" i="1" dirty="0" smtClean="0">
                <a:solidFill>
                  <a:schemeClr val="tx1"/>
                </a:solidFill>
              </a:rPr>
              <a:t>temporary</a:t>
            </a:r>
            <a:r>
              <a:rPr lang="en-US" sz="1400" i="1" dirty="0" smtClean="0">
                <a:solidFill>
                  <a:schemeClr val="tx1"/>
                </a:solidFill>
              </a:rPr>
              <a:t> work space</a:t>
            </a:r>
            <a:endParaRPr lang="en-US" sz="1400" i="1" dirty="0" smtClean="0">
              <a:solidFill>
                <a:schemeClr val="tx1"/>
              </a:solidFill>
            </a:endParaRPr>
          </a:p>
          <a:p>
            <a:pPr algn="ctr">
              <a:buFont typeface="Arial"/>
              <a:buChar char="•"/>
            </a:pPr>
            <a:r>
              <a:rPr lang="en-US" sz="1400" i="1" dirty="0" smtClean="0">
                <a:solidFill>
                  <a:schemeClr val="tx1"/>
                </a:solidFill>
              </a:rPr>
              <a:t>Only generic viewers</a:t>
            </a:r>
            <a:endParaRPr lang="en-US" sz="1400" i="1" dirty="0">
              <a:solidFill>
                <a:schemeClr val="tx1"/>
              </a:solidFill>
            </a:endParaRPr>
          </a:p>
        </p:txBody>
      </p:sp>
      <p:pic>
        <p:nvPicPr>
          <p:cNvPr id="15" name="Picture 14" descr="Screen shot 2013-01-07 at 2.50.42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2864" y="2195421"/>
            <a:ext cx="3105298" cy="3782253"/>
          </a:xfrm>
          <a:prstGeom prst="rect">
            <a:avLst/>
          </a:prstGeom>
        </p:spPr>
      </p:pic>
      <p:pic>
        <p:nvPicPr>
          <p:cNvPr id="16" name="Picture 15" descr="Screen shot 2013-01-07 at 3.07.07 P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4848" y="1508385"/>
            <a:ext cx="5786104" cy="5085191"/>
          </a:xfrm>
          <a:prstGeom prst="rect">
            <a:avLst/>
          </a:prstGeom>
        </p:spPr>
      </p:pic>
      <p:pic>
        <p:nvPicPr>
          <p:cNvPr id="17" name="Picture 16" descr="Screen shot 2013-01-17 at 2.41.21 P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0" y="4648200"/>
            <a:ext cx="4038600" cy="2137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878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20000"/>
    </mc:Choice>
    <mc:Fallback>
      <p:transition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endParaRPr lang="en-US" sz="2800" dirty="0" smtClean="0"/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800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TTNWW</a:t>
            </a:r>
            <a:r>
              <a:rPr lang="en-US" dirty="0" smtClean="0"/>
              <a:t> Screen Shot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17</a:t>
            </a:fld>
            <a:endParaRPr lang="en-GB" noProof="0" dirty="0"/>
          </a:p>
        </p:txBody>
      </p:sp>
      <p:pic>
        <p:nvPicPr>
          <p:cNvPr id="2" name="Picture 1" descr="http://yago.meertens.knaw.nl/apache/TTNWW/ - Windows Internet Explor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662"/>
            <a:ext cx="9144000" cy="5341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373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20000"/>
    </mc:Choice>
    <mc:Fallback>
      <p:transition advClick="0" advTm="20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800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TTNWW Text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18</a:t>
            </a:fld>
            <a:endParaRPr lang="en-GB" noProof="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196752"/>
            <a:ext cx="9252520" cy="5485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7211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20000"/>
    </mc:Choice>
    <mc:Fallback>
      <p:transition advClick="0" advTm="20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800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TTNWW Audio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19</a:t>
            </a:fld>
            <a:endParaRPr lang="en-GB" noProof="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9144000" cy="5154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0539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20000"/>
    </mc:Choice>
    <mc:Fallback>
      <p:transition advClick="0" advTm="20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Enrich your own resources (TTNWW)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Enrich your own resources (other applications)</a:t>
            </a: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Search in your own enriched resources (</a:t>
            </a:r>
            <a:r>
              <a:rPr lang="en-US" sz="2800" dirty="0" err="1" smtClean="0"/>
              <a:t>AutoSearch</a:t>
            </a:r>
            <a:r>
              <a:rPr lang="en-US" sz="2800" dirty="0" smtClean="0"/>
              <a:t>)</a:t>
            </a: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Search in your own enriched resources (</a:t>
            </a:r>
            <a:r>
              <a:rPr lang="en-US" sz="2800" dirty="0" err="1" smtClean="0"/>
              <a:t>PaQu</a:t>
            </a:r>
            <a:r>
              <a:rPr lang="en-US" sz="2800" dirty="0" smtClean="0"/>
              <a:t>)</a:t>
            </a: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 smtClean="0"/>
              <a:t>Conclusions</a:t>
            </a:r>
            <a:endParaRPr lang="en-US" sz="2800" dirty="0"/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800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2</a:t>
            </a:fld>
            <a:endParaRPr lang="en-GB" noProof="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20000"/>
    </mc:Choice>
    <mc:Fallback>
      <p:transition advClick="0" advTm="20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Enrich your own resources (TTNWW)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sz="2800" b="1" dirty="0" smtClean="0"/>
              <a:t>Enrich your own resources (other applications)</a:t>
            </a:r>
            <a:endParaRPr lang="en-US" sz="2800" b="1" dirty="0" smtClean="0"/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Search in your own enriched resources (</a:t>
            </a:r>
            <a:r>
              <a:rPr lang="en-US" sz="2800" dirty="0" err="1" smtClean="0"/>
              <a:t>AutoSearch</a:t>
            </a:r>
            <a:r>
              <a:rPr lang="en-US" sz="2800" dirty="0" smtClean="0"/>
              <a:t>)</a:t>
            </a: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Search in your own enriched resources (</a:t>
            </a:r>
            <a:r>
              <a:rPr lang="en-US" sz="2800" dirty="0" err="1" smtClean="0"/>
              <a:t>PaQu</a:t>
            </a:r>
            <a:r>
              <a:rPr lang="en-US" sz="2800" dirty="0" smtClean="0"/>
              <a:t>)</a:t>
            </a: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 smtClean="0"/>
              <a:t>Conclusions</a:t>
            </a:r>
            <a:endParaRPr lang="en-US" sz="2800" dirty="0"/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800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20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938388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20000"/>
    </mc:Choice>
    <mc:Fallback>
      <p:transition advClick="0" advTm="2000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approaches in the </a:t>
            </a:r>
            <a:r>
              <a:rPr lang="en-US" dirty="0" smtClean="0"/>
              <a:t>‘</a:t>
            </a:r>
            <a:r>
              <a:rPr lang="en-US" i="1" dirty="0" smtClean="0"/>
              <a:t>CLARIN</a:t>
            </a:r>
            <a:r>
              <a:rPr lang="en-US" dirty="0" smtClean="0"/>
              <a:t>’ domain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hlinkClick r:id="rId2"/>
              </a:rPr>
              <a:t>Weblicht</a:t>
            </a:r>
            <a:r>
              <a:rPr lang="en-US" dirty="0" smtClean="0"/>
              <a:t> (login with your university account)</a:t>
            </a:r>
            <a:endParaRPr lang="en-US" dirty="0" smtClean="0"/>
          </a:p>
          <a:p>
            <a:pPr lvl="1"/>
            <a:r>
              <a:rPr lang="en-US" i="1" dirty="0"/>
              <a:t>Easy Mode</a:t>
            </a:r>
            <a:r>
              <a:rPr lang="en-US" dirty="0"/>
              <a:t> lets you choose pre-defined processing chains</a:t>
            </a:r>
          </a:p>
          <a:p>
            <a:pPr lvl="1"/>
            <a:r>
              <a:rPr lang="en-US" i="1" dirty="0"/>
              <a:t>Features Mode </a:t>
            </a:r>
            <a:r>
              <a:rPr lang="en-US" dirty="0"/>
              <a:t>allows you to select individual features, and then choose from a selection of processing chains.</a:t>
            </a:r>
          </a:p>
          <a:p>
            <a:pPr lvl="1"/>
            <a:r>
              <a:rPr lang="en-US" i="1" dirty="0"/>
              <a:t>Advanced Mode </a:t>
            </a:r>
            <a:r>
              <a:rPr lang="en-US" dirty="0"/>
              <a:t>allows you to build customized tool chains</a:t>
            </a:r>
            <a:r>
              <a:rPr lang="en-US" dirty="0" smtClean="0"/>
              <a:t>.</a:t>
            </a:r>
          </a:p>
          <a:p>
            <a:r>
              <a:rPr lang="en-US" dirty="0" smtClean="0"/>
              <a:t>Multiple languages, mainly German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21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085340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20000"/>
    </mc:Choice>
    <mc:Fallback>
      <p:transition advClick="0" advTm="2000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Weblicht</a:t>
            </a:r>
            <a:r>
              <a:rPr lang="en-US" dirty="0" smtClean="0"/>
              <a:t> D-Spin project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22</a:t>
            </a:fld>
            <a:endParaRPr lang="en-GB" noProof="0" dirty="0"/>
          </a:p>
        </p:txBody>
      </p:sp>
      <p:pic>
        <p:nvPicPr>
          <p:cNvPr id="9" name="Picture 8" descr="Screen Shot 2014-06-23 at 11.16.15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200"/>
            <a:ext cx="9144000" cy="3976474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1295400" y="838200"/>
            <a:ext cx="6756400" cy="5685484"/>
            <a:chOff x="1295400" y="838200"/>
            <a:chExt cx="6756400" cy="5685484"/>
          </a:xfrm>
        </p:grpSpPr>
        <p:pic>
          <p:nvPicPr>
            <p:cNvPr id="10" name="Picture 9" descr="Screen Shot 2014-06-23 at 11.14.44 AM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95400" y="838200"/>
              <a:ext cx="5951848" cy="5685484"/>
            </a:xfrm>
            <a:prstGeom prst="rect">
              <a:avLst/>
            </a:prstGeom>
          </p:spPr>
        </p:pic>
        <p:pic>
          <p:nvPicPr>
            <p:cNvPr id="17" name="Picture 16" descr="shib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72000" y="1981200"/>
              <a:ext cx="3479800" cy="1304925"/>
            </a:xfrm>
            <a:prstGeom prst="rect">
              <a:avLst/>
            </a:prstGeom>
          </p:spPr>
        </p:pic>
      </p:grpSp>
      <p:sp>
        <p:nvSpPr>
          <p:cNvPr id="19" name="TextBox 18"/>
          <p:cNvSpPr txBox="1"/>
          <p:nvPr/>
        </p:nvSpPr>
        <p:spPr>
          <a:xfrm>
            <a:off x="5562600" y="6172200"/>
            <a:ext cx="28135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 smtClean="0"/>
              <a:t>https://weblicht.sfs.uni-tuebingen.de/WebLicht-4/</a:t>
            </a:r>
            <a:endParaRPr lang="en-US" sz="1000" i="1" dirty="0"/>
          </a:p>
        </p:txBody>
      </p:sp>
    </p:spTree>
    <p:extLst>
      <p:ext uri="{BB962C8B-B14F-4D97-AF65-F5344CB8AC3E}">
        <p14:creationId xmlns:p14="http://schemas.microsoft.com/office/powerpoint/2010/main" val="2883505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20000"/>
    </mc:Choice>
    <mc:Fallback>
      <p:transition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Weblicht</a:t>
            </a:r>
            <a:r>
              <a:rPr lang="en-US" dirty="0" smtClean="0"/>
              <a:t> D-Spin project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23</a:t>
            </a:fld>
            <a:endParaRPr lang="en-GB" noProof="0" dirty="0"/>
          </a:p>
        </p:txBody>
      </p:sp>
      <p:pic>
        <p:nvPicPr>
          <p:cNvPr id="7" name="Picture 6" descr="Screen Shot 2014-06-23 at 9.55.22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200"/>
            <a:ext cx="9144000" cy="339378"/>
          </a:xfrm>
          <a:prstGeom prst="rect">
            <a:avLst/>
          </a:prstGeom>
        </p:spPr>
      </p:pic>
      <p:pic>
        <p:nvPicPr>
          <p:cNvPr id="8" name="Picture 7" descr="Screen Shot 2014-06-23 at 9.54.50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00200"/>
            <a:ext cx="9144000" cy="40387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62600" y="6172200"/>
            <a:ext cx="28135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 smtClean="0"/>
              <a:t>https://weblicht.sfs.uni-tuebingen.de/WebLicht-4/</a:t>
            </a:r>
            <a:endParaRPr lang="en-US" sz="1000" i="1" dirty="0"/>
          </a:p>
        </p:txBody>
      </p:sp>
    </p:spTree>
    <p:extLst>
      <p:ext uri="{BB962C8B-B14F-4D97-AF65-F5344CB8AC3E}">
        <p14:creationId xmlns:p14="http://schemas.microsoft.com/office/powerpoint/2010/main" val="4101970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20000"/>
    </mc:Choice>
    <mc:Fallback>
      <p:transition advClick="0" advTm="2000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Weblicht</a:t>
            </a:r>
            <a:r>
              <a:rPr lang="en-US" dirty="0" smtClean="0"/>
              <a:t> D-Spin project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24</a:t>
            </a:fld>
            <a:endParaRPr lang="en-GB" noProof="0" dirty="0"/>
          </a:p>
        </p:txBody>
      </p:sp>
      <p:pic>
        <p:nvPicPr>
          <p:cNvPr id="6" name="Picture 5" descr="Screen Shot 2014-06-23 at 9.56.13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0"/>
            <a:ext cx="9144000" cy="40135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62600" y="6172200"/>
            <a:ext cx="28135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 smtClean="0"/>
              <a:t>https://weblicht.sfs.uni-tuebingen.de/WebLicht-4/</a:t>
            </a:r>
            <a:endParaRPr lang="en-US" sz="1000" i="1" dirty="0"/>
          </a:p>
        </p:txBody>
      </p:sp>
      <p:pic>
        <p:nvPicPr>
          <p:cNvPr id="7" name="Picture 6" descr="Screen Shot 2014-06-23 at 9.55.22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19200"/>
            <a:ext cx="9144000" cy="339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054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20000"/>
    </mc:Choice>
    <mc:Fallback>
      <p:transition advClick="0" advTm="2000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Weblicht</a:t>
            </a:r>
            <a:r>
              <a:rPr lang="en-US" dirty="0" smtClean="0"/>
              <a:t> D-Spin project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25</a:t>
            </a:fld>
            <a:endParaRPr lang="en-GB" noProof="0" dirty="0"/>
          </a:p>
        </p:txBody>
      </p:sp>
      <p:pic>
        <p:nvPicPr>
          <p:cNvPr id="5" name="Picture 4" descr="Screen Shot 2014-06-23 at 10.06.34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0"/>
            <a:ext cx="9144000" cy="4008760"/>
          </a:xfrm>
          <a:prstGeom prst="rect">
            <a:avLst/>
          </a:prstGeom>
        </p:spPr>
      </p:pic>
      <p:pic>
        <p:nvPicPr>
          <p:cNvPr id="6" name="Picture 5" descr="Screen Shot 2014-06-23 at 9.55.22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19200"/>
            <a:ext cx="9144000" cy="33937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62600" y="6172200"/>
            <a:ext cx="28135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 smtClean="0"/>
              <a:t>https://weblicht.sfs.uni-tuebingen.de/WebLicht-4/</a:t>
            </a:r>
            <a:endParaRPr lang="en-US" sz="1000" i="1" dirty="0"/>
          </a:p>
        </p:txBody>
      </p:sp>
    </p:spTree>
    <p:extLst>
      <p:ext uri="{BB962C8B-B14F-4D97-AF65-F5344CB8AC3E}">
        <p14:creationId xmlns:p14="http://schemas.microsoft.com/office/powerpoint/2010/main" val="1853319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20000"/>
    </mc:Choice>
    <mc:Fallback>
      <p:transition advClick="0" advTm="2000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approaches in the </a:t>
            </a:r>
            <a:r>
              <a:rPr lang="en-US" dirty="0" smtClean="0"/>
              <a:t>‘</a:t>
            </a:r>
            <a:r>
              <a:rPr lang="en-US" i="1" dirty="0" smtClean="0"/>
              <a:t>CLARIN</a:t>
            </a:r>
            <a:r>
              <a:rPr lang="en-US" dirty="0" smtClean="0"/>
              <a:t>’ domain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hlinkClick r:id="rId2"/>
              </a:rPr>
              <a:t>Panacea</a:t>
            </a:r>
            <a:endParaRPr lang="en-US" dirty="0" smtClean="0"/>
          </a:p>
          <a:p>
            <a:pPr lvl="1"/>
            <a:r>
              <a:rPr lang="en-US" dirty="0" err="1" smtClean="0"/>
              <a:t>Taverna</a:t>
            </a:r>
            <a:r>
              <a:rPr lang="en-US" dirty="0" smtClean="0"/>
              <a:t> based workflow </a:t>
            </a:r>
            <a:r>
              <a:rPr lang="en-US" dirty="0" smtClean="0"/>
              <a:t>system</a:t>
            </a:r>
            <a:endParaRPr lang="en-US" dirty="0"/>
          </a:p>
          <a:p>
            <a:pPr lvl="1"/>
            <a:r>
              <a:rPr lang="en-US" dirty="0" smtClean="0"/>
              <a:t>You can use </a:t>
            </a:r>
            <a:r>
              <a:rPr lang="en-US" dirty="0" smtClean="0">
                <a:hlinkClick r:id="rId3"/>
              </a:rPr>
              <a:t>find</a:t>
            </a:r>
            <a:r>
              <a:rPr lang="en-US" dirty="0" smtClean="0"/>
              <a:t> workflows</a:t>
            </a:r>
          </a:p>
          <a:p>
            <a:pPr lvl="1"/>
            <a:r>
              <a:rPr lang="en-US" dirty="0"/>
              <a:t>You can add your own work </a:t>
            </a:r>
            <a:r>
              <a:rPr lang="en-US" dirty="0" smtClean="0"/>
              <a:t>flows</a:t>
            </a:r>
            <a:endParaRPr lang="en-US" dirty="0" smtClean="0"/>
          </a:p>
          <a:p>
            <a:pPr lvl="1"/>
            <a:r>
              <a:rPr lang="en-US" dirty="0" smtClean="0"/>
              <a:t>You can use workflows</a:t>
            </a:r>
            <a:endParaRPr lang="en-US" dirty="0" smtClean="0"/>
          </a:p>
          <a:p>
            <a:pPr lvl="2"/>
            <a:r>
              <a:rPr lang="en-US" dirty="0" smtClean="0"/>
              <a:t>In the </a:t>
            </a:r>
            <a:r>
              <a:rPr lang="en-US" dirty="0" err="1" smtClean="0"/>
              <a:t>Taverna</a:t>
            </a:r>
            <a:r>
              <a:rPr lang="en-US" dirty="0" smtClean="0"/>
              <a:t> workbench (that you must download and install)</a:t>
            </a:r>
          </a:p>
          <a:p>
            <a:pPr lvl="1"/>
            <a:r>
              <a:rPr lang="en-US" dirty="0" smtClean="0"/>
              <a:t>Multiple languages, </a:t>
            </a:r>
            <a:r>
              <a:rPr lang="en-US" dirty="0" err="1" smtClean="0"/>
              <a:t>incl</a:t>
            </a:r>
            <a:r>
              <a:rPr lang="en-US" dirty="0" smtClean="0"/>
              <a:t> Italian and Spanish</a:t>
            </a:r>
          </a:p>
          <a:p>
            <a:pPr lvl="1"/>
            <a:r>
              <a:rPr lang="en-US" dirty="0" smtClean="0"/>
              <a:t>Uses </a:t>
            </a:r>
            <a:r>
              <a:rPr lang="en-US" dirty="0" err="1" smtClean="0">
                <a:hlinkClick r:id="rId4"/>
              </a:rPr>
              <a:t>Freeling</a:t>
            </a:r>
            <a:r>
              <a:rPr lang="en-US" dirty="0" smtClean="0"/>
              <a:t> (see its </a:t>
            </a:r>
            <a:r>
              <a:rPr lang="en-US" dirty="0" smtClean="0">
                <a:hlinkClick r:id="rId5"/>
              </a:rPr>
              <a:t>on-line demo</a:t>
            </a:r>
            <a:r>
              <a:rPr lang="en-US" dirty="0" smtClean="0"/>
              <a:t>)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26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10119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20000"/>
    </mc:Choice>
    <mc:Fallback>
      <p:transition advClick="0" advTm="2000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PANACEA project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27</a:t>
            </a:fld>
            <a:endParaRPr lang="en-GB" noProof="0" dirty="0"/>
          </a:p>
        </p:txBody>
      </p:sp>
      <p:sp>
        <p:nvSpPr>
          <p:cNvPr id="5" name="TextBox 4"/>
          <p:cNvSpPr txBox="1"/>
          <p:nvPr/>
        </p:nvSpPr>
        <p:spPr>
          <a:xfrm>
            <a:off x="6019800" y="6477000"/>
            <a:ext cx="15720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 err="1" smtClean="0"/>
              <a:t>http://www.panacea-lr.eu</a:t>
            </a:r>
            <a:endParaRPr lang="en-US" sz="1000" i="1" dirty="0"/>
          </a:p>
        </p:txBody>
      </p:sp>
      <p:pic>
        <p:nvPicPr>
          <p:cNvPr id="7" name="Picture 6" descr="Screen Shot 2014-06-23 at 10.57.57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0207" y="838200"/>
            <a:ext cx="6145993" cy="5459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973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20000"/>
    </mc:Choice>
    <mc:Fallback>
      <p:transition advClick="0" advTm="2000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28</a:t>
            </a:fld>
            <a:endParaRPr lang="en-GB" noProof="0" dirty="0"/>
          </a:p>
        </p:txBody>
      </p:sp>
      <p:sp>
        <p:nvSpPr>
          <p:cNvPr id="5" name="TextBox 4"/>
          <p:cNvSpPr txBox="1"/>
          <p:nvPr/>
        </p:nvSpPr>
        <p:spPr>
          <a:xfrm>
            <a:off x="6019800" y="6096000"/>
            <a:ext cx="15720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 err="1" smtClean="0"/>
              <a:t>http://www.panacea-lr.eu</a:t>
            </a:r>
            <a:endParaRPr lang="en-US" sz="1000" i="1" dirty="0"/>
          </a:p>
        </p:txBody>
      </p:sp>
      <p:pic>
        <p:nvPicPr>
          <p:cNvPr id="6" name="Picture 5" descr="Screen Shot 2014-06-23 at 10.55.32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878371"/>
            <a:ext cx="6248400" cy="5101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74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20000"/>
    </mc:Choice>
    <mc:Fallback>
      <p:transition advClick="0" advTm="2000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</a:t>
            </a:r>
            <a:r>
              <a:rPr lang="en-US" dirty="0" smtClean="0"/>
              <a:t>NLP services </a:t>
            </a:r>
            <a:r>
              <a:rPr lang="en-US" dirty="0" smtClean="0"/>
              <a:t>in the </a:t>
            </a:r>
            <a:r>
              <a:rPr lang="en-US" dirty="0" smtClean="0"/>
              <a:t>‘</a:t>
            </a:r>
            <a:r>
              <a:rPr lang="en-US" i="1" dirty="0" smtClean="0"/>
              <a:t>CLARIN</a:t>
            </a:r>
            <a:r>
              <a:rPr lang="en-US" dirty="0" smtClean="0"/>
              <a:t>’ domain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Several </a:t>
            </a:r>
            <a:r>
              <a:rPr lang="en-US" dirty="0" smtClean="0">
                <a:hlinkClick r:id="rId2"/>
              </a:rPr>
              <a:t>services</a:t>
            </a:r>
            <a:r>
              <a:rPr lang="en-US" dirty="0" smtClean="0"/>
              <a:t> at </a:t>
            </a:r>
            <a:r>
              <a:rPr lang="en-US" dirty="0" smtClean="0">
                <a:hlinkClick r:id="rId3"/>
              </a:rPr>
              <a:t>LINDAT/CLARIN</a:t>
            </a:r>
            <a:r>
              <a:rPr lang="en-US" dirty="0" smtClean="0"/>
              <a:t> (Czech Republic), including </a:t>
            </a:r>
            <a:r>
              <a:rPr lang="en-US" dirty="0" err="1" smtClean="0">
                <a:hlinkClick r:id="rId4"/>
              </a:rPr>
              <a:t>Treex</a:t>
            </a:r>
            <a:r>
              <a:rPr lang="en-US" dirty="0" smtClean="0">
                <a:hlinkClick r:id="rId4"/>
              </a:rPr>
              <a:t>::Web </a:t>
            </a:r>
            <a:r>
              <a:rPr lang="en-US" dirty="0" smtClean="0"/>
              <a:t>(Czech, English)</a:t>
            </a:r>
          </a:p>
          <a:p>
            <a:r>
              <a:rPr lang="en-US" dirty="0" smtClean="0"/>
              <a:t>Several </a:t>
            </a:r>
            <a:r>
              <a:rPr lang="en-US" dirty="0" smtClean="0">
                <a:hlinkClick r:id="rId5"/>
              </a:rPr>
              <a:t>on-line services</a:t>
            </a:r>
            <a:r>
              <a:rPr lang="en-US" dirty="0" smtClean="0"/>
              <a:t> at </a:t>
            </a:r>
            <a:r>
              <a:rPr lang="en-US" dirty="0" smtClean="0">
                <a:hlinkClick r:id="rId6"/>
              </a:rPr>
              <a:t>CLARIN-DK</a:t>
            </a:r>
            <a:r>
              <a:rPr lang="en-US" dirty="0" smtClean="0"/>
              <a:t>, multiple languages</a:t>
            </a:r>
          </a:p>
          <a:p>
            <a:r>
              <a:rPr lang="en-US" dirty="0" smtClean="0"/>
              <a:t>Some </a:t>
            </a:r>
            <a:r>
              <a:rPr lang="en-US" dirty="0" smtClean="0">
                <a:hlinkClick r:id="rId7"/>
              </a:rPr>
              <a:t>services</a:t>
            </a:r>
            <a:r>
              <a:rPr lang="en-US" dirty="0" smtClean="0"/>
              <a:t> at CLARIN-PL (mainly for Polish)</a:t>
            </a:r>
            <a:endParaRPr lang="en-US" dirty="0" smtClean="0">
              <a:hlinkClick r:id="rId8"/>
            </a:endParaRPr>
          </a:p>
          <a:p>
            <a:r>
              <a:rPr lang="en-US" dirty="0" smtClean="0">
                <a:hlinkClick r:id="rId8"/>
              </a:rPr>
              <a:t>Language </a:t>
            </a:r>
            <a:r>
              <a:rPr lang="en-US" dirty="0">
                <a:hlinkClick r:id="rId8"/>
              </a:rPr>
              <a:t>Analysis Portal </a:t>
            </a:r>
            <a:r>
              <a:rPr lang="en-US" dirty="0"/>
              <a:t>by </a:t>
            </a:r>
            <a:r>
              <a:rPr lang="en-US" dirty="0">
                <a:hlinkClick r:id="rId9"/>
              </a:rPr>
              <a:t>CLARINO</a:t>
            </a:r>
            <a:r>
              <a:rPr lang="en-US" dirty="0"/>
              <a:t> (under development, mainly Norwegian)</a:t>
            </a:r>
          </a:p>
          <a:p>
            <a:r>
              <a:rPr lang="en-US" dirty="0" smtClean="0"/>
              <a:t>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29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752186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20000"/>
    </mc:Choice>
    <mc:Fallback>
      <p:transition advClick="0" advTm="20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sz="2800" b="1" dirty="0" smtClean="0"/>
              <a:t>Enrich your own resources (TTNWW)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Enrich your own resources (other applications)</a:t>
            </a: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Search in your own enriched resources (</a:t>
            </a:r>
            <a:r>
              <a:rPr lang="en-US" sz="2800" dirty="0" err="1" smtClean="0"/>
              <a:t>AutoSearch</a:t>
            </a:r>
            <a:r>
              <a:rPr lang="en-US" sz="2800" dirty="0" smtClean="0"/>
              <a:t>)</a:t>
            </a: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Search in your own enriched resources (</a:t>
            </a:r>
            <a:r>
              <a:rPr lang="en-US" sz="2800" dirty="0" err="1" smtClean="0"/>
              <a:t>PaQu</a:t>
            </a:r>
            <a:r>
              <a:rPr lang="en-US" sz="2800" dirty="0" smtClean="0"/>
              <a:t>)</a:t>
            </a: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 smtClean="0"/>
              <a:t>Conclusions</a:t>
            </a:r>
            <a:endParaRPr lang="en-US" sz="2800" dirty="0"/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800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3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938388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20000"/>
    </mc:Choice>
    <mc:Fallback>
      <p:transition advClick="0" advTm="2000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Enrich your own resources (TTNWW)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Enrich your own resources (other applications)</a:t>
            </a:r>
            <a:endParaRPr lang="en-US" sz="2800" dirty="0" smtClean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sz="2800" b="1" dirty="0" smtClean="0"/>
              <a:t>Search in your own enriched resources (</a:t>
            </a:r>
            <a:r>
              <a:rPr lang="en-US" sz="2800" b="1" dirty="0" err="1" smtClean="0"/>
              <a:t>AutoSearch</a:t>
            </a:r>
            <a:r>
              <a:rPr lang="en-US" sz="2800" b="1" dirty="0" smtClean="0"/>
              <a:t>)</a:t>
            </a:r>
            <a:endParaRPr lang="en-US" sz="2800" b="1" dirty="0" smtClean="0"/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Search in your own enriched resources (</a:t>
            </a:r>
            <a:r>
              <a:rPr lang="en-US" sz="2800" dirty="0" err="1" smtClean="0"/>
              <a:t>PaQu</a:t>
            </a:r>
            <a:r>
              <a:rPr lang="en-US" sz="2800" dirty="0" smtClean="0"/>
              <a:t>)</a:t>
            </a: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 smtClean="0"/>
              <a:t>Conclusions</a:t>
            </a:r>
            <a:endParaRPr lang="en-US" sz="2800" dirty="0"/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800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30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938388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20000"/>
    </mc:Choice>
    <mc:Fallback>
      <p:transition advClick="0" advTm="2000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&amp;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Enriching your data is fine but</a:t>
            </a:r>
          </a:p>
          <a:p>
            <a:r>
              <a:rPr lang="en-US" dirty="0" smtClean="0"/>
              <a:t>What will you do with a (large and complex) set of XML files?</a:t>
            </a:r>
          </a:p>
          <a:p>
            <a:r>
              <a:rPr lang="en-US" dirty="0" smtClean="0"/>
              <a:t>You need options to search in the data and to analyze the data</a:t>
            </a:r>
          </a:p>
          <a:p>
            <a:r>
              <a:rPr lang="en-US" dirty="0" smtClean="0"/>
              <a:t>Two projects running in NL</a:t>
            </a:r>
          </a:p>
          <a:p>
            <a:pPr lvl="1"/>
            <a:r>
              <a:rPr lang="en-US" dirty="0" err="1" smtClean="0"/>
              <a:t>AutoSearch</a:t>
            </a:r>
            <a:r>
              <a:rPr lang="en-US" dirty="0" smtClean="0"/>
              <a:t> (INL)</a:t>
            </a:r>
          </a:p>
          <a:p>
            <a:pPr lvl="1"/>
            <a:r>
              <a:rPr lang="en-US" dirty="0" err="1" smtClean="0"/>
              <a:t>PaQu</a:t>
            </a:r>
            <a:r>
              <a:rPr lang="en-US" dirty="0" smtClean="0"/>
              <a:t> (Groningen University)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31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726177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20000"/>
    </mc:Choice>
    <mc:Fallback>
      <p:transition advClick="0" advTm="2000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AutoSearch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(under development, available March 2015)</a:t>
            </a:r>
          </a:p>
          <a:p>
            <a:r>
              <a:rPr lang="en-US" dirty="0" smtClean="0"/>
              <a:t>For </a:t>
            </a:r>
            <a:r>
              <a:rPr lang="en-US" dirty="0" err="1" smtClean="0"/>
              <a:t>pos</a:t>
            </a:r>
            <a:r>
              <a:rPr lang="en-US" dirty="0" smtClean="0"/>
              <a:t>-tagged data</a:t>
            </a:r>
          </a:p>
          <a:p>
            <a:r>
              <a:rPr lang="en-US" dirty="0" smtClean="0"/>
              <a:t>Supported formats:</a:t>
            </a:r>
          </a:p>
          <a:p>
            <a:pPr lvl="1"/>
            <a:r>
              <a:rPr lang="en-US" dirty="0" err="1" smtClean="0">
                <a:hlinkClick r:id="rId2"/>
              </a:rPr>
              <a:t>FoLia</a:t>
            </a:r>
            <a:r>
              <a:rPr lang="en-US" dirty="0" smtClean="0"/>
              <a:t>  (Frog yields Folia format)</a:t>
            </a:r>
          </a:p>
          <a:p>
            <a:pPr lvl="1"/>
            <a:r>
              <a:rPr lang="en-US" dirty="0" smtClean="0">
                <a:hlinkClick r:id="rId3"/>
              </a:rPr>
              <a:t>TEI</a:t>
            </a:r>
            <a:r>
              <a:rPr lang="en-US" dirty="0" smtClean="0"/>
              <a:t> </a:t>
            </a:r>
          </a:p>
          <a:p>
            <a:r>
              <a:rPr lang="en-US" dirty="0" smtClean="0"/>
              <a:t>Search Interface: </a:t>
            </a:r>
            <a:r>
              <a:rPr lang="en-US" dirty="0" smtClean="0">
                <a:hlinkClick r:id="rId4"/>
              </a:rPr>
              <a:t>Corpus </a:t>
            </a:r>
            <a:r>
              <a:rPr lang="en-US" dirty="0" err="1" smtClean="0">
                <a:hlinkClick r:id="rId4"/>
              </a:rPr>
              <a:t>Hedendaags</a:t>
            </a:r>
            <a:r>
              <a:rPr lang="en-US" dirty="0" smtClean="0">
                <a:hlinkClick r:id="rId4"/>
              </a:rPr>
              <a:t> </a:t>
            </a:r>
            <a:r>
              <a:rPr lang="en-US" dirty="0" err="1" smtClean="0">
                <a:hlinkClick r:id="rId4"/>
              </a:rPr>
              <a:t>Nederlands</a:t>
            </a:r>
            <a:r>
              <a:rPr lang="en-US" dirty="0" smtClean="0"/>
              <a:t> (Corpus of Modern Dutch) interface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32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601775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20000"/>
    </mc:Choice>
    <mc:Fallback>
      <p:transition advClick="0" advTm="2000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80000"/>
              </a:lnSpc>
              <a:buNone/>
            </a:pPr>
            <a:endParaRPr lang="en-US" sz="2800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Corpus </a:t>
            </a:r>
            <a:r>
              <a:rPr lang="en-US" dirty="0" err="1" smtClean="0">
                <a:hlinkClick r:id="rId2"/>
              </a:rPr>
              <a:t>Hedendaags</a:t>
            </a:r>
            <a:r>
              <a:rPr lang="en-US" dirty="0" smtClean="0">
                <a:hlinkClick r:id="rId2"/>
              </a:rPr>
              <a:t> </a:t>
            </a:r>
            <a:r>
              <a:rPr lang="en-US" dirty="0" err="1" smtClean="0">
                <a:hlinkClick r:id="rId2"/>
              </a:rPr>
              <a:t>Nederlands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33</a:t>
            </a:fld>
            <a:endParaRPr lang="en-GB" noProof="0" dirty="0"/>
          </a:p>
        </p:txBody>
      </p:sp>
      <p:pic>
        <p:nvPicPr>
          <p:cNvPr id="2" name="Picture 1" descr="Corpus Hedendaags Nederlands search - Mozilla Firefox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662"/>
            <a:ext cx="9144000" cy="5197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219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20000"/>
    </mc:Choice>
    <mc:Fallback>
      <p:transition advClick="0" advTm="2000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Enrich your own resources (TTNWW)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Enrich your own resources (other applications)</a:t>
            </a: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Search in your own enriched resources (</a:t>
            </a:r>
            <a:r>
              <a:rPr lang="en-US" sz="2800" dirty="0" err="1" smtClean="0"/>
              <a:t>AutoSearch</a:t>
            </a:r>
            <a:r>
              <a:rPr lang="en-US" sz="2800" dirty="0" smtClean="0"/>
              <a:t>)</a:t>
            </a:r>
            <a:endParaRPr lang="en-US" sz="2800" dirty="0" smtClean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sz="2800" b="1" dirty="0" smtClean="0"/>
              <a:t>Search in your own enriched resources (</a:t>
            </a:r>
            <a:r>
              <a:rPr lang="en-US" sz="2800" b="1" dirty="0" err="1" smtClean="0"/>
              <a:t>PaQu</a:t>
            </a:r>
            <a:r>
              <a:rPr lang="en-US" sz="2800" b="1" dirty="0" smtClean="0"/>
              <a:t>)</a:t>
            </a:r>
            <a:endParaRPr lang="en-US" sz="2800" b="1" dirty="0"/>
          </a:p>
          <a:p>
            <a:pPr>
              <a:lnSpc>
                <a:spcPct val="80000"/>
              </a:lnSpc>
            </a:pPr>
            <a:r>
              <a:rPr lang="en-US" sz="2800" dirty="0" smtClean="0"/>
              <a:t>Conclusions</a:t>
            </a:r>
            <a:endParaRPr lang="en-US" sz="2800" dirty="0"/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800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34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938388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20000"/>
    </mc:Choice>
    <mc:Fallback>
      <p:transition advClick="0" advTm="2000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hlinkClick r:id="rId2"/>
              </a:rPr>
              <a:t>PaQu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under development</a:t>
            </a:r>
          </a:p>
          <a:p>
            <a:pPr lvl="1"/>
            <a:r>
              <a:rPr lang="en-US" dirty="0" smtClean="0"/>
              <a:t>available July 2015</a:t>
            </a:r>
          </a:p>
          <a:p>
            <a:pPr lvl="1"/>
            <a:r>
              <a:rPr lang="en-US" dirty="0" smtClean="0"/>
              <a:t>Preliminary version available now!</a:t>
            </a:r>
          </a:p>
          <a:p>
            <a:r>
              <a:rPr lang="en-US" dirty="0" smtClean="0"/>
              <a:t>For fully parsed data</a:t>
            </a:r>
          </a:p>
          <a:p>
            <a:r>
              <a:rPr lang="en-US" dirty="0" smtClean="0"/>
              <a:t>Supported formats:</a:t>
            </a:r>
          </a:p>
          <a:p>
            <a:pPr lvl="1"/>
            <a:r>
              <a:rPr lang="en-US" dirty="0" smtClean="0">
                <a:hlinkClick r:id="rId3"/>
              </a:rPr>
              <a:t>LASSY XML </a:t>
            </a:r>
            <a:r>
              <a:rPr lang="en-US" dirty="0" smtClean="0"/>
              <a:t>(yielded by TTNWW)</a:t>
            </a:r>
          </a:p>
          <a:p>
            <a:pPr lvl="1"/>
            <a:r>
              <a:rPr lang="en-US" dirty="0" smtClean="0"/>
              <a:t>Plain text (and </a:t>
            </a:r>
            <a:r>
              <a:rPr lang="en-US" dirty="0" err="1" smtClean="0"/>
              <a:t>PaQu</a:t>
            </a:r>
            <a:r>
              <a:rPr lang="en-US" dirty="0" smtClean="0"/>
              <a:t> does the parsing)</a:t>
            </a:r>
          </a:p>
          <a:p>
            <a:r>
              <a:rPr lang="en-US" dirty="0" smtClean="0"/>
              <a:t>Search Interface: </a:t>
            </a:r>
            <a:r>
              <a:rPr lang="en-US" dirty="0" smtClean="0">
                <a:hlinkClick r:id="rId4"/>
              </a:rPr>
              <a:t>Groningen Word Relations Interface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35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258693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20000"/>
    </mc:Choice>
    <mc:Fallback>
      <p:transition advClick="0" advTm="2000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hlinkClick r:id="rId2"/>
              </a:rPr>
              <a:t>PaQu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Small Experiment:</a:t>
            </a:r>
          </a:p>
          <a:p>
            <a:pPr lvl="1"/>
            <a:r>
              <a:rPr lang="en-US" dirty="0" smtClean="0"/>
              <a:t>I selected the child-directed sentences containing </a:t>
            </a:r>
            <a:r>
              <a:rPr lang="en-US" i="1" dirty="0" smtClean="0"/>
              <a:t>heel,</a:t>
            </a:r>
            <a:r>
              <a:rPr lang="en-US" dirty="0" smtClean="0"/>
              <a:t> </a:t>
            </a:r>
            <a:r>
              <a:rPr lang="en-US" i="1" dirty="0" smtClean="0"/>
              <a:t>erg, </a:t>
            </a:r>
            <a:r>
              <a:rPr lang="en-US" i="1" dirty="0" err="1" smtClean="0"/>
              <a:t>zeer</a:t>
            </a:r>
            <a:r>
              <a:rPr lang="en-US" dirty="0" smtClean="0"/>
              <a:t> from the CHILDES Van </a:t>
            </a:r>
            <a:r>
              <a:rPr lang="en-US" dirty="0" err="1" smtClean="0"/>
              <a:t>Kampen</a:t>
            </a:r>
            <a:r>
              <a:rPr lang="en-US" dirty="0" smtClean="0"/>
              <a:t> corpus</a:t>
            </a:r>
          </a:p>
          <a:p>
            <a:pPr lvl="1"/>
            <a:r>
              <a:rPr lang="en-US" dirty="0" smtClean="0"/>
              <a:t>Cleaned the text from annotations by a script</a:t>
            </a:r>
          </a:p>
          <a:p>
            <a:pPr lvl="1"/>
            <a:r>
              <a:rPr lang="en-US" dirty="0" smtClean="0"/>
              <a:t>Loaded them to </a:t>
            </a:r>
            <a:r>
              <a:rPr lang="en-US" dirty="0" err="1" smtClean="0"/>
              <a:t>PaQu</a:t>
            </a:r>
            <a:r>
              <a:rPr lang="en-US" dirty="0" smtClean="0"/>
              <a:t>, and did an analysis.</a:t>
            </a:r>
          </a:p>
          <a:p>
            <a:pPr lvl="1"/>
            <a:r>
              <a:rPr lang="en-US" dirty="0" smtClean="0"/>
              <a:t>Made a comparison with my manual annotation (see third lecture on the first day)- for the </a:t>
            </a:r>
            <a:r>
              <a:rPr lang="en-US" i="1" dirty="0" smtClean="0"/>
              <a:t>mod</a:t>
            </a:r>
            <a:r>
              <a:rPr lang="en-US" dirty="0" smtClean="0"/>
              <a:t> relation only.</a:t>
            </a:r>
            <a:endParaRPr lang="en-US" i="1" dirty="0" smtClean="0"/>
          </a:p>
          <a:p>
            <a:pPr lvl="1"/>
            <a:r>
              <a:rPr lang="en-US" dirty="0" smtClean="0"/>
              <a:t>Extended the manual annotation to cover multiple instances in one sentence (445 -&gt; 452)</a:t>
            </a:r>
          </a:p>
          <a:p>
            <a:pPr lvl="1"/>
            <a:r>
              <a:rPr lang="en-US" dirty="0" smtClean="0"/>
              <a:t>After comparison, I corrected the errors in my manual annotation (</a:t>
            </a:r>
            <a:r>
              <a:rPr lang="en-US" i="1" dirty="0" smtClean="0"/>
              <a:t>revised manual annotation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36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99175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20000"/>
    </mc:Choice>
    <mc:Fallback>
      <p:transition advClick="0" advTm="2000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hlinkClick r:id="rId2"/>
              </a:rPr>
              <a:t>PaQu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37</a:t>
            </a:fld>
            <a:endParaRPr lang="en-GB" noProof="0" dirty="0"/>
          </a:p>
        </p:txBody>
      </p:sp>
      <p:pic>
        <p:nvPicPr>
          <p:cNvPr id="6" name="Picture 5" descr="PaQu - Mozilla Firefox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662"/>
            <a:ext cx="9144000" cy="5485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515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20000"/>
    </mc:Choice>
    <mc:Fallback>
      <p:transition advClick="0" advTm="2000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hlinkClick r:id="rId2"/>
              </a:rPr>
              <a:t>PaQu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38</a:t>
            </a:fld>
            <a:endParaRPr lang="en-GB" noProof="0" dirty="0"/>
          </a:p>
        </p:txBody>
      </p:sp>
      <p:pic>
        <p:nvPicPr>
          <p:cNvPr id="6" name="Picture 5" descr="PaQu - Mozilla Firefox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662"/>
            <a:ext cx="9144000" cy="512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540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20000"/>
    </mc:Choice>
    <mc:Fallback>
      <p:transition advClick="0" advTm="2000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hlinkClick r:id="rId2"/>
              </a:rPr>
              <a:t>PaQu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Comparison </a:t>
            </a:r>
            <a:r>
              <a:rPr lang="en-US" dirty="0" err="1" smtClean="0"/>
              <a:t>Alpino</a:t>
            </a:r>
            <a:r>
              <a:rPr lang="en-US" dirty="0" smtClean="0"/>
              <a:t> v. Manual v. </a:t>
            </a:r>
            <a:r>
              <a:rPr lang="en-US" dirty="0"/>
              <a:t>R</a:t>
            </a:r>
            <a:r>
              <a:rPr lang="en-US" dirty="0" smtClean="0"/>
              <a:t>evised: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39</a:t>
            </a:fld>
            <a:endParaRPr lang="en-GB" noProof="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3504057"/>
              </p:ext>
            </p:extLst>
          </p:nvPr>
        </p:nvGraphicFramePr>
        <p:xfrm>
          <a:off x="1043608" y="2276872"/>
          <a:ext cx="60960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Case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 smtClean="0"/>
                        <a:t>Alpino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Manual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Revised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Mod</a:t>
                      </a:r>
                      <a:r>
                        <a:rPr lang="nl-NL" dirty="0" smtClean="0"/>
                        <a:t> </a:t>
                      </a:r>
                      <a:r>
                        <a:rPr lang="nl-NL" dirty="0" err="1" smtClean="0"/>
                        <a:t>adj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 smtClean="0"/>
                        <a:t>394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428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426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Mod</a:t>
                      </a:r>
                      <a:r>
                        <a:rPr lang="nl-NL" dirty="0" smtClean="0"/>
                        <a:t> </a:t>
                      </a:r>
                      <a:r>
                        <a:rPr lang="nl-NL" dirty="0" err="1" smtClean="0"/>
                        <a:t>vnw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 smtClean="0"/>
                        <a:t>23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--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--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Mod</a:t>
                      </a:r>
                      <a:r>
                        <a:rPr lang="nl-NL" dirty="0" smtClean="0"/>
                        <a:t> </a:t>
                      </a:r>
                      <a:r>
                        <a:rPr lang="nl-NL" dirty="0" err="1" smtClean="0"/>
                        <a:t>bw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 smtClean="0"/>
                        <a:t>18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--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--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Mod</a:t>
                      </a:r>
                      <a:r>
                        <a:rPr lang="nl-NL" dirty="0" smtClean="0"/>
                        <a:t> 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 smtClean="0"/>
                        <a:t>14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10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Mod</a:t>
                      </a:r>
                      <a:r>
                        <a:rPr lang="nl-NL" dirty="0" smtClean="0"/>
                        <a:t> </a:t>
                      </a:r>
                      <a:r>
                        <a:rPr lang="nl-NL" dirty="0" err="1" smtClean="0"/>
                        <a:t>ww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 smtClean="0"/>
                        <a:t>2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2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Mod</a:t>
                      </a:r>
                      <a:r>
                        <a:rPr lang="nl-NL" dirty="0" smtClean="0"/>
                        <a:t> </a:t>
                      </a:r>
                      <a:r>
                        <a:rPr lang="nl-NL" dirty="0" err="1" smtClean="0"/>
                        <a:t>vz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 smtClean="0"/>
                        <a:t>1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0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Predet</a:t>
                      </a:r>
                      <a:r>
                        <a:rPr lang="nl-NL" dirty="0" smtClean="0"/>
                        <a:t> 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 smtClean="0"/>
                        <a:t>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2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predicative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 smtClean="0"/>
                        <a:t>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7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8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unclear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dirty="0" smtClean="0"/>
                        <a:t>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4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5</a:t>
                      </a:r>
                      <a:endParaRPr lang="nl-NL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9129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20000"/>
    </mc:Choice>
    <mc:Fallback>
      <p:transition advClick="0" advTm="20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TTNWW</a:t>
            </a:r>
          </a:p>
          <a:p>
            <a:pPr lvl="1">
              <a:lnSpc>
                <a:spcPct val="80000"/>
              </a:lnSpc>
            </a:pPr>
            <a:r>
              <a:rPr lang="en-US" sz="2400" i="1" dirty="0"/>
              <a:t>TST tools </a:t>
            </a:r>
            <a:r>
              <a:rPr lang="en-US" sz="2400" i="1" dirty="0" err="1"/>
              <a:t>voor</a:t>
            </a:r>
            <a:r>
              <a:rPr lang="en-US" sz="2400" i="1" dirty="0"/>
              <a:t> het </a:t>
            </a:r>
            <a:r>
              <a:rPr lang="en-US" sz="2400" i="1" dirty="0" err="1"/>
              <a:t>Nederlands</a:t>
            </a:r>
            <a:r>
              <a:rPr lang="en-US" sz="2400" i="1" dirty="0"/>
              <a:t> </a:t>
            </a:r>
            <a:r>
              <a:rPr lang="en-US" sz="2400" i="1" dirty="0" err="1"/>
              <a:t>als</a:t>
            </a:r>
            <a:r>
              <a:rPr lang="en-US" sz="2400" i="1" dirty="0"/>
              <a:t> </a:t>
            </a:r>
            <a:r>
              <a:rPr lang="en-US" sz="2400" i="1" dirty="0" err="1"/>
              <a:t>Webservices</a:t>
            </a:r>
            <a:r>
              <a:rPr lang="en-US" sz="2400" i="1" dirty="0"/>
              <a:t> in </a:t>
            </a:r>
            <a:r>
              <a:rPr lang="en-US" sz="2400" i="1" dirty="0" err="1"/>
              <a:t>een</a:t>
            </a:r>
            <a:r>
              <a:rPr lang="en-US" sz="2400" i="1" dirty="0"/>
              <a:t> </a:t>
            </a:r>
            <a:r>
              <a:rPr lang="en-US" sz="2400" i="1" dirty="0" smtClean="0"/>
              <a:t>Workflow </a:t>
            </a:r>
            <a:r>
              <a:rPr lang="en-US" sz="2400" dirty="0" smtClean="0"/>
              <a:t>(LST Tools for Dutch as web services in a work flow)</a:t>
            </a:r>
          </a:p>
          <a:p>
            <a:pPr lvl="1"/>
            <a:r>
              <a:rPr lang="en-US" dirty="0" smtClean="0"/>
              <a:t>Goal: to </a:t>
            </a:r>
            <a:r>
              <a:rPr lang="en-US" dirty="0"/>
              <a:t>make existing components </a:t>
            </a:r>
            <a:r>
              <a:rPr lang="en-US" dirty="0" smtClean="0"/>
              <a:t>for Dutch from </a:t>
            </a:r>
            <a:r>
              <a:rPr lang="en-US" dirty="0"/>
              <a:t>previous </a:t>
            </a:r>
            <a:r>
              <a:rPr lang="en-US" dirty="0" smtClean="0"/>
              <a:t>projects (</a:t>
            </a:r>
            <a:r>
              <a:rPr lang="en-US" i="1" dirty="0" smtClean="0"/>
              <a:t>inter alia</a:t>
            </a:r>
            <a:r>
              <a:rPr lang="en-US" dirty="0" smtClean="0"/>
              <a:t> CGN </a:t>
            </a:r>
            <a:r>
              <a:rPr lang="en-US" dirty="0"/>
              <a:t>and STEVIN) available as web services and combine them into </a:t>
            </a:r>
            <a:r>
              <a:rPr lang="en-US" dirty="0" smtClean="0"/>
              <a:t>work flows </a:t>
            </a:r>
            <a:r>
              <a:rPr lang="en-US" dirty="0"/>
              <a:t>for use by HSS researchers with little or no technical background. </a:t>
            </a:r>
            <a:endParaRPr lang="en-US" dirty="0" smtClean="0"/>
          </a:p>
          <a:p>
            <a:pPr lvl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800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TTNWW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4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56566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20000"/>
    </mc:Choice>
    <mc:Fallback>
      <p:transition advClick="0" advTm="2000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hlinkClick r:id="rId2"/>
              </a:rPr>
              <a:t>PaQu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Comparison </a:t>
            </a:r>
            <a:r>
              <a:rPr lang="en-US" dirty="0" err="1" smtClean="0"/>
              <a:t>Alpino</a:t>
            </a:r>
            <a:r>
              <a:rPr lang="en-US" dirty="0" smtClean="0"/>
              <a:t> v. Manual: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40</a:t>
            </a:fld>
            <a:endParaRPr lang="en-GB" noProof="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6394512"/>
              </p:ext>
            </p:extLst>
          </p:nvPr>
        </p:nvGraphicFramePr>
        <p:xfrm>
          <a:off x="827584" y="2276872"/>
          <a:ext cx="7982892" cy="402254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94124"/>
                <a:gridCol w="1641433"/>
                <a:gridCol w="648939"/>
                <a:gridCol w="858888"/>
                <a:gridCol w="515332"/>
                <a:gridCol w="763456"/>
                <a:gridCol w="629850"/>
                <a:gridCol w="1130870"/>
              </a:tblGrid>
              <a:tr h="630173"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b="1" u="none" strike="noStrike" dirty="0" err="1">
                          <a:effectLst/>
                          <a:latin typeface="+mj-lt"/>
                        </a:rPr>
                        <a:t>Count</a:t>
                      </a:r>
                      <a:r>
                        <a:rPr lang="nl-NL" sz="1800" b="1" u="none" strike="noStrike" dirty="0">
                          <a:effectLst/>
                          <a:latin typeface="+mj-lt"/>
                        </a:rPr>
                        <a:t> of </a:t>
                      </a:r>
                      <a:r>
                        <a:rPr lang="nl-NL" sz="1800" b="1" u="none" strike="noStrike" dirty="0" err="1">
                          <a:effectLst/>
                          <a:latin typeface="+mj-lt"/>
                        </a:rPr>
                        <a:t>examples</a:t>
                      </a:r>
                      <a:endParaRPr lang="nl-NL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b="1" u="none" strike="noStrike">
                          <a:effectLst/>
                          <a:latin typeface="+mj-lt"/>
                        </a:rPr>
                        <a:t>Column Labels</a:t>
                      </a:r>
                      <a:endParaRPr lang="nl-NL" sz="18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8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8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8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8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8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8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424047"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b="1" u="none" strike="noStrike">
                          <a:effectLst/>
                          <a:latin typeface="+mj-lt"/>
                        </a:rPr>
                        <a:t>Row Labels</a:t>
                      </a:r>
                      <a:endParaRPr lang="nl-NL" sz="18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b="1" u="none" strike="noStrike" dirty="0" err="1">
                          <a:effectLst/>
                          <a:latin typeface="+mj-lt"/>
                        </a:rPr>
                        <a:t>Amod</a:t>
                      </a:r>
                      <a:endParaRPr lang="nl-NL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b="1" u="none" strike="noStrike">
                          <a:effectLst/>
                          <a:latin typeface="+mj-lt"/>
                        </a:rPr>
                        <a:t>Nmod</a:t>
                      </a:r>
                      <a:endParaRPr lang="nl-NL" sz="18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b="1" u="none" strike="noStrike">
                          <a:effectLst/>
                          <a:latin typeface="+mj-lt"/>
                        </a:rPr>
                        <a:t>NpreDet</a:t>
                      </a:r>
                      <a:endParaRPr lang="nl-NL" sz="18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b="1" u="none" strike="noStrike">
                          <a:effectLst/>
                          <a:latin typeface="+mj-lt"/>
                        </a:rPr>
                        <a:t>pred</a:t>
                      </a:r>
                      <a:endParaRPr lang="nl-NL" sz="18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b="1" u="none" strike="noStrike">
                          <a:effectLst/>
                          <a:latin typeface="+mj-lt"/>
                        </a:rPr>
                        <a:t>unclear</a:t>
                      </a:r>
                      <a:endParaRPr lang="nl-NL" sz="18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b="1" u="none" strike="noStrike">
                          <a:effectLst/>
                          <a:latin typeface="+mj-lt"/>
                        </a:rPr>
                        <a:t>Vmod</a:t>
                      </a:r>
                      <a:endParaRPr lang="nl-NL" sz="18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b="1" u="none" strike="noStrike" dirty="0">
                          <a:effectLst/>
                          <a:latin typeface="+mj-lt"/>
                        </a:rPr>
                        <a:t>Grand Total</a:t>
                      </a:r>
                      <a:endParaRPr lang="nl-NL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424047"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u="none" strike="noStrike">
                          <a:effectLst/>
                          <a:latin typeface="+mj-lt"/>
                        </a:rPr>
                        <a:t>Amod</a:t>
                      </a:r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800" u="none" strike="noStrike">
                          <a:effectLst/>
                          <a:latin typeface="+mj-lt"/>
                        </a:rPr>
                        <a:t>387</a:t>
                      </a:r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800" u="none" strike="noStrike">
                          <a:effectLst/>
                          <a:latin typeface="+mj-lt"/>
                        </a:rPr>
                        <a:t>1</a:t>
                      </a:r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800" u="none" strike="noStrike">
                          <a:effectLst/>
                          <a:latin typeface="+mj-lt"/>
                        </a:rPr>
                        <a:t>6</a:t>
                      </a:r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800" u="none" strike="noStrike">
                          <a:effectLst/>
                          <a:latin typeface="+mj-lt"/>
                        </a:rPr>
                        <a:t>4</a:t>
                      </a:r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800" b="1" u="none" strike="noStrike">
                          <a:effectLst/>
                          <a:latin typeface="+mj-lt"/>
                        </a:rPr>
                        <a:t>398</a:t>
                      </a:r>
                      <a:endParaRPr lang="nl-NL" sz="18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424047"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u="none" strike="noStrike">
                          <a:effectLst/>
                          <a:latin typeface="+mj-lt"/>
                        </a:rPr>
                        <a:t>Bwmod</a:t>
                      </a:r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800" u="none" strike="noStrike">
                          <a:effectLst/>
                          <a:latin typeface="+mj-lt"/>
                        </a:rPr>
                        <a:t>16</a:t>
                      </a:r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800" u="none" strike="noStrike">
                          <a:effectLst/>
                          <a:latin typeface="+mj-lt"/>
                        </a:rPr>
                        <a:t>1</a:t>
                      </a:r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800" b="1" u="none" strike="noStrike">
                          <a:effectLst/>
                          <a:latin typeface="+mj-lt"/>
                        </a:rPr>
                        <a:t>17</a:t>
                      </a:r>
                      <a:endParaRPr lang="nl-NL" sz="18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424047"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u="none" strike="noStrike">
                          <a:effectLst/>
                          <a:latin typeface="+mj-lt"/>
                        </a:rPr>
                        <a:t>Nmod</a:t>
                      </a:r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800" u="none" strike="noStrike">
                          <a:effectLst/>
                          <a:latin typeface="+mj-lt"/>
                        </a:rPr>
                        <a:t>6</a:t>
                      </a:r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800" u="none" strike="noStrike">
                          <a:effectLst/>
                          <a:latin typeface="+mj-lt"/>
                        </a:rPr>
                        <a:t>6</a:t>
                      </a:r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800" u="none" strike="noStrike">
                          <a:effectLst/>
                          <a:latin typeface="+mj-lt"/>
                        </a:rPr>
                        <a:t>1</a:t>
                      </a:r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800" b="1" u="none" strike="noStrike">
                          <a:effectLst/>
                          <a:latin typeface="+mj-lt"/>
                        </a:rPr>
                        <a:t>13</a:t>
                      </a:r>
                      <a:endParaRPr lang="nl-NL" sz="18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424047"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u="none" strike="noStrike">
                          <a:effectLst/>
                          <a:latin typeface="+mj-lt"/>
                        </a:rPr>
                        <a:t>Vmod</a:t>
                      </a:r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800" u="none" strike="noStrike">
                          <a:effectLst/>
                          <a:latin typeface="+mj-lt"/>
                        </a:rPr>
                        <a:t>2</a:t>
                      </a:r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800" b="1" u="none" strike="noStrike">
                          <a:effectLst/>
                          <a:latin typeface="+mj-lt"/>
                        </a:rPr>
                        <a:t>2</a:t>
                      </a:r>
                      <a:endParaRPr lang="nl-NL" sz="18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424047"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u="none" strike="noStrike">
                          <a:effectLst/>
                          <a:latin typeface="+mj-lt"/>
                        </a:rPr>
                        <a:t>VNWmod</a:t>
                      </a:r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800" u="none" strike="noStrike">
                          <a:effectLst/>
                          <a:latin typeface="+mj-lt"/>
                        </a:rPr>
                        <a:t>17</a:t>
                      </a:r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800" u="none" strike="noStrike">
                          <a:effectLst/>
                          <a:latin typeface="+mj-lt"/>
                        </a:rPr>
                        <a:t>3</a:t>
                      </a:r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800" u="none" strike="noStrike">
                          <a:effectLst/>
                          <a:latin typeface="+mj-lt"/>
                        </a:rPr>
                        <a:t>1</a:t>
                      </a:r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800" b="1" u="none" strike="noStrike">
                          <a:effectLst/>
                          <a:latin typeface="+mj-lt"/>
                        </a:rPr>
                        <a:t>21</a:t>
                      </a:r>
                      <a:endParaRPr lang="nl-NL" sz="18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424047"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u="none" strike="noStrike">
                          <a:effectLst/>
                          <a:latin typeface="+mj-lt"/>
                        </a:rPr>
                        <a:t>Vzmod</a:t>
                      </a:r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800" u="none" strike="noStrike">
                          <a:effectLst/>
                          <a:latin typeface="+mj-lt"/>
                        </a:rPr>
                        <a:t>1</a:t>
                      </a:r>
                      <a:endParaRPr lang="nl-NL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800" b="1" u="none" strike="noStrike">
                          <a:effectLst/>
                          <a:latin typeface="+mj-lt"/>
                        </a:rPr>
                        <a:t>1</a:t>
                      </a:r>
                      <a:endParaRPr lang="nl-NL" sz="18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424047">
                <a:tc>
                  <a:txBody>
                    <a:bodyPr/>
                    <a:lstStyle/>
                    <a:p>
                      <a:pPr algn="l" fontAlgn="b"/>
                      <a:r>
                        <a:rPr lang="nl-NL" sz="1800" b="1" u="none" strike="noStrike" dirty="0">
                          <a:effectLst/>
                          <a:latin typeface="+mj-lt"/>
                        </a:rPr>
                        <a:t>Grand Total</a:t>
                      </a:r>
                      <a:endParaRPr lang="nl-NL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800" b="1" u="none" strike="noStrike">
                          <a:effectLst/>
                          <a:latin typeface="+mj-lt"/>
                        </a:rPr>
                        <a:t>428</a:t>
                      </a:r>
                      <a:endParaRPr lang="nl-NL" sz="18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800" b="1" u="none" strike="noStrike">
                          <a:effectLst/>
                          <a:latin typeface="+mj-lt"/>
                        </a:rPr>
                        <a:t>10</a:t>
                      </a:r>
                      <a:endParaRPr lang="nl-NL" sz="18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800" b="1" u="none" strike="noStrike">
                          <a:effectLst/>
                          <a:latin typeface="+mj-lt"/>
                        </a:rPr>
                        <a:t>1</a:t>
                      </a:r>
                      <a:endParaRPr lang="nl-NL" sz="18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800" b="1" u="none" strike="noStrike">
                          <a:effectLst/>
                          <a:latin typeface="+mj-lt"/>
                        </a:rPr>
                        <a:t>7</a:t>
                      </a:r>
                      <a:endParaRPr lang="nl-NL" sz="18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800" b="1" u="none" strike="noStrike">
                          <a:effectLst/>
                          <a:latin typeface="+mj-lt"/>
                        </a:rPr>
                        <a:t>4</a:t>
                      </a:r>
                      <a:endParaRPr lang="nl-NL" sz="18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800" b="1" u="none" strike="noStrike">
                          <a:effectLst/>
                          <a:latin typeface="+mj-lt"/>
                        </a:rPr>
                        <a:t>2</a:t>
                      </a:r>
                      <a:endParaRPr lang="nl-NL" sz="18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800" b="1" u="none" strike="noStrike" dirty="0">
                          <a:effectLst/>
                          <a:latin typeface="+mj-lt"/>
                        </a:rPr>
                        <a:t>452</a:t>
                      </a:r>
                      <a:endParaRPr lang="nl-NL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8643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20000"/>
    </mc:Choice>
    <mc:Fallback>
      <p:transition advClick="0" advTm="20000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hlinkClick r:id="rId2"/>
              </a:rPr>
              <a:t>PaQu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41</a:t>
            </a:fld>
            <a:endParaRPr lang="en-GB" noProof="0" dirty="0"/>
          </a:p>
        </p:txBody>
      </p:sp>
      <p:pic>
        <p:nvPicPr>
          <p:cNvPr id="5" name="Picture 4" descr="PaQu - Mozilla Firefox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662"/>
            <a:ext cx="9144000" cy="512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855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20000"/>
    </mc:Choice>
    <mc:Fallback>
      <p:transition advClick="0" advTm="2000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hlinkClick r:id="rId2"/>
              </a:rPr>
              <a:t>PaQu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42</a:t>
            </a:fld>
            <a:endParaRPr lang="en-GB" noProof="0" dirty="0"/>
          </a:p>
        </p:txBody>
      </p:sp>
      <p:pic>
        <p:nvPicPr>
          <p:cNvPr id="6" name="Picture 5" descr="PaQu - Mozilla Firefox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662"/>
            <a:ext cx="9144000" cy="512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585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20000"/>
    </mc:Choice>
    <mc:Fallback>
      <p:transition advClick="0" advTm="20000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hlinkClick r:id="rId2"/>
              </a:rPr>
              <a:t>PaQu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Accuracy </a:t>
            </a:r>
            <a:r>
              <a:rPr lang="en-US" dirty="0" err="1" smtClean="0"/>
              <a:t>Alpino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TolAlpino</a:t>
            </a:r>
            <a:r>
              <a:rPr lang="en-US" dirty="0" smtClean="0"/>
              <a:t> = </a:t>
            </a:r>
            <a:r>
              <a:rPr lang="en-US" dirty="0" err="1" smtClean="0"/>
              <a:t>VNWmod</a:t>
            </a:r>
            <a:r>
              <a:rPr lang="en-US" dirty="0" smtClean="0"/>
              <a:t> and </a:t>
            </a:r>
            <a:r>
              <a:rPr lang="en-US" dirty="0" err="1" smtClean="0"/>
              <a:t>BWmod</a:t>
            </a:r>
            <a:r>
              <a:rPr lang="en-US" dirty="0" smtClean="0"/>
              <a:t> counted as </a:t>
            </a:r>
            <a:r>
              <a:rPr lang="en-US" dirty="0" err="1" smtClean="0"/>
              <a:t>Amod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43</a:t>
            </a:fld>
            <a:endParaRPr lang="en-GB" noProof="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6523577"/>
              </p:ext>
            </p:extLst>
          </p:nvPr>
        </p:nvGraphicFramePr>
        <p:xfrm>
          <a:off x="1691680" y="3140968"/>
          <a:ext cx="5400600" cy="26910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00399"/>
                <a:gridCol w="1800201"/>
              </a:tblGrid>
              <a:tr h="731294">
                <a:tc>
                  <a:txBody>
                    <a:bodyPr/>
                    <a:lstStyle/>
                    <a:p>
                      <a:pPr algn="l" fontAlgn="b"/>
                      <a:r>
                        <a:rPr lang="nl-NL" sz="3200" u="none" strike="noStrike" dirty="0">
                          <a:effectLst/>
                        </a:rPr>
                        <a:t>Alpino v Manual</a:t>
                      </a:r>
                      <a:endParaRPr lang="nl-NL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3200" u="none" strike="noStrike" dirty="0" smtClean="0">
                          <a:effectLst/>
                        </a:rPr>
                        <a:t>0,87</a:t>
                      </a:r>
                      <a:endParaRPr lang="nl-NL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54390">
                <a:tc>
                  <a:txBody>
                    <a:bodyPr/>
                    <a:lstStyle/>
                    <a:p>
                      <a:pPr algn="l" fontAlgn="b"/>
                      <a:r>
                        <a:rPr lang="nl-NL" sz="3200" u="none" strike="noStrike">
                          <a:effectLst/>
                        </a:rPr>
                        <a:t>Alpino v Revised</a:t>
                      </a:r>
                      <a:endParaRPr lang="nl-NL" sz="3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3200" u="none" strike="noStrike" dirty="0" smtClean="0">
                          <a:effectLst/>
                        </a:rPr>
                        <a:t>0,88</a:t>
                      </a:r>
                      <a:endParaRPr lang="nl-NL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731294">
                <a:tc>
                  <a:txBody>
                    <a:bodyPr/>
                    <a:lstStyle/>
                    <a:p>
                      <a:pPr algn="l" fontAlgn="b"/>
                      <a:r>
                        <a:rPr lang="nl-NL" sz="3200" u="none" strike="noStrike">
                          <a:effectLst/>
                        </a:rPr>
                        <a:t>TolAlpino v manual</a:t>
                      </a:r>
                      <a:endParaRPr lang="nl-NL" sz="3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3200" u="none" strike="noStrike" dirty="0" smtClean="0">
                          <a:effectLst/>
                        </a:rPr>
                        <a:t>0,94</a:t>
                      </a:r>
                      <a:endParaRPr lang="nl-NL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731294">
                <a:tc>
                  <a:txBody>
                    <a:bodyPr/>
                    <a:lstStyle/>
                    <a:p>
                      <a:pPr algn="l" fontAlgn="b"/>
                      <a:r>
                        <a:rPr lang="nl-NL" sz="3200" u="none" strike="noStrike">
                          <a:effectLst/>
                        </a:rPr>
                        <a:t>TolAlpino v revised</a:t>
                      </a:r>
                      <a:endParaRPr lang="nl-NL" sz="3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3200" u="none" strike="noStrike" dirty="0" smtClean="0">
                          <a:effectLst/>
                        </a:rPr>
                        <a:t>0,96</a:t>
                      </a:r>
                      <a:endParaRPr lang="nl-NL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6604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20000"/>
    </mc:Choice>
    <mc:Fallback>
      <p:transition advClick="0" advTm="2000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hlinkClick r:id="rId2"/>
              </a:rPr>
              <a:t>PaQu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Initial Experiment is promising</a:t>
            </a:r>
          </a:p>
          <a:p>
            <a:pPr lvl="1"/>
            <a:r>
              <a:rPr lang="en-US" dirty="0" smtClean="0"/>
              <a:t>Automatic parsing gives reasonable results for a small experiment involving CHILDES data</a:t>
            </a:r>
          </a:p>
          <a:p>
            <a:pPr lvl="2"/>
            <a:r>
              <a:rPr lang="en-US" dirty="0" smtClean="0"/>
              <a:t>But it concerns adult speech</a:t>
            </a:r>
          </a:p>
          <a:p>
            <a:pPr lvl="2"/>
            <a:r>
              <a:rPr lang="en-US" dirty="0" smtClean="0"/>
              <a:t>It mostly concerns a very local grammatical relation </a:t>
            </a:r>
          </a:p>
          <a:p>
            <a:r>
              <a:rPr lang="en-US" dirty="0" smtClean="0"/>
              <a:t>Many extensions are still needed</a:t>
            </a:r>
          </a:p>
          <a:p>
            <a:pPr lvl="1"/>
            <a:r>
              <a:rPr lang="en-US" dirty="0" smtClean="0"/>
              <a:t>CHILDES CHAT format (and many other formats) should be natively supported, including cleaning</a:t>
            </a:r>
          </a:p>
          <a:p>
            <a:pPr lvl="1"/>
            <a:r>
              <a:rPr lang="en-US" dirty="0" smtClean="0"/>
              <a:t>Search and analysis of data and all metadata should be supported</a:t>
            </a:r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44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802586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20000"/>
    </mc:Choice>
    <mc:Fallback>
      <p:transition advClick="0" advTm="20000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 am  not aware of any, except perhaps</a:t>
            </a:r>
            <a:r>
              <a:rPr lang="nl-NL" dirty="0" smtClean="0"/>
              <a:t>:</a:t>
            </a:r>
            <a:endParaRPr lang="en-US" dirty="0" smtClean="0">
              <a:hlinkClick r:id="rId2"/>
            </a:endParaRPr>
          </a:p>
          <a:p>
            <a:pPr lvl="1"/>
            <a:r>
              <a:rPr lang="en-US" dirty="0" err="1" smtClean="0">
                <a:hlinkClick r:id="rId2"/>
              </a:rPr>
              <a:t>TüNDRA</a:t>
            </a:r>
            <a:r>
              <a:rPr lang="en-US" dirty="0" smtClean="0"/>
              <a:t> </a:t>
            </a:r>
            <a:r>
              <a:rPr lang="en-US" dirty="0"/>
              <a:t>- the </a:t>
            </a:r>
            <a:r>
              <a:rPr lang="en-US" i="1" dirty="0" err="1"/>
              <a:t>Tübingen</a:t>
            </a:r>
            <a:r>
              <a:rPr lang="en-US" i="1" dirty="0"/>
              <a:t> </a:t>
            </a:r>
            <a:r>
              <a:rPr lang="en-US" i="1" dirty="0" err="1"/>
              <a:t>aNnotated</a:t>
            </a:r>
            <a:r>
              <a:rPr lang="en-US" i="1" dirty="0"/>
              <a:t> Data Retrieval Application</a:t>
            </a:r>
            <a:r>
              <a:rPr lang="en-US" dirty="0"/>
              <a:t> 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45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093599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20000"/>
    </mc:Choice>
    <mc:Fallback>
      <p:transition advClick="0" advTm="2000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Enrich your own resources (TTNWW)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Enrich your own resources (other applications)</a:t>
            </a: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Search in your own enriched resources (</a:t>
            </a:r>
            <a:r>
              <a:rPr lang="en-US" sz="2800" dirty="0" err="1" smtClean="0"/>
              <a:t>AutoSearch</a:t>
            </a:r>
            <a:r>
              <a:rPr lang="en-US" sz="2800" dirty="0" smtClean="0"/>
              <a:t>)</a:t>
            </a: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Search in your own enriched resources (</a:t>
            </a:r>
            <a:r>
              <a:rPr lang="en-US" sz="2800" dirty="0" err="1" smtClean="0"/>
              <a:t>PaQu</a:t>
            </a:r>
            <a:r>
              <a:rPr lang="en-US" sz="2800" dirty="0" smtClean="0"/>
              <a:t>)</a:t>
            </a:r>
            <a:endParaRPr lang="en-US" sz="280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sz="2800" b="1" dirty="0" smtClean="0"/>
              <a:t>Conclusions</a:t>
            </a:r>
            <a:endParaRPr lang="en-US" sz="2800" b="1" dirty="0"/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800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46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938388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20000"/>
    </mc:Choice>
    <mc:Fallback>
      <p:transition advClick="0" advTm="20000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TTNWW enables linguists to enrich their own data (for Dutch)</a:t>
            </a:r>
          </a:p>
          <a:p>
            <a:r>
              <a:rPr lang="en-US" dirty="0" smtClean="0"/>
              <a:t>There is an increasing number of such applications for other languages, in large part thanks to CLARIN</a:t>
            </a:r>
          </a:p>
          <a:p>
            <a:r>
              <a:rPr lang="en-US" dirty="0" smtClean="0"/>
              <a:t>Applications to upload such data into search engines are under development</a:t>
            </a:r>
          </a:p>
          <a:p>
            <a:r>
              <a:rPr lang="en-US" dirty="0" smtClean="0"/>
              <a:t>Initial results of a small experiment are promising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47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119061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20000"/>
    </mc:Choice>
    <mc:Fallback>
      <p:transition advClick="0" advTm="2000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528" y="1844824"/>
            <a:ext cx="8229600" cy="42211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000" dirty="0" smtClean="0"/>
          </a:p>
          <a:p>
            <a:pPr marL="0" indent="0" algn="ctr">
              <a:buNone/>
            </a:pPr>
            <a:endParaRPr lang="en-US" sz="5400" dirty="0" smtClean="0"/>
          </a:p>
          <a:p>
            <a:pPr marL="0" indent="0" algn="ctr">
              <a:buNone/>
            </a:pPr>
            <a:r>
              <a:rPr lang="en-US" sz="5400" dirty="0" smtClean="0"/>
              <a:t>Thanks for your Attention!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48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00839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20000"/>
    </mc:Choice>
    <mc:Fallback>
      <p:transition advClick="0" advTm="20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r>
              <a:rPr lang="en-US" dirty="0" smtClean="0"/>
              <a:t>Web service: software that can exchange information with other software over the internet</a:t>
            </a:r>
          </a:p>
          <a:p>
            <a:r>
              <a:rPr lang="en-US" dirty="0" smtClean="0"/>
              <a:t>(Web) application: software targeted at a specific user group with a dedicated (web) interface </a:t>
            </a:r>
            <a:endParaRPr lang="en-US" dirty="0" smtClean="0"/>
          </a:p>
          <a:p>
            <a:r>
              <a:rPr lang="en-US" dirty="0" smtClean="0"/>
              <a:t>Work Flow: combinations of web services</a:t>
            </a:r>
            <a:endParaRPr lang="en-US" dirty="0"/>
          </a:p>
          <a:p>
            <a:pPr lvl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800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TTNWW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5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532607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20000"/>
    </mc:Choice>
    <mc:Fallback>
      <p:transition advClick="0" advTm="20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r>
              <a:rPr lang="en-US" b="1" dirty="0" smtClean="0"/>
              <a:t>Work Flow </a:t>
            </a:r>
            <a:r>
              <a:rPr lang="en-US" dirty="0" smtClean="0"/>
              <a:t>describes </a:t>
            </a:r>
            <a:r>
              <a:rPr lang="en-US" dirty="0"/>
              <a:t>the tasks, procedural steps, organizations or people involved, required input and output information, and tools needed for each step in a business </a:t>
            </a:r>
            <a:r>
              <a:rPr lang="en-US" dirty="0" smtClean="0"/>
              <a:t>process</a:t>
            </a:r>
          </a:p>
          <a:p>
            <a:pPr marL="457200" lvl="1" indent="0">
              <a:lnSpc>
                <a:spcPct val="80000"/>
              </a:lnSpc>
              <a:buNone/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800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TTNWW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6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862757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20000"/>
    </mc:Choice>
    <mc:Fallback>
      <p:transition advClick="0" advTm="20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r>
              <a:rPr lang="en-US" b="1" dirty="0" smtClean="0"/>
              <a:t>Work Flow </a:t>
            </a:r>
            <a:r>
              <a:rPr lang="en-US" dirty="0" smtClean="0"/>
              <a:t>describes </a:t>
            </a:r>
            <a:r>
              <a:rPr lang="en-US" dirty="0"/>
              <a:t>the tasks, procedural steps, </a:t>
            </a:r>
            <a:r>
              <a:rPr lang="en-US" strike="sngStrike" dirty="0" smtClean="0"/>
              <a:t>organizations or people involved</a:t>
            </a:r>
            <a:r>
              <a:rPr lang="en-US" dirty="0"/>
              <a:t>, required input and output information, and tools needed for each step in a business </a:t>
            </a:r>
            <a:r>
              <a:rPr lang="en-US" dirty="0" smtClean="0"/>
              <a:t>process</a:t>
            </a:r>
          </a:p>
          <a:p>
            <a:r>
              <a:rPr lang="en-US" dirty="0"/>
              <a:t>(sometimes called </a:t>
            </a:r>
            <a:r>
              <a:rPr lang="en-US" i="1" dirty="0"/>
              <a:t>processing chain</a:t>
            </a:r>
            <a:r>
              <a:rPr lang="en-US" dirty="0"/>
              <a:t> in the context of software)</a:t>
            </a:r>
            <a:endParaRPr lang="en-US" i="1" dirty="0"/>
          </a:p>
          <a:p>
            <a:endParaRPr lang="en-US" dirty="0"/>
          </a:p>
          <a:p>
            <a:pPr lvl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800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TTNWW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7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725751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20000"/>
    </mc:Choice>
    <mc:Fallback>
      <p:transition advClick="0" advTm="20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Text</a:t>
            </a:r>
          </a:p>
          <a:p>
            <a:pPr lvl="2"/>
            <a:r>
              <a:rPr lang="en-US" dirty="0" smtClean="0"/>
              <a:t>Orthographic </a:t>
            </a:r>
            <a:r>
              <a:rPr lang="en-US" dirty="0" err="1" smtClean="0"/>
              <a:t>Normalisation</a:t>
            </a:r>
            <a:r>
              <a:rPr lang="en-US" dirty="0" smtClean="0"/>
              <a:t> (</a:t>
            </a:r>
            <a:r>
              <a:rPr lang="en-US" dirty="0" err="1" smtClean="0">
                <a:hlinkClick r:id="rId2"/>
              </a:rPr>
              <a:t>TICCLops</a:t>
            </a:r>
            <a:r>
              <a:rPr lang="en-US" dirty="0" smtClean="0"/>
              <a:t>, </a:t>
            </a:r>
            <a:r>
              <a:rPr lang="en-US" dirty="0" err="1" smtClean="0"/>
              <a:t>UvT</a:t>
            </a:r>
            <a:r>
              <a:rPr lang="en-US" dirty="0" smtClean="0"/>
              <a:t>)</a:t>
            </a:r>
            <a:endParaRPr lang="en-US" dirty="0"/>
          </a:p>
          <a:p>
            <a:pPr lvl="2"/>
            <a:r>
              <a:rPr lang="en-US" dirty="0"/>
              <a:t>Part of Speech </a:t>
            </a:r>
            <a:r>
              <a:rPr lang="en-US" dirty="0" smtClean="0"/>
              <a:t>tagging (</a:t>
            </a:r>
            <a:r>
              <a:rPr lang="en-US" dirty="0" smtClean="0">
                <a:hlinkClick r:id="rId3"/>
              </a:rPr>
              <a:t>Frog</a:t>
            </a:r>
            <a:r>
              <a:rPr lang="en-US" dirty="0" smtClean="0"/>
              <a:t>, </a:t>
            </a:r>
            <a:r>
              <a:rPr lang="en-US" dirty="0" err="1" smtClean="0"/>
              <a:t>UvT</a:t>
            </a:r>
            <a:r>
              <a:rPr lang="en-US" dirty="0" smtClean="0"/>
              <a:t>/RUN)</a:t>
            </a:r>
          </a:p>
          <a:p>
            <a:pPr lvl="2"/>
            <a:r>
              <a:rPr lang="en-US" dirty="0" smtClean="0"/>
              <a:t>Parsing (</a:t>
            </a:r>
            <a:r>
              <a:rPr lang="en-US" dirty="0" err="1" smtClean="0">
                <a:hlinkClick r:id="rId4"/>
              </a:rPr>
              <a:t>Alpino</a:t>
            </a:r>
            <a:r>
              <a:rPr lang="en-US" dirty="0" smtClean="0"/>
              <a:t>, RUG)</a:t>
            </a:r>
            <a:endParaRPr lang="en-US" dirty="0"/>
          </a:p>
          <a:p>
            <a:pPr lvl="2"/>
            <a:r>
              <a:rPr lang="en-US" dirty="0"/>
              <a:t>Named Entity </a:t>
            </a:r>
            <a:r>
              <a:rPr lang="en-US" dirty="0" smtClean="0"/>
              <a:t>Recognition (</a:t>
            </a:r>
            <a:r>
              <a:rPr lang="en-US" dirty="0">
                <a:hlinkClick r:id="rId3"/>
              </a:rPr>
              <a:t>Frog</a:t>
            </a:r>
            <a:r>
              <a:rPr lang="en-US" dirty="0" smtClean="0"/>
              <a:t>, Ghent)</a:t>
            </a:r>
            <a:endParaRPr lang="en-US" dirty="0"/>
          </a:p>
          <a:p>
            <a:pPr lvl="2"/>
            <a:r>
              <a:rPr lang="en-US" dirty="0"/>
              <a:t>Semantic role </a:t>
            </a:r>
            <a:r>
              <a:rPr lang="en-US" dirty="0" err="1" smtClean="0"/>
              <a:t>labelling</a:t>
            </a:r>
            <a:r>
              <a:rPr lang="en-US" dirty="0" smtClean="0"/>
              <a:t> (MBSRL, UU)</a:t>
            </a:r>
            <a:endParaRPr lang="en-US" dirty="0"/>
          </a:p>
          <a:p>
            <a:pPr lvl="2"/>
            <a:r>
              <a:rPr lang="en-US" dirty="0" err="1" smtClean="0"/>
              <a:t>Coreference</a:t>
            </a:r>
            <a:r>
              <a:rPr lang="en-US" dirty="0" smtClean="0"/>
              <a:t> Assignment (</a:t>
            </a:r>
            <a:r>
              <a:rPr lang="en-US" dirty="0" smtClean="0">
                <a:hlinkClick r:id="rId5"/>
              </a:rPr>
              <a:t>COREA</a:t>
            </a:r>
            <a:r>
              <a:rPr lang="en-US" dirty="0" smtClean="0"/>
              <a:t>, </a:t>
            </a:r>
            <a:r>
              <a:rPr lang="en-US" dirty="0" err="1" smtClean="0"/>
              <a:t>Antwerpen</a:t>
            </a:r>
            <a:r>
              <a:rPr lang="en-US" dirty="0" smtClean="0"/>
              <a:t>/Ghent)</a:t>
            </a:r>
            <a:endParaRPr lang="en-US" dirty="0"/>
          </a:p>
          <a:p>
            <a:r>
              <a:rPr lang="en-US" b="1" dirty="0"/>
              <a:t>Speech</a:t>
            </a:r>
          </a:p>
          <a:p>
            <a:pPr lvl="1"/>
            <a:r>
              <a:rPr lang="nl-NL" dirty="0" smtClean="0"/>
              <a:t>(</a:t>
            </a:r>
            <a:r>
              <a:rPr lang="nl-NL" dirty="0" err="1" smtClean="0"/>
              <a:t>Partial</a:t>
            </a:r>
            <a:r>
              <a:rPr lang="nl-NL" dirty="0" smtClean="0"/>
              <a:t>) </a:t>
            </a:r>
            <a:r>
              <a:rPr lang="nl-NL" dirty="0" err="1"/>
              <a:t>t</a:t>
            </a:r>
            <a:r>
              <a:rPr lang="nl-NL" dirty="0" err="1" smtClean="0"/>
              <a:t>ranscription</a:t>
            </a:r>
            <a:r>
              <a:rPr lang="nl-NL" dirty="0" smtClean="0"/>
              <a:t> of speech (</a:t>
            </a:r>
            <a:r>
              <a:rPr lang="nl-NL" dirty="0" smtClean="0">
                <a:hlinkClick r:id="rId6"/>
              </a:rPr>
              <a:t>SPRAAK</a:t>
            </a:r>
            <a:r>
              <a:rPr lang="nl-NL" dirty="0" smtClean="0"/>
              <a:t>, KUL)</a:t>
            </a:r>
            <a:endParaRPr lang="nl-NL" dirty="0"/>
          </a:p>
          <a:p>
            <a:pPr lvl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800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Components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8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67243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20000"/>
    </mc:Choice>
    <mc:Fallback>
      <p:transition advClick="0" advTm="20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r>
              <a:rPr lang="en-US" dirty="0" smtClean="0"/>
              <a:t>For</a:t>
            </a:r>
            <a:endParaRPr lang="en-US" dirty="0"/>
          </a:p>
          <a:p>
            <a:pPr lvl="2"/>
            <a:r>
              <a:rPr lang="en-US" dirty="0" smtClean="0"/>
              <a:t>Enrichment of text with </a:t>
            </a:r>
            <a:r>
              <a:rPr lang="en-US" dirty="0" smtClean="0"/>
              <a:t>corrections </a:t>
            </a:r>
            <a:r>
              <a:rPr lang="en-US" dirty="0" smtClean="0"/>
              <a:t>of OCR-input</a:t>
            </a:r>
          </a:p>
          <a:p>
            <a:pPr lvl="2"/>
            <a:r>
              <a:rPr lang="en-US" dirty="0" smtClean="0"/>
              <a:t>Enrichment of text with linguistic annotations</a:t>
            </a:r>
            <a:endParaRPr lang="en-US" dirty="0"/>
          </a:p>
          <a:p>
            <a:pPr lvl="2"/>
            <a:r>
              <a:rPr lang="en-US" dirty="0" smtClean="0"/>
              <a:t>Indexation of audio-visual files to make them searchable</a:t>
            </a:r>
            <a:endParaRPr lang="en-US" dirty="0"/>
          </a:p>
          <a:p>
            <a:pPr lvl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800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Components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9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809441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20000"/>
    </mc:Choice>
    <mc:Fallback>
      <p:transition advClick="0" advTm="20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dijk LREC  2012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635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Odijk LREC  2012</Template>
  <TotalTime>0</TotalTime>
  <Words>1477</Words>
  <Application>Microsoft Office PowerPoint</Application>
  <PresentationFormat>On-screen Show (4:3)</PresentationFormat>
  <Paragraphs>387</Paragraphs>
  <Slides>48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Odijk LREC  2012</vt:lpstr>
      <vt:lpstr>Linguistics with CLARIN TTNWW &amp; PaQu</vt:lpstr>
      <vt:lpstr>Overview</vt:lpstr>
      <vt:lpstr>Overview</vt:lpstr>
      <vt:lpstr>TTNWW</vt:lpstr>
      <vt:lpstr>TTNWW</vt:lpstr>
      <vt:lpstr>TTNWW</vt:lpstr>
      <vt:lpstr>TTNWW</vt:lpstr>
      <vt:lpstr>Existing Components</vt:lpstr>
      <vt:lpstr>Existing Components</vt:lpstr>
      <vt:lpstr>Existing Components</vt:lpstr>
      <vt:lpstr>Frog Screenshot</vt:lpstr>
      <vt:lpstr>Existing Components</vt:lpstr>
      <vt:lpstr>Existing Components</vt:lpstr>
      <vt:lpstr>Existing Components</vt:lpstr>
      <vt:lpstr>Existing Components</vt:lpstr>
      <vt:lpstr>TTNWW application</vt:lpstr>
      <vt:lpstr>TTNWW Screen Shot</vt:lpstr>
      <vt:lpstr>TTNWW Text</vt:lpstr>
      <vt:lpstr>TTNWW Audio</vt:lpstr>
      <vt:lpstr>Overview</vt:lpstr>
      <vt:lpstr>Other approaches in the ‘CLARIN’ domain</vt:lpstr>
      <vt:lpstr>Weblicht D-Spin project</vt:lpstr>
      <vt:lpstr>Weblicht D-Spin project</vt:lpstr>
      <vt:lpstr>Weblicht D-Spin project</vt:lpstr>
      <vt:lpstr>Weblicht D-Spin project</vt:lpstr>
      <vt:lpstr>Other approaches in the ‘CLARIN’ domain</vt:lpstr>
      <vt:lpstr>PANACEA project</vt:lpstr>
      <vt:lpstr>PowerPoint Presentation</vt:lpstr>
      <vt:lpstr>Other NLP services in the ‘CLARIN’ domain</vt:lpstr>
      <vt:lpstr>Overview</vt:lpstr>
      <vt:lpstr>Search &amp; Analysis</vt:lpstr>
      <vt:lpstr>AutoSearch</vt:lpstr>
      <vt:lpstr>Corpus Hedendaags Nederlands</vt:lpstr>
      <vt:lpstr>Overview</vt:lpstr>
      <vt:lpstr>PaQu</vt:lpstr>
      <vt:lpstr>PaQu</vt:lpstr>
      <vt:lpstr>PaQu</vt:lpstr>
      <vt:lpstr>PaQu</vt:lpstr>
      <vt:lpstr>PaQu</vt:lpstr>
      <vt:lpstr>PaQu</vt:lpstr>
      <vt:lpstr>PaQu</vt:lpstr>
      <vt:lpstr>PaQu</vt:lpstr>
      <vt:lpstr>PaQu</vt:lpstr>
      <vt:lpstr>PaQu</vt:lpstr>
      <vt:lpstr>Other systems</vt:lpstr>
      <vt:lpstr>Overview</vt:lpstr>
      <vt:lpstr>Conclusions</vt:lpstr>
      <vt:lpstr>PowerPoint Presentation</vt:lpstr>
    </vt:vector>
  </TitlesOfParts>
  <Company>Universiteits Utrecht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Odijk, J. (Jan)</dc:creator>
  <cp:lastModifiedBy>PL. Autologon7</cp:lastModifiedBy>
  <cp:revision>636</cp:revision>
  <dcterms:created xsi:type="dcterms:W3CDTF">2012-05-14T07:52:03Z</dcterms:created>
  <dcterms:modified xsi:type="dcterms:W3CDTF">2015-01-14T16:30:37Z</dcterms:modified>
</cp:coreProperties>
</file>