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259" r:id="rId3"/>
    <p:sldId id="508" r:id="rId4"/>
    <p:sldId id="481" r:id="rId5"/>
    <p:sldId id="510" r:id="rId6"/>
    <p:sldId id="511" r:id="rId7"/>
    <p:sldId id="509" r:id="rId8"/>
    <p:sldId id="539" r:id="rId9"/>
    <p:sldId id="538" r:id="rId10"/>
    <p:sldId id="334" r:id="rId11"/>
    <p:sldId id="499" r:id="rId12"/>
    <p:sldId id="524" r:id="rId13"/>
    <p:sldId id="519" r:id="rId14"/>
    <p:sldId id="518" r:id="rId15"/>
    <p:sldId id="520" r:id="rId16"/>
    <p:sldId id="525" r:id="rId17"/>
    <p:sldId id="521" r:id="rId18"/>
    <p:sldId id="522" r:id="rId19"/>
    <p:sldId id="523" r:id="rId20"/>
    <p:sldId id="526" r:id="rId21"/>
    <p:sldId id="527" r:id="rId22"/>
    <p:sldId id="528" r:id="rId23"/>
    <p:sldId id="529" r:id="rId24"/>
    <p:sldId id="530" r:id="rId25"/>
    <p:sldId id="531" r:id="rId26"/>
    <p:sldId id="536" r:id="rId27"/>
    <p:sldId id="532" r:id="rId28"/>
    <p:sldId id="533" r:id="rId29"/>
    <p:sldId id="534" r:id="rId30"/>
    <p:sldId id="535" r:id="rId31"/>
    <p:sldId id="537" r:id="rId32"/>
    <p:sldId id="540" r:id="rId33"/>
    <p:sldId id="542" r:id="rId34"/>
    <p:sldId id="559" r:id="rId35"/>
    <p:sldId id="547" r:id="rId36"/>
    <p:sldId id="552" r:id="rId37"/>
    <p:sldId id="553" r:id="rId38"/>
    <p:sldId id="555" r:id="rId39"/>
    <p:sldId id="556" r:id="rId40"/>
    <p:sldId id="557" r:id="rId41"/>
    <p:sldId id="546" r:id="rId42"/>
    <p:sldId id="558" r:id="rId43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9645" autoAdjust="0"/>
  </p:normalViewPr>
  <p:slideViewPr>
    <p:cSldViewPr>
      <p:cViewPr>
        <p:scale>
          <a:sx n="77" d="100"/>
          <a:sy n="77" d="100"/>
        </p:scale>
        <p:origin x="-12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7-1-2015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hyperlink" Target="http://www.clarin.eu/vlo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hyperlink" Target="http://www.meertens.knaw.nl/cmdi/search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v.clarin.nl/" TargetMode="External"/><Relationship Id="rId2" Type="http://schemas.openxmlformats.org/officeDocument/2006/relationships/hyperlink" Target="http://www.clarin.eu/guest-port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arin.nl/node/40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.eu/guest-porta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http://dev.clari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Linguistics with CLARIN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Portal &amp; Searching for Resources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LOT </a:t>
            </a:r>
            <a:r>
              <a:rPr lang="en-US" dirty="0" err="1" smtClean="0"/>
              <a:t>Winterschool</a:t>
            </a:r>
            <a:endParaRPr lang="en-US" dirty="0" smtClean="0"/>
          </a:p>
          <a:p>
            <a:pPr eaLnBrk="1" hangingPunct="1"/>
            <a:r>
              <a:rPr lang="en-US" dirty="0" smtClean="0"/>
              <a:t>Amsterdam</a:t>
            </a:r>
            <a:r>
              <a:rPr lang="en-US" dirty="0" smtClean="0"/>
              <a:t>, 2015-01-12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Virtual Language Observatory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Faceted browsing and geographical navigation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CLARIN-PP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>
                <a:hlinkClick r:id="rId4"/>
              </a:rPr>
              <a:t>Meertens</a:t>
            </a:r>
            <a:r>
              <a:rPr lang="en-US" dirty="0" smtClean="0">
                <a:hlinkClick r:id="rId4"/>
              </a:rPr>
              <a:t> CLARIN Metadata Search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CLARIN-NL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5" action="ppaction://hlinksldjump"/>
              </a:rPr>
              <a:t>Main Features</a:t>
            </a:r>
            <a:endParaRPr lang="en-US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sz="2400" i="1" dirty="0" smtClean="0"/>
              <a:t>Can find all data and Tools’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5400" dirty="0" smtClean="0"/>
              <a:t>Thanks for your Attention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8391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2" name="Picture 1" descr="CLAPOP - The CLARIN NL Portal Pages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4" y="1196752"/>
            <a:ext cx="9144000" cy="5472608"/>
          </a:xfrm>
          <a:prstGeom prst="rect">
            <a:avLst/>
          </a:prstGeom>
        </p:spPr>
      </p:pic>
      <p:pic>
        <p:nvPicPr>
          <p:cNvPr id="3074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0573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3" name="Picture 2" descr="CLARIN centre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pic>
        <p:nvPicPr>
          <p:cNvPr id="8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6738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 Portal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83968" y="2179712"/>
            <a:ext cx="2016224" cy="10332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616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Services List with faceted browsing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Selection by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Research domain 	(e.g. linguistics)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Resource tags  	(e.g. data, service)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Tool Task		(e.g. parsing, search)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Language		(e.g. Dutch)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CLARIN Centre	(e.g. </a:t>
            </a:r>
            <a:r>
              <a:rPr lang="en-US" dirty="0" err="1" smtClean="0"/>
              <a:t>Meertens</a:t>
            </a:r>
            <a:r>
              <a:rPr lang="en-US" dirty="0" smtClean="0"/>
              <a:t> Institute)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Country		(e.g. Belgium)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67969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2" name="Picture 1" descr="CLARIN NL Services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6110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  <p:pic>
        <p:nvPicPr>
          <p:cNvPr id="2" name="Picture 1" descr="CLARIN NL Services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995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2" name="Picture 1" descr="CLARIN NL Services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995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 Return Page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984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 Portal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Find data and tools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954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53537"/>
              </p:ext>
            </p:extLst>
          </p:nvPr>
        </p:nvGraphicFramePr>
        <p:xfrm>
          <a:off x="539552" y="1700808"/>
          <a:ext cx="8250460" cy="455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230"/>
                <a:gridCol w="4125230"/>
              </a:tblGrid>
              <a:tr h="4972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Faceted Browsing by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2800" dirty="0" smtClean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Subject</a:t>
                      </a:r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Format</a:t>
                      </a:r>
                      <a:endParaRPr lang="en-US" sz="2800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Resource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Organisation</a:t>
                      </a:r>
                      <a:endParaRPr lang="en-US" sz="2800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Continent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National Project</a:t>
                      </a:r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Keyword</a:t>
                      </a:r>
                      <a:endParaRPr lang="en-US" sz="2800" dirty="0"/>
                    </a:p>
                  </a:txBody>
                  <a:tcPr/>
                </a:tc>
              </a:tr>
              <a:tr h="8702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Modality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Data Provider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60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24128" y="3284984"/>
            <a:ext cx="206652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0152" y="4797152"/>
            <a:ext cx="1512168" cy="64807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0152" y="3356992"/>
            <a:ext cx="1512168" cy="25202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126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92280" y="5445224"/>
            <a:ext cx="864096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24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126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547664" y="4322003"/>
            <a:ext cx="978408" cy="40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61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84168" y="3429000"/>
            <a:ext cx="1152128" cy="136815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5616" y="3228755"/>
            <a:ext cx="1152128" cy="56028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61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/>
              <a:t>CLARIN Portal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Find data and tools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405394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  <p:pic>
        <p:nvPicPr>
          <p:cNvPr id="2" name="Picture 1" descr="CLARIN VLO - 01_Aro_01_CE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7737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03648" y="1916832"/>
            <a:ext cx="5832648" cy="288032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5616" y="5157192"/>
            <a:ext cx="5688632" cy="126820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554" y="4572557"/>
            <a:ext cx="156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and ANNOTATIONs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361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 Return Page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1553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dirty="0" smtClean="0">
                <a:hlinkClick r:id="rId2" action="ppaction://hlinksldjump"/>
              </a:rPr>
              <a:t>Query Completion </a:t>
            </a:r>
            <a:endParaRPr lang="en-GB" b="1" dirty="0" smtClean="0"/>
          </a:p>
          <a:p>
            <a:pPr lvl="1"/>
            <a:r>
              <a:rPr lang="en-GB" dirty="0" smtClean="0"/>
              <a:t>automatic query completion + hit </a:t>
            </a:r>
            <a:r>
              <a:rPr lang="en-GB" dirty="0"/>
              <a:t>count </a:t>
            </a:r>
            <a:r>
              <a:rPr lang="en-GB" dirty="0" smtClean="0"/>
              <a:t>+ tag</a:t>
            </a:r>
          </a:p>
          <a:p>
            <a:r>
              <a:rPr lang="en-GB" dirty="0">
                <a:hlinkClick r:id="rId3" action="ppaction://hlinksldjump"/>
              </a:rPr>
              <a:t>Suggestions for other </a:t>
            </a:r>
            <a:r>
              <a:rPr lang="en-GB" dirty="0" smtClean="0">
                <a:hlinkClick r:id="rId3" action="ppaction://hlinksldjump"/>
              </a:rPr>
              <a:t>searches</a:t>
            </a:r>
            <a:endParaRPr lang="en-GB" dirty="0" smtClean="0"/>
          </a:p>
          <a:p>
            <a:pPr lvl="1"/>
            <a:r>
              <a:rPr lang="en-GB" dirty="0"/>
              <a:t>You could also look for</a:t>
            </a:r>
            <a:r>
              <a:rPr lang="en-GB" dirty="0" smtClean="0"/>
              <a:t>...</a:t>
            </a:r>
          </a:p>
          <a:p>
            <a:r>
              <a:rPr lang="en-GB" dirty="0">
                <a:hlinkClick r:id="rId4" action="ppaction://hlinksldjump"/>
              </a:rPr>
              <a:t>Storing the search selection</a:t>
            </a:r>
            <a:endParaRPr lang="en-GB" dirty="0" smtClean="0"/>
          </a:p>
          <a:p>
            <a:r>
              <a:rPr lang="en-GB" dirty="0" smtClean="0"/>
              <a:t>Different </a:t>
            </a:r>
            <a:r>
              <a:rPr lang="en-GB" dirty="0"/>
              <a:t>Overviews of the Retrieved </a:t>
            </a:r>
            <a:r>
              <a:rPr lang="en-GB" dirty="0" smtClean="0"/>
              <a:t>results</a:t>
            </a:r>
          </a:p>
          <a:p>
            <a:pPr lvl="1"/>
            <a:r>
              <a:rPr lang="en-GB" dirty="0">
                <a:hlinkClick r:id="rId5" action="ppaction://hlinksldjump"/>
              </a:rPr>
              <a:t>dynamic tag cloud of the aggregated content within the metadata label</a:t>
            </a:r>
            <a:endParaRPr lang="en-GB" dirty="0" smtClean="0"/>
          </a:p>
          <a:p>
            <a:endParaRPr lang="en-GB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Meertens</a:t>
            </a:r>
            <a:r>
              <a:rPr lang="en-US" dirty="0" smtClean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938263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GB" dirty="0" smtClean="0"/>
              <a:t>Visualisation of aggregated search features</a:t>
            </a:r>
          </a:p>
          <a:p>
            <a:pPr lvl="1"/>
            <a:r>
              <a:rPr lang="en-GB" dirty="0">
                <a:hlinkClick r:id="rId2" action="ppaction://hlinksldjump"/>
              </a:rPr>
              <a:t>G</a:t>
            </a:r>
            <a:r>
              <a:rPr lang="en-GB" dirty="0" smtClean="0">
                <a:hlinkClick r:id="rId2" action="ppaction://hlinksldjump"/>
              </a:rPr>
              <a:t>eo-referenced </a:t>
            </a:r>
            <a:r>
              <a:rPr lang="en-GB" dirty="0">
                <a:hlinkClick r:id="rId2" action="ppaction://hlinksldjump"/>
              </a:rPr>
              <a:t>resources on a </a:t>
            </a:r>
            <a:r>
              <a:rPr lang="en-GB" dirty="0" smtClean="0">
                <a:hlinkClick r:id="rId2" action="ppaction://hlinksldjump"/>
              </a:rPr>
              <a:t>map</a:t>
            </a:r>
            <a:endParaRPr lang="en-GB" dirty="0" smtClean="0"/>
          </a:p>
          <a:p>
            <a:pPr lvl="1"/>
            <a:r>
              <a:rPr lang="en-GB" dirty="0" smtClean="0">
                <a:hlinkClick r:id="rId3" action="ppaction://hlinksldjump"/>
              </a:rPr>
              <a:t>Editable charts </a:t>
            </a:r>
            <a:r>
              <a:rPr lang="en-GB" dirty="0" smtClean="0"/>
              <a:t>for displaying </a:t>
            </a:r>
            <a:r>
              <a:rPr lang="en-GB" dirty="0"/>
              <a:t>the date ranges of </a:t>
            </a:r>
            <a:r>
              <a:rPr lang="en-GB" dirty="0" smtClean="0"/>
              <a:t>documents</a:t>
            </a:r>
            <a:endParaRPr lang="en-US" dirty="0"/>
          </a:p>
          <a:p>
            <a:pPr lvl="0"/>
            <a:r>
              <a:rPr lang="en-GB" dirty="0" smtClean="0">
                <a:hlinkClick r:id="rId4" action="ppaction://hlinksldjump"/>
              </a:rPr>
              <a:t>Recommend related resources </a:t>
            </a:r>
            <a:endParaRPr lang="en-GB" dirty="0" smtClean="0"/>
          </a:p>
          <a:p>
            <a:pPr lvl="1"/>
            <a:r>
              <a:rPr lang="en-GB" dirty="0" smtClean="0"/>
              <a:t>link </a:t>
            </a:r>
            <a:r>
              <a:rPr lang="en-GB" dirty="0"/>
              <a:t>to the metadata </a:t>
            </a:r>
            <a:r>
              <a:rPr lang="en-GB" dirty="0" smtClean="0"/>
              <a:t>record</a:t>
            </a:r>
          </a:p>
          <a:p>
            <a:pPr lvl="1"/>
            <a:r>
              <a:rPr lang="en-GB" dirty="0" smtClean="0"/>
              <a:t>snippet </a:t>
            </a:r>
            <a:r>
              <a:rPr lang="en-GB" dirty="0"/>
              <a:t>of a </a:t>
            </a:r>
            <a:r>
              <a:rPr lang="en-GB" dirty="0" smtClean="0"/>
              <a:t>recommendation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683030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Meertens</a:t>
            </a:r>
            <a:r>
              <a:rPr lang="en-US" dirty="0" smtClean="0"/>
              <a:t> Return Page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882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764704"/>
            <a:ext cx="3995936" cy="23042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1674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707904" y="2348880"/>
            <a:ext cx="399593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4622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707904" y="976060"/>
            <a:ext cx="3995936" cy="10127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632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-180528" y="3177002"/>
            <a:ext cx="399593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16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-278625" y="3762672"/>
            <a:ext cx="3995936" cy="26186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16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Finding data and tools via one portal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EU Portal: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www.clarin.eu/guest-portal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NL Portal under development: </a:t>
            </a:r>
            <a:r>
              <a:rPr lang="en-US" dirty="0" smtClean="0">
                <a:hlinkClick r:id="rId3"/>
              </a:rPr>
              <a:t>sneak preview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 the meantime, for NL: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Use </a:t>
            </a:r>
            <a:r>
              <a:rPr lang="en-US" dirty="0" smtClean="0">
                <a:hlinkClick r:id="rId4"/>
              </a:rPr>
              <a:t>http://www.clarin.nl/node/404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/>
              <a:t>f</a:t>
            </a:r>
            <a:r>
              <a:rPr lang="en-US" dirty="0" smtClean="0"/>
              <a:t>or an overview of CLARIN-NL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Data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Applications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</a:t>
            </a:r>
            <a:r>
              <a:rPr lang="en-US" dirty="0" smtClean="0"/>
              <a:t>ervices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Links to the CLARIN Europe data and services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Portal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470705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563889" y="2996952"/>
            <a:ext cx="4911564" cy="302433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0429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7845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563889" y="675135"/>
            <a:ext cx="4911564" cy="55621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334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Meertens</a:t>
            </a:r>
            <a:r>
              <a:rPr lang="en-US" dirty="0" smtClean="0"/>
              <a:t> Return Page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569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EU </a:t>
            </a:r>
            <a:r>
              <a:rPr lang="en-US" dirty="0"/>
              <a:t>Portal: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www.clarin.eu/guest-portal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Link to Virtual Language Observatory</a:t>
            </a:r>
          </a:p>
          <a:p>
            <a:pPr lvl="1"/>
            <a:r>
              <a:rPr lang="en-US" dirty="0" smtClean="0"/>
              <a:t>Deposit Your Resources</a:t>
            </a:r>
          </a:p>
          <a:p>
            <a:pPr lvl="1"/>
            <a:r>
              <a:rPr lang="en-US" dirty="0" smtClean="0"/>
              <a:t>Featured Resource</a:t>
            </a:r>
          </a:p>
          <a:p>
            <a:pPr lvl="1"/>
            <a:r>
              <a:rPr lang="en-US" dirty="0" smtClean="0"/>
              <a:t>Showcases</a:t>
            </a:r>
          </a:p>
          <a:p>
            <a:pPr lvl="1"/>
            <a:r>
              <a:rPr lang="en-US" dirty="0" smtClean="0"/>
              <a:t>Searching through Multiple Corpora</a:t>
            </a:r>
          </a:p>
          <a:p>
            <a:pPr lvl="1"/>
            <a:r>
              <a:rPr lang="en-US" dirty="0" smtClean="0"/>
              <a:t>Blog</a:t>
            </a:r>
          </a:p>
          <a:p>
            <a:pPr lvl="1"/>
            <a:r>
              <a:rPr lang="en-US" dirty="0" smtClean="0"/>
              <a:t>General information on CLARIN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Portal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60916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CLARIN-NL  Portal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sneak preview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Intro page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>
                <a:hlinkClick r:id="rId4" action="ppaction://hlinksldjump"/>
              </a:rPr>
              <a:t>Centres</a:t>
            </a:r>
            <a:r>
              <a:rPr lang="en-US" dirty="0" smtClean="0"/>
              <a:t>]A </a:t>
            </a:r>
            <a:r>
              <a:rPr lang="en-US" dirty="0"/>
              <a:t>summary of Dutch CLARIN </a:t>
            </a:r>
            <a:r>
              <a:rPr lang="en-US" dirty="0" err="1"/>
              <a:t>centres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smtClean="0">
                <a:hlinkClick r:id="rId5" action="ppaction://hlinksldjump"/>
              </a:rPr>
              <a:t>Find </a:t>
            </a:r>
            <a:r>
              <a:rPr lang="en-US" dirty="0">
                <a:hlinkClick r:id="rId5" action="ppaction://hlinksldjump"/>
              </a:rPr>
              <a:t>Data</a:t>
            </a:r>
            <a:r>
              <a:rPr lang="en-US" dirty="0"/>
              <a:t>] </a:t>
            </a:r>
            <a:r>
              <a:rPr lang="en-US" dirty="0" smtClean="0"/>
              <a:t>A </a:t>
            </a:r>
            <a:r>
              <a:rPr lang="en-US" dirty="0"/>
              <a:t>selection of tools to find relevant resources using metadata and content </a:t>
            </a:r>
            <a:endParaRPr lang="en-US" dirty="0" smtClean="0"/>
          </a:p>
          <a:p>
            <a:r>
              <a:rPr lang="en-US" dirty="0">
                <a:hlinkClick r:id="rId6" action="ppaction://hlinksldjump"/>
              </a:rPr>
              <a:t>[Services]</a:t>
            </a:r>
            <a:r>
              <a:rPr lang="en-US" dirty="0"/>
              <a:t> : An inventory of tools and services with faceted </a:t>
            </a:r>
            <a:r>
              <a:rPr lang="en-US" dirty="0" smtClean="0"/>
              <a:t>search</a:t>
            </a:r>
          </a:p>
          <a:p>
            <a:r>
              <a:rPr lang="en-US" dirty="0"/>
              <a:t>[CLARIN recipes] </a:t>
            </a:r>
            <a:r>
              <a:rPr lang="en-US" dirty="0" smtClean="0"/>
              <a:t>to </a:t>
            </a:r>
            <a:r>
              <a:rPr lang="en-US" dirty="0"/>
              <a:t>do the most often used </a:t>
            </a:r>
            <a:r>
              <a:rPr lang="en-US" dirty="0" smtClean="0"/>
              <a:t>actions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[Colleagues &amp; Advice] for asking </a:t>
            </a:r>
            <a:r>
              <a:rPr lang="en-US" dirty="0"/>
              <a:t>colleagues for advice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172383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 Portal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/>
              <a:t>Find data and tools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907571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All data are distributed over various CLARIN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How can you find them?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Web pages and URLs change, disappear over time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How do we know a link is there still tomorrow?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Searching via Google will not work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Too many irrelevant search results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sz="2400" i="1" dirty="0" smtClean="0"/>
              <a:t>Can find all data and Tools’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14879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 approach: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For all data there must be </a:t>
            </a:r>
            <a:r>
              <a:rPr lang="en-US" b="1" dirty="0" smtClean="0"/>
              <a:t>metadata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Data that describe data (resource descriptions)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Metadata must all be in the same format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Component-based Metadata Infrastructure (</a:t>
            </a:r>
            <a:r>
              <a:rPr lang="en-US" b="1" dirty="0" smtClean="0"/>
              <a:t>CMDI</a:t>
            </a:r>
            <a:r>
              <a:rPr lang="en-US" dirty="0" smtClean="0"/>
              <a:t>) format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All data and metadata must be accessible via  Persistent Identifiers (</a:t>
            </a:r>
            <a:r>
              <a:rPr lang="en-US" b="1" dirty="0" smtClean="0"/>
              <a:t>PID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Metadata must be made available according to a specific protocol (</a:t>
            </a:r>
            <a:r>
              <a:rPr lang="en-US" b="1" dirty="0" smtClean="0"/>
              <a:t>OAI-PMH</a:t>
            </a:r>
            <a:r>
              <a:rPr lang="en-US" dirty="0" smtClean="0"/>
              <a:t>) by each </a:t>
            </a:r>
            <a:r>
              <a:rPr lang="en-US" dirty="0" err="1" smtClean="0"/>
              <a:t>centre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Some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b="1" dirty="0" smtClean="0"/>
              <a:t>harvest</a:t>
            </a:r>
            <a:r>
              <a:rPr lang="en-US" dirty="0" smtClean="0"/>
              <a:t> the metadata of all </a:t>
            </a:r>
            <a:r>
              <a:rPr lang="en-US" dirty="0" err="1" smtClean="0"/>
              <a:t>centres</a:t>
            </a:r>
            <a:r>
              <a:rPr lang="en-US" dirty="0" smtClean="0"/>
              <a:t> and store them centrally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And make available browser and search engines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More on this on Friday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sz="2400" i="1" dirty="0" smtClean="0"/>
              <a:t>Can find all data and Tools’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756554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0</TotalTime>
  <Words>565</Words>
  <Application>Microsoft Office PowerPoint</Application>
  <PresentationFormat>On-screen Show (4:3)</PresentationFormat>
  <Paragraphs>199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Odijk LREC  2012</vt:lpstr>
      <vt:lpstr>Linguistics with CLARIN Portal &amp; Searching for Resources</vt:lpstr>
      <vt:lpstr>Overview</vt:lpstr>
      <vt:lpstr>Overview</vt:lpstr>
      <vt:lpstr>CLARIN Portal </vt:lpstr>
      <vt:lpstr>CLARIN Portal </vt:lpstr>
      <vt:lpstr>CLARIN-NL Portal</vt:lpstr>
      <vt:lpstr>Overview</vt:lpstr>
      <vt:lpstr>CLARIN Infrastructure  ‘Can find all data and Tools’ </vt:lpstr>
      <vt:lpstr>CLARIN Infrastructure  ‘Can find all data and Tools’ </vt:lpstr>
      <vt:lpstr>CLARIN Infrastructure  ‘Can find all data and Tools’ </vt:lpstr>
      <vt:lpstr>PowerPoint Presentation</vt:lpstr>
      <vt:lpstr>CLARIN-NL Portal </vt:lpstr>
      <vt:lpstr>CLARIN-NL Portal </vt:lpstr>
      <vt:lpstr>CLARIN-NL Portal </vt:lpstr>
      <vt:lpstr>CLARIN-NL Portal </vt:lpstr>
      <vt:lpstr>CLARIN-NL Portal </vt:lpstr>
      <vt:lpstr>CLARIN-NL Portal </vt:lpstr>
      <vt:lpstr>CLARIN-NL Portal </vt:lpstr>
      <vt:lpstr>CLARIN-NL Portal 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PL. Autologon7</cp:lastModifiedBy>
  <cp:revision>586</cp:revision>
  <dcterms:created xsi:type="dcterms:W3CDTF">2012-05-14T07:52:03Z</dcterms:created>
  <dcterms:modified xsi:type="dcterms:W3CDTF">2015-01-07T12:44:49Z</dcterms:modified>
</cp:coreProperties>
</file>