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9" r:id="rId3"/>
    <p:sldId id="533" r:id="rId4"/>
    <p:sldId id="505" r:id="rId5"/>
    <p:sldId id="513" r:id="rId6"/>
    <p:sldId id="519" r:id="rId7"/>
    <p:sldId id="520" r:id="rId8"/>
    <p:sldId id="534" r:id="rId9"/>
    <p:sldId id="514" r:id="rId10"/>
    <p:sldId id="521" r:id="rId11"/>
    <p:sldId id="517" r:id="rId12"/>
    <p:sldId id="516" r:id="rId13"/>
    <p:sldId id="518" r:id="rId14"/>
    <p:sldId id="522" r:id="rId15"/>
    <p:sldId id="523" r:id="rId16"/>
    <p:sldId id="524" r:id="rId17"/>
    <p:sldId id="525" r:id="rId18"/>
    <p:sldId id="526" r:id="rId19"/>
    <p:sldId id="527" r:id="rId20"/>
    <p:sldId id="528" r:id="rId21"/>
    <p:sldId id="529" r:id="rId22"/>
    <p:sldId id="530" r:id="rId23"/>
    <p:sldId id="531" r:id="rId24"/>
    <p:sldId id="532" r:id="rId25"/>
    <p:sldId id="499" r:id="rId26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12-1-2015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ensonar.clarin.inl.n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L/BlackLab/wiki/BlackLab-blog" TargetMode="External"/><Relationship Id="rId2" Type="http://schemas.openxmlformats.org/officeDocument/2006/relationships/hyperlink" Target="https://github.com/INL/BlackLab#read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INL/WhiteLab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l.kuleuven.be/Papers/POSmanual_febr2004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st-centrale.org/" TargetMode="External"/><Relationship Id="rId2" Type="http://schemas.openxmlformats.org/officeDocument/2006/relationships/hyperlink" Target="http://proycon.github.io/foli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nk.springer.com/content/pdf/10.1007/978-3-642-30910-6_13.pdf" TargetMode="External"/><Relationship Id="rId4" Type="http://schemas.openxmlformats.org/officeDocument/2006/relationships/hyperlink" Target="http://link.springer.com/book/10.1007/978-3-642-30910-6/page/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rpus.byu.edu/coca/" TargetMode="External"/><Relationship Id="rId7" Type="http://schemas.openxmlformats.org/officeDocument/2006/relationships/hyperlink" Target="http://www1.ids-mannheim.de/kl/projekte/korpora/" TargetMode="External"/><Relationship Id="rId2" Type="http://schemas.openxmlformats.org/officeDocument/2006/relationships/hyperlink" Target="http://www.natcorp.ox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ildes.psy.cmu.edu/data/" TargetMode="External"/><Relationship Id="rId5" Type="http://schemas.openxmlformats.org/officeDocument/2006/relationships/hyperlink" Target="http://www.americannationalcorpus.org/" TargetMode="External"/><Relationship Id="rId4" Type="http://schemas.openxmlformats.org/officeDocument/2006/relationships/hyperlink" Target="http://corpus.byu.edu/full-text/intro.as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st-centrale.org/nl/producten/corpora/corpus-gesproken-nederlands/6-17" TargetMode="External"/><Relationship Id="rId3" Type="http://schemas.openxmlformats.org/officeDocument/2006/relationships/hyperlink" Target="http://clic.ub.edu/corpus/en" TargetMode="External"/><Relationship Id="rId7" Type="http://schemas.openxmlformats.org/officeDocument/2006/relationships/hyperlink" Target="http://catalog.clarin.eu/vlo/record?fq=language:Spanish&amp;fq=resourceClass:corpus&amp;docId=http_58__47__47_hdl.handle.net_47_11372_47_LRT-420_64_format_61_cmdi" TargetMode="External"/><Relationship Id="rId12" Type="http://schemas.openxmlformats.org/officeDocument/2006/relationships/hyperlink" Target="http://catalog.clarin.eu/vlo/search?q=Discan&amp;fq=collection:TLA:+DiscAn" TargetMode="External"/><Relationship Id="rId2" Type="http://schemas.openxmlformats.org/officeDocument/2006/relationships/hyperlink" Target="http://www.bds.usc.es/consult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linolabs.com/corpus.html" TargetMode="External"/><Relationship Id="rId11" Type="http://schemas.openxmlformats.org/officeDocument/2006/relationships/hyperlink" Target="http://tst-centrale.org/nl/producten/corpora/vu-dnc-corpus/6-79?cf_product_name=VU-DNC-corpus" TargetMode="External"/><Relationship Id="rId5" Type="http://schemas.openxmlformats.org/officeDocument/2006/relationships/hyperlink" Target="http://clic.ub.edu/corpus/en/corpus" TargetMode="External"/><Relationship Id="rId10" Type="http://schemas.openxmlformats.org/officeDocument/2006/relationships/hyperlink" Target="http://tst-centrale.org/nl/producten/corpora/sonar-nieuwe-media-corpus/6-88?cf_product_name=SoNaR+Nieuwe+Media+Corpus" TargetMode="External"/><Relationship Id="rId4" Type="http://schemas.openxmlformats.org/officeDocument/2006/relationships/hyperlink" Target="http://metashare.elda.org/repository/browse/panacea-annotated-dependency-spanish-environment-corpus-version-2/e652be1092c211e28763000c291ecfc8bd3f5095c0c343edbe25a1f7a243bbbd/" TargetMode="External"/><Relationship Id="rId9" Type="http://schemas.openxmlformats.org/officeDocument/2006/relationships/hyperlink" Target="http://tst-centrale.org/nl/producten/corpora/sonar-corpus/6-85?cf_product_name=SoNaR-corp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praakbanken.gu.se/parole/" TargetMode="External"/><Relationship Id="rId3" Type="http://schemas.openxmlformats.org/officeDocument/2006/relationships/package" Target="../embeddings/Microsoft_Excel_Worksheet1.xlsx"/><Relationship Id="rId7" Type="http://schemas.openxmlformats.org/officeDocument/2006/relationships/hyperlink" Target="http://chn.inl.nl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corpus.byu.edu/coca/" TargetMode="External"/><Relationship Id="rId5" Type="http://schemas.openxmlformats.org/officeDocument/2006/relationships/hyperlink" Target="http://cwb.sourceforge.net/demos.php" TargetMode="External"/><Relationship Id="rId10" Type="http://schemas.openxmlformats.org/officeDocument/2006/relationships/hyperlink" Target="http://bwananet.iula.upf.edu/indexes.htm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://clarino.uib.no/korpuskel/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 with CLARIN</a:t>
            </a:r>
            <a:br>
              <a:rPr lang="en-US" dirty="0" smtClean="0"/>
            </a:br>
            <a:r>
              <a:rPr lang="en-US" dirty="0" err="1" smtClean="0"/>
              <a:t>OpenSONAR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LOT </a:t>
            </a:r>
            <a:r>
              <a:rPr lang="en-US" dirty="0" err="1" smtClean="0"/>
              <a:t>Winterschool</a:t>
            </a:r>
            <a:endParaRPr lang="en-US" dirty="0" smtClean="0"/>
          </a:p>
          <a:p>
            <a:pPr eaLnBrk="1" hangingPunct="1"/>
            <a:r>
              <a:rPr lang="en-US" dirty="0" smtClean="0"/>
              <a:t>Amsterdam, 2015-01-13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Search interface to the SONAR Corpus 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Runs on INL (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Instituut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voor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Nederlandse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Lexicologie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), one of the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  <a:hlinkClick r:id="" action="ppaction://noaction"/>
              </a:rPr>
              <a:t>Dutch CLARIN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  <a:hlinkClick r:id="" action="ppaction://noaction"/>
              </a:rPr>
              <a:t>Centres</a:t>
            </a:r>
            <a:endParaRPr lang="en-US" sz="2800" dirty="0">
              <a:solidFill>
                <a:prstClr val="black"/>
              </a:solidFill>
              <a:latin typeface="Calibri" pitchFamily="34" charset="0"/>
            </a:endParaRP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  <a:hlinkClick r:id="rId2"/>
              </a:rPr>
              <a:t>http://opensonar.clarin.inl.nl/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Login with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the account of your institute</a:t>
            </a:r>
            <a:endParaRPr lang="en-US" sz="2800" dirty="0">
              <a:solidFill>
                <a:prstClr val="black"/>
              </a:solidFill>
              <a:latin typeface="Calibri" pitchFamily="34" charset="0"/>
            </a:endParaRPr>
          </a:p>
          <a:p>
            <a:pPr marL="849312" lvl="1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Federated login, single sign on (CLARIN)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created in the CLARIN-NL project (2009-2014)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Available since November 2014 (!)   </a:t>
            </a:r>
          </a:p>
          <a:p>
            <a:pPr marL="106362"/>
            <a:endParaRPr lang="en-US" sz="2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7597971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Back-end based on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BlackLab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, developed at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INL</a:t>
            </a:r>
          </a:p>
          <a:p>
            <a:pPr marL="506412" lvl="1"/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Open Source Software, based on Apache </a:t>
            </a:r>
            <a:r>
              <a:rPr lang="en-US" sz="2400" dirty="0" err="1" smtClean="0">
                <a:solidFill>
                  <a:prstClr val="black"/>
                </a:solidFill>
                <a:latin typeface="Calibri" pitchFamily="34" charset="0"/>
              </a:rPr>
              <a:t>Lucene</a:t>
            </a:r>
            <a:endParaRPr lang="en-US" sz="2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506412" lvl="1"/>
            <a:r>
              <a:rPr lang="en-US" sz="2400" dirty="0">
                <a:solidFill>
                  <a:prstClr val="black"/>
                </a:solidFill>
                <a:latin typeface="Calibri" pitchFamily="34" charset="0"/>
                <a:hlinkClick r:id="rId2"/>
              </a:rPr>
              <a:t>https://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hlinkClick r:id="rId2"/>
              </a:rPr>
              <a:t>github.com/INL/BlackLab#readme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marL="506412" lvl="1"/>
            <a:r>
              <a:rPr lang="en-US" sz="2400" dirty="0">
                <a:solidFill>
                  <a:prstClr val="black"/>
                </a:solidFill>
                <a:latin typeface="Calibri" pitchFamily="34" charset="0"/>
                <a:hlinkClick r:id="rId3"/>
              </a:rPr>
              <a:t>https://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hlinkClick r:id="rId3"/>
              </a:rPr>
              <a:t>github.com/INL/BlackLab/wiki/BlackLab-blog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en-US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106362"/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Front-end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developed by 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UvT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, `</a:t>
            </a:r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Whitelab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’</a:t>
            </a:r>
          </a:p>
          <a:p>
            <a:pPr marL="506412" lvl="1"/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Open Source Software</a:t>
            </a:r>
          </a:p>
          <a:p>
            <a:pPr marL="506412" lvl="1"/>
            <a:r>
              <a:rPr lang="en-US" sz="2400" dirty="0">
                <a:solidFill>
                  <a:prstClr val="black"/>
                </a:solidFill>
                <a:latin typeface="Calibri" pitchFamily="34" charset="0"/>
                <a:hlinkClick r:id="rId4"/>
              </a:rPr>
              <a:t>https://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hlinkClick r:id="rId4"/>
              </a:rPr>
              <a:t>github.com/INL/WhiteLab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en-US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106362"/>
            <a:endParaRPr lang="en-US" sz="2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84194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4 interfaces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Simple, extended, advanced, expert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Expert = CQP language (CQL)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Grouping, Restricting by metadata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solidFill>
                  <a:prstClr val="black"/>
                </a:solidFill>
              </a:rPr>
              <a:t>Pos</a:t>
            </a:r>
            <a:r>
              <a:rPr lang="en-US" dirty="0">
                <a:solidFill>
                  <a:prstClr val="black"/>
                </a:solidFill>
              </a:rPr>
              <a:t>-codes: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nl-NL" dirty="0"/>
              <a:t>Van </a:t>
            </a:r>
            <a:r>
              <a:rPr lang="nl-NL" dirty="0" err="1"/>
              <a:t>Eynde</a:t>
            </a:r>
            <a:r>
              <a:rPr lang="nl-NL" dirty="0"/>
              <a:t>, Frank (2004), `Part Of Speech </a:t>
            </a:r>
            <a:r>
              <a:rPr lang="nl-NL" dirty="0" err="1"/>
              <a:t>Tagging</a:t>
            </a:r>
            <a:r>
              <a:rPr lang="nl-NL" dirty="0"/>
              <a:t> en </a:t>
            </a:r>
            <a:r>
              <a:rPr lang="nl-NL" dirty="0" err="1"/>
              <a:t>Lemmatisering</a:t>
            </a:r>
            <a:r>
              <a:rPr lang="nl-NL" dirty="0"/>
              <a:t> Van Het Corpus Gesproken Nederlands’, Centrum voor Computerlinguïstiek, </a:t>
            </a:r>
            <a:r>
              <a:rPr lang="nl-NL" dirty="0" err="1"/>
              <a:t>K.U.Leuven</a:t>
            </a:r>
            <a:r>
              <a:rPr lang="nl-NL" dirty="0"/>
              <a:t> [</a:t>
            </a:r>
            <a:r>
              <a:rPr lang="nl-NL" u="sng" dirty="0">
                <a:hlinkClick r:id="rId2"/>
              </a:rPr>
              <a:t>pdf</a:t>
            </a:r>
            <a:r>
              <a:rPr lang="nl-NL" dirty="0"/>
              <a:t>]</a:t>
            </a:r>
            <a:endParaRPr lang="en-US" dirty="0"/>
          </a:p>
          <a:p>
            <a:pPr marL="106362"/>
            <a:endParaRPr lang="en-US" sz="2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0689584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dirty="0" smtClean="0">
                <a:solidFill>
                  <a:prstClr val="black"/>
                </a:solidFill>
              </a:rPr>
              <a:t>See Scenario demo </a:t>
            </a:r>
            <a:r>
              <a:rPr lang="nl-NL" dirty="0" err="1" smtClean="0">
                <a:solidFill>
                  <a:prstClr val="black"/>
                </a:solidFill>
              </a:rPr>
              <a:t>OpenSONAR</a:t>
            </a:r>
            <a:r>
              <a:rPr lang="nl-NL" dirty="0" smtClean="0">
                <a:solidFill>
                  <a:prstClr val="black"/>
                </a:solidFill>
              </a:rPr>
              <a:t> </a:t>
            </a:r>
            <a:endParaRPr lang="en-US" dirty="0"/>
          </a:p>
          <a:p>
            <a:pPr marL="106362"/>
            <a:endParaRPr lang="en-US" sz="2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004003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SONAR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OpenSONAR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/>
              <a:t>Methodological </a:t>
            </a:r>
            <a:r>
              <a:rPr lang="en-US" sz="2800" b="1" dirty="0" smtClean="0"/>
              <a:t>Considerations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Google?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09409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Performance (actually used) data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Including errors, hesitations, fillers, </a:t>
            </a:r>
            <a:r>
              <a:rPr lang="en-US" dirty="0" err="1">
                <a:solidFill>
                  <a:prstClr val="black"/>
                </a:solidFill>
              </a:rPr>
              <a:t>etc</a:t>
            </a:r>
            <a:endParaRPr lang="en-US" dirty="0">
              <a:solidFill>
                <a:prstClr val="black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Good for certain research questions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Less good for other research questions</a:t>
            </a: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No `negative’ data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Linguists sometimes want to know what is NOT possible in language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More difficult to find non-standard examples (e.g. examples not covered by the grammar used for a </a:t>
            </a:r>
            <a:r>
              <a:rPr lang="en-US" dirty="0" err="1">
                <a:solidFill>
                  <a:prstClr val="black"/>
                </a:solidFill>
              </a:rPr>
              <a:t>treebank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626367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Danger of circularity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‘Which verbs occur with a predicative adjective?’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the verbs that have been specified as such in the  grammar underlying a </a:t>
            </a:r>
            <a:r>
              <a:rPr lang="en-US" dirty="0" err="1">
                <a:solidFill>
                  <a:prstClr val="black"/>
                </a:solidFill>
                <a:sym typeface="Wingdings" pitchFamily="2" charset="2"/>
              </a:rPr>
              <a:t>treebank</a:t>
            </a: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  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Can be avoided by globally knowing how the relevant grammar works</a:t>
            </a: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No controlled experiments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Minimal pairs seldom occur naturally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BUT: Corpora/</a:t>
            </a:r>
            <a:r>
              <a:rPr lang="en-US" dirty="0" err="1">
                <a:solidFill>
                  <a:prstClr val="black"/>
                </a:solidFill>
              </a:rPr>
              <a:t>Treebanks</a:t>
            </a:r>
            <a:r>
              <a:rPr lang="en-US" dirty="0">
                <a:solidFill>
                  <a:prstClr val="black"/>
                </a:solidFill>
              </a:rPr>
              <a:t> can be used to construct minimal pairs on the basis of really occurring examples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5898259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Annotations have mainly been made by automatic  programs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They make errors</a:t>
            </a:r>
          </a:p>
          <a:p>
            <a:pPr marL="1485900" lvl="2" indent="-342900">
              <a:lnSpc>
                <a:spcPct val="80000"/>
              </a:lnSpc>
            </a:pPr>
            <a:r>
              <a:rPr lang="en-US" sz="3200" dirty="0">
                <a:solidFill>
                  <a:prstClr val="black"/>
                </a:solidFill>
              </a:rPr>
              <a:t>`absurd errors’</a:t>
            </a:r>
          </a:p>
          <a:p>
            <a:pPr marL="1485900" lvl="2" indent="-342900">
              <a:lnSpc>
                <a:spcPct val="80000"/>
              </a:lnSpc>
            </a:pPr>
            <a:r>
              <a:rPr lang="en-US" sz="3200" dirty="0">
                <a:solidFill>
                  <a:prstClr val="black"/>
                </a:solidFill>
              </a:rPr>
              <a:t>Insufficient information errors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People also make errors but different ones</a:t>
            </a:r>
          </a:p>
          <a:p>
            <a:pPr marL="1485900" lvl="2" indent="-342900">
              <a:lnSpc>
                <a:spcPct val="80000"/>
              </a:lnSpc>
            </a:pPr>
            <a:r>
              <a:rPr lang="en-US" sz="3200" dirty="0">
                <a:solidFill>
                  <a:prstClr val="black"/>
                </a:solidFill>
              </a:rPr>
              <a:t>`sloppiness errors’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192514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Large corpora: 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high frequency results are more reliable results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low frequencies are suspect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Small corpora: </a:t>
            </a:r>
            <a:endParaRPr lang="en-US" dirty="0" smtClean="0">
              <a:solidFill>
                <a:prstClr val="black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sz="3200" dirty="0" smtClean="0">
                <a:solidFill>
                  <a:prstClr val="black"/>
                </a:solidFill>
              </a:rPr>
              <a:t>human </a:t>
            </a:r>
            <a:r>
              <a:rPr lang="en-US" sz="3200" dirty="0">
                <a:solidFill>
                  <a:prstClr val="black"/>
                </a:solidFill>
              </a:rPr>
              <a:t>verification and correction is required</a:t>
            </a:r>
          </a:p>
          <a:p>
            <a:pPr marL="1485900" lvl="2" indent="-342900">
              <a:lnSpc>
                <a:spcPct val="80000"/>
              </a:lnSpc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725460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Desired: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get all relevant examples (high recall)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no  or few irrelevant examples (high precision)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Very difficult to achieve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Critical analysis of the results is always required </a:t>
            </a:r>
          </a:p>
          <a:p>
            <a:pPr marL="1485900" lvl="2" indent="-342900">
              <a:lnSpc>
                <a:spcPct val="80000"/>
              </a:lnSpc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40274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SONAR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OpenSONAR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/>
              <a:t>Methodological </a:t>
            </a:r>
            <a:r>
              <a:rPr lang="en-US" sz="2800" dirty="0" smtClean="0"/>
              <a:t>Considerations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Google?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User friendly interface implies limitations: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Cf. </a:t>
            </a:r>
            <a:r>
              <a:rPr lang="en-US" dirty="0" err="1">
                <a:solidFill>
                  <a:prstClr val="black"/>
                </a:solidFill>
              </a:rPr>
              <a:t>OpenSONAR</a:t>
            </a:r>
            <a:r>
              <a:rPr lang="en-US" dirty="0">
                <a:solidFill>
                  <a:prstClr val="black"/>
                </a:solidFill>
              </a:rPr>
              <a:t> interface (advanced: no extended </a:t>
            </a:r>
            <a:r>
              <a:rPr lang="en-US" dirty="0" err="1">
                <a:solidFill>
                  <a:prstClr val="black"/>
                </a:solidFill>
              </a:rPr>
              <a:t>pos</a:t>
            </a:r>
            <a:r>
              <a:rPr lang="en-US" dirty="0">
                <a:solidFill>
                  <a:prstClr val="black"/>
                </a:solidFill>
              </a:rPr>
              <a:t> (inflectional information)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Several examples </a:t>
            </a:r>
            <a:r>
              <a:rPr lang="en-US" dirty="0" smtClean="0">
                <a:solidFill>
                  <a:prstClr val="black"/>
                </a:solidFill>
              </a:rPr>
              <a:t>can be given for </a:t>
            </a:r>
            <a:r>
              <a:rPr lang="en-US" dirty="0" err="1" smtClean="0">
                <a:solidFill>
                  <a:prstClr val="black"/>
                </a:solidFill>
              </a:rPr>
              <a:t>GrETEL</a:t>
            </a:r>
            <a:endParaRPr lang="en-US" dirty="0">
              <a:solidFill>
                <a:prstClr val="black"/>
              </a:solidFill>
            </a:endParaRPr>
          </a:p>
          <a:p>
            <a:pPr marL="1485900" lvl="2" indent="-342900">
              <a:lnSpc>
                <a:spcPct val="80000"/>
              </a:lnSpc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709532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Simple cases can be solved by small adaptations in the query, e.g.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Start with the graphical interface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Adapt in the  expert interface</a:t>
            </a:r>
          </a:p>
          <a:p>
            <a:pPr marL="1485900" lvl="2" indent="-342900">
              <a:lnSpc>
                <a:spcPct val="80000"/>
              </a:lnSpc>
            </a:pPr>
            <a:r>
              <a:rPr lang="en-US" sz="3200" dirty="0">
                <a:solidFill>
                  <a:prstClr val="black"/>
                </a:solidFill>
              </a:rPr>
              <a:t>Adapting easier than creation from scratch</a:t>
            </a:r>
          </a:p>
          <a:p>
            <a:pPr marL="1485900" lvl="2" indent="-342900">
              <a:lnSpc>
                <a:spcPct val="80000"/>
              </a:lnSpc>
            </a:pPr>
            <a:endParaRPr lang="en-US" sz="32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911951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SONAR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OpenSONAR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Methodological </a:t>
            </a:r>
            <a:r>
              <a:rPr lang="en-US" sz="2800" dirty="0" smtClean="0"/>
              <a:t>Considerations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Google?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828026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74134"/>
              </p:ext>
            </p:extLst>
          </p:nvPr>
        </p:nvGraphicFramePr>
        <p:xfrm>
          <a:off x="467544" y="1844824"/>
          <a:ext cx="799288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/>
                <a:gridCol w="2640293"/>
                <a:gridCol w="2640293"/>
              </a:tblGrid>
              <a:tr h="593441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want</a:t>
                      </a:r>
                      <a:endParaRPr lang="nl-NL" dirty="0"/>
                    </a:p>
                  </a:txBody>
                  <a:tcPr/>
                </a:tc>
              </a:tr>
              <a:tr h="593441">
                <a:tc>
                  <a:txBody>
                    <a:bodyPr/>
                    <a:lstStyle/>
                    <a:p>
                      <a:r>
                        <a:rPr lang="en-US" dirty="0" smtClean="0"/>
                        <a:t>String search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  <a:tr h="1024294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 between strings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nearness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Grammatical relations</a:t>
                      </a:r>
                      <a:endParaRPr lang="nl-NL" dirty="0"/>
                    </a:p>
                  </a:txBody>
                  <a:tcPr/>
                </a:tc>
              </a:tr>
              <a:tr h="838887">
                <a:tc>
                  <a:txBody>
                    <a:bodyPr/>
                    <a:lstStyle/>
                    <a:p>
                      <a:r>
                        <a:rPr lang="en-US" dirty="0" smtClean="0"/>
                        <a:t>Search for function words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/ unreliable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  <a:tr h="1198409">
                <a:tc>
                  <a:txBody>
                    <a:bodyPr/>
                    <a:lstStyle/>
                    <a:p>
                      <a:r>
                        <a:rPr lang="en-US" dirty="0" smtClean="0"/>
                        <a:t>Search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morpho</a:t>
                      </a:r>
                      <a:r>
                        <a:rPr lang="en-US" baseline="0" dirty="0" smtClean="0"/>
                        <a:t>-syntactic and syntactic properties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5333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1146"/>
              </p:ext>
            </p:extLst>
          </p:nvPr>
        </p:nvGraphicFramePr>
        <p:xfrm>
          <a:off x="465253" y="1196752"/>
          <a:ext cx="7920879" cy="489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96242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want</a:t>
                      </a:r>
                      <a:endParaRPr lang="nl-NL" dirty="0"/>
                    </a:p>
                  </a:txBody>
                  <a:tcPr/>
                </a:tc>
              </a:tr>
              <a:tr h="877021">
                <a:tc>
                  <a:txBody>
                    <a:bodyPr/>
                    <a:lstStyle/>
                    <a:p>
                      <a:r>
                        <a:rPr lang="nl-NL" dirty="0" smtClean="0"/>
                        <a:t>Search </a:t>
                      </a:r>
                      <a:r>
                        <a:rPr lang="nl-NL" dirty="0" err="1" smtClean="0"/>
                        <a:t>within</a:t>
                      </a:r>
                      <a:r>
                        <a:rPr lang="nl-NL" dirty="0" smtClean="0"/>
                        <a:t> a </a:t>
                      </a:r>
                      <a:r>
                        <a:rPr lang="nl-NL" dirty="0" err="1" smtClean="0"/>
                        <a:t>sentence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paragraph</a:t>
                      </a:r>
                      <a:r>
                        <a:rPr lang="nl-NL" dirty="0" smtClean="0"/>
                        <a:t>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 (documents </a:t>
                      </a:r>
                      <a:r>
                        <a:rPr lang="nl-NL" dirty="0" err="1" smtClean="0"/>
                        <a:t>only</a:t>
                      </a:r>
                      <a:r>
                        <a:rPr lang="nl-NL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Sentence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paragraph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section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etc</a:t>
                      </a:r>
                      <a:endParaRPr lang="nl-NL" dirty="0"/>
                    </a:p>
                  </a:txBody>
                  <a:tcPr/>
                </a:tc>
              </a:tr>
              <a:tr h="877021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results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List of documents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List of </a:t>
                      </a:r>
                      <a:r>
                        <a:rPr lang="nl-NL" dirty="0" err="1" smtClean="0"/>
                        <a:t>sentences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paragraphs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sections</a:t>
                      </a:r>
                      <a:r>
                        <a:rPr lang="nl-NL" dirty="0" smtClean="0"/>
                        <a:t>, documents</a:t>
                      </a:r>
                      <a:endParaRPr lang="nl-NL" dirty="0"/>
                    </a:p>
                  </a:txBody>
                  <a:tcPr/>
                </a:tc>
              </a:tr>
              <a:tr h="613915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Grouped</a:t>
                      </a:r>
                      <a:r>
                        <a:rPr lang="nl-NL" dirty="0" smtClean="0"/>
                        <a:t>  /</a:t>
                      </a:r>
                      <a:r>
                        <a:rPr lang="nl-NL" dirty="0" err="1" smtClean="0"/>
                        <a:t>sorted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analyzed</a:t>
                      </a:r>
                      <a:r>
                        <a:rPr lang="nl-NL" dirty="0" smtClean="0"/>
                        <a:t>) </a:t>
                      </a:r>
                      <a:r>
                        <a:rPr lang="nl-NL" dirty="0" err="1" smtClean="0"/>
                        <a:t>results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  <a:tr h="515625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search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  <a:tr h="40985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language </a:t>
                      </a:r>
                      <a:r>
                        <a:rPr lang="en-US" dirty="0" smtClean="0"/>
                        <a:t>only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unreliable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nl-NL" dirty="0"/>
                    </a:p>
                  </a:txBody>
                  <a:tcPr/>
                </a:tc>
              </a:tr>
              <a:tr h="1140127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Huge (but so far there is only small (1m tokens)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large (500m tokens)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552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0083918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SONAR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OpenSONAR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/>
              <a:t>Methodological </a:t>
            </a:r>
            <a:r>
              <a:rPr lang="en-US" sz="2800" dirty="0" smtClean="0"/>
              <a:t>Considerations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Google?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974172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SONAR Dutch corpus</a:t>
            </a: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500 million tokens</a:t>
            </a: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Written language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(for spoken language: CGN</a:t>
            </a:r>
            <a:r>
              <a:rPr lang="en-US" sz="3200" dirty="0" smtClean="0">
                <a:solidFill>
                  <a:prstClr val="black"/>
                </a:solidFill>
              </a:rPr>
              <a:t>)**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</a:rPr>
              <a:t>Many different text types 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Includes `new media‘ (</a:t>
            </a:r>
            <a:r>
              <a:rPr lang="en-US" sz="3200" dirty="0" err="1">
                <a:solidFill>
                  <a:prstClr val="black"/>
                </a:solidFill>
              </a:rPr>
              <a:t>sms</a:t>
            </a:r>
            <a:r>
              <a:rPr lang="en-US" sz="3200" dirty="0">
                <a:solidFill>
                  <a:prstClr val="black"/>
                </a:solidFill>
              </a:rPr>
              <a:t>, tweets, blogs, … )</a:t>
            </a:r>
          </a:p>
          <a:p>
            <a:pPr marL="108585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but not balanced (mainly because of legal restrictions)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371364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106362"/>
            <a:r>
              <a:rPr lang="en-US" sz="2800" dirty="0" err="1">
                <a:solidFill>
                  <a:prstClr val="black"/>
                </a:solidFill>
                <a:hlinkClick r:id="rId2"/>
              </a:rPr>
              <a:t>FoLIA</a:t>
            </a:r>
            <a:r>
              <a:rPr lang="en-US" sz="2800" dirty="0">
                <a:solidFill>
                  <a:prstClr val="black"/>
                </a:solidFill>
              </a:rPr>
              <a:t> Format</a:t>
            </a:r>
          </a:p>
          <a:p>
            <a:pPr marL="106362"/>
            <a:r>
              <a:rPr lang="en-US" sz="2800" dirty="0" err="1">
                <a:solidFill>
                  <a:prstClr val="black"/>
                </a:solidFill>
                <a:latin typeface="Calibri" pitchFamily="34" charset="0"/>
              </a:rPr>
              <a:t>Pos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, lemma, word properties for each token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`metadata’ for each document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Created in the STEVIN-project   (2004-2011)</a:t>
            </a:r>
          </a:p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Can be obtained via </a:t>
            </a:r>
            <a:r>
              <a:rPr lang="en-US" sz="2800" dirty="0">
                <a:latin typeface="Calibri" pitchFamily="34" charset="0"/>
                <a:hlinkClick r:id="rId3"/>
              </a:rPr>
              <a:t>TST-</a:t>
            </a:r>
            <a:r>
              <a:rPr lang="en-US" sz="2800" dirty="0" err="1">
                <a:latin typeface="Calibri" pitchFamily="34" charset="0"/>
                <a:hlinkClick r:id="rId3"/>
              </a:rPr>
              <a:t>Centrale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Reference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prstClr val="black"/>
                </a:solidFill>
              </a:rPr>
              <a:t>Oostdijk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Nelleke</a:t>
            </a:r>
            <a:r>
              <a:rPr lang="en-US" sz="2800" dirty="0">
                <a:solidFill>
                  <a:prstClr val="black"/>
                </a:solidFill>
              </a:rPr>
              <a:t>, Martin </a:t>
            </a:r>
            <a:r>
              <a:rPr lang="en-US" sz="2800" dirty="0" err="1">
                <a:solidFill>
                  <a:prstClr val="black"/>
                </a:solidFill>
              </a:rPr>
              <a:t>Reynaert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Véronique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Hoste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Ineke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Schuurman</a:t>
            </a:r>
            <a:r>
              <a:rPr lang="en-US" sz="2800" dirty="0">
                <a:solidFill>
                  <a:prstClr val="black"/>
                </a:solidFill>
              </a:rPr>
              <a:t> (2013). `The Construction of a 500-Million-Word Reference Corpus of Contemporary Written Dutch’, In [</a:t>
            </a:r>
            <a:r>
              <a:rPr lang="en-US" sz="2800" dirty="0" err="1">
                <a:solidFill>
                  <a:prstClr val="black"/>
                </a:solidFill>
                <a:hlinkClick r:id="rId4"/>
              </a:rPr>
              <a:t>Spyns</a:t>
            </a:r>
            <a:r>
              <a:rPr lang="en-US" sz="2800" dirty="0">
                <a:solidFill>
                  <a:prstClr val="black"/>
                </a:solidFill>
                <a:hlinkClick r:id="rId4"/>
              </a:rPr>
              <a:t> &amp; </a:t>
            </a:r>
            <a:r>
              <a:rPr lang="en-US" sz="2800" dirty="0" err="1">
                <a:solidFill>
                  <a:prstClr val="black"/>
                </a:solidFill>
                <a:hlinkClick r:id="rId4"/>
              </a:rPr>
              <a:t>Odijk</a:t>
            </a:r>
            <a:r>
              <a:rPr lang="en-US" sz="2800" dirty="0">
                <a:solidFill>
                  <a:prstClr val="black"/>
                </a:solidFill>
                <a:hlinkClick r:id="rId4"/>
              </a:rPr>
              <a:t> 2013</a:t>
            </a:r>
            <a:r>
              <a:rPr lang="en-US" sz="2800" dirty="0">
                <a:solidFill>
                  <a:prstClr val="black"/>
                </a:solidFill>
              </a:rPr>
              <a:t>]. [</a:t>
            </a:r>
            <a:r>
              <a:rPr lang="en-US" sz="2800" dirty="0" err="1">
                <a:solidFill>
                  <a:prstClr val="black"/>
                </a:solidFill>
                <a:hlinkClick r:id="rId5"/>
              </a:rPr>
              <a:t>pdf</a:t>
            </a:r>
            <a:r>
              <a:rPr lang="en-US" sz="2800" dirty="0">
                <a:solidFill>
                  <a:prstClr val="black"/>
                </a:solidFill>
              </a:rPr>
              <a:t>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669838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106362"/>
            <a:r>
              <a:rPr lang="en-US" dirty="0"/>
              <a:t>Some interesting Annotated Text Corpora</a:t>
            </a:r>
          </a:p>
          <a:p>
            <a:pPr marL="849312" lvl="1">
              <a:buFont typeface="Arial" pitchFamily="34" charset="0"/>
              <a:buChar char="•"/>
            </a:pPr>
            <a:r>
              <a:rPr lang="en-US" dirty="0" smtClean="0"/>
              <a:t>English</a:t>
            </a:r>
            <a:r>
              <a:rPr lang="en-US" dirty="0" smtClean="0">
                <a:hlinkClick r:id="rId2"/>
              </a:rPr>
              <a:t> </a:t>
            </a:r>
            <a:endParaRPr lang="en-US" dirty="0">
              <a:hlinkClick r:id="rId2"/>
            </a:endParaRPr>
          </a:p>
          <a:p>
            <a:pPr marL="1249362" lvl="2"/>
            <a:r>
              <a:rPr lang="en-US" dirty="0" smtClean="0">
                <a:hlinkClick r:id="rId2"/>
              </a:rPr>
              <a:t>British </a:t>
            </a:r>
            <a:r>
              <a:rPr lang="en-US" dirty="0">
                <a:hlinkClick r:id="rId2"/>
              </a:rPr>
              <a:t>National Corpus</a:t>
            </a:r>
            <a:endParaRPr lang="en-US" dirty="0"/>
          </a:p>
          <a:p>
            <a:pPr marL="1249362" lvl="2"/>
            <a:r>
              <a:rPr lang="en-US" u="sng" dirty="0">
                <a:hlinkClick r:id="rId3"/>
              </a:rPr>
              <a:t>Corpus of Contemporary American </a:t>
            </a:r>
            <a:r>
              <a:rPr lang="en-US" u="sng" dirty="0" smtClean="0">
                <a:hlinkClick r:id="rId3"/>
              </a:rPr>
              <a:t>English</a:t>
            </a:r>
            <a:r>
              <a:rPr lang="en-US" dirty="0" smtClean="0"/>
              <a:t> (and many more at </a:t>
            </a:r>
            <a:r>
              <a:rPr lang="en-US" dirty="0" smtClean="0">
                <a:hlinkClick r:id="rId4"/>
              </a:rPr>
              <a:t>BYU</a:t>
            </a:r>
            <a:r>
              <a:rPr lang="en-US" dirty="0" smtClean="0"/>
              <a:t>)</a:t>
            </a:r>
            <a:endParaRPr lang="en-US" dirty="0"/>
          </a:p>
          <a:p>
            <a:pPr marL="1249362" lvl="2"/>
            <a:r>
              <a:rPr lang="en-US" u="sng" dirty="0" smtClean="0">
                <a:hlinkClick r:id="rId5"/>
              </a:rPr>
              <a:t>American </a:t>
            </a:r>
            <a:r>
              <a:rPr lang="en-US" u="sng" dirty="0">
                <a:hlinkClick r:id="rId5"/>
              </a:rPr>
              <a:t>National corpus</a:t>
            </a:r>
            <a:endParaRPr lang="en-US" u="sng" dirty="0"/>
          </a:p>
          <a:p>
            <a:pPr marL="849312" lvl="1">
              <a:buFont typeface="Arial" pitchFamily="34" charset="0"/>
              <a:buChar char="•"/>
            </a:pPr>
            <a:r>
              <a:rPr lang="en-US" u="sng" dirty="0" smtClean="0"/>
              <a:t>Multiple languages</a:t>
            </a:r>
            <a:endParaRPr lang="en-US" u="sng" dirty="0" smtClean="0">
              <a:hlinkClick r:id="rId6"/>
            </a:endParaRPr>
          </a:p>
          <a:p>
            <a:pPr marL="1249362" lvl="2"/>
            <a:r>
              <a:rPr lang="en-US" u="sng" dirty="0" smtClean="0">
                <a:hlinkClick r:id="rId6"/>
              </a:rPr>
              <a:t>CHILDES </a:t>
            </a:r>
            <a:r>
              <a:rPr lang="en-US" u="sng" dirty="0">
                <a:hlinkClick r:id="rId6"/>
              </a:rPr>
              <a:t>Corpora</a:t>
            </a:r>
            <a:endParaRPr lang="en-US" u="sng" dirty="0"/>
          </a:p>
          <a:p>
            <a:pPr marL="849312" lvl="1">
              <a:buFont typeface="Arial" pitchFamily="34" charset="0"/>
              <a:buChar char="•"/>
            </a:pPr>
            <a:r>
              <a:rPr lang="en-US" u="sng" dirty="0" smtClean="0"/>
              <a:t>German</a:t>
            </a:r>
            <a:endParaRPr lang="en-US" u="sng" dirty="0" smtClean="0">
              <a:hlinkClick r:id="rId7"/>
            </a:endParaRPr>
          </a:p>
          <a:p>
            <a:pPr marL="1249362" lvl="2"/>
            <a:r>
              <a:rPr lang="en-US" u="sng" dirty="0" smtClean="0">
                <a:hlinkClick r:id="rId7"/>
              </a:rPr>
              <a:t>Das </a:t>
            </a:r>
            <a:r>
              <a:rPr lang="en-US" u="sng" dirty="0">
                <a:hlinkClick r:id="rId7"/>
              </a:rPr>
              <a:t>Deutsche </a:t>
            </a:r>
            <a:r>
              <a:rPr lang="en-US" u="sng" dirty="0" err="1" smtClean="0">
                <a:hlinkClick r:id="rId7"/>
              </a:rPr>
              <a:t>Referenzkorpus</a:t>
            </a:r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270770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0000" lnSpcReduction="20000"/>
          </a:bodyPr>
          <a:lstStyle/>
          <a:p>
            <a:pPr marL="106362"/>
            <a:r>
              <a:rPr lang="en-US" dirty="0"/>
              <a:t>Some interesting Annotated Text Corpora</a:t>
            </a:r>
          </a:p>
          <a:p>
            <a:pPr marL="849312" lvl="1">
              <a:buFont typeface="Arial" pitchFamily="34" charset="0"/>
              <a:buChar char="•"/>
            </a:pPr>
            <a:r>
              <a:rPr lang="en-US" dirty="0" smtClean="0"/>
              <a:t>Spanish</a:t>
            </a:r>
          </a:p>
          <a:p>
            <a:pPr marL="1249362" lvl="2"/>
            <a:r>
              <a:rPr lang="en-US" dirty="0">
                <a:hlinkClick r:id="rId2"/>
              </a:rPr>
              <a:t>Syntactic Spanish Database (SDB)</a:t>
            </a:r>
            <a:r>
              <a:rPr lang="en-US" dirty="0"/>
              <a:t> University of </a:t>
            </a:r>
            <a:r>
              <a:rPr lang="en-US" dirty="0" smtClean="0"/>
              <a:t>Santiago </a:t>
            </a:r>
            <a:r>
              <a:rPr lang="en-US" dirty="0"/>
              <a:t>de </a:t>
            </a:r>
            <a:r>
              <a:rPr lang="en-US" dirty="0" err="1"/>
              <a:t>Compostela</a:t>
            </a:r>
            <a:r>
              <a:rPr lang="en-US" dirty="0"/>
              <a:t>. 160,000 clauses / 1.5 million words</a:t>
            </a:r>
            <a:r>
              <a:rPr lang="en-US" dirty="0" smtClean="0"/>
              <a:t>.</a:t>
            </a:r>
          </a:p>
          <a:p>
            <a:pPr marL="1249362" lvl="2"/>
            <a:r>
              <a:rPr lang="en-US" dirty="0" err="1" smtClean="0">
                <a:hlinkClick r:id="rId3"/>
              </a:rPr>
              <a:t>Ancora</a:t>
            </a:r>
            <a:r>
              <a:rPr lang="en-US" dirty="0" smtClean="0">
                <a:hlinkClick r:id="rId3"/>
              </a:rPr>
              <a:t>-ES (and </a:t>
            </a:r>
            <a:r>
              <a:rPr lang="en-US" dirty="0" err="1" smtClean="0">
                <a:hlinkClick r:id="rId3"/>
              </a:rPr>
              <a:t>Ancora</a:t>
            </a:r>
            <a:r>
              <a:rPr lang="en-US" dirty="0" smtClean="0">
                <a:hlinkClick r:id="rId3"/>
              </a:rPr>
              <a:t>-CA</a:t>
            </a:r>
            <a:r>
              <a:rPr lang="en-US" dirty="0" smtClean="0">
                <a:hlinkClick r:id="rId4"/>
              </a:rPr>
              <a:t>)</a:t>
            </a:r>
            <a:r>
              <a:rPr lang="en-US" dirty="0" smtClean="0">
                <a:hlinkClick r:id="rId5"/>
              </a:rPr>
              <a:t>  and others</a:t>
            </a:r>
            <a:endParaRPr lang="en-US" dirty="0" smtClean="0">
              <a:hlinkClick r:id="rId4"/>
            </a:endParaRPr>
          </a:p>
          <a:p>
            <a:pPr marL="1249362" lvl="2"/>
            <a:r>
              <a:rPr lang="en-US" dirty="0" smtClean="0">
                <a:hlinkClick r:id="rId4"/>
              </a:rPr>
              <a:t>Panacea Annotated Corpus</a:t>
            </a:r>
            <a:r>
              <a:rPr lang="en-US" dirty="0" smtClean="0"/>
              <a:t>  (downloadable)</a:t>
            </a:r>
            <a:endParaRPr lang="en-US" dirty="0" smtClean="0">
              <a:hlinkClick r:id="rId6"/>
            </a:endParaRPr>
          </a:p>
          <a:p>
            <a:pPr marL="1249362" lvl="2"/>
            <a:r>
              <a:rPr lang="en-US" dirty="0" smtClean="0">
                <a:hlinkClick r:id="rId6"/>
              </a:rPr>
              <a:t>Corpus </a:t>
            </a:r>
            <a:r>
              <a:rPr lang="en-US" dirty="0" err="1" smtClean="0">
                <a:hlinkClick r:id="rId6"/>
              </a:rPr>
              <a:t>Molinero</a:t>
            </a:r>
            <a:r>
              <a:rPr lang="en-US" dirty="0" smtClean="0"/>
              <a:t>  (but no annotations)</a:t>
            </a:r>
          </a:p>
          <a:p>
            <a:pPr marL="1249362" lvl="2"/>
            <a:r>
              <a:rPr lang="en-US" dirty="0" smtClean="0">
                <a:hlinkClick r:id="rId7"/>
              </a:rPr>
              <a:t>Corpus </a:t>
            </a:r>
            <a:r>
              <a:rPr lang="en-US" dirty="0" err="1" smtClean="0">
                <a:hlinkClick r:id="rId7"/>
              </a:rPr>
              <a:t>Tecnic</a:t>
            </a:r>
            <a:r>
              <a:rPr lang="en-US" dirty="0" smtClean="0">
                <a:hlinkClick r:id="rId7"/>
              </a:rPr>
              <a:t> de </a:t>
            </a:r>
            <a:r>
              <a:rPr lang="en-US" dirty="0" err="1" smtClean="0">
                <a:hlinkClick r:id="rId7"/>
              </a:rPr>
              <a:t>l’IULA</a:t>
            </a:r>
            <a:endParaRPr lang="en-US" dirty="0" smtClean="0"/>
          </a:p>
          <a:p>
            <a:pPr marL="849312" lvl="1">
              <a:buFont typeface="Arial" pitchFamily="34" charset="0"/>
              <a:buChar char="•"/>
            </a:pPr>
            <a:r>
              <a:rPr lang="en-US" dirty="0" smtClean="0"/>
              <a:t>Dutch</a:t>
            </a:r>
            <a:endParaRPr lang="en-US" dirty="0" smtClean="0">
              <a:hlinkClick r:id="rId8"/>
            </a:endParaRPr>
          </a:p>
          <a:p>
            <a:pPr marL="1249362" lvl="2"/>
            <a:r>
              <a:rPr lang="en-US" dirty="0" smtClean="0">
                <a:hlinkClick r:id="rId8"/>
              </a:rPr>
              <a:t>Corpus </a:t>
            </a:r>
            <a:r>
              <a:rPr lang="en-US" dirty="0" err="1">
                <a:hlinkClick r:id="rId8"/>
              </a:rPr>
              <a:t>Gesproken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Nederlands</a:t>
            </a:r>
            <a:r>
              <a:rPr lang="en-US" dirty="0">
                <a:hlinkClick r:id="rId8"/>
              </a:rPr>
              <a:t> (CGN)</a:t>
            </a:r>
            <a:endParaRPr lang="en-US" dirty="0"/>
          </a:p>
          <a:p>
            <a:pPr marL="1249362" lvl="2"/>
            <a:r>
              <a:rPr lang="en-US" dirty="0">
                <a:hlinkClick r:id="rId9"/>
              </a:rPr>
              <a:t>SONAR</a:t>
            </a:r>
            <a:r>
              <a:rPr lang="en-US" dirty="0"/>
              <a:t> en </a:t>
            </a:r>
            <a:r>
              <a:rPr lang="en-US" dirty="0">
                <a:hlinkClick r:id="rId10"/>
              </a:rPr>
              <a:t>SONAR </a:t>
            </a:r>
            <a:r>
              <a:rPr lang="en-US" dirty="0" err="1">
                <a:hlinkClick r:id="rId10"/>
              </a:rPr>
              <a:t>Nieuwe</a:t>
            </a:r>
            <a:r>
              <a:rPr lang="en-US" dirty="0">
                <a:hlinkClick r:id="rId10"/>
              </a:rPr>
              <a:t> Media</a:t>
            </a:r>
            <a:endParaRPr lang="en-US" dirty="0"/>
          </a:p>
          <a:p>
            <a:pPr marL="1249362" lvl="2"/>
            <a:r>
              <a:rPr lang="en-US" dirty="0">
                <a:hlinkClick r:id="rId11"/>
              </a:rPr>
              <a:t>VU-DNC</a:t>
            </a:r>
            <a:endParaRPr lang="en-US" dirty="0"/>
          </a:p>
          <a:p>
            <a:pPr marL="1249362" lvl="2"/>
            <a:r>
              <a:rPr lang="en-US" dirty="0" err="1">
                <a:hlinkClick r:id="rId12"/>
              </a:rPr>
              <a:t>Discan</a:t>
            </a:r>
            <a:endParaRPr lang="en-US" dirty="0"/>
          </a:p>
          <a:p>
            <a:pPr marL="849312" lvl="1">
              <a:buFont typeface="Arial" pitchFamily="34" charset="0"/>
              <a:buChar char="•"/>
            </a:pPr>
            <a:r>
              <a:rPr lang="en-US" dirty="0"/>
              <a:t>…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1850645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SONAR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 smtClean="0"/>
              <a:t>OpenSONAR</a:t>
            </a:r>
            <a:endParaRPr lang="en-US" sz="2800" b="1" dirty="0" smtClean="0"/>
          </a:p>
          <a:p>
            <a:pPr>
              <a:lnSpc>
                <a:spcPct val="80000"/>
              </a:lnSpc>
            </a:pPr>
            <a:r>
              <a:rPr lang="en-US" sz="2800" dirty="0"/>
              <a:t>Methodological </a:t>
            </a:r>
            <a:r>
              <a:rPr lang="en-US" sz="2800" dirty="0" smtClean="0"/>
              <a:t>Considerations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Google?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589905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106362"/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Search interface to the SONAR Corpus </a:t>
            </a:r>
          </a:p>
          <a:p>
            <a:pPr marL="106362"/>
            <a:r>
              <a:rPr lang="en-US" dirty="0" smtClean="0"/>
              <a:t>Some Interfaces </a:t>
            </a:r>
            <a:r>
              <a:rPr lang="en-US" dirty="0"/>
              <a:t>to </a:t>
            </a:r>
            <a:r>
              <a:rPr lang="en-US" dirty="0" smtClean="0"/>
              <a:t>Corpora for other </a:t>
            </a:r>
            <a:r>
              <a:rPr lang="en-US" dirty="0" err="1" smtClean="0"/>
              <a:t>lgs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OpenSONAR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31985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erkblad" r:id="rId3" imgW="1228771" imgH="390594" progId="Excel.Sheet.12">
                  <p:embed/>
                </p:oleObj>
              </mc:Choice>
              <mc:Fallback>
                <p:oleObj name="Werkblad" r:id="rId3" imgW="1228771" imgH="390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65514"/>
              </p:ext>
            </p:extLst>
          </p:nvPr>
        </p:nvGraphicFramePr>
        <p:xfrm>
          <a:off x="1115616" y="3068960"/>
          <a:ext cx="6866508" cy="3558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1530"/>
                <a:gridCol w="2614978"/>
              </a:tblGrid>
              <a:tr h="35674"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b="1" u="none" strike="noStrike" dirty="0">
                          <a:effectLst/>
                        </a:rPr>
                        <a:t>Interface</a:t>
                      </a:r>
                      <a:endParaRPr lang="nl-NL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200" b="1" u="none" strike="noStrike" dirty="0">
                          <a:effectLst/>
                        </a:rPr>
                        <a:t>Language(s)</a:t>
                      </a:r>
                      <a:endParaRPr lang="nl-NL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BNCweb</a:t>
                      </a:r>
                      <a:r>
                        <a:rPr lang="nl-NL" sz="22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interface at Lancaster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British English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u="sng" strike="noStrike" dirty="0">
                          <a:effectLst/>
                          <a:hlinkClick r:id="rId5"/>
                        </a:rPr>
                        <a:t>IMS Open Corpus Work Bench </a:t>
                      </a:r>
                      <a:endParaRPr lang="en-US" sz="22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German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u="sng" strike="noStrike" dirty="0">
                          <a:effectLst/>
                          <a:hlinkClick r:id="rId6"/>
                        </a:rPr>
                        <a:t>Corpus of Contemporary American English </a:t>
                      </a:r>
                      <a:endParaRPr lang="en-US" sz="22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American English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>
                          <a:effectLst/>
                          <a:hlinkClick r:id="rId7"/>
                        </a:rPr>
                        <a:t>Corpus of Contemporary Dutch </a:t>
                      </a:r>
                      <a:endParaRPr lang="nl-NL" sz="2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Dutch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>
                          <a:effectLst/>
                        </a:rPr>
                        <a:t>TrovA </a:t>
                      </a:r>
                      <a:endParaRPr lang="nl-NL" sz="2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Multiple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>
                          <a:effectLst/>
                          <a:hlinkClick r:id="rId8"/>
                        </a:rPr>
                        <a:t>Språkbanken  </a:t>
                      </a:r>
                      <a:endParaRPr lang="nl-NL" sz="2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Swedish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>
                          <a:effectLst/>
                          <a:hlinkClick r:id="rId9"/>
                        </a:rPr>
                        <a:t>Corpuscle        </a:t>
                      </a:r>
                      <a:endParaRPr lang="nl-NL" sz="2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>
                          <a:effectLst/>
                        </a:rPr>
                        <a:t>Norwegian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sng" strike="noStrike">
                          <a:effectLst/>
                          <a:hlinkClick r:id="rId10"/>
                        </a:rPr>
                        <a:t>Bwananet</a:t>
                      </a:r>
                      <a:endParaRPr lang="nl-NL" sz="2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2200" u="none" strike="noStrike" dirty="0">
                          <a:effectLst/>
                        </a:rPr>
                        <a:t>Spanish, </a:t>
                      </a:r>
                      <a:r>
                        <a:rPr lang="nl-NL" sz="2200" u="none" strike="noStrike" dirty="0" err="1">
                          <a:effectLst/>
                        </a:rPr>
                        <a:t>Catalan</a:t>
                      </a:r>
                      <a:r>
                        <a:rPr lang="nl-NL" sz="2200" u="none" strike="noStrike" dirty="0">
                          <a:effectLst/>
                        </a:rPr>
                        <a:t>, ..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81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877</Words>
  <Application>Microsoft Office PowerPoint</Application>
  <PresentationFormat>On-screen Show (4:3)</PresentationFormat>
  <Paragraphs>229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Odijk LREC  2012</vt:lpstr>
      <vt:lpstr>Microsoft Excel Worksheet</vt:lpstr>
      <vt:lpstr>Linguistics with CLARIN OpenSONAR</vt:lpstr>
      <vt:lpstr>Overview</vt:lpstr>
      <vt:lpstr>Overview</vt:lpstr>
      <vt:lpstr>SONAR</vt:lpstr>
      <vt:lpstr>SONAR</vt:lpstr>
      <vt:lpstr>SONAR</vt:lpstr>
      <vt:lpstr>SONAR</vt:lpstr>
      <vt:lpstr>Overview</vt:lpstr>
      <vt:lpstr>OpenSONAR</vt:lpstr>
      <vt:lpstr>OpenSONAR</vt:lpstr>
      <vt:lpstr>OpenSONAR</vt:lpstr>
      <vt:lpstr>OpenSONAR</vt:lpstr>
      <vt:lpstr>OpenSONAR</vt:lpstr>
      <vt:lpstr>Overview</vt:lpstr>
      <vt:lpstr>Methodological Considerations</vt:lpstr>
      <vt:lpstr>Methodological Considerations</vt:lpstr>
      <vt:lpstr>Methodological Considerations</vt:lpstr>
      <vt:lpstr>Methodological Considerations</vt:lpstr>
      <vt:lpstr>Methodological Considerations</vt:lpstr>
      <vt:lpstr>Methodological Considerations</vt:lpstr>
      <vt:lpstr>Methodological Considerations</vt:lpstr>
      <vt:lpstr>Overview</vt:lpstr>
      <vt:lpstr>Google?</vt:lpstr>
      <vt:lpstr>Google?</vt:lpstr>
      <vt:lpstr>PowerPoint Presentation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PL. Autologon7</cp:lastModifiedBy>
  <cp:revision>578</cp:revision>
  <dcterms:created xsi:type="dcterms:W3CDTF">2012-05-14T07:52:03Z</dcterms:created>
  <dcterms:modified xsi:type="dcterms:W3CDTF">2015-01-12T15:56:25Z</dcterms:modified>
</cp:coreProperties>
</file>