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8" r:id="rId2"/>
    <p:sldId id="259" r:id="rId3"/>
    <p:sldId id="533" r:id="rId4"/>
    <p:sldId id="505" r:id="rId5"/>
    <p:sldId id="513" r:id="rId6"/>
    <p:sldId id="519" r:id="rId7"/>
    <p:sldId id="520" r:id="rId8"/>
    <p:sldId id="534" r:id="rId9"/>
    <p:sldId id="514" r:id="rId10"/>
    <p:sldId id="521" r:id="rId11"/>
    <p:sldId id="517" r:id="rId12"/>
    <p:sldId id="516" r:id="rId13"/>
    <p:sldId id="518" r:id="rId14"/>
    <p:sldId id="522" r:id="rId15"/>
    <p:sldId id="523" r:id="rId16"/>
    <p:sldId id="524" r:id="rId17"/>
    <p:sldId id="525" r:id="rId18"/>
    <p:sldId id="526" r:id="rId19"/>
    <p:sldId id="527" r:id="rId20"/>
    <p:sldId id="528" r:id="rId21"/>
    <p:sldId id="529" r:id="rId22"/>
    <p:sldId id="530" r:id="rId23"/>
    <p:sldId id="531" r:id="rId24"/>
    <p:sldId id="532" r:id="rId25"/>
    <p:sldId id="499" r:id="rId26"/>
  </p:sldIdLst>
  <p:sldSz cx="9144000" cy="6858000" type="screen4x3"/>
  <p:notesSz cx="6858000" cy="9313863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91" autoAdjust="0"/>
    <p:restoredTop sz="94627" autoAdjust="0"/>
  </p:normalViewPr>
  <p:slideViewPr>
    <p:cSldViewPr>
      <p:cViewPr>
        <p:scale>
          <a:sx n="77" d="100"/>
          <a:sy n="77" d="100"/>
        </p:scale>
        <p:origin x="-128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3138"/>
    </p:cViewPr>
  </p:sorterViewPr>
  <p:notesViewPr>
    <p:cSldViewPr>
      <p:cViewPr varScale="1">
        <p:scale>
          <a:sx n="55" d="100"/>
          <a:sy n="55" d="100"/>
        </p:scale>
        <p:origin x="-2904" y="-84"/>
      </p:cViewPr>
      <p:guideLst>
        <p:guide orient="horz" pos="2933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2D2755-67BE-49A9-B2B1-6AEF420729EC}" type="datetimeFigureOut">
              <a:rPr lang="nl-NL" smtClean="0"/>
              <a:t>12-1-2015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7138"/>
            <a:ext cx="2971800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47138"/>
            <a:ext cx="2971800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EB0E4C-C260-4950-B801-3D38DB074076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5303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69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69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FD62E0-6885-440F-9D25-84A489BC1807}" type="datetimeFigureOut">
              <a:rPr lang="nl-NL" smtClean="0"/>
              <a:pPr/>
              <a:t>12-1-2015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700088"/>
            <a:ext cx="4654550" cy="34909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24086"/>
            <a:ext cx="5486400" cy="4191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846554"/>
            <a:ext cx="2971800" cy="4656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846554"/>
            <a:ext cx="2971800" cy="4656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4EE748-59F7-4384-84C7-367CE6F872E5}" type="slidenum">
              <a:rPr lang="nl-NL" smtClean="0"/>
              <a:pPr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166705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smtClean="0"/>
              <a:t>Click to edit Master subtitle style</a:t>
            </a:r>
            <a:endParaRPr lang="en-GB" noProof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858952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 advTm="20000">
        <p14:ripple/>
      </p:transition>
    </mc:Choice>
    <mc:Fallback xmlns="">
      <p:transition spd="slow" advClick="0" advTm="20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041698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 advTm="20000">
        <p14:ripple/>
      </p:transition>
    </mc:Choice>
    <mc:Fallback xmlns="">
      <p:transition spd="slow" advClick="0" advTm="20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913665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 advTm="20000">
        <p14:ripple/>
      </p:transition>
    </mc:Choice>
    <mc:Fallback xmlns="">
      <p:transition spd="slow" advClick="0" advTm="20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08448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 advTm="20000">
        <p14:ripple/>
      </p:transition>
    </mc:Choice>
    <mc:Fallback xmlns="">
      <p:transition spd="slow" advClick="0" advTm="20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10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599881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 advTm="20000">
        <p14:ripple/>
      </p:transition>
    </mc:Choice>
    <mc:Fallback xmlns="">
      <p:transition spd="slow" advClick="0" advTm="20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91680" y="0"/>
            <a:ext cx="7452320" cy="836712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 dirty="0"/>
          </a:p>
        </p:txBody>
      </p:sp>
      <p:sp>
        <p:nvSpPr>
          <p:cNvPr id="6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nl-NL" smtClean="0"/>
              <a:pPr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93509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 advTm="20000">
        <p14:ripple/>
      </p:transition>
    </mc:Choice>
    <mc:Fallback xmlns="">
      <p:transition spd="slow" advClick="0" advTm="20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nl-NL" smtClean="0"/>
              <a:pPr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7006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 advTm="20000">
        <p14:ripple/>
      </p:transition>
    </mc:Choice>
    <mc:Fallback xmlns="">
      <p:transition spd="slow" advClick="0" advTm="20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 dirty="0" smtClean="0"/>
              <a:t>Click icon to add picture</a:t>
            </a:r>
            <a:endParaRPr lang="en-GB" noProof="0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8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11701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 advTm="20000">
        <p14:ripple/>
      </p:transition>
    </mc:Choice>
    <mc:Fallback xmlns="">
      <p:transition spd="slow" advClick="0" advTm="20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0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1691680" y="0"/>
            <a:ext cx="7452320" cy="8367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GB" noProof="0" dirty="0" err="1" smtClean="0"/>
              <a:t>Klik</a:t>
            </a:r>
            <a:r>
              <a:rPr lang="en-GB" noProof="0" dirty="0" smtClean="0"/>
              <a:t> </a:t>
            </a:r>
            <a:r>
              <a:rPr lang="en-GB" noProof="0" dirty="0" err="1" smtClean="0"/>
              <a:t>om</a:t>
            </a:r>
            <a:r>
              <a:rPr lang="en-GB" noProof="0" dirty="0" smtClean="0"/>
              <a:t> de </a:t>
            </a:r>
            <a:r>
              <a:rPr lang="en-GB" noProof="0" dirty="0" err="1" smtClean="0"/>
              <a:t>stijl</a:t>
            </a:r>
            <a:r>
              <a:rPr lang="en-GB" noProof="0" dirty="0" smtClean="0"/>
              <a:t> </a:t>
            </a:r>
            <a:r>
              <a:rPr lang="en-GB" noProof="0" dirty="0" err="1" smtClean="0"/>
              <a:t>te</a:t>
            </a:r>
            <a:r>
              <a:rPr lang="en-GB" noProof="0" dirty="0" smtClean="0"/>
              <a:t> </a:t>
            </a:r>
            <a:r>
              <a:rPr lang="en-GB" noProof="0" dirty="0" err="1" smtClean="0"/>
              <a:t>bewerken</a:t>
            </a:r>
            <a:endParaRPr lang="en-GB" noProof="0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noProof="0" dirty="0" err="1" smtClean="0"/>
              <a:t>Klik</a:t>
            </a:r>
            <a:r>
              <a:rPr lang="en-GB" noProof="0" dirty="0" smtClean="0"/>
              <a:t> </a:t>
            </a:r>
            <a:r>
              <a:rPr lang="en-GB" noProof="0" dirty="0" err="1" smtClean="0"/>
              <a:t>om</a:t>
            </a:r>
            <a:r>
              <a:rPr lang="en-GB" noProof="0" dirty="0" smtClean="0"/>
              <a:t> de </a:t>
            </a:r>
            <a:r>
              <a:rPr lang="en-GB" noProof="0" dirty="0" err="1" smtClean="0"/>
              <a:t>modelstijlen</a:t>
            </a:r>
            <a:r>
              <a:rPr lang="en-GB" noProof="0" dirty="0" smtClean="0"/>
              <a:t> </a:t>
            </a:r>
            <a:r>
              <a:rPr lang="en-GB" noProof="0" dirty="0" err="1" smtClean="0"/>
              <a:t>te</a:t>
            </a:r>
            <a:r>
              <a:rPr lang="en-GB" noProof="0" dirty="0" smtClean="0"/>
              <a:t> </a:t>
            </a:r>
            <a:r>
              <a:rPr lang="en-GB" noProof="0" dirty="0" err="1" smtClean="0"/>
              <a:t>bewerken</a:t>
            </a:r>
            <a:endParaRPr lang="en-GB" noProof="0" dirty="0" smtClean="0"/>
          </a:p>
          <a:p>
            <a:pPr lvl="1"/>
            <a:r>
              <a:rPr lang="en-GB" noProof="0" dirty="0" err="1" smtClean="0"/>
              <a:t>Tweede</a:t>
            </a:r>
            <a:r>
              <a:rPr lang="en-GB" noProof="0" dirty="0" smtClean="0"/>
              <a:t> </a:t>
            </a:r>
            <a:r>
              <a:rPr lang="en-GB" noProof="0" dirty="0" err="1" smtClean="0"/>
              <a:t>niveau</a:t>
            </a:r>
            <a:endParaRPr lang="en-GB" noProof="0" dirty="0" smtClean="0"/>
          </a:p>
          <a:p>
            <a:pPr lvl="2"/>
            <a:r>
              <a:rPr lang="en-GB" noProof="0" dirty="0" err="1" smtClean="0"/>
              <a:t>Derde</a:t>
            </a:r>
            <a:r>
              <a:rPr lang="en-GB" noProof="0" dirty="0" smtClean="0"/>
              <a:t> </a:t>
            </a:r>
            <a:r>
              <a:rPr lang="en-GB" noProof="0" dirty="0" err="1" smtClean="0"/>
              <a:t>niveau</a:t>
            </a:r>
            <a:endParaRPr lang="en-GB" noProof="0" dirty="0" smtClean="0"/>
          </a:p>
          <a:p>
            <a:pPr lvl="3"/>
            <a:r>
              <a:rPr lang="en-GB" noProof="0" dirty="0" err="1" smtClean="0"/>
              <a:t>Vierde</a:t>
            </a:r>
            <a:r>
              <a:rPr lang="en-GB" noProof="0" dirty="0" smtClean="0"/>
              <a:t> </a:t>
            </a:r>
            <a:r>
              <a:rPr lang="en-GB" noProof="0" dirty="0" err="1" smtClean="0"/>
              <a:t>niveau</a:t>
            </a:r>
            <a:endParaRPr lang="en-GB" noProof="0" dirty="0" smtClean="0"/>
          </a:p>
          <a:p>
            <a:pPr lvl="4"/>
            <a:r>
              <a:rPr lang="en-GB" noProof="0" dirty="0" err="1" smtClean="0"/>
              <a:t>Vijfde</a:t>
            </a:r>
            <a:r>
              <a:rPr lang="en-GB" noProof="0" dirty="0" smtClean="0"/>
              <a:t> </a:t>
            </a:r>
            <a:r>
              <a:rPr lang="en-GB" noProof="0" dirty="0" err="1" smtClean="0"/>
              <a:t>niveau</a:t>
            </a:r>
            <a:endParaRPr lang="en-GB" noProof="0" dirty="0"/>
          </a:p>
        </p:txBody>
      </p:sp>
      <p:pic>
        <p:nvPicPr>
          <p:cNvPr id="1031" name="Picture 7" descr="E:\Documents\Utrecht\Projecten\Clarin\Website\Nieuwe website\clarin-logo.pn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48"/>
            <a:ext cx="1552575" cy="981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ijdelijke aanduiding voor dianummer 6"/>
          <p:cNvSpPr>
            <a:spLocks noGrp="1"/>
          </p:cNvSpPr>
          <p:nvPr>
            <p:ph type="sldNum" sz="quarter" idx="4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8682A95-483B-44A2-A89B-DDCD8512B9EB}" type="slidenum">
              <a:rPr lang="nl-NL" smtClean="0"/>
              <a:pPr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4949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7" r:id="rId8"/>
  </p:sldLayoutIdLst>
  <mc:AlternateContent xmlns:mc="http://schemas.openxmlformats.org/markup-compatibility/2006" xmlns:p14="http://schemas.microsoft.com/office/powerpoint/2010/main">
    <mc:Choice Requires="p14">
      <p:transition spd="slow" p14:dur="1400" advClick="0" advTm="20000">
        <p14:ripple/>
      </p:transition>
    </mc:Choice>
    <mc:Fallback xmlns="">
      <p:transition spd="slow" advClick="0" advTm="20000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Copperplate Gothic Bold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opensonar.clarin.inl.nl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INL/BlackLab/wiki/BlackLab-blog" TargetMode="External"/><Relationship Id="rId2" Type="http://schemas.openxmlformats.org/officeDocument/2006/relationships/hyperlink" Target="https://github.com/INL/BlackLab#readm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github.com/INL/WhiteLab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cl.kuleuven.be/Papers/POSmanual_febr2004.pdf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tst-centrale.org/" TargetMode="External"/><Relationship Id="rId2" Type="http://schemas.openxmlformats.org/officeDocument/2006/relationships/hyperlink" Target="http://proycon.github.io/folia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link.springer.com/content/pdf/10.1007/978-3-642-30910-6_13.pdf" TargetMode="External"/><Relationship Id="rId4" Type="http://schemas.openxmlformats.org/officeDocument/2006/relationships/hyperlink" Target="http://link.springer.com/book/10.1007/978-3-642-30910-6/page/1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corpus.byu.edu/coca/" TargetMode="External"/><Relationship Id="rId7" Type="http://schemas.openxmlformats.org/officeDocument/2006/relationships/hyperlink" Target="http://www1.ids-mannheim.de/kl/projekte/korpora/" TargetMode="External"/><Relationship Id="rId2" Type="http://schemas.openxmlformats.org/officeDocument/2006/relationships/hyperlink" Target="http://www.natcorp.ox.ac.uk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hildes.psy.cmu.edu/data/" TargetMode="External"/><Relationship Id="rId5" Type="http://schemas.openxmlformats.org/officeDocument/2006/relationships/hyperlink" Target="http://www.americannationalcorpus.org/" TargetMode="External"/><Relationship Id="rId4" Type="http://schemas.openxmlformats.org/officeDocument/2006/relationships/hyperlink" Target="http://corpus.byu.edu/full-text/intro.asp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tst-centrale.org/nl/producten/corpora/corpus-gesproken-nederlands/6-17" TargetMode="External"/><Relationship Id="rId3" Type="http://schemas.openxmlformats.org/officeDocument/2006/relationships/hyperlink" Target="http://clic.ub.edu/corpus/en" TargetMode="External"/><Relationship Id="rId7" Type="http://schemas.openxmlformats.org/officeDocument/2006/relationships/hyperlink" Target="http://catalog.clarin.eu/vlo/record?fq=language:Spanish&amp;fq=resourceClass:corpus&amp;docId=http_58__47__47_hdl.handle.net_47_11372_47_LRT-420_64_format_61_cmdi" TargetMode="External"/><Relationship Id="rId12" Type="http://schemas.openxmlformats.org/officeDocument/2006/relationships/hyperlink" Target="http://catalog.clarin.eu/vlo/search?q=Discan&amp;fq=collection:TLA:+DiscAn" TargetMode="External"/><Relationship Id="rId2" Type="http://schemas.openxmlformats.org/officeDocument/2006/relationships/hyperlink" Target="http://www.bds.usc.es/consulta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olinolabs.com/corpus.html" TargetMode="External"/><Relationship Id="rId11" Type="http://schemas.openxmlformats.org/officeDocument/2006/relationships/hyperlink" Target="http://tst-centrale.org/nl/producten/corpora/vu-dnc-corpus/6-79?cf_product_name=VU-DNC-corpus" TargetMode="External"/><Relationship Id="rId5" Type="http://schemas.openxmlformats.org/officeDocument/2006/relationships/hyperlink" Target="http://clic.ub.edu/corpus/en/corpus" TargetMode="External"/><Relationship Id="rId10" Type="http://schemas.openxmlformats.org/officeDocument/2006/relationships/hyperlink" Target="http://tst-centrale.org/nl/producten/corpora/sonar-nieuwe-media-corpus/6-88?cf_product_name=SoNaR+Nieuwe+Media+Corpus" TargetMode="External"/><Relationship Id="rId4" Type="http://schemas.openxmlformats.org/officeDocument/2006/relationships/hyperlink" Target="http://metashare.elda.org/repository/browse/panacea-annotated-dependency-spanish-environment-corpus-version-2/e652be1092c211e28763000c291ecfc8bd3f5095c0c343edbe25a1f7a243bbbd/" TargetMode="External"/><Relationship Id="rId9" Type="http://schemas.openxmlformats.org/officeDocument/2006/relationships/hyperlink" Target="http://tst-centrale.org/nl/producten/corpora/sonar-corpus/6-85?cf_product_name=SoNaR-corpus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spraakbanken.gu.se/parole/" TargetMode="External"/><Relationship Id="rId3" Type="http://schemas.openxmlformats.org/officeDocument/2006/relationships/package" Target="../embeddings/Microsoft_Excel_Worksheet1.xlsx"/><Relationship Id="rId7" Type="http://schemas.openxmlformats.org/officeDocument/2006/relationships/hyperlink" Target="http://chn.inl.nl/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hyperlink" Target="http://corpus.byu.edu/coca/" TargetMode="External"/><Relationship Id="rId5" Type="http://schemas.openxmlformats.org/officeDocument/2006/relationships/hyperlink" Target="http://cwb.sourceforge.net/demos.php" TargetMode="External"/><Relationship Id="rId10" Type="http://schemas.openxmlformats.org/officeDocument/2006/relationships/hyperlink" Target="http://bwananet.iula.upf.edu/indexes.htm" TargetMode="External"/><Relationship Id="rId4" Type="http://schemas.openxmlformats.org/officeDocument/2006/relationships/image" Target="../media/image3.emf"/><Relationship Id="rId9" Type="http://schemas.openxmlformats.org/officeDocument/2006/relationships/hyperlink" Target="http://clarino.uib.no/korpuskel/pag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Linguistics with CLARIN</a:t>
            </a:r>
            <a:br>
              <a:rPr lang="en-US" dirty="0" smtClean="0"/>
            </a:br>
            <a:r>
              <a:rPr lang="en-US" dirty="0" err="1" smtClean="0"/>
              <a:t>OpenSONAR</a:t>
            </a:r>
            <a:endParaRPr lang="en-US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Jan Odijk</a:t>
            </a:r>
          </a:p>
          <a:p>
            <a:pPr eaLnBrk="1" hangingPunct="1"/>
            <a:r>
              <a:rPr lang="en-US" dirty="0" smtClean="0"/>
              <a:t>LOT </a:t>
            </a:r>
            <a:r>
              <a:rPr lang="en-US" dirty="0" err="1" smtClean="0"/>
              <a:t>Winterschool</a:t>
            </a:r>
            <a:endParaRPr lang="en-US" dirty="0" smtClean="0"/>
          </a:p>
          <a:p>
            <a:pPr eaLnBrk="1" hangingPunct="1"/>
            <a:r>
              <a:rPr lang="en-US" dirty="0" smtClean="0"/>
              <a:t>Amsterdam, 2015-01-13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1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106362"/>
            <a:r>
              <a:rPr lang="en-US" sz="2800" dirty="0">
                <a:solidFill>
                  <a:prstClr val="black"/>
                </a:solidFill>
                <a:latin typeface="Calibri" pitchFamily="34" charset="0"/>
              </a:rPr>
              <a:t>Search interface to the SONAR Corpus </a:t>
            </a:r>
          </a:p>
          <a:p>
            <a:pPr marL="106362"/>
            <a:r>
              <a:rPr lang="en-US" sz="2800" dirty="0">
                <a:solidFill>
                  <a:prstClr val="black"/>
                </a:solidFill>
                <a:latin typeface="Calibri" pitchFamily="34" charset="0"/>
              </a:rPr>
              <a:t>Runs on INL (</a:t>
            </a:r>
            <a:r>
              <a:rPr lang="en-US" sz="2800" dirty="0" err="1">
                <a:solidFill>
                  <a:prstClr val="black"/>
                </a:solidFill>
                <a:latin typeface="Calibri" pitchFamily="34" charset="0"/>
              </a:rPr>
              <a:t>Instituut</a:t>
            </a:r>
            <a:r>
              <a:rPr lang="en-US" sz="2800" dirty="0">
                <a:solidFill>
                  <a:prstClr val="black"/>
                </a:solidFill>
                <a:latin typeface="Calibri" pitchFamily="34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Calibri" pitchFamily="34" charset="0"/>
              </a:rPr>
              <a:t>voor</a:t>
            </a:r>
            <a:r>
              <a:rPr lang="en-US" sz="2800" dirty="0">
                <a:solidFill>
                  <a:prstClr val="black"/>
                </a:solidFill>
                <a:latin typeface="Calibri" pitchFamily="34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Calibri" pitchFamily="34" charset="0"/>
              </a:rPr>
              <a:t>Nederlandse</a:t>
            </a:r>
            <a:r>
              <a:rPr lang="en-US" sz="2800" dirty="0">
                <a:solidFill>
                  <a:prstClr val="black"/>
                </a:solidFill>
                <a:latin typeface="Calibri" pitchFamily="34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Calibri" pitchFamily="34" charset="0"/>
              </a:rPr>
              <a:t>Lexicologie</a:t>
            </a:r>
            <a:r>
              <a:rPr lang="en-US" sz="2800" dirty="0">
                <a:solidFill>
                  <a:prstClr val="black"/>
                </a:solidFill>
                <a:latin typeface="Calibri" pitchFamily="34" charset="0"/>
              </a:rPr>
              <a:t>), one of the </a:t>
            </a:r>
            <a:r>
              <a:rPr lang="en-US" sz="2800" dirty="0">
                <a:solidFill>
                  <a:prstClr val="black"/>
                </a:solidFill>
                <a:latin typeface="Calibri" pitchFamily="34" charset="0"/>
                <a:hlinkClick r:id="" action="ppaction://noaction"/>
              </a:rPr>
              <a:t>Dutch CLARIN </a:t>
            </a:r>
            <a:r>
              <a:rPr lang="en-US" sz="2800" dirty="0" err="1">
                <a:solidFill>
                  <a:prstClr val="black"/>
                </a:solidFill>
                <a:latin typeface="Calibri" pitchFamily="34" charset="0"/>
                <a:hlinkClick r:id="" action="ppaction://noaction"/>
              </a:rPr>
              <a:t>Centres</a:t>
            </a:r>
            <a:endParaRPr lang="en-US" sz="2800" dirty="0">
              <a:solidFill>
                <a:prstClr val="black"/>
              </a:solidFill>
              <a:latin typeface="Calibri" pitchFamily="34" charset="0"/>
            </a:endParaRPr>
          </a:p>
          <a:p>
            <a:pPr marL="106362"/>
            <a:r>
              <a:rPr lang="en-US" sz="2800" dirty="0">
                <a:solidFill>
                  <a:prstClr val="black"/>
                </a:solidFill>
                <a:latin typeface="Calibri" pitchFamily="34" charset="0"/>
                <a:hlinkClick r:id="rId2"/>
              </a:rPr>
              <a:t>http://opensonar.clarin.inl.nl/</a:t>
            </a:r>
            <a:r>
              <a:rPr lang="en-US" sz="2800" dirty="0">
                <a:solidFill>
                  <a:prstClr val="black"/>
                </a:solidFill>
                <a:latin typeface="Calibri" pitchFamily="34" charset="0"/>
              </a:rPr>
              <a:t> </a:t>
            </a:r>
          </a:p>
          <a:p>
            <a:pPr marL="106362"/>
            <a:r>
              <a:rPr lang="en-US" sz="2800" dirty="0">
                <a:solidFill>
                  <a:prstClr val="black"/>
                </a:solidFill>
                <a:latin typeface="Calibri" pitchFamily="34" charset="0"/>
              </a:rPr>
              <a:t>Login with </a:t>
            </a:r>
            <a:r>
              <a:rPr lang="en-US" sz="2800" dirty="0" smtClean="0">
                <a:solidFill>
                  <a:prstClr val="black"/>
                </a:solidFill>
                <a:latin typeface="Calibri" pitchFamily="34" charset="0"/>
              </a:rPr>
              <a:t>the account of your institute</a:t>
            </a:r>
            <a:endParaRPr lang="en-US" sz="2800" dirty="0">
              <a:solidFill>
                <a:prstClr val="black"/>
              </a:solidFill>
              <a:latin typeface="Calibri" pitchFamily="34" charset="0"/>
            </a:endParaRPr>
          </a:p>
          <a:p>
            <a:pPr marL="849312" lvl="1">
              <a:buFont typeface="Arial" pitchFamily="34" charset="0"/>
              <a:buChar char="•"/>
            </a:pPr>
            <a:r>
              <a:rPr lang="en-US" dirty="0">
                <a:solidFill>
                  <a:prstClr val="black"/>
                </a:solidFill>
                <a:latin typeface="Calibri" pitchFamily="34" charset="0"/>
              </a:rPr>
              <a:t>Federated login, single sign on (CLARIN)</a:t>
            </a:r>
          </a:p>
          <a:p>
            <a:pPr marL="106362"/>
            <a:r>
              <a:rPr lang="en-US" sz="2800" dirty="0">
                <a:solidFill>
                  <a:prstClr val="black"/>
                </a:solidFill>
                <a:latin typeface="Calibri" pitchFamily="34" charset="0"/>
              </a:rPr>
              <a:t>created in the CLARIN-NL project (2009-2014)</a:t>
            </a:r>
          </a:p>
          <a:p>
            <a:pPr marL="106362"/>
            <a:r>
              <a:rPr lang="en-US" sz="2800" dirty="0">
                <a:solidFill>
                  <a:prstClr val="black"/>
                </a:solidFill>
                <a:latin typeface="Calibri" pitchFamily="34" charset="0"/>
              </a:rPr>
              <a:t>Available since November 2014 (!)   </a:t>
            </a:r>
          </a:p>
          <a:p>
            <a:pPr marL="106362"/>
            <a:endParaRPr lang="en-US" sz="2800" dirty="0">
              <a:solidFill>
                <a:prstClr val="black"/>
              </a:solidFill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endParaRPr lang="en-US" sz="2800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OpenSONAR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10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075979714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106362"/>
            <a:r>
              <a:rPr lang="en-US" sz="2800" dirty="0">
                <a:solidFill>
                  <a:prstClr val="black"/>
                </a:solidFill>
                <a:latin typeface="Calibri" pitchFamily="34" charset="0"/>
              </a:rPr>
              <a:t>Back-end based on </a:t>
            </a:r>
            <a:r>
              <a:rPr lang="en-US" sz="2800" dirty="0" err="1">
                <a:solidFill>
                  <a:prstClr val="black"/>
                </a:solidFill>
                <a:latin typeface="Calibri" pitchFamily="34" charset="0"/>
              </a:rPr>
              <a:t>BlackLab</a:t>
            </a:r>
            <a:r>
              <a:rPr lang="en-US" sz="2800" dirty="0">
                <a:solidFill>
                  <a:prstClr val="black"/>
                </a:solidFill>
                <a:latin typeface="Calibri" pitchFamily="34" charset="0"/>
              </a:rPr>
              <a:t>, developed at </a:t>
            </a:r>
            <a:r>
              <a:rPr lang="en-US" sz="2800" dirty="0" smtClean="0">
                <a:solidFill>
                  <a:prstClr val="black"/>
                </a:solidFill>
                <a:latin typeface="Calibri" pitchFamily="34" charset="0"/>
              </a:rPr>
              <a:t>INL</a:t>
            </a:r>
          </a:p>
          <a:p>
            <a:pPr marL="506412" lvl="1"/>
            <a:r>
              <a:rPr lang="en-US" sz="2400" dirty="0" smtClean="0">
                <a:solidFill>
                  <a:prstClr val="black"/>
                </a:solidFill>
                <a:latin typeface="Calibri" pitchFamily="34" charset="0"/>
              </a:rPr>
              <a:t>Open Source Software, based on Apache </a:t>
            </a:r>
            <a:r>
              <a:rPr lang="en-US" sz="2400" dirty="0" err="1" smtClean="0">
                <a:solidFill>
                  <a:prstClr val="black"/>
                </a:solidFill>
                <a:latin typeface="Calibri" pitchFamily="34" charset="0"/>
              </a:rPr>
              <a:t>Lucene</a:t>
            </a:r>
            <a:endParaRPr lang="en-US" sz="2400" dirty="0" smtClean="0">
              <a:solidFill>
                <a:prstClr val="black"/>
              </a:solidFill>
              <a:latin typeface="Calibri" pitchFamily="34" charset="0"/>
            </a:endParaRPr>
          </a:p>
          <a:p>
            <a:pPr marL="506412" lvl="1"/>
            <a:r>
              <a:rPr lang="en-US" sz="2400" dirty="0">
                <a:solidFill>
                  <a:prstClr val="black"/>
                </a:solidFill>
                <a:latin typeface="Calibri" pitchFamily="34" charset="0"/>
                <a:hlinkClick r:id="rId2"/>
              </a:rPr>
              <a:t>https://</a:t>
            </a:r>
            <a:r>
              <a:rPr lang="en-US" sz="2400" dirty="0" smtClean="0">
                <a:solidFill>
                  <a:prstClr val="black"/>
                </a:solidFill>
                <a:latin typeface="Calibri" pitchFamily="34" charset="0"/>
                <a:hlinkClick r:id="rId2"/>
              </a:rPr>
              <a:t>github.com/INL/BlackLab#readme</a:t>
            </a:r>
            <a:r>
              <a:rPr lang="en-US" sz="2400" dirty="0" smtClean="0">
                <a:solidFill>
                  <a:prstClr val="black"/>
                </a:solidFill>
                <a:latin typeface="Calibri" pitchFamily="34" charset="0"/>
              </a:rPr>
              <a:t> </a:t>
            </a:r>
          </a:p>
          <a:p>
            <a:pPr marL="506412" lvl="1"/>
            <a:r>
              <a:rPr lang="en-US" sz="2400" dirty="0">
                <a:solidFill>
                  <a:prstClr val="black"/>
                </a:solidFill>
                <a:latin typeface="Calibri" pitchFamily="34" charset="0"/>
                <a:hlinkClick r:id="rId3"/>
              </a:rPr>
              <a:t>https://</a:t>
            </a:r>
            <a:r>
              <a:rPr lang="en-US" sz="2400" dirty="0" smtClean="0">
                <a:solidFill>
                  <a:prstClr val="black"/>
                </a:solidFill>
                <a:latin typeface="Calibri" pitchFamily="34" charset="0"/>
                <a:hlinkClick r:id="rId3"/>
              </a:rPr>
              <a:t>github.com/INL/BlackLab/wiki/BlackLab-blog</a:t>
            </a:r>
            <a:r>
              <a:rPr lang="en-US" sz="2400" dirty="0" smtClean="0">
                <a:solidFill>
                  <a:prstClr val="black"/>
                </a:solidFill>
                <a:latin typeface="Calibri" pitchFamily="34" charset="0"/>
              </a:rPr>
              <a:t> </a:t>
            </a:r>
            <a:endParaRPr lang="en-US" sz="2400" dirty="0">
              <a:solidFill>
                <a:prstClr val="black"/>
              </a:solidFill>
              <a:latin typeface="Calibri" pitchFamily="34" charset="0"/>
            </a:endParaRPr>
          </a:p>
          <a:p>
            <a:pPr marL="106362"/>
            <a:r>
              <a:rPr lang="en-US" sz="2800" dirty="0" smtClean="0">
                <a:solidFill>
                  <a:prstClr val="black"/>
                </a:solidFill>
                <a:latin typeface="Calibri" pitchFamily="34" charset="0"/>
              </a:rPr>
              <a:t>Front-end </a:t>
            </a:r>
            <a:r>
              <a:rPr lang="en-US" sz="2800" dirty="0">
                <a:solidFill>
                  <a:prstClr val="black"/>
                </a:solidFill>
                <a:latin typeface="Calibri" pitchFamily="34" charset="0"/>
              </a:rPr>
              <a:t>developed by </a:t>
            </a:r>
            <a:r>
              <a:rPr lang="en-US" sz="2800" dirty="0" err="1">
                <a:solidFill>
                  <a:prstClr val="black"/>
                </a:solidFill>
                <a:latin typeface="Calibri" pitchFamily="34" charset="0"/>
              </a:rPr>
              <a:t>UvT</a:t>
            </a:r>
            <a:r>
              <a:rPr lang="en-US" sz="2800" dirty="0">
                <a:solidFill>
                  <a:prstClr val="black"/>
                </a:solidFill>
                <a:latin typeface="Calibri" pitchFamily="34" charset="0"/>
              </a:rPr>
              <a:t>, `</a:t>
            </a:r>
            <a:r>
              <a:rPr lang="en-US" sz="2800" dirty="0" err="1">
                <a:solidFill>
                  <a:prstClr val="black"/>
                </a:solidFill>
                <a:latin typeface="Calibri" pitchFamily="34" charset="0"/>
              </a:rPr>
              <a:t>Whitelab</a:t>
            </a:r>
            <a:r>
              <a:rPr lang="en-US" sz="2800" dirty="0" smtClean="0">
                <a:solidFill>
                  <a:prstClr val="black"/>
                </a:solidFill>
                <a:latin typeface="Calibri" pitchFamily="34" charset="0"/>
              </a:rPr>
              <a:t>’</a:t>
            </a:r>
          </a:p>
          <a:p>
            <a:pPr marL="506412" lvl="1"/>
            <a:r>
              <a:rPr lang="en-US" sz="2400" dirty="0" smtClean="0">
                <a:solidFill>
                  <a:prstClr val="black"/>
                </a:solidFill>
                <a:latin typeface="Calibri" pitchFamily="34" charset="0"/>
              </a:rPr>
              <a:t>Open Source Software</a:t>
            </a:r>
          </a:p>
          <a:p>
            <a:pPr marL="506412" lvl="1"/>
            <a:r>
              <a:rPr lang="en-US" sz="2400" dirty="0">
                <a:solidFill>
                  <a:prstClr val="black"/>
                </a:solidFill>
                <a:latin typeface="Calibri" pitchFamily="34" charset="0"/>
                <a:hlinkClick r:id="rId4"/>
              </a:rPr>
              <a:t>https://</a:t>
            </a:r>
            <a:r>
              <a:rPr lang="en-US" sz="2400" dirty="0" smtClean="0">
                <a:solidFill>
                  <a:prstClr val="black"/>
                </a:solidFill>
                <a:latin typeface="Calibri" pitchFamily="34" charset="0"/>
                <a:hlinkClick r:id="rId4"/>
              </a:rPr>
              <a:t>github.com/INL/WhiteLab</a:t>
            </a:r>
            <a:r>
              <a:rPr lang="en-US" sz="2400" dirty="0" smtClean="0">
                <a:solidFill>
                  <a:prstClr val="black"/>
                </a:solidFill>
                <a:latin typeface="Calibri" pitchFamily="34" charset="0"/>
              </a:rPr>
              <a:t> </a:t>
            </a:r>
            <a:endParaRPr lang="en-US" sz="2400" dirty="0">
              <a:solidFill>
                <a:prstClr val="black"/>
              </a:solidFill>
              <a:latin typeface="Calibri" pitchFamily="34" charset="0"/>
            </a:endParaRPr>
          </a:p>
          <a:p>
            <a:pPr marL="106362"/>
            <a:endParaRPr lang="en-US" sz="2800" dirty="0">
              <a:solidFill>
                <a:prstClr val="black"/>
              </a:solidFill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endParaRPr lang="en-US" sz="2800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OpenSONAR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11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39841945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>
                <a:solidFill>
                  <a:prstClr val="black"/>
                </a:solidFill>
              </a:rPr>
              <a:t>4 interfaces</a:t>
            </a:r>
          </a:p>
          <a:p>
            <a:pPr marL="1085850" lvl="1" indent="-342900">
              <a:lnSpc>
                <a:spcPct val="80000"/>
              </a:lnSpc>
              <a:buFont typeface="Arial" pitchFamily="34" charset="0"/>
              <a:buChar char="•"/>
            </a:pPr>
            <a:r>
              <a:rPr lang="en-US" sz="3200" dirty="0">
                <a:solidFill>
                  <a:prstClr val="black"/>
                </a:solidFill>
              </a:rPr>
              <a:t>Simple, extended, advanced, expert</a:t>
            </a:r>
          </a:p>
          <a:p>
            <a:pPr marL="1085850" lvl="1" indent="-342900">
              <a:lnSpc>
                <a:spcPct val="80000"/>
              </a:lnSpc>
              <a:buFont typeface="Arial" pitchFamily="34" charset="0"/>
              <a:buChar char="•"/>
            </a:pPr>
            <a:r>
              <a:rPr lang="en-US" sz="3200" dirty="0">
                <a:solidFill>
                  <a:prstClr val="black"/>
                </a:solidFill>
              </a:rPr>
              <a:t>Expert = CQP language (CQL)</a:t>
            </a:r>
          </a:p>
          <a:p>
            <a:pPr>
              <a:lnSpc>
                <a:spcPct val="80000"/>
              </a:lnSpc>
            </a:pPr>
            <a:r>
              <a:rPr lang="en-US" dirty="0">
                <a:solidFill>
                  <a:prstClr val="black"/>
                </a:solidFill>
              </a:rPr>
              <a:t>Grouping, Restricting by metadata </a:t>
            </a:r>
          </a:p>
          <a:p>
            <a:pPr>
              <a:lnSpc>
                <a:spcPct val="80000"/>
              </a:lnSpc>
            </a:pPr>
            <a:r>
              <a:rPr lang="en-US" dirty="0" err="1">
                <a:solidFill>
                  <a:prstClr val="black"/>
                </a:solidFill>
              </a:rPr>
              <a:t>Pos</a:t>
            </a:r>
            <a:r>
              <a:rPr lang="en-US" dirty="0">
                <a:solidFill>
                  <a:prstClr val="black"/>
                </a:solidFill>
              </a:rPr>
              <a:t>-codes:</a:t>
            </a:r>
          </a:p>
          <a:p>
            <a:pPr marL="1085850" lvl="1" indent="-342900">
              <a:lnSpc>
                <a:spcPct val="80000"/>
              </a:lnSpc>
              <a:buFont typeface="Arial" pitchFamily="34" charset="0"/>
              <a:buChar char="•"/>
            </a:pPr>
            <a:r>
              <a:rPr lang="nl-NL" dirty="0"/>
              <a:t>Van </a:t>
            </a:r>
            <a:r>
              <a:rPr lang="nl-NL" dirty="0" err="1"/>
              <a:t>Eynde</a:t>
            </a:r>
            <a:r>
              <a:rPr lang="nl-NL" dirty="0"/>
              <a:t>, Frank (2004), `Part Of Speech </a:t>
            </a:r>
            <a:r>
              <a:rPr lang="nl-NL" dirty="0" err="1"/>
              <a:t>Tagging</a:t>
            </a:r>
            <a:r>
              <a:rPr lang="nl-NL" dirty="0"/>
              <a:t> en </a:t>
            </a:r>
            <a:r>
              <a:rPr lang="nl-NL" dirty="0" err="1"/>
              <a:t>Lemmatisering</a:t>
            </a:r>
            <a:r>
              <a:rPr lang="nl-NL" dirty="0"/>
              <a:t> Van Het Corpus Gesproken Nederlands’, Centrum voor Computerlinguïstiek, </a:t>
            </a:r>
            <a:r>
              <a:rPr lang="nl-NL" dirty="0" err="1"/>
              <a:t>K.U.Leuven</a:t>
            </a:r>
            <a:r>
              <a:rPr lang="nl-NL" dirty="0"/>
              <a:t> [</a:t>
            </a:r>
            <a:r>
              <a:rPr lang="nl-NL" u="sng" dirty="0">
                <a:hlinkClick r:id="rId2"/>
              </a:rPr>
              <a:t>pdf</a:t>
            </a:r>
            <a:r>
              <a:rPr lang="nl-NL" dirty="0"/>
              <a:t>]</a:t>
            </a:r>
            <a:endParaRPr lang="en-US" dirty="0"/>
          </a:p>
          <a:p>
            <a:pPr marL="106362"/>
            <a:endParaRPr lang="en-US" sz="2800" dirty="0">
              <a:solidFill>
                <a:prstClr val="black"/>
              </a:solidFill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endParaRPr lang="en-US" sz="2800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OpenSONAR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12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906895843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nl-NL" dirty="0" smtClean="0">
                <a:solidFill>
                  <a:prstClr val="black"/>
                </a:solidFill>
              </a:rPr>
              <a:t>See Scenario demo </a:t>
            </a:r>
            <a:r>
              <a:rPr lang="nl-NL" dirty="0" err="1" smtClean="0">
                <a:solidFill>
                  <a:prstClr val="black"/>
                </a:solidFill>
              </a:rPr>
              <a:t>OpenSONAR</a:t>
            </a:r>
            <a:r>
              <a:rPr lang="nl-NL" dirty="0" smtClean="0">
                <a:solidFill>
                  <a:prstClr val="black"/>
                </a:solidFill>
              </a:rPr>
              <a:t> </a:t>
            </a:r>
            <a:endParaRPr lang="en-US" dirty="0"/>
          </a:p>
          <a:p>
            <a:pPr marL="106362"/>
            <a:endParaRPr lang="en-US" sz="2800" dirty="0">
              <a:solidFill>
                <a:prstClr val="black"/>
              </a:solidFill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endParaRPr lang="en-US" sz="2800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OpenSONAR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13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790040039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SONAR</a:t>
            </a:r>
            <a:endParaRPr lang="en-US" sz="2800" dirty="0" smtClean="0"/>
          </a:p>
          <a:p>
            <a:pPr eaLnBrk="1" hangingPunct="1">
              <a:lnSpc>
                <a:spcPct val="80000"/>
              </a:lnSpc>
            </a:pPr>
            <a:r>
              <a:rPr lang="en-US" sz="2800" dirty="0" err="1" smtClean="0"/>
              <a:t>OpenSONAR</a:t>
            </a:r>
            <a:endParaRPr lang="en-US" sz="2800" dirty="0" smtClean="0"/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n-US" sz="2800" b="1" dirty="0"/>
              <a:t>Methodological </a:t>
            </a:r>
            <a:r>
              <a:rPr lang="en-US" sz="2800" b="1" dirty="0" smtClean="0"/>
              <a:t>Considerations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Google?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endParaRPr lang="en-US" sz="2800" b="1" dirty="0"/>
          </a:p>
          <a:p>
            <a:pPr eaLnBrk="1" hangingPunct="1">
              <a:lnSpc>
                <a:spcPct val="80000"/>
              </a:lnSpc>
            </a:pPr>
            <a:endParaRPr lang="en-US" sz="2800" dirty="0" smtClean="0"/>
          </a:p>
          <a:p>
            <a:pPr marL="0" indent="0" eaLnBrk="1" hangingPunct="1">
              <a:lnSpc>
                <a:spcPct val="80000"/>
              </a:lnSpc>
              <a:buNone/>
            </a:pPr>
            <a:endParaRPr lang="en-US" sz="2800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14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77094090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lvl="0">
              <a:lnSpc>
                <a:spcPct val="80000"/>
              </a:lnSpc>
            </a:pPr>
            <a:r>
              <a:rPr lang="en-US" dirty="0">
                <a:solidFill>
                  <a:prstClr val="black"/>
                </a:solidFill>
              </a:rPr>
              <a:t>Performance (actually used) data</a:t>
            </a:r>
          </a:p>
          <a:p>
            <a:pPr lvl="2">
              <a:lnSpc>
                <a:spcPct val="80000"/>
              </a:lnSpc>
            </a:pPr>
            <a:r>
              <a:rPr lang="en-US" dirty="0">
                <a:solidFill>
                  <a:prstClr val="black"/>
                </a:solidFill>
              </a:rPr>
              <a:t>Including errors, hesitations, fillers, </a:t>
            </a:r>
            <a:r>
              <a:rPr lang="en-US" dirty="0" err="1">
                <a:solidFill>
                  <a:prstClr val="black"/>
                </a:solidFill>
              </a:rPr>
              <a:t>etc</a:t>
            </a:r>
            <a:endParaRPr lang="en-US" dirty="0">
              <a:solidFill>
                <a:prstClr val="black"/>
              </a:solidFill>
            </a:endParaRPr>
          </a:p>
          <a:p>
            <a:pPr lvl="2">
              <a:lnSpc>
                <a:spcPct val="80000"/>
              </a:lnSpc>
            </a:pPr>
            <a:r>
              <a:rPr lang="en-US" dirty="0">
                <a:solidFill>
                  <a:prstClr val="black"/>
                </a:solidFill>
              </a:rPr>
              <a:t>Good for certain research questions</a:t>
            </a:r>
          </a:p>
          <a:p>
            <a:pPr lvl="2">
              <a:lnSpc>
                <a:spcPct val="80000"/>
              </a:lnSpc>
            </a:pPr>
            <a:r>
              <a:rPr lang="en-US" dirty="0">
                <a:solidFill>
                  <a:prstClr val="black"/>
                </a:solidFill>
              </a:rPr>
              <a:t>Less good for other research questions</a:t>
            </a:r>
          </a:p>
          <a:p>
            <a:pPr lvl="0">
              <a:lnSpc>
                <a:spcPct val="80000"/>
              </a:lnSpc>
            </a:pPr>
            <a:r>
              <a:rPr lang="en-US" dirty="0">
                <a:solidFill>
                  <a:prstClr val="black"/>
                </a:solidFill>
              </a:rPr>
              <a:t>No `negative’ data</a:t>
            </a:r>
          </a:p>
          <a:p>
            <a:pPr lvl="1">
              <a:lnSpc>
                <a:spcPct val="80000"/>
              </a:lnSpc>
            </a:pPr>
            <a:r>
              <a:rPr lang="en-US" dirty="0">
                <a:solidFill>
                  <a:prstClr val="black"/>
                </a:solidFill>
              </a:rPr>
              <a:t>Linguists sometimes want to know what is NOT possible in language</a:t>
            </a:r>
          </a:p>
          <a:p>
            <a:pPr lvl="1">
              <a:lnSpc>
                <a:spcPct val="80000"/>
              </a:lnSpc>
            </a:pPr>
            <a:r>
              <a:rPr lang="en-US" dirty="0">
                <a:solidFill>
                  <a:prstClr val="black"/>
                </a:solidFill>
              </a:rPr>
              <a:t>More difficult to find non-standard examples (e.g. examples not covered by the grammar used for a </a:t>
            </a:r>
            <a:r>
              <a:rPr lang="en-US" dirty="0" err="1">
                <a:solidFill>
                  <a:prstClr val="black"/>
                </a:solidFill>
              </a:rPr>
              <a:t>treebank</a:t>
            </a:r>
            <a:r>
              <a:rPr lang="en-US" dirty="0">
                <a:solidFill>
                  <a:prstClr val="black"/>
                </a:solidFill>
              </a:rPr>
              <a:t>)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n-US" sz="2800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Methodological Considerations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15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126263679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lvl="0">
              <a:lnSpc>
                <a:spcPct val="80000"/>
              </a:lnSpc>
            </a:pPr>
            <a:r>
              <a:rPr lang="en-US" dirty="0">
                <a:solidFill>
                  <a:prstClr val="black"/>
                </a:solidFill>
              </a:rPr>
              <a:t>Danger of circularity</a:t>
            </a:r>
          </a:p>
          <a:p>
            <a:pPr lvl="2">
              <a:lnSpc>
                <a:spcPct val="80000"/>
              </a:lnSpc>
            </a:pPr>
            <a:r>
              <a:rPr lang="en-US" dirty="0">
                <a:solidFill>
                  <a:prstClr val="black"/>
                </a:solidFill>
              </a:rPr>
              <a:t>‘Which verbs occur with a predicative adjective?’</a:t>
            </a:r>
          </a:p>
          <a:p>
            <a:pPr lvl="2">
              <a:lnSpc>
                <a:spcPct val="80000"/>
              </a:lnSpc>
            </a:pPr>
            <a:r>
              <a:rPr lang="en-US" dirty="0">
                <a:solidFill>
                  <a:prstClr val="black"/>
                </a:solidFill>
                <a:sym typeface="Wingdings" pitchFamily="2" charset="2"/>
              </a:rPr>
              <a:t>the verbs that have been specified as such in the  grammar underlying a </a:t>
            </a:r>
            <a:r>
              <a:rPr lang="en-US" dirty="0" err="1">
                <a:solidFill>
                  <a:prstClr val="black"/>
                </a:solidFill>
                <a:sym typeface="Wingdings" pitchFamily="2" charset="2"/>
              </a:rPr>
              <a:t>treebank</a:t>
            </a:r>
            <a:r>
              <a:rPr lang="en-US" dirty="0">
                <a:solidFill>
                  <a:prstClr val="black"/>
                </a:solidFill>
                <a:sym typeface="Wingdings" pitchFamily="2" charset="2"/>
              </a:rPr>
              <a:t>  </a:t>
            </a:r>
          </a:p>
          <a:p>
            <a:pPr lvl="2">
              <a:lnSpc>
                <a:spcPct val="80000"/>
              </a:lnSpc>
            </a:pPr>
            <a:r>
              <a:rPr lang="en-US" dirty="0">
                <a:solidFill>
                  <a:prstClr val="black"/>
                </a:solidFill>
                <a:sym typeface="Wingdings" pitchFamily="2" charset="2"/>
              </a:rPr>
              <a:t>Can be avoided by globally knowing how the relevant grammar works</a:t>
            </a:r>
          </a:p>
          <a:p>
            <a:pPr lvl="0">
              <a:lnSpc>
                <a:spcPct val="80000"/>
              </a:lnSpc>
            </a:pPr>
            <a:r>
              <a:rPr lang="en-US" dirty="0">
                <a:solidFill>
                  <a:prstClr val="black"/>
                </a:solidFill>
              </a:rPr>
              <a:t>No controlled experiments</a:t>
            </a:r>
          </a:p>
          <a:p>
            <a:pPr lvl="1">
              <a:lnSpc>
                <a:spcPct val="80000"/>
              </a:lnSpc>
            </a:pPr>
            <a:r>
              <a:rPr lang="en-US" dirty="0">
                <a:solidFill>
                  <a:prstClr val="black"/>
                </a:solidFill>
              </a:rPr>
              <a:t>Minimal pairs seldom occur naturally</a:t>
            </a:r>
          </a:p>
          <a:p>
            <a:pPr lvl="1">
              <a:lnSpc>
                <a:spcPct val="80000"/>
              </a:lnSpc>
            </a:pPr>
            <a:r>
              <a:rPr lang="en-US" dirty="0">
                <a:solidFill>
                  <a:prstClr val="black"/>
                </a:solidFill>
              </a:rPr>
              <a:t>BUT: Corpora/</a:t>
            </a:r>
            <a:r>
              <a:rPr lang="en-US" dirty="0" err="1">
                <a:solidFill>
                  <a:prstClr val="black"/>
                </a:solidFill>
              </a:rPr>
              <a:t>Treebanks</a:t>
            </a:r>
            <a:r>
              <a:rPr lang="en-US" dirty="0">
                <a:solidFill>
                  <a:prstClr val="black"/>
                </a:solidFill>
              </a:rPr>
              <a:t> can be used to construct minimal pairs on the basis of really occurring examples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n-US" sz="2800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Methodological Considerations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16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458982595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lvl="0">
              <a:lnSpc>
                <a:spcPct val="80000"/>
              </a:lnSpc>
            </a:pPr>
            <a:r>
              <a:rPr lang="en-US" dirty="0">
                <a:solidFill>
                  <a:prstClr val="black"/>
                </a:solidFill>
              </a:rPr>
              <a:t>Annotations have mainly been made by automatic  programs</a:t>
            </a:r>
          </a:p>
          <a:p>
            <a:pPr marL="1085850" lvl="1" indent="-342900">
              <a:lnSpc>
                <a:spcPct val="80000"/>
              </a:lnSpc>
              <a:buFont typeface="Arial" pitchFamily="34" charset="0"/>
              <a:buChar char="•"/>
            </a:pPr>
            <a:r>
              <a:rPr lang="en-US" sz="3200" dirty="0">
                <a:solidFill>
                  <a:prstClr val="black"/>
                </a:solidFill>
              </a:rPr>
              <a:t>They make errors</a:t>
            </a:r>
          </a:p>
          <a:p>
            <a:pPr marL="1485900" lvl="2" indent="-342900">
              <a:lnSpc>
                <a:spcPct val="80000"/>
              </a:lnSpc>
            </a:pPr>
            <a:r>
              <a:rPr lang="en-US" sz="3200" dirty="0">
                <a:solidFill>
                  <a:prstClr val="black"/>
                </a:solidFill>
              </a:rPr>
              <a:t>`absurd errors’</a:t>
            </a:r>
          </a:p>
          <a:p>
            <a:pPr marL="1485900" lvl="2" indent="-342900">
              <a:lnSpc>
                <a:spcPct val="80000"/>
              </a:lnSpc>
            </a:pPr>
            <a:r>
              <a:rPr lang="en-US" sz="3200" dirty="0">
                <a:solidFill>
                  <a:prstClr val="black"/>
                </a:solidFill>
              </a:rPr>
              <a:t>Insufficient information errors</a:t>
            </a:r>
          </a:p>
          <a:p>
            <a:pPr marL="1085850" lvl="1" indent="-342900">
              <a:lnSpc>
                <a:spcPct val="80000"/>
              </a:lnSpc>
              <a:buFont typeface="Arial" pitchFamily="34" charset="0"/>
              <a:buChar char="•"/>
            </a:pPr>
            <a:r>
              <a:rPr lang="en-US" sz="3200" dirty="0">
                <a:solidFill>
                  <a:prstClr val="black"/>
                </a:solidFill>
              </a:rPr>
              <a:t>People also make errors but different ones</a:t>
            </a:r>
          </a:p>
          <a:p>
            <a:pPr marL="1485900" lvl="2" indent="-342900">
              <a:lnSpc>
                <a:spcPct val="80000"/>
              </a:lnSpc>
            </a:pPr>
            <a:r>
              <a:rPr lang="en-US" sz="3200" dirty="0">
                <a:solidFill>
                  <a:prstClr val="black"/>
                </a:solidFill>
              </a:rPr>
              <a:t>`sloppiness errors’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n-US" sz="2800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Methodological Considerations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17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651925149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>
                <a:solidFill>
                  <a:prstClr val="black"/>
                </a:solidFill>
              </a:rPr>
              <a:t>Large corpora: </a:t>
            </a:r>
          </a:p>
          <a:p>
            <a:pPr marL="1085850" lvl="1" indent="-342900">
              <a:lnSpc>
                <a:spcPct val="80000"/>
              </a:lnSpc>
              <a:buFont typeface="Arial" pitchFamily="34" charset="0"/>
              <a:buChar char="•"/>
            </a:pPr>
            <a:r>
              <a:rPr lang="en-US" sz="3200" dirty="0">
                <a:solidFill>
                  <a:prstClr val="black"/>
                </a:solidFill>
              </a:rPr>
              <a:t>high frequency results are more reliable results</a:t>
            </a:r>
          </a:p>
          <a:p>
            <a:pPr marL="1085850" lvl="1" indent="-342900">
              <a:lnSpc>
                <a:spcPct val="80000"/>
              </a:lnSpc>
              <a:buFont typeface="Arial" pitchFamily="34" charset="0"/>
              <a:buChar char="•"/>
            </a:pPr>
            <a:r>
              <a:rPr lang="en-US" sz="3200" dirty="0">
                <a:solidFill>
                  <a:prstClr val="black"/>
                </a:solidFill>
              </a:rPr>
              <a:t>low frequencies are suspect</a:t>
            </a:r>
          </a:p>
          <a:p>
            <a:pPr>
              <a:lnSpc>
                <a:spcPct val="80000"/>
              </a:lnSpc>
            </a:pPr>
            <a:r>
              <a:rPr lang="en-US" dirty="0">
                <a:solidFill>
                  <a:prstClr val="black"/>
                </a:solidFill>
              </a:rPr>
              <a:t>Small corpora: </a:t>
            </a:r>
            <a:endParaRPr lang="en-US" dirty="0" smtClean="0">
              <a:solidFill>
                <a:prstClr val="black"/>
              </a:solidFill>
            </a:endParaRPr>
          </a:p>
          <a:p>
            <a:pPr lvl="2">
              <a:lnSpc>
                <a:spcPct val="80000"/>
              </a:lnSpc>
            </a:pPr>
            <a:r>
              <a:rPr lang="en-US" sz="3200" dirty="0" smtClean="0">
                <a:solidFill>
                  <a:prstClr val="black"/>
                </a:solidFill>
              </a:rPr>
              <a:t>human </a:t>
            </a:r>
            <a:r>
              <a:rPr lang="en-US" sz="3200" dirty="0">
                <a:solidFill>
                  <a:prstClr val="black"/>
                </a:solidFill>
              </a:rPr>
              <a:t>verification and correction is required</a:t>
            </a:r>
          </a:p>
          <a:p>
            <a:pPr marL="1485900" lvl="2" indent="-342900">
              <a:lnSpc>
                <a:spcPct val="80000"/>
              </a:lnSpc>
            </a:pPr>
            <a:endParaRPr lang="en-US" sz="3200" dirty="0">
              <a:solidFill>
                <a:prstClr val="black"/>
              </a:solidFill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endParaRPr lang="en-US" sz="2800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Methodological Considerations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18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187254600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lvl="0">
              <a:lnSpc>
                <a:spcPct val="80000"/>
              </a:lnSpc>
            </a:pPr>
            <a:r>
              <a:rPr lang="en-US" dirty="0">
                <a:solidFill>
                  <a:prstClr val="black"/>
                </a:solidFill>
              </a:rPr>
              <a:t>Desired:</a:t>
            </a:r>
          </a:p>
          <a:p>
            <a:pPr marL="1085850" lvl="1" indent="-342900">
              <a:lnSpc>
                <a:spcPct val="80000"/>
              </a:lnSpc>
              <a:buFont typeface="Arial" pitchFamily="34" charset="0"/>
              <a:buChar char="•"/>
            </a:pPr>
            <a:r>
              <a:rPr lang="en-US" sz="3200" dirty="0">
                <a:solidFill>
                  <a:prstClr val="black"/>
                </a:solidFill>
              </a:rPr>
              <a:t>get all relevant examples (high recall)</a:t>
            </a:r>
          </a:p>
          <a:p>
            <a:pPr marL="1085850" lvl="1" indent="-342900">
              <a:lnSpc>
                <a:spcPct val="80000"/>
              </a:lnSpc>
              <a:buFont typeface="Arial" pitchFamily="34" charset="0"/>
              <a:buChar char="•"/>
            </a:pPr>
            <a:r>
              <a:rPr lang="en-US" sz="3200" dirty="0">
                <a:solidFill>
                  <a:prstClr val="black"/>
                </a:solidFill>
              </a:rPr>
              <a:t>no  or few irrelevant examples (high precision)</a:t>
            </a:r>
          </a:p>
          <a:p>
            <a:pPr>
              <a:lnSpc>
                <a:spcPct val="80000"/>
              </a:lnSpc>
            </a:pPr>
            <a:r>
              <a:rPr lang="en-US" dirty="0">
                <a:solidFill>
                  <a:prstClr val="black"/>
                </a:solidFill>
              </a:rPr>
              <a:t>Very difficult to achieve</a:t>
            </a:r>
          </a:p>
          <a:p>
            <a:pPr marL="1085850" lvl="1" indent="-342900">
              <a:lnSpc>
                <a:spcPct val="80000"/>
              </a:lnSpc>
              <a:buFont typeface="Arial" pitchFamily="34" charset="0"/>
              <a:buChar char="•"/>
            </a:pPr>
            <a:r>
              <a:rPr lang="en-US" sz="3200" dirty="0">
                <a:solidFill>
                  <a:prstClr val="black"/>
                </a:solidFill>
              </a:rPr>
              <a:t>Critical analysis of the results is always required </a:t>
            </a:r>
          </a:p>
          <a:p>
            <a:pPr marL="1485900" lvl="2" indent="-342900">
              <a:lnSpc>
                <a:spcPct val="80000"/>
              </a:lnSpc>
            </a:pPr>
            <a:endParaRPr lang="en-US" sz="3200" dirty="0">
              <a:solidFill>
                <a:prstClr val="black"/>
              </a:solidFill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endParaRPr lang="en-US" sz="2800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Methodological Considerations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19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3402743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SONAR</a:t>
            </a:r>
            <a:endParaRPr lang="en-US" sz="2800" dirty="0" smtClean="0"/>
          </a:p>
          <a:p>
            <a:pPr eaLnBrk="1" hangingPunct="1">
              <a:lnSpc>
                <a:spcPct val="80000"/>
              </a:lnSpc>
            </a:pPr>
            <a:r>
              <a:rPr lang="en-US" sz="2800" dirty="0" err="1" smtClean="0"/>
              <a:t>OpenSONAR</a:t>
            </a:r>
            <a:endParaRPr lang="en-US" sz="2800" dirty="0" smtClean="0"/>
          </a:p>
          <a:p>
            <a:pPr>
              <a:lnSpc>
                <a:spcPct val="80000"/>
              </a:lnSpc>
            </a:pPr>
            <a:r>
              <a:rPr lang="en-US" sz="2800" dirty="0"/>
              <a:t>Methodological </a:t>
            </a:r>
            <a:r>
              <a:rPr lang="en-US" sz="2800" dirty="0" smtClean="0"/>
              <a:t>Considerations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Google?</a:t>
            </a:r>
          </a:p>
          <a:p>
            <a:pPr>
              <a:lnSpc>
                <a:spcPct val="80000"/>
              </a:lnSpc>
            </a:pPr>
            <a:endParaRPr lang="en-US" sz="2800" dirty="0"/>
          </a:p>
          <a:p>
            <a:pPr eaLnBrk="1" hangingPunct="1">
              <a:lnSpc>
                <a:spcPct val="80000"/>
              </a:lnSpc>
            </a:pPr>
            <a:endParaRPr lang="en-US" sz="2800" dirty="0" smtClean="0"/>
          </a:p>
          <a:p>
            <a:pPr marL="0" indent="0" eaLnBrk="1" hangingPunct="1">
              <a:lnSpc>
                <a:spcPct val="80000"/>
              </a:lnSpc>
              <a:buNone/>
            </a:pPr>
            <a:endParaRPr lang="en-US" sz="2800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2</a:t>
            </a:fld>
            <a:endParaRPr lang="en-GB" noProof="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457200" lvl="0" indent="-457200">
              <a:lnSpc>
                <a:spcPct val="80000"/>
              </a:lnSpc>
            </a:pPr>
            <a:r>
              <a:rPr lang="en-US" dirty="0">
                <a:solidFill>
                  <a:prstClr val="black"/>
                </a:solidFill>
              </a:rPr>
              <a:t>User friendly interface implies limitations:</a:t>
            </a:r>
          </a:p>
          <a:p>
            <a:pPr lvl="1">
              <a:lnSpc>
                <a:spcPct val="80000"/>
              </a:lnSpc>
            </a:pPr>
            <a:r>
              <a:rPr lang="en-US" dirty="0">
                <a:solidFill>
                  <a:prstClr val="black"/>
                </a:solidFill>
              </a:rPr>
              <a:t>Cf. </a:t>
            </a:r>
            <a:r>
              <a:rPr lang="en-US" dirty="0" err="1">
                <a:solidFill>
                  <a:prstClr val="black"/>
                </a:solidFill>
              </a:rPr>
              <a:t>OpenSONAR</a:t>
            </a:r>
            <a:r>
              <a:rPr lang="en-US" dirty="0">
                <a:solidFill>
                  <a:prstClr val="black"/>
                </a:solidFill>
              </a:rPr>
              <a:t> interface (advanced: no extended </a:t>
            </a:r>
            <a:r>
              <a:rPr lang="en-US" dirty="0" err="1">
                <a:solidFill>
                  <a:prstClr val="black"/>
                </a:solidFill>
              </a:rPr>
              <a:t>pos</a:t>
            </a:r>
            <a:r>
              <a:rPr lang="en-US" dirty="0">
                <a:solidFill>
                  <a:prstClr val="black"/>
                </a:solidFill>
              </a:rPr>
              <a:t> (inflectional information)</a:t>
            </a:r>
          </a:p>
          <a:p>
            <a:pPr lvl="1">
              <a:lnSpc>
                <a:spcPct val="80000"/>
              </a:lnSpc>
            </a:pPr>
            <a:r>
              <a:rPr lang="en-US" dirty="0">
                <a:solidFill>
                  <a:prstClr val="black"/>
                </a:solidFill>
              </a:rPr>
              <a:t>Several examples </a:t>
            </a:r>
            <a:r>
              <a:rPr lang="en-US" dirty="0" smtClean="0">
                <a:solidFill>
                  <a:prstClr val="black"/>
                </a:solidFill>
              </a:rPr>
              <a:t>can be given for </a:t>
            </a:r>
            <a:r>
              <a:rPr lang="en-US" dirty="0" err="1" smtClean="0">
                <a:solidFill>
                  <a:prstClr val="black"/>
                </a:solidFill>
              </a:rPr>
              <a:t>GrETEL</a:t>
            </a:r>
            <a:endParaRPr lang="en-US" dirty="0">
              <a:solidFill>
                <a:prstClr val="black"/>
              </a:solidFill>
            </a:endParaRPr>
          </a:p>
          <a:p>
            <a:pPr marL="1485900" lvl="2" indent="-342900">
              <a:lnSpc>
                <a:spcPct val="80000"/>
              </a:lnSpc>
            </a:pPr>
            <a:endParaRPr lang="en-US" sz="3200" dirty="0">
              <a:solidFill>
                <a:prstClr val="black"/>
              </a:solidFill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endParaRPr lang="en-US" sz="2800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Methodological Considerations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20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557095328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lvl="0">
              <a:lnSpc>
                <a:spcPct val="80000"/>
              </a:lnSpc>
            </a:pPr>
            <a:r>
              <a:rPr lang="en-US" dirty="0">
                <a:solidFill>
                  <a:prstClr val="black"/>
                </a:solidFill>
              </a:rPr>
              <a:t>Simple cases can be solved by small adaptations in the query, e.g.</a:t>
            </a:r>
          </a:p>
          <a:p>
            <a:pPr marL="1085850" lvl="1" indent="-342900">
              <a:lnSpc>
                <a:spcPct val="80000"/>
              </a:lnSpc>
              <a:buFont typeface="Arial" pitchFamily="34" charset="0"/>
              <a:buChar char="•"/>
            </a:pPr>
            <a:r>
              <a:rPr lang="en-US" sz="3200" dirty="0">
                <a:solidFill>
                  <a:prstClr val="black"/>
                </a:solidFill>
              </a:rPr>
              <a:t>Start with the graphical interface</a:t>
            </a:r>
          </a:p>
          <a:p>
            <a:pPr marL="1085850" lvl="1" indent="-342900">
              <a:lnSpc>
                <a:spcPct val="80000"/>
              </a:lnSpc>
              <a:buFont typeface="Arial" pitchFamily="34" charset="0"/>
              <a:buChar char="•"/>
            </a:pPr>
            <a:r>
              <a:rPr lang="en-US" sz="3200" dirty="0">
                <a:solidFill>
                  <a:prstClr val="black"/>
                </a:solidFill>
              </a:rPr>
              <a:t>Adapt in the  expert interface</a:t>
            </a:r>
          </a:p>
          <a:p>
            <a:pPr marL="1485900" lvl="2" indent="-342900">
              <a:lnSpc>
                <a:spcPct val="80000"/>
              </a:lnSpc>
            </a:pPr>
            <a:r>
              <a:rPr lang="en-US" sz="3200" dirty="0">
                <a:solidFill>
                  <a:prstClr val="black"/>
                </a:solidFill>
              </a:rPr>
              <a:t>Adapting easier than creation from scratch</a:t>
            </a:r>
          </a:p>
          <a:p>
            <a:pPr marL="1485900" lvl="2" indent="-342900">
              <a:lnSpc>
                <a:spcPct val="80000"/>
              </a:lnSpc>
            </a:pPr>
            <a:endParaRPr lang="en-US" sz="3200" dirty="0">
              <a:solidFill>
                <a:prstClr val="black"/>
              </a:solidFill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endParaRPr lang="en-US" sz="2800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Methodological Considerations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21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99119511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800" dirty="0"/>
              <a:t>SONAR</a:t>
            </a:r>
          </a:p>
          <a:p>
            <a:pPr>
              <a:lnSpc>
                <a:spcPct val="80000"/>
              </a:lnSpc>
            </a:pPr>
            <a:r>
              <a:rPr lang="en-US" sz="2800" dirty="0" err="1"/>
              <a:t>OpenSONAR</a:t>
            </a:r>
            <a:endParaRPr lang="en-US" sz="2800" dirty="0"/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Methodological </a:t>
            </a:r>
            <a:r>
              <a:rPr lang="en-US" sz="2800" dirty="0" smtClean="0"/>
              <a:t>Considerations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n-US" sz="2800" b="1" dirty="0" smtClean="0"/>
              <a:t>Google?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n-US" sz="2800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22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98280266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80000"/>
              </a:lnSpc>
              <a:buNone/>
            </a:pPr>
            <a:endParaRPr lang="en-US" sz="2800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Google?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23</a:t>
            </a:fld>
            <a:endParaRPr lang="en-GB" noProof="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5874134"/>
              </p:ext>
            </p:extLst>
          </p:nvPr>
        </p:nvGraphicFramePr>
        <p:xfrm>
          <a:off x="467544" y="1844824"/>
          <a:ext cx="7992888" cy="42484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2302"/>
                <a:gridCol w="2640293"/>
                <a:gridCol w="2640293"/>
              </a:tblGrid>
              <a:tr h="593441">
                <a:tc>
                  <a:txBody>
                    <a:bodyPr/>
                    <a:lstStyle/>
                    <a:p>
                      <a:r>
                        <a:rPr lang="en-US" dirty="0" smtClean="0"/>
                        <a:t>Property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Google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What you want</a:t>
                      </a:r>
                      <a:endParaRPr lang="nl-NL" dirty="0"/>
                    </a:p>
                  </a:txBody>
                  <a:tcPr/>
                </a:tc>
              </a:tr>
              <a:tr h="593441">
                <a:tc>
                  <a:txBody>
                    <a:bodyPr/>
                    <a:lstStyle/>
                    <a:p>
                      <a:r>
                        <a:rPr lang="en-US" dirty="0" smtClean="0"/>
                        <a:t>String search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nl-NL" dirty="0"/>
                    </a:p>
                  </a:txBody>
                  <a:tcPr/>
                </a:tc>
              </a:tr>
              <a:tr h="1024294">
                <a:tc>
                  <a:txBody>
                    <a:bodyPr/>
                    <a:lstStyle/>
                    <a:p>
                      <a:r>
                        <a:rPr lang="en-US" dirty="0" smtClean="0"/>
                        <a:t>Relation between strings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nearness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Grammatical relations</a:t>
                      </a:r>
                      <a:endParaRPr lang="nl-NL" dirty="0"/>
                    </a:p>
                  </a:txBody>
                  <a:tcPr/>
                </a:tc>
              </a:tr>
              <a:tr h="838887">
                <a:tc>
                  <a:txBody>
                    <a:bodyPr/>
                    <a:lstStyle/>
                    <a:p>
                      <a:r>
                        <a:rPr lang="en-US" dirty="0" smtClean="0"/>
                        <a:t>Search for function words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 / unreliable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nl-NL" dirty="0"/>
                    </a:p>
                  </a:txBody>
                  <a:tcPr/>
                </a:tc>
              </a:tr>
              <a:tr h="1198409">
                <a:tc>
                  <a:txBody>
                    <a:bodyPr/>
                    <a:lstStyle/>
                    <a:p>
                      <a:r>
                        <a:rPr lang="en-US" dirty="0" smtClean="0"/>
                        <a:t>Search for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morpho</a:t>
                      </a:r>
                      <a:r>
                        <a:rPr lang="en-US" baseline="0" dirty="0" smtClean="0"/>
                        <a:t>-syntactic and syntactic properties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nl-N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6853339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80000"/>
              </a:lnSpc>
              <a:buNone/>
            </a:pPr>
            <a:endParaRPr lang="en-US" sz="2800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Google?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24</a:t>
            </a:fld>
            <a:endParaRPr lang="en-GB" noProof="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461146"/>
              </p:ext>
            </p:extLst>
          </p:nvPr>
        </p:nvGraphicFramePr>
        <p:xfrm>
          <a:off x="465253" y="1196752"/>
          <a:ext cx="7920879" cy="48933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0293"/>
                <a:gridCol w="2640293"/>
                <a:gridCol w="2640293"/>
              </a:tblGrid>
              <a:tr h="396242">
                <a:tc>
                  <a:txBody>
                    <a:bodyPr/>
                    <a:lstStyle/>
                    <a:p>
                      <a:r>
                        <a:rPr lang="en-US" dirty="0" smtClean="0"/>
                        <a:t>Property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Google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What you want</a:t>
                      </a:r>
                      <a:endParaRPr lang="nl-NL" dirty="0"/>
                    </a:p>
                  </a:txBody>
                  <a:tcPr/>
                </a:tc>
              </a:tr>
              <a:tr h="877021">
                <a:tc>
                  <a:txBody>
                    <a:bodyPr/>
                    <a:lstStyle/>
                    <a:p>
                      <a:r>
                        <a:rPr lang="nl-NL" dirty="0" smtClean="0"/>
                        <a:t>Search </a:t>
                      </a:r>
                      <a:r>
                        <a:rPr lang="nl-NL" dirty="0" err="1" smtClean="0"/>
                        <a:t>within</a:t>
                      </a:r>
                      <a:r>
                        <a:rPr lang="nl-NL" dirty="0" smtClean="0"/>
                        <a:t> a </a:t>
                      </a:r>
                      <a:r>
                        <a:rPr lang="nl-NL" dirty="0" err="1" smtClean="0"/>
                        <a:t>sentence</a:t>
                      </a:r>
                      <a:r>
                        <a:rPr lang="nl-NL" dirty="0" smtClean="0"/>
                        <a:t>, </a:t>
                      </a:r>
                      <a:r>
                        <a:rPr lang="nl-NL" dirty="0" err="1" smtClean="0"/>
                        <a:t>paragraph</a:t>
                      </a:r>
                      <a:r>
                        <a:rPr lang="nl-NL" dirty="0" smtClean="0"/>
                        <a:t>?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No (documents </a:t>
                      </a:r>
                      <a:r>
                        <a:rPr lang="nl-NL" dirty="0" err="1" smtClean="0"/>
                        <a:t>only</a:t>
                      </a:r>
                      <a:r>
                        <a:rPr lang="nl-NL" dirty="0" smtClean="0"/>
                        <a:t>)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 smtClean="0"/>
                        <a:t>Sentence</a:t>
                      </a:r>
                      <a:r>
                        <a:rPr lang="nl-NL" dirty="0" smtClean="0"/>
                        <a:t>, </a:t>
                      </a:r>
                      <a:r>
                        <a:rPr lang="nl-NL" dirty="0" err="1" smtClean="0"/>
                        <a:t>paragraph</a:t>
                      </a:r>
                      <a:r>
                        <a:rPr lang="nl-NL" dirty="0" smtClean="0"/>
                        <a:t>, </a:t>
                      </a:r>
                      <a:r>
                        <a:rPr lang="nl-NL" dirty="0" err="1" smtClean="0"/>
                        <a:t>section</a:t>
                      </a:r>
                      <a:r>
                        <a:rPr lang="nl-NL" dirty="0" smtClean="0"/>
                        <a:t> </a:t>
                      </a:r>
                      <a:r>
                        <a:rPr lang="nl-NL" dirty="0" err="1" smtClean="0"/>
                        <a:t>etc</a:t>
                      </a:r>
                      <a:endParaRPr lang="nl-NL" dirty="0"/>
                    </a:p>
                  </a:txBody>
                  <a:tcPr/>
                </a:tc>
              </a:tr>
              <a:tr h="877021">
                <a:tc>
                  <a:txBody>
                    <a:bodyPr/>
                    <a:lstStyle/>
                    <a:p>
                      <a:r>
                        <a:rPr lang="nl-NL" dirty="0" err="1" smtClean="0"/>
                        <a:t>results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List of documents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List of </a:t>
                      </a:r>
                      <a:r>
                        <a:rPr lang="nl-NL" dirty="0" err="1" smtClean="0"/>
                        <a:t>sentences</a:t>
                      </a:r>
                      <a:r>
                        <a:rPr lang="nl-NL" dirty="0" smtClean="0"/>
                        <a:t>, </a:t>
                      </a:r>
                      <a:r>
                        <a:rPr lang="nl-NL" dirty="0" err="1" smtClean="0"/>
                        <a:t>paragraphs</a:t>
                      </a:r>
                      <a:r>
                        <a:rPr lang="nl-NL" dirty="0" smtClean="0"/>
                        <a:t>, </a:t>
                      </a:r>
                      <a:r>
                        <a:rPr lang="nl-NL" dirty="0" err="1" smtClean="0"/>
                        <a:t>sections</a:t>
                      </a:r>
                      <a:r>
                        <a:rPr lang="nl-NL" dirty="0" smtClean="0"/>
                        <a:t>, documents</a:t>
                      </a:r>
                      <a:endParaRPr lang="nl-NL" dirty="0"/>
                    </a:p>
                  </a:txBody>
                  <a:tcPr/>
                </a:tc>
              </a:tr>
              <a:tr h="613915">
                <a:tc>
                  <a:txBody>
                    <a:bodyPr/>
                    <a:lstStyle/>
                    <a:p>
                      <a:r>
                        <a:rPr lang="nl-NL" dirty="0" err="1" smtClean="0"/>
                        <a:t>Grouped</a:t>
                      </a:r>
                      <a:r>
                        <a:rPr lang="nl-NL" dirty="0" smtClean="0"/>
                        <a:t>  /</a:t>
                      </a:r>
                      <a:r>
                        <a:rPr lang="nl-NL" dirty="0" err="1" smtClean="0"/>
                        <a:t>sorted</a:t>
                      </a:r>
                      <a:r>
                        <a:rPr lang="nl-NL" dirty="0" smtClean="0"/>
                        <a:t> (</a:t>
                      </a:r>
                      <a:r>
                        <a:rPr lang="nl-NL" dirty="0" err="1" smtClean="0"/>
                        <a:t>analyzed</a:t>
                      </a:r>
                      <a:r>
                        <a:rPr lang="nl-NL" dirty="0" smtClean="0"/>
                        <a:t>) </a:t>
                      </a:r>
                      <a:r>
                        <a:rPr lang="nl-NL" dirty="0" err="1" smtClean="0"/>
                        <a:t>results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no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yes</a:t>
                      </a:r>
                      <a:endParaRPr lang="nl-NL" dirty="0"/>
                    </a:p>
                  </a:txBody>
                  <a:tcPr/>
                </a:tc>
              </a:tr>
              <a:tr h="515625">
                <a:tc>
                  <a:txBody>
                    <a:bodyPr/>
                    <a:lstStyle/>
                    <a:p>
                      <a:r>
                        <a:rPr lang="en-US" dirty="0" smtClean="0"/>
                        <a:t>Construction search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nl-NL" dirty="0"/>
                    </a:p>
                  </a:txBody>
                  <a:tcPr/>
                </a:tc>
              </a:tr>
              <a:tr h="409850">
                <a:tc>
                  <a:txBody>
                    <a:bodyPr/>
                    <a:lstStyle/>
                    <a:p>
                      <a:r>
                        <a:rPr lang="en-US" dirty="0" smtClean="0"/>
                        <a:t>Single</a:t>
                      </a:r>
                      <a:r>
                        <a:rPr lang="en-US" baseline="0" dirty="0" smtClean="0"/>
                        <a:t> language </a:t>
                      </a:r>
                      <a:r>
                        <a:rPr lang="en-US" dirty="0" smtClean="0"/>
                        <a:t>only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unreliable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nl-NL" dirty="0"/>
                    </a:p>
                  </a:txBody>
                  <a:tcPr/>
                </a:tc>
              </a:tr>
              <a:tr h="1140127">
                <a:tc>
                  <a:txBody>
                    <a:bodyPr/>
                    <a:lstStyle/>
                    <a:p>
                      <a:r>
                        <a:rPr lang="en-US" dirty="0" smtClean="0"/>
                        <a:t>Size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huge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Huge (but so far there is only small (1m tokens) to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large (500m tokens)</a:t>
                      </a:r>
                      <a:endParaRPr lang="nl-N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15523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528" y="1844824"/>
            <a:ext cx="8229600" cy="42211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2000" dirty="0" smtClean="0"/>
          </a:p>
          <a:p>
            <a:pPr marL="0" indent="0" algn="ctr">
              <a:buNone/>
            </a:pPr>
            <a:endParaRPr lang="en-US" sz="5400" dirty="0" smtClean="0"/>
          </a:p>
          <a:p>
            <a:pPr marL="0" indent="0" algn="ctr">
              <a:buNone/>
            </a:pPr>
            <a:r>
              <a:rPr lang="en-US" sz="5400" dirty="0" smtClean="0"/>
              <a:t>Thanks for your Attention!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25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00839189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n-US" sz="2800" b="1" dirty="0" smtClean="0"/>
              <a:t>SONAR</a:t>
            </a:r>
            <a:endParaRPr lang="en-US" sz="2800" b="1" dirty="0" smtClean="0"/>
          </a:p>
          <a:p>
            <a:pPr eaLnBrk="1" hangingPunct="1">
              <a:lnSpc>
                <a:spcPct val="80000"/>
              </a:lnSpc>
            </a:pPr>
            <a:r>
              <a:rPr lang="en-US" sz="2800" dirty="0" err="1" smtClean="0"/>
              <a:t>OpenSONAR</a:t>
            </a:r>
            <a:endParaRPr lang="en-US" sz="2800" dirty="0" smtClean="0"/>
          </a:p>
          <a:p>
            <a:pPr>
              <a:lnSpc>
                <a:spcPct val="80000"/>
              </a:lnSpc>
            </a:pPr>
            <a:r>
              <a:rPr lang="en-US" sz="2800" dirty="0"/>
              <a:t>Methodological </a:t>
            </a:r>
            <a:r>
              <a:rPr lang="en-US" sz="2800" dirty="0" smtClean="0"/>
              <a:t>Considerations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Google?</a:t>
            </a:r>
          </a:p>
          <a:p>
            <a:pPr>
              <a:lnSpc>
                <a:spcPct val="80000"/>
              </a:lnSpc>
            </a:pPr>
            <a:endParaRPr lang="en-US" sz="2800" dirty="0"/>
          </a:p>
          <a:p>
            <a:pPr eaLnBrk="1" hangingPunct="1">
              <a:lnSpc>
                <a:spcPct val="80000"/>
              </a:lnSpc>
            </a:pPr>
            <a:endParaRPr lang="en-US" sz="2800" dirty="0" smtClean="0"/>
          </a:p>
          <a:p>
            <a:pPr marL="0" indent="0" eaLnBrk="1" hangingPunct="1">
              <a:lnSpc>
                <a:spcPct val="80000"/>
              </a:lnSpc>
              <a:buNone/>
            </a:pPr>
            <a:endParaRPr lang="en-US" sz="2800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3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659741720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lvl="0">
              <a:lnSpc>
                <a:spcPct val="80000"/>
              </a:lnSpc>
            </a:pPr>
            <a:r>
              <a:rPr lang="en-US" dirty="0">
                <a:solidFill>
                  <a:prstClr val="black"/>
                </a:solidFill>
              </a:rPr>
              <a:t>SONAR Dutch corpus</a:t>
            </a:r>
          </a:p>
          <a:p>
            <a:pPr lvl="0">
              <a:lnSpc>
                <a:spcPct val="80000"/>
              </a:lnSpc>
            </a:pPr>
            <a:r>
              <a:rPr lang="en-US" dirty="0">
                <a:solidFill>
                  <a:prstClr val="black"/>
                </a:solidFill>
              </a:rPr>
              <a:t>500 million tokens</a:t>
            </a:r>
          </a:p>
          <a:p>
            <a:pPr lvl="0">
              <a:lnSpc>
                <a:spcPct val="80000"/>
              </a:lnSpc>
            </a:pPr>
            <a:r>
              <a:rPr lang="en-US" dirty="0">
                <a:solidFill>
                  <a:prstClr val="black"/>
                </a:solidFill>
              </a:rPr>
              <a:t>Written language</a:t>
            </a:r>
          </a:p>
          <a:p>
            <a:pPr marL="1085850" lvl="1" indent="-342900">
              <a:lnSpc>
                <a:spcPct val="80000"/>
              </a:lnSpc>
              <a:buFont typeface="Arial" pitchFamily="34" charset="0"/>
              <a:buChar char="•"/>
            </a:pPr>
            <a:r>
              <a:rPr lang="en-US" sz="3200" dirty="0">
                <a:solidFill>
                  <a:prstClr val="black"/>
                </a:solidFill>
              </a:rPr>
              <a:t>(for spoken language: CGN</a:t>
            </a:r>
            <a:r>
              <a:rPr lang="en-US" sz="3200" dirty="0" smtClean="0">
                <a:solidFill>
                  <a:prstClr val="black"/>
                </a:solidFill>
              </a:rPr>
              <a:t>)**</a:t>
            </a:r>
            <a:endParaRPr lang="en-US" sz="3200" dirty="0">
              <a:solidFill>
                <a:prstClr val="black"/>
              </a:solidFill>
            </a:endParaRPr>
          </a:p>
          <a:p>
            <a:pPr lvl="0">
              <a:lnSpc>
                <a:spcPct val="80000"/>
              </a:lnSpc>
            </a:pPr>
            <a:r>
              <a:rPr lang="en-US" dirty="0">
                <a:solidFill>
                  <a:prstClr val="black"/>
                </a:solidFill>
              </a:rPr>
              <a:t>Many different text types </a:t>
            </a:r>
          </a:p>
          <a:p>
            <a:pPr marL="1085850" lvl="1" indent="-342900">
              <a:lnSpc>
                <a:spcPct val="80000"/>
              </a:lnSpc>
              <a:buFont typeface="Arial" pitchFamily="34" charset="0"/>
              <a:buChar char="•"/>
            </a:pPr>
            <a:r>
              <a:rPr lang="en-US" sz="3200" dirty="0">
                <a:solidFill>
                  <a:prstClr val="black"/>
                </a:solidFill>
              </a:rPr>
              <a:t>Includes `new media‘ (</a:t>
            </a:r>
            <a:r>
              <a:rPr lang="en-US" sz="3200" dirty="0" err="1">
                <a:solidFill>
                  <a:prstClr val="black"/>
                </a:solidFill>
              </a:rPr>
              <a:t>sms</a:t>
            </a:r>
            <a:r>
              <a:rPr lang="en-US" sz="3200" dirty="0">
                <a:solidFill>
                  <a:prstClr val="black"/>
                </a:solidFill>
              </a:rPr>
              <a:t>, tweets, blogs, … )</a:t>
            </a:r>
          </a:p>
          <a:p>
            <a:pPr marL="1085850" lvl="1" indent="-342900">
              <a:lnSpc>
                <a:spcPct val="80000"/>
              </a:lnSpc>
              <a:buFont typeface="Arial" pitchFamily="34" charset="0"/>
              <a:buChar char="•"/>
            </a:pPr>
            <a:r>
              <a:rPr lang="en-US" sz="3200" dirty="0">
                <a:solidFill>
                  <a:prstClr val="black"/>
                </a:solidFill>
              </a:rPr>
              <a:t>but not balanced (mainly because of legal restrictions)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n-US" sz="2800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SONAR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4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403713641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lnSpcReduction="10000"/>
          </a:bodyPr>
          <a:lstStyle/>
          <a:p>
            <a:pPr marL="106362"/>
            <a:r>
              <a:rPr lang="en-US" sz="2800" dirty="0" err="1">
                <a:solidFill>
                  <a:prstClr val="black"/>
                </a:solidFill>
                <a:hlinkClick r:id="rId2"/>
              </a:rPr>
              <a:t>FoLIA</a:t>
            </a:r>
            <a:r>
              <a:rPr lang="en-US" sz="2800" dirty="0">
                <a:solidFill>
                  <a:prstClr val="black"/>
                </a:solidFill>
              </a:rPr>
              <a:t> Format</a:t>
            </a:r>
          </a:p>
          <a:p>
            <a:pPr marL="106362"/>
            <a:r>
              <a:rPr lang="en-US" sz="2800" dirty="0" err="1">
                <a:solidFill>
                  <a:prstClr val="black"/>
                </a:solidFill>
                <a:latin typeface="Calibri" pitchFamily="34" charset="0"/>
              </a:rPr>
              <a:t>Pos</a:t>
            </a:r>
            <a:r>
              <a:rPr lang="en-US" sz="2800" dirty="0">
                <a:solidFill>
                  <a:prstClr val="black"/>
                </a:solidFill>
                <a:latin typeface="Calibri" pitchFamily="34" charset="0"/>
              </a:rPr>
              <a:t>, lemma, word properties for each token</a:t>
            </a:r>
          </a:p>
          <a:p>
            <a:pPr marL="106362"/>
            <a:r>
              <a:rPr lang="en-US" sz="2800" dirty="0">
                <a:solidFill>
                  <a:prstClr val="black"/>
                </a:solidFill>
                <a:latin typeface="Calibri" pitchFamily="34" charset="0"/>
              </a:rPr>
              <a:t>`metadata’ for each document</a:t>
            </a:r>
          </a:p>
          <a:p>
            <a:pPr marL="106362"/>
            <a:r>
              <a:rPr lang="en-US" sz="2800" dirty="0">
                <a:solidFill>
                  <a:prstClr val="black"/>
                </a:solidFill>
                <a:latin typeface="Calibri" pitchFamily="34" charset="0"/>
              </a:rPr>
              <a:t>Created in the STEVIN-project   (2004-2011)</a:t>
            </a:r>
          </a:p>
          <a:p>
            <a:pPr marL="106362"/>
            <a:r>
              <a:rPr lang="en-US" sz="2800" dirty="0">
                <a:solidFill>
                  <a:prstClr val="black"/>
                </a:solidFill>
                <a:latin typeface="Calibri" pitchFamily="34" charset="0"/>
              </a:rPr>
              <a:t>Can be obtained via </a:t>
            </a:r>
            <a:r>
              <a:rPr lang="en-US" sz="2800" dirty="0">
                <a:latin typeface="Calibri" pitchFamily="34" charset="0"/>
                <a:hlinkClick r:id="rId3"/>
              </a:rPr>
              <a:t>TST-</a:t>
            </a:r>
            <a:r>
              <a:rPr lang="en-US" sz="2800" dirty="0" err="1">
                <a:latin typeface="Calibri" pitchFamily="34" charset="0"/>
                <a:hlinkClick r:id="rId3"/>
              </a:rPr>
              <a:t>Centrale</a:t>
            </a:r>
            <a:endParaRPr lang="en-US" sz="2800" dirty="0">
              <a:latin typeface="Calibri" pitchFamily="34" charset="0"/>
            </a:endParaRPr>
          </a:p>
          <a:p>
            <a:pPr>
              <a:lnSpc>
                <a:spcPct val="80000"/>
              </a:lnSpc>
            </a:pPr>
            <a:r>
              <a:rPr lang="en-US" sz="2800" dirty="0" smtClean="0">
                <a:solidFill>
                  <a:prstClr val="black"/>
                </a:solidFill>
                <a:latin typeface="Calibri" pitchFamily="34" charset="0"/>
              </a:rPr>
              <a:t>Reference</a:t>
            </a:r>
            <a:r>
              <a:rPr lang="en-US" sz="2800" dirty="0">
                <a:solidFill>
                  <a:prstClr val="black"/>
                </a:solidFill>
                <a:latin typeface="Calibri" pitchFamily="34" charset="0"/>
              </a:rPr>
              <a:t>:</a:t>
            </a:r>
          </a:p>
          <a:p>
            <a:pPr>
              <a:lnSpc>
                <a:spcPct val="80000"/>
              </a:lnSpc>
            </a:pPr>
            <a:r>
              <a:rPr lang="en-US" sz="2800" dirty="0" err="1">
                <a:solidFill>
                  <a:prstClr val="black"/>
                </a:solidFill>
              </a:rPr>
              <a:t>Oostdijk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Nelleke</a:t>
            </a:r>
            <a:r>
              <a:rPr lang="en-US" sz="2800" dirty="0">
                <a:solidFill>
                  <a:prstClr val="black"/>
                </a:solidFill>
              </a:rPr>
              <a:t>, Martin </a:t>
            </a:r>
            <a:r>
              <a:rPr lang="en-US" sz="2800" dirty="0" err="1">
                <a:solidFill>
                  <a:prstClr val="black"/>
                </a:solidFill>
              </a:rPr>
              <a:t>Reynaert</a:t>
            </a:r>
            <a:r>
              <a:rPr lang="en-US" sz="2800" dirty="0">
                <a:solidFill>
                  <a:prstClr val="black"/>
                </a:solidFill>
              </a:rPr>
              <a:t>, </a:t>
            </a:r>
            <a:r>
              <a:rPr lang="en-US" sz="2800" dirty="0" err="1">
                <a:solidFill>
                  <a:prstClr val="black"/>
                </a:solidFill>
              </a:rPr>
              <a:t>Véronique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Hoste</a:t>
            </a:r>
            <a:r>
              <a:rPr lang="en-US" sz="2800" dirty="0">
                <a:solidFill>
                  <a:prstClr val="black"/>
                </a:solidFill>
              </a:rPr>
              <a:t>, </a:t>
            </a:r>
            <a:r>
              <a:rPr lang="en-US" sz="2800" dirty="0" err="1">
                <a:solidFill>
                  <a:prstClr val="black"/>
                </a:solidFill>
              </a:rPr>
              <a:t>Ineke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Schuurman</a:t>
            </a:r>
            <a:r>
              <a:rPr lang="en-US" sz="2800" dirty="0">
                <a:solidFill>
                  <a:prstClr val="black"/>
                </a:solidFill>
              </a:rPr>
              <a:t> (2013). `The Construction of a 500-Million-Word Reference Corpus of Contemporary Written Dutch’, In [</a:t>
            </a:r>
            <a:r>
              <a:rPr lang="en-US" sz="2800" dirty="0" err="1">
                <a:solidFill>
                  <a:prstClr val="black"/>
                </a:solidFill>
                <a:hlinkClick r:id="rId4"/>
              </a:rPr>
              <a:t>Spyns</a:t>
            </a:r>
            <a:r>
              <a:rPr lang="en-US" sz="2800" dirty="0">
                <a:solidFill>
                  <a:prstClr val="black"/>
                </a:solidFill>
                <a:hlinkClick r:id="rId4"/>
              </a:rPr>
              <a:t> &amp; </a:t>
            </a:r>
            <a:r>
              <a:rPr lang="en-US" sz="2800" dirty="0" err="1">
                <a:solidFill>
                  <a:prstClr val="black"/>
                </a:solidFill>
                <a:hlinkClick r:id="rId4"/>
              </a:rPr>
              <a:t>Odijk</a:t>
            </a:r>
            <a:r>
              <a:rPr lang="en-US" sz="2800" dirty="0">
                <a:solidFill>
                  <a:prstClr val="black"/>
                </a:solidFill>
                <a:hlinkClick r:id="rId4"/>
              </a:rPr>
              <a:t> 2013</a:t>
            </a:r>
            <a:r>
              <a:rPr lang="en-US" sz="2800" dirty="0">
                <a:solidFill>
                  <a:prstClr val="black"/>
                </a:solidFill>
              </a:rPr>
              <a:t>]. [</a:t>
            </a:r>
            <a:r>
              <a:rPr lang="en-US" sz="2800" dirty="0" err="1">
                <a:solidFill>
                  <a:prstClr val="black"/>
                </a:solidFill>
                <a:hlinkClick r:id="rId5"/>
              </a:rPr>
              <a:t>pdf</a:t>
            </a:r>
            <a:r>
              <a:rPr lang="en-US" sz="2800" dirty="0">
                <a:solidFill>
                  <a:prstClr val="black"/>
                </a:solidFill>
              </a:rPr>
              <a:t>]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n-US" sz="2800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SONAR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5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66698388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fontScale="92500" lnSpcReduction="10000"/>
          </a:bodyPr>
          <a:lstStyle/>
          <a:p>
            <a:pPr marL="106362"/>
            <a:r>
              <a:rPr lang="en-US" dirty="0"/>
              <a:t>Some interesting Annotated Text Corpora</a:t>
            </a:r>
          </a:p>
          <a:p>
            <a:pPr marL="849312" lvl="1">
              <a:buFont typeface="Arial" pitchFamily="34" charset="0"/>
              <a:buChar char="•"/>
            </a:pPr>
            <a:r>
              <a:rPr lang="en-US" dirty="0" smtClean="0"/>
              <a:t>English</a:t>
            </a:r>
            <a:r>
              <a:rPr lang="en-US" dirty="0" smtClean="0">
                <a:hlinkClick r:id="rId2"/>
              </a:rPr>
              <a:t> </a:t>
            </a:r>
            <a:endParaRPr lang="en-US" dirty="0">
              <a:hlinkClick r:id="rId2"/>
            </a:endParaRPr>
          </a:p>
          <a:p>
            <a:pPr marL="1249362" lvl="2"/>
            <a:r>
              <a:rPr lang="en-US" dirty="0" smtClean="0">
                <a:hlinkClick r:id="rId2"/>
              </a:rPr>
              <a:t>British </a:t>
            </a:r>
            <a:r>
              <a:rPr lang="en-US" dirty="0">
                <a:hlinkClick r:id="rId2"/>
              </a:rPr>
              <a:t>National Corpus</a:t>
            </a:r>
            <a:endParaRPr lang="en-US" dirty="0"/>
          </a:p>
          <a:p>
            <a:pPr marL="1249362" lvl="2"/>
            <a:r>
              <a:rPr lang="en-US" u="sng" dirty="0">
                <a:hlinkClick r:id="rId3"/>
              </a:rPr>
              <a:t>Corpus of Contemporary American </a:t>
            </a:r>
            <a:r>
              <a:rPr lang="en-US" u="sng" dirty="0" smtClean="0">
                <a:hlinkClick r:id="rId3"/>
              </a:rPr>
              <a:t>English</a:t>
            </a:r>
            <a:r>
              <a:rPr lang="en-US" dirty="0" smtClean="0"/>
              <a:t> (and many more at </a:t>
            </a:r>
            <a:r>
              <a:rPr lang="en-US" dirty="0" smtClean="0">
                <a:hlinkClick r:id="rId4"/>
              </a:rPr>
              <a:t>BYU</a:t>
            </a:r>
            <a:r>
              <a:rPr lang="en-US" dirty="0" smtClean="0"/>
              <a:t>)</a:t>
            </a:r>
            <a:endParaRPr lang="en-US" dirty="0"/>
          </a:p>
          <a:p>
            <a:pPr marL="1249362" lvl="2"/>
            <a:r>
              <a:rPr lang="en-US" u="sng" dirty="0" smtClean="0">
                <a:hlinkClick r:id="rId5"/>
              </a:rPr>
              <a:t>American </a:t>
            </a:r>
            <a:r>
              <a:rPr lang="en-US" u="sng" dirty="0">
                <a:hlinkClick r:id="rId5"/>
              </a:rPr>
              <a:t>National corpus</a:t>
            </a:r>
            <a:endParaRPr lang="en-US" u="sng" dirty="0"/>
          </a:p>
          <a:p>
            <a:pPr marL="849312" lvl="1">
              <a:buFont typeface="Arial" pitchFamily="34" charset="0"/>
              <a:buChar char="•"/>
            </a:pPr>
            <a:r>
              <a:rPr lang="en-US" u="sng" dirty="0" smtClean="0"/>
              <a:t>Multiple languages</a:t>
            </a:r>
            <a:endParaRPr lang="en-US" u="sng" dirty="0" smtClean="0">
              <a:hlinkClick r:id="rId6"/>
            </a:endParaRPr>
          </a:p>
          <a:p>
            <a:pPr marL="1249362" lvl="2"/>
            <a:r>
              <a:rPr lang="en-US" u="sng" dirty="0" smtClean="0">
                <a:hlinkClick r:id="rId6"/>
              </a:rPr>
              <a:t>CHILDES </a:t>
            </a:r>
            <a:r>
              <a:rPr lang="en-US" u="sng" dirty="0">
                <a:hlinkClick r:id="rId6"/>
              </a:rPr>
              <a:t>Corpora</a:t>
            </a:r>
            <a:endParaRPr lang="en-US" u="sng" dirty="0"/>
          </a:p>
          <a:p>
            <a:pPr marL="849312" lvl="1">
              <a:buFont typeface="Arial" pitchFamily="34" charset="0"/>
              <a:buChar char="•"/>
            </a:pPr>
            <a:r>
              <a:rPr lang="en-US" u="sng" dirty="0" smtClean="0"/>
              <a:t>German</a:t>
            </a:r>
            <a:endParaRPr lang="en-US" u="sng" dirty="0" smtClean="0">
              <a:hlinkClick r:id="rId7"/>
            </a:endParaRPr>
          </a:p>
          <a:p>
            <a:pPr marL="1249362" lvl="2"/>
            <a:r>
              <a:rPr lang="en-US" u="sng" dirty="0" smtClean="0">
                <a:hlinkClick r:id="rId7"/>
              </a:rPr>
              <a:t>Das </a:t>
            </a:r>
            <a:r>
              <a:rPr lang="en-US" u="sng" dirty="0">
                <a:hlinkClick r:id="rId7"/>
              </a:rPr>
              <a:t>Deutsche </a:t>
            </a:r>
            <a:r>
              <a:rPr lang="en-US" u="sng" dirty="0" err="1" smtClean="0">
                <a:hlinkClick r:id="rId7"/>
              </a:rPr>
              <a:t>Referenzkorpus</a:t>
            </a:r>
            <a:endParaRPr lang="en-US" u="sng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SONAR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6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082707700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fontScale="70000" lnSpcReduction="20000"/>
          </a:bodyPr>
          <a:lstStyle/>
          <a:p>
            <a:pPr marL="106362"/>
            <a:r>
              <a:rPr lang="en-US" dirty="0"/>
              <a:t>Some interesting Annotated Text Corpora</a:t>
            </a:r>
          </a:p>
          <a:p>
            <a:pPr marL="849312" lvl="1">
              <a:buFont typeface="Arial" pitchFamily="34" charset="0"/>
              <a:buChar char="•"/>
            </a:pPr>
            <a:r>
              <a:rPr lang="en-US" dirty="0" smtClean="0"/>
              <a:t>Spanish</a:t>
            </a:r>
          </a:p>
          <a:p>
            <a:pPr marL="1249362" lvl="2"/>
            <a:r>
              <a:rPr lang="en-US" dirty="0">
                <a:hlinkClick r:id="rId2"/>
              </a:rPr>
              <a:t>Syntactic Spanish Database (SDB)</a:t>
            </a:r>
            <a:r>
              <a:rPr lang="en-US" dirty="0"/>
              <a:t> University of </a:t>
            </a:r>
            <a:r>
              <a:rPr lang="en-US" dirty="0" smtClean="0"/>
              <a:t>Santiago </a:t>
            </a:r>
            <a:r>
              <a:rPr lang="en-US" dirty="0"/>
              <a:t>de </a:t>
            </a:r>
            <a:r>
              <a:rPr lang="en-US" dirty="0" err="1"/>
              <a:t>Compostela</a:t>
            </a:r>
            <a:r>
              <a:rPr lang="en-US" dirty="0"/>
              <a:t>. 160,000 clauses / 1.5 million words</a:t>
            </a:r>
            <a:r>
              <a:rPr lang="en-US" dirty="0" smtClean="0"/>
              <a:t>.</a:t>
            </a:r>
          </a:p>
          <a:p>
            <a:pPr marL="1249362" lvl="2"/>
            <a:r>
              <a:rPr lang="en-US" dirty="0" err="1" smtClean="0">
                <a:hlinkClick r:id="rId3"/>
              </a:rPr>
              <a:t>Ancora</a:t>
            </a:r>
            <a:r>
              <a:rPr lang="en-US" dirty="0" smtClean="0">
                <a:hlinkClick r:id="rId3"/>
              </a:rPr>
              <a:t>-ES (and </a:t>
            </a:r>
            <a:r>
              <a:rPr lang="en-US" dirty="0" err="1" smtClean="0">
                <a:hlinkClick r:id="rId3"/>
              </a:rPr>
              <a:t>Ancora</a:t>
            </a:r>
            <a:r>
              <a:rPr lang="en-US" dirty="0" smtClean="0">
                <a:hlinkClick r:id="rId3"/>
              </a:rPr>
              <a:t>-CA</a:t>
            </a:r>
            <a:r>
              <a:rPr lang="en-US" dirty="0" smtClean="0">
                <a:hlinkClick r:id="rId4"/>
              </a:rPr>
              <a:t>)</a:t>
            </a:r>
            <a:r>
              <a:rPr lang="en-US" dirty="0" smtClean="0">
                <a:hlinkClick r:id="rId5"/>
              </a:rPr>
              <a:t>  and others</a:t>
            </a:r>
            <a:endParaRPr lang="en-US" dirty="0" smtClean="0">
              <a:hlinkClick r:id="rId4"/>
            </a:endParaRPr>
          </a:p>
          <a:p>
            <a:pPr marL="1249362" lvl="2"/>
            <a:r>
              <a:rPr lang="en-US" dirty="0" smtClean="0">
                <a:hlinkClick r:id="rId4"/>
              </a:rPr>
              <a:t>Panacea Annotated Corpus</a:t>
            </a:r>
            <a:r>
              <a:rPr lang="en-US" dirty="0" smtClean="0"/>
              <a:t>  (downloadable)</a:t>
            </a:r>
            <a:endParaRPr lang="en-US" dirty="0" smtClean="0">
              <a:hlinkClick r:id="rId6"/>
            </a:endParaRPr>
          </a:p>
          <a:p>
            <a:pPr marL="1249362" lvl="2"/>
            <a:r>
              <a:rPr lang="en-US" dirty="0" smtClean="0">
                <a:hlinkClick r:id="rId6"/>
              </a:rPr>
              <a:t>Corpus </a:t>
            </a:r>
            <a:r>
              <a:rPr lang="en-US" dirty="0" err="1" smtClean="0">
                <a:hlinkClick r:id="rId6"/>
              </a:rPr>
              <a:t>Molinero</a:t>
            </a:r>
            <a:r>
              <a:rPr lang="en-US" dirty="0" smtClean="0"/>
              <a:t>  (but no annotations)</a:t>
            </a:r>
          </a:p>
          <a:p>
            <a:pPr marL="1249362" lvl="2"/>
            <a:r>
              <a:rPr lang="en-US" dirty="0" smtClean="0">
                <a:hlinkClick r:id="rId7"/>
              </a:rPr>
              <a:t>Corpus </a:t>
            </a:r>
            <a:r>
              <a:rPr lang="en-US" dirty="0" err="1" smtClean="0">
                <a:hlinkClick r:id="rId7"/>
              </a:rPr>
              <a:t>Tecnic</a:t>
            </a:r>
            <a:r>
              <a:rPr lang="en-US" dirty="0" smtClean="0">
                <a:hlinkClick r:id="rId7"/>
              </a:rPr>
              <a:t> de </a:t>
            </a:r>
            <a:r>
              <a:rPr lang="en-US" dirty="0" err="1" smtClean="0">
                <a:hlinkClick r:id="rId7"/>
              </a:rPr>
              <a:t>l’IULA</a:t>
            </a:r>
            <a:endParaRPr lang="en-US" dirty="0" smtClean="0"/>
          </a:p>
          <a:p>
            <a:pPr marL="849312" lvl="1">
              <a:buFont typeface="Arial" pitchFamily="34" charset="0"/>
              <a:buChar char="•"/>
            </a:pPr>
            <a:r>
              <a:rPr lang="en-US" dirty="0" smtClean="0"/>
              <a:t>Dutch</a:t>
            </a:r>
            <a:endParaRPr lang="en-US" dirty="0" smtClean="0">
              <a:hlinkClick r:id="rId8"/>
            </a:endParaRPr>
          </a:p>
          <a:p>
            <a:pPr marL="1249362" lvl="2"/>
            <a:r>
              <a:rPr lang="en-US" dirty="0" smtClean="0">
                <a:hlinkClick r:id="rId8"/>
              </a:rPr>
              <a:t>Corpus </a:t>
            </a:r>
            <a:r>
              <a:rPr lang="en-US" dirty="0" err="1">
                <a:hlinkClick r:id="rId8"/>
              </a:rPr>
              <a:t>Gesproken</a:t>
            </a:r>
            <a:r>
              <a:rPr lang="en-US" dirty="0">
                <a:hlinkClick r:id="rId8"/>
              </a:rPr>
              <a:t> </a:t>
            </a:r>
            <a:r>
              <a:rPr lang="en-US" dirty="0" err="1">
                <a:hlinkClick r:id="rId8"/>
              </a:rPr>
              <a:t>Nederlands</a:t>
            </a:r>
            <a:r>
              <a:rPr lang="en-US" dirty="0">
                <a:hlinkClick r:id="rId8"/>
              </a:rPr>
              <a:t> (CGN)</a:t>
            </a:r>
            <a:endParaRPr lang="en-US" dirty="0"/>
          </a:p>
          <a:p>
            <a:pPr marL="1249362" lvl="2"/>
            <a:r>
              <a:rPr lang="en-US" dirty="0">
                <a:hlinkClick r:id="rId9"/>
              </a:rPr>
              <a:t>SONAR</a:t>
            </a:r>
            <a:r>
              <a:rPr lang="en-US" dirty="0"/>
              <a:t> en </a:t>
            </a:r>
            <a:r>
              <a:rPr lang="en-US" dirty="0">
                <a:hlinkClick r:id="rId10"/>
              </a:rPr>
              <a:t>SONAR </a:t>
            </a:r>
            <a:r>
              <a:rPr lang="en-US" dirty="0" err="1">
                <a:hlinkClick r:id="rId10"/>
              </a:rPr>
              <a:t>Nieuwe</a:t>
            </a:r>
            <a:r>
              <a:rPr lang="en-US" dirty="0">
                <a:hlinkClick r:id="rId10"/>
              </a:rPr>
              <a:t> Media</a:t>
            </a:r>
            <a:endParaRPr lang="en-US" dirty="0"/>
          </a:p>
          <a:p>
            <a:pPr marL="1249362" lvl="2"/>
            <a:r>
              <a:rPr lang="en-US" dirty="0">
                <a:hlinkClick r:id="rId11"/>
              </a:rPr>
              <a:t>VU-DNC</a:t>
            </a:r>
            <a:endParaRPr lang="en-US" dirty="0"/>
          </a:p>
          <a:p>
            <a:pPr marL="1249362" lvl="2"/>
            <a:r>
              <a:rPr lang="en-US" dirty="0" err="1">
                <a:hlinkClick r:id="rId12"/>
              </a:rPr>
              <a:t>Discan</a:t>
            </a:r>
            <a:endParaRPr lang="en-US" dirty="0"/>
          </a:p>
          <a:p>
            <a:pPr marL="849312" lvl="1">
              <a:buFont typeface="Arial" pitchFamily="34" charset="0"/>
              <a:buChar char="•"/>
            </a:pPr>
            <a:r>
              <a:rPr lang="en-US" dirty="0"/>
              <a:t>…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n-US" sz="2800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SONAR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7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218506454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SONAR</a:t>
            </a:r>
            <a:endParaRPr lang="en-US" sz="2800" dirty="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n-US" sz="2800" b="1" dirty="0" err="1" smtClean="0"/>
              <a:t>OpenSONAR</a:t>
            </a:r>
            <a:endParaRPr lang="en-US" sz="2800" b="1" dirty="0" smtClean="0"/>
          </a:p>
          <a:p>
            <a:pPr>
              <a:lnSpc>
                <a:spcPct val="80000"/>
              </a:lnSpc>
            </a:pPr>
            <a:r>
              <a:rPr lang="en-US" sz="2800" dirty="0"/>
              <a:t>Methodological </a:t>
            </a:r>
            <a:r>
              <a:rPr lang="en-US" sz="2800" dirty="0" smtClean="0"/>
              <a:t>Considerations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Google?</a:t>
            </a:r>
          </a:p>
          <a:p>
            <a:pPr>
              <a:lnSpc>
                <a:spcPct val="80000"/>
              </a:lnSpc>
            </a:pPr>
            <a:endParaRPr lang="en-US" sz="2800" dirty="0"/>
          </a:p>
          <a:p>
            <a:pPr eaLnBrk="1" hangingPunct="1">
              <a:lnSpc>
                <a:spcPct val="80000"/>
              </a:lnSpc>
            </a:pPr>
            <a:endParaRPr lang="en-US" sz="2800" dirty="0" smtClean="0"/>
          </a:p>
          <a:p>
            <a:pPr marL="0" indent="0" eaLnBrk="1" hangingPunct="1">
              <a:lnSpc>
                <a:spcPct val="80000"/>
              </a:lnSpc>
              <a:buNone/>
            </a:pPr>
            <a:endParaRPr lang="en-US" sz="2800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8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595899055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106362"/>
            <a:r>
              <a:rPr lang="en-US" sz="2800" dirty="0">
                <a:solidFill>
                  <a:prstClr val="black"/>
                </a:solidFill>
                <a:latin typeface="Calibri" pitchFamily="34" charset="0"/>
              </a:rPr>
              <a:t>Search interface to the SONAR Corpus </a:t>
            </a:r>
          </a:p>
          <a:p>
            <a:pPr marL="106362"/>
            <a:r>
              <a:rPr lang="en-US" dirty="0" smtClean="0"/>
              <a:t>Some Interfaces </a:t>
            </a:r>
            <a:r>
              <a:rPr lang="en-US" dirty="0"/>
              <a:t>to </a:t>
            </a:r>
            <a:r>
              <a:rPr lang="en-US" dirty="0" smtClean="0"/>
              <a:t>Corpora for other </a:t>
            </a:r>
            <a:r>
              <a:rPr lang="en-US" dirty="0" err="1" smtClean="0"/>
              <a:t>lgs</a:t>
            </a:r>
            <a:r>
              <a:rPr lang="en-US" dirty="0" smtClean="0"/>
              <a:t>:</a:t>
            </a:r>
            <a:endParaRPr lang="en-US" dirty="0"/>
          </a:p>
          <a:p>
            <a:pPr marL="0" indent="0" eaLnBrk="1" hangingPunct="1">
              <a:lnSpc>
                <a:spcPct val="80000"/>
              </a:lnSpc>
              <a:buNone/>
            </a:pPr>
            <a:endParaRPr lang="en-US" sz="2800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OpenSONAR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82A95-483B-44A2-A89B-DDCD8512B9EB}" type="slidenum">
              <a:rPr lang="en-GB" noProof="0" smtClean="0"/>
              <a:pPr/>
              <a:t>9</a:t>
            </a:fld>
            <a:endParaRPr lang="en-GB" noProof="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9831985"/>
              </p:ext>
            </p:extLst>
          </p:nvPr>
        </p:nvGraphicFramePr>
        <p:xfrm>
          <a:off x="3957638" y="3233738"/>
          <a:ext cx="1228725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Werkblad" r:id="rId3" imgW="1228771" imgH="390594" progId="Excel.Sheet.12">
                  <p:embed/>
                </p:oleObj>
              </mc:Choice>
              <mc:Fallback>
                <p:oleObj name="Werkblad" r:id="rId3" imgW="1228771" imgH="390594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957638" y="3233738"/>
                        <a:ext cx="1228725" cy="390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4665514"/>
              </p:ext>
            </p:extLst>
          </p:nvPr>
        </p:nvGraphicFramePr>
        <p:xfrm>
          <a:off x="1115616" y="3068960"/>
          <a:ext cx="6866508" cy="35585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51530"/>
                <a:gridCol w="2614978"/>
              </a:tblGrid>
              <a:tr h="35674">
                <a:tc>
                  <a:txBody>
                    <a:bodyPr/>
                    <a:lstStyle/>
                    <a:p>
                      <a:pPr algn="l" fontAlgn="b"/>
                      <a:r>
                        <a:rPr lang="nl-NL" sz="2200" b="1" u="none" strike="noStrike" dirty="0">
                          <a:effectLst/>
                        </a:rPr>
                        <a:t>Interface</a:t>
                      </a:r>
                      <a:endParaRPr lang="nl-NL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2200" b="1" u="none" strike="noStrike" dirty="0">
                          <a:effectLst/>
                        </a:rPr>
                        <a:t>Language(s)</a:t>
                      </a:r>
                      <a:endParaRPr lang="nl-NL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61950">
                <a:tc>
                  <a:txBody>
                    <a:bodyPr/>
                    <a:lstStyle/>
                    <a:p>
                      <a:pPr algn="l" rtl="0" fontAlgn="b"/>
                      <a:r>
                        <a:rPr lang="nl-NL" sz="2200" u="sng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BNCweb</a:t>
                      </a:r>
                      <a:r>
                        <a:rPr lang="nl-NL" sz="2200" u="sng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interface at Lancaster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nl-NL" sz="2200" u="none" strike="noStrike">
                          <a:effectLst/>
                        </a:rPr>
                        <a:t>British English</a:t>
                      </a:r>
                      <a:endParaRPr lang="nl-NL" sz="2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6195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200" u="sng" strike="noStrike" dirty="0">
                          <a:effectLst/>
                          <a:hlinkClick r:id="rId5"/>
                        </a:rPr>
                        <a:t>IMS Open Corpus Work Bench </a:t>
                      </a:r>
                      <a:endParaRPr lang="en-US" sz="2200" b="0" i="0" u="sng" strike="noStrike" dirty="0">
                        <a:solidFill>
                          <a:srgbClr val="0000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nl-NL" sz="2200" u="none" strike="noStrike">
                          <a:effectLst/>
                        </a:rPr>
                        <a:t>German</a:t>
                      </a:r>
                      <a:endParaRPr lang="nl-NL" sz="2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6195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200" u="sng" strike="noStrike" dirty="0">
                          <a:effectLst/>
                          <a:hlinkClick r:id="rId6"/>
                        </a:rPr>
                        <a:t>Corpus of Contemporary American English </a:t>
                      </a:r>
                      <a:endParaRPr lang="en-US" sz="2200" b="0" i="0" u="sng" strike="noStrike" dirty="0">
                        <a:solidFill>
                          <a:srgbClr val="0000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nl-NL" sz="2200" u="none" strike="noStrike">
                          <a:effectLst/>
                        </a:rPr>
                        <a:t>American English</a:t>
                      </a:r>
                      <a:endParaRPr lang="nl-NL" sz="2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61950">
                <a:tc>
                  <a:txBody>
                    <a:bodyPr/>
                    <a:lstStyle/>
                    <a:p>
                      <a:pPr algn="l" rtl="0" fontAlgn="b"/>
                      <a:r>
                        <a:rPr lang="nl-NL" sz="2200" u="sng" strike="noStrike">
                          <a:effectLst/>
                          <a:hlinkClick r:id="rId7"/>
                        </a:rPr>
                        <a:t>Corpus of Contemporary Dutch </a:t>
                      </a:r>
                      <a:endParaRPr lang="nl-NL" sz="2200" b="0" i="0" u="sng" strike="noStrike">
                        <a:solidFill>
                          <a:srgbClr val="0000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nl-NL" sz="2200" u="none" strike="noStrike">
                          <a:effectLst/>
                        </a:rPr>
                        <a:t>Dutch</a:t>
                      </a:r>
                      <a:endParaRPr lang="nl-NL" sz="2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61950">
                <a:tc>
                  <a:txBody>
                    <a:bodyPr/>
                    <a:lstStyle/>
                    <a:p>
                      <a:pPr algn="l" rtl="0" fontAlgn="b"/>
                      <a:r>
                        <a:rPr lang="nl-NL" sz="2200" u="sng" strike="noStrike">
                          <a:effectLst/>
                        </a:rPr>
                        <a:t>TrovA </a:t>
                      </a:r>
                      <a:endParaRPr lang="nl-NL" sz="2200" b="0" i="0" u="sng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nl-NL" sz="2200" u="none" strike="noStrike">
                          <a:effectLst/>
                        </a:rPr>
                        <a:t>Multiple</a:t>
                      </a:r>
                      <a:endParaRPr lang="nl-NL" sz="2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61950">
                <a:tc>
                  <a:txBody>
                    <a:bodyPr/>
                    <a:lstStyle/>
                    <a:p>
                      <a:pPr algn="l" rtl="0" fontAlgn="b"/>
                      <a:r>
                        <a:rPr lang="nl-NL" sz="2200" u="sng" strike="noStrike">
                          <a:effectLst/>
                          <a:hlinkClick r:id="rId8"/>
                        </a:rPr>
                        <a:t>Språkbanken  </a:t>
                      </a:r>
                      <a:endParaRPr lang="nl-NL" sz="2200" b="0" i="0" u="sng" strike="noStrike">
                        <a:solidFill>
                          <a:srgbClr val="0000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nl-NL" sz="2200" u="none" strike="noStrike">
                          <a:effectLst/>
                        </a:rPr>
                        <a:t>Swedish</a:t>
                      </a:r>
                      <a:endParaRPr lang="nl-NL" sz="2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61950">
                <a:tc>
                  <a:txBody>
                    <a:bodyPr/>
                    <a:lstStyle/>
                    <a:p>
                      <a:pPr algn="l" rtl="0" fontAlgn="b"/>
                      <a:r>
                        <a:rPr lang="nl-NL" sz="2200" u="sng" strike="noStrike">
                          <a:effectLst/>
                          <a:hlinkClick r:id="rId9"/>
                        </a:rPr>
                        <a:t>Corpuscle        </a:t>
                      </a:r>
                      <a:endParaRPr lang="nl-NL" sz="2200" b="0" i="0" u="sng" strike="noStrike">
                        <a:solidFill>
                          <a:srgbClr val="0000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nl-NL" sz="2200" u="none" strike="noStrike">
                          <a:effectLst/>
                        </a:rPr>
                        <a:t>Norwegian</a:t>
                      </a:r>
                      <a:endParaRPr lang="nl-NL" sz="2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61950">
                <a:tc>
                  <a:txBody>
                    <a:bodyPr/>
                    <a:lstStyle/>
                    <a:p>
                      <a:pPr algn="l" rtl="0" fontAlgn="b"/>
                      <a:r>
                        <a:rPr lang="nl-NL" sz="2200" u="sng" strike="noStrike">
                          <a:effectLst/>
                          <a:hlinkClick r:id="rId10"/>
                        </a:rPr>
                        <a:t>Bwananet</a:t>
                      </a:r>
                      <a:endParaRPr lang="nl-NL" sz="2200" b="0" i="0" u="sng" strike="noStrike">
                        <a:solidFill>
                          <a:srgbClr val="0000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nl-NL" sz="2200" u="none" strike="noStrike" dirty="0">
                          <a:effectLst/>
                        </a:rPr>
                        <a:t>Spanish, </a:t>
                      </a:r>
                      <a:r>
                        <a:rPr lang="nl-NL" sz="2200" u="none" strike="noStrike" dirty="0" err="1">
                          <a:effectLst/>
                        </a:rPr>
                        <a:t>Catalan</a:t>
                      </a:r>
                      <a:r>
                        <a:rPr lang="nl-NL" sz="2200" u="none" strike="noStrike" dirty="0">
                          <a:effectLst/>
                        </a:rPr>
                        <a:t>, ..</a:t>
                      </a:r>
                      <a:endParaRPr lang="nl-NL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78186"/>
      </p:ext>
    </p:extLst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dijk LREC  2012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635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Odijk LREC  2012</Template>
  <TotalTime>0</TotalTime>
  <Words>877</Words>
  <Application>Microsoft Office PowerPoint</Application>
  <PresentationFormat>On-screen Show (4:3)</PresentationFormat>
  <Paragraphs>229</Paragraphs>
  <Slides>25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7" baseType="lpstr">
      <vt:lpstr>Odijk LREC  2012</vt:lpstr>
      <vt:lpstr>Microsoft Excel Worksheet</vt:lpstr>
      <vt:lpstr>Linguistics with CLARIN OpenSONAR</vt:lpstr>
      <vt:lpstr>Overview</vt:lpstr>
      <vt:lpstr>Overview</vt:lpstr>
      <vt:lpstr>SONAR</vt:lpstr>
      <vt:lpstr>SONAR</vt:lpstr>
      <vt:lpstr>SONAR</vt:lpstr>
      <vt:lpstr>SONAR</vt:lpstr>
      <vt:lpstr>Overview</vt:lpstr>
      <vt:lpstr>OpenSONAR</vt:lpstr>
      <vt:lpstr>OpenSONAR</vt:lpstr>
      <vt:lpstr>OpenSONAR</vt:lpstr>
      <vt:lpstr>OpenSONAR</vt:lpstr>
      <vt:lpstr>OpenSONAR</vt:lpstr>
      <vt:lpstr>Overview</vt:lpstr>
      <vt:lpstr>Methodological Considerations</vt:lpstr>
      <vt:lpstr>Methodological Considerations</vt:lpstr>
      <vt:lpstr>Methodological Considerations</vt:lpstr>
      <vt:lpstr>Methodological Considerations</vt:lpstr>
      <vt:lpstr>Methodological Considerations</vt:lpstr>
      <vt:lpstr>Methodological Considerations</vt:lpstr>
      <vt:lpstr>Methodological Considerations</vt:lpstr>
      <vt:lpstr>Overview</vt:lpstr>
      <vt:lpstr>Google?</vt:lpstr>
      <vt:lpstr>Google?</vt:lpstr>
      <vt:lpstr>PowerPoint Presentation</vt:lpstr>
    </vt:vector>
  </TitlesOfParts>
  <Company>Universiteits Utrecht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Odijk, J. (Jan)</dc:creator>
  <cp:lastModifiedBy>PL. Autologon7</cp:lastModifiedBy>
  <cp:revision>578</cp:revision>
  <dcterms:created xsi:type="dcterms:W3CDTF">2012-05-14T07:52:03Z</dcterms:created>
  <dcterms:modified xsi:type="dcterms:W3CDTF">2015-01-12T15:56:25Z</dcterms:modified>
</cp:coreProperties>
</file>