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8" r:id="rId2"/>
    <p:sldId id="259" r:id="rId3"/>
    <p:sldId id="367" r:id="rId4"/>
    <p:sldId id="369" r:id="rId5"/>
    <p:sldId id="370" r:id="rId6"/>
    <p:sldId id="371" r:id="rId7"/>
    <p:sldId id="360" r:id="rId8"/>
    <p:sldId id="368" r:id="rId9"/>
    <p:sldId id="278" r:id="rId10"/>
  </p:sldIdLst>
  <p:sldSz cx="9144000" cy="6858000" type="screen4x3"/>
  <p:notesSz cx="6858000" cy="93138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91" autoAdjust="0"/>
    <p:restoredTop sz="94627" autoAdjust="0"/>
  </p:normalViewPr>
  <p:slideViewPr>
    <p:cSldViewPr>
      <p:cViewPr varScale="1">
        <p:scale>
          <a:sx n="74" d="100"/>
          <a:sy n="74" d="100"/>
        </p:scale>
        <p:origin x="-11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62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19315F-A2A8-4BE4-BA90-DCF616CA74A2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6B2F51-A456-45F2-B79C-27AACFF012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D62E0-6885-440F-9D25-84A489BC1807}" type="datetimeFigureOut">
              <a:rPr lang="nl-NL" smtClean="0"/>
              <a:pPr/>
              <a:t>3-9-2013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700088"/>
            <a:ext cx="4654550" cy="34909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24086"/>
            <a:ext cx="5486400" cy="4191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4EE748-59F7-4384-84C7-367CE6F872E5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3216670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xmlns="" val="1858952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xmlns="" val="10416983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xmlns="" val="913665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xmlns="" val="208448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10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xmlns="" val="35998812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1680" y="0"/>
            <a:ext cx="7452320" cy="836712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6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3193509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257006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xmlns="" val="29117011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 cstate="print">
            <a:lum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691680" y="0"/>
            <a:ext cx="7452320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noProof="0" dirty="0" err="1" smtClean="0"/>
              <a:t>Klik</a:t>
            </a:r>
            <a:r>
              <a:rPr lang="en-GB" noProof="0" dirty="0" smtClean="0"/>
              <a:t> </a:t>
            </a:r>
            <a:r>
              <a:rPr lang="en-GB" noProof="0" dirty="0" err="1" smtClean="0"/>
              <a:t>om</a:t>
            </a:r>
            <a:r>
              <a:rPr lang="en-GB" noProof="0" dirty="0" smtClean="0"/>
              <a:t> de </a:t>
            </a:r>
            <a:r>
              <a:rPr lang="en-GB" noProof="0" dirty="0" err="1" smtClean="0"/>
              <a:t>stijl</a:t>
            </a:r>
            <a:r>
              <a:rPr lang="en-GB" noProof="0" dirty="0" smtClean="0"/>
              <a:t> </a:t>
            </a:r>
            <a:r>
              <a:rPr lang="en-GB" noProof="0" dirty="0" err="1" smtClean="0"/>
              <a:t>te</a:t>
            </a:r>
            <a:r>
              <a:rPr lang="en-GB" noProof="0" dirty="0" smtClean="0"/>
              <a:t> </a:t>
            </a:r>
            <a:r>
              <a:rPr lang="en-GB" noProof="0" dirty="0" err="1" smtClean="0"/>
              <a:t>bewerken</a:t>
            </a:r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 err="1" smtClean="0"/>
              <a:t>Klik</a:t>
            </a:r>
            <a:r>
              <a:rPr lang="en-GB" noProof="0" dirty="0" smtClean="0"/>
              <a:t> </a:t>
            </a:r>
            <a:r>
              <a:rPr lang="en-GB" noProof="0" dirty="0" err="1" smtClean="0"/>
              <a:t>om</a:t>
            </a:r>
            <a:r>
              <a:rPr lang="en-GB" noProof="0" dirty="0" smtClean="0"/>
              <a:t> de </a:t>
            </a:r>
            <a:r>
              <a:rPr lang="en-GB" noProof="0" dirty="0" err="1" smtClean="0"/>
              <a:t>modelstijlen</a:t>
            </a:r>
            <a:r>
              <a:rPr lang="en-GB" noProof="0" dirty="0" smtClean="0"/>
              <a:t> </a:t>
            </a:r>
            <a:r>
              <a:rPr lang="en-GB" noProof="0" dirty="0" err="1" smtClean="0"/>
              <a:t>te</a:t>
            </a:r>
            <a:r>
              <a:rPr lang="en-GB" noProof="0" dirty="0" smtClean="0"/>
              <a:t> </a:t>
            </a:r>
            <a:r>
              <a:rPr lang="en-GB" noProof="0" dirty="0" err="1" smtClean="0"/>
              <a:t>bewerken</a:t>
            </a:r>
            <a:endParaRPr lang="en-GB" noProof="0" dirty="0" smtClean="0"/>
          </a:p>
          <a:p>
            <a:pPr lvl="1"/>
            <a:r>
              <a:rPr lang="en-GB" noProof="0" dirty="0" err="1" smtClean="0"/>
              <a:t>Tweede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Derde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3"/>
            <a:r>
              <a:rPr lang="en-GB" noProof="0" dirty="0" err="1" smtClean="0"/>
              <a:t>Vierde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Vijfde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/>
          </a:p>
        </p:txBody>
      </p:sp>
      <p:pic>
        <p:nvPicPr>
          <p:cNvPr id="1031" name="Picture 7" descr="E:\Documents\Utrecht\Projecten\Clarin\Website\Nieuwe website\clarin-logo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348"/>
            <a:ext cx="1552575" cy="981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jdelijke aanduiding voor dianummer 6"/>
          <p:cNvSpPr>
            <a:spLocks noGrp="1"/>
          </p:cNvSpPr>
          <p:nvPr>
            <p:ph type="sldNum" sz="quarter" idx="4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94949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mc:AlternateContent xmlns:mc="http://schemas.openxmlformats.org/markup-compatibility/2006">
    <mc:Choice xmlns:p14="http://schemas.microsoft.com/office/powerpoint/2010/main" xmlns="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Copperplate Gothic Bold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arin.nl/sites/default/files/CLARIN-NL%20Factbook%20final.pdf" TargetMode="External"/><Relationship Id="rId2" Type="http://schemas.openxmlformats.org/officeDocument/2006/relationships/hyperlink" Target="http://www.clarin.nl/sites/default/files/CLARIN%20NL%20Mid-Term%20Self-Evaluation%20130530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larin.nl/node/47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arin.nl/sites/default/files/CLARIN-NL%20Factbook%20final%20v2.pdf" TargetMode="External"/><Relationship Id="rId2" Type="http://schemas.openxmlformats.org/officeDocument/2006/relationships/hyperlink" Target="http://www.clarin.nl/sites/default/files/CLARIN%20NL%20Mid-Term%20Self-Evaluation%20130815_0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rin.nl/node/47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Interim Evaluation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Jan Odijk</a:t>
            </a:r>
          </a:p>
          <a:p>
            <a:pPr eaLnBrk="1" hangingPunct="1"/>
            <a:r>
              <a:rPr lang="en-US" dirty="0" smtClean="0"/>
              <a:t>IAP Demonstrator Event</a:t>
            </a:r>
          </a:p>
          <a:p>
            <a:pPr eaLnBrk="1" hangingPunct="1"/>
            <a:r>
              <a:rPr lang="en-US" dirty="0" smtClean="0"/>
              <a:t>Utrecht, 2013-09-04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Interim Evaluation Schedule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Self-Evaluation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Evaluation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Sneak preview</a:t>
            </a:r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Interim Evaluation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</a:t>
            </a:fld>
            <a:endParaRPr lang="en-GB" noProof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9552" y="1484783"/>
          <a:ext cx="7632847" cy="4956058"/>
        </p:xfrm>
        <a:graphic>
          <a:graphicData uri="http://schemas.openxmlformats.org/drawingml/2006/table">
            <a:tbl>
              <a:tblPr/>
              <a:tblGrid>
                <a:gridCol w="1651223"/>
                <a:gridCol w="5981624"/>
              </a:tblGrid>
              <a:tr h="4255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Times New Roman"/>
                          <a:cs typeface="Times New Roman"/>
                        </a:rPr>
                        <a:t>Date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alibri"/>
                          <a:ea typeface="Times New Roman"/>
                          <a:cs typeface="Times New Roman"/>
                        </a:rPr>
                        <a:t>Action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5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Times New Roman"/>
                          <a:cs typeface="Times New Roman"/>
                        </a:rPr>
                        <a:t>Jun 1, 2013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Times New Roman"/>
                          <a:cs typeface="Times New Roman"/>
                        </a:rPr>
                        <a:t>Self-Evaluation and Fact Book sent to IAP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5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Times New Roman"/>
                          <a:cs typeface="Times New Roman"/>
                        </a:rPr>
                        <a:t>Jul 15, 2013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Times New Roman"/>
                          <a:cs typeface="Times New Roman"/>
                        </a:rPr>
                        <a:t>IAP Comments on Self-Evaluation and Fact Book Sent to EB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10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Times New Roman"/>
                          <a:cs typeface="Times New Roman"/>
                        </a:rPr>
                        <a:t>Aug 15, 2013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Times New Roman"/>
                          <a:cs typeface="Times New Roman"/>
                        </a:rPr>
                        <a:t>Draft Evaluation Report and appendixes sent to IAP for comment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5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Times New Roman"/>
                          <a:cs typeface="Times New Roman"/>
                        </a:rPr>
                        <a:t>Sep 4, 2013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Times New Roman"/>
                          <a:cs typeface="Times New Roman"/>
                        </a:rPr>
                        <a:t>IAP-Meeting 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5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Times New Roman"/>
                          <a:cs typeface="Times New Roman"/>
                        </a:rPr>
                        <a:t>Sep 4, 2013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Times New Roman"/>
                          <a:cs typeface="Times New Roman"/>
                        </a:rPr>
                        <a:t>IAP Demonstrator Event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5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Times New Roman"/>
                          <a:cs typeface="Times New Roman"/>
                        </a:rPr>
                        <a:t>Sep 10, 2013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Times New Roman"/>
                          <a:cs typeface="Times New Roman"/>
                        </a:rPr>
                        <a:t>Pre-Final Evaluation Report and appendixes sent to IAP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5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Times New Roman"/>
                          <a:cs typeface="Times New Roman"/>
                        </a:rPr>
                        <a:t>Sep 15, 2013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Times New Roman"/>
                          <a:cs typeface="Times New Roman"/>
                        </a:rPr>
                        <a:t>Approval Final Evaluation Report and appendixes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10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Times New Roman"/>
                          <a:cs typeface="Times New Roman"/>
                        </a:rPr>
                        <a:t>Sep 17, 2013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Times New Roman"/>
                          <a:cs typeface="Times New Roman"/>
                        </a:rPr>
                        <a:t>Publication of the Evaluation Report and appendixes on the CLARIN-NL website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dirty="0" smtClean="0">
                <a:hlinkClick r:id="rId2"/>
              </a:rPr>
              <a:t>Self Evaluation Report </a:t>
            </a:r>
            <a:r>
              <a:rPr lang="en-US" sz="2800" dirty="0" smtClean="0"/>
              <a:t>written by EB +</a:t>
            </a:r>
          </a:p>
          <a:p>
            <a:pPr lvl="1"/>
            <a:r>
              <a:rPr lang="nl-NL" sz="2400" dirty="0" smtClean="0"/>
              <a:t>Marc Kemps-Snijders (Meertens </a:t>
            </a:r>
            <a:r>
              <a:rPr lang="nl-NL" sz="2400" dirty="0" err="1" smtClean="0"/>
              <a:t>Institute</a:t>
            </a:r>
            <a:r>
              <a:rPr lang="nl-NL" sz="2400" dirty="0" smtClean="0"/>
              <a:t>)</a:t>
            </a:r>
            <a:endParaRPr lang="en-US" sz="2400" dirty="0" smtClean="0"/>
          </a:p>
          <a:p>
            <a:pPr lvl="1"/>
            <a:r>
              <a:rPr lang="nl-NL" sz="2400" dirty="0" smtClean="0"/>
              <a:t>Steven Krauwer (Utrecht University)</a:t>
            </a:r>
            <a:endParaRPr lang="en-US" sz="2400" dirty="0" smtClean="0"/>
          </a:p>
          <a:p>
            <a:pPr lvl="1"/>
            <a:r>
              <a:rPr lang="nl-NL" sz="2400" dirty="0" smtClean="0"/>
              <a:t>Nelleke Oostdijk (Radboud University Nijmegen)</a:t>
            </a:r>
            <a:endParaRPr lang="en-US" sz="2400" dirty="0" smtClean="0"/>
          </a:p>
          <a:p>
            <a:pPr lvl="1"/>
            <a:r>
              <a:rPr lang="nl-NL" sz="2400" dirty="0" smtClean="0"/>
              <a:t>Ineke Schuurman (Utrecht University)</a:t>
            </a: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Together with the </a:t>
            </a:r>
            <a:r>
              <a:rPr lang="en-US" sz="2800" dirty="0" smtClean="0">
                <a:hlinkClick r:id="rId3"/>
              </a:rPr>
              <a:t>CLARIN-NL Fact Book</a:t>
            </a:r>
            <a:endParaRPr lang="en-US" sz="28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Editing support for EB and IAP 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 Erica Renckens (</a:t>
            </a:r>
            <a:r>
              <a:rPr lang="en-US" sz="2400" dirty="0" err="1" smtClean="0"/>
              <a:t>Tatataal</a:t>
            </a:r>
            <a:r>
              <a:rPr lang="en-US" sz="2400" dirty="0" smtClean="0"/>
              <a:t>)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Both are available on the </a:t>
            </a:r>
            <a:r>
              <a:rPr lang="en-US" sz="2800" dirty="0" smtClean="0">
                <a:hlinkClick r:id="rId4"/>
              </a:rPr>
              <a:t>CLARIN-NL website</a:t>
            </a: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Interim Evaluation (1)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4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dirty="0" smtClean="0"/>
              <a:t>Received Comments by the IAP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sym typeface="Wingdings" pitchFamily="2" charset="2"/>
              </a:rPr>
              <a:t></a:t>
            </a:r>
            <a:r>
              <a:rPr lang="en-US" dirty="0" smtClean="0"/>
              <a:t>slightly revised versions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hlinkClick r:id="rId2"/>
              </a:rPr>
              <a:t>Self Evaluation Report Version 2</a:t>
            </a:r>
            <a:endParaRPr lang="en-US" sz="2400" dirty="0" smtClean="0"/>
          </a:p>
          <a:p>
            <a:pPr lvl="1">
              <a:lnSpc>
                <a:spcPct val="80000"/>
              </a:lnSpc>
            </a:pPr>
            <a:r>
              <a:rPr lang="en-US" sz="2400" dirty="0" smtClean="0">
                <a:hlinkClick r:id="rId3"/>
              </a:rPr>
              <a:t>CLARIN-NL Fact Book Version 2</a:t>
            </a: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dirty="0" smtClean="0">
                <a:sym typeface="Wingdings" pitchFamily="2" charset="2"/>
              </a:rPr>
              <a:t></a:t>
            </a:r>
            <a:r>
              <a:rPr lang="en-US" dirty="0" smtClean="0"/>
              <a:t>Reply on the Comments  by the IAP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Comments IAP + Reply reworked into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Draft Evaluation Report incl. recommendations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sym typeface="Wingdings" pitchFamily="2" charset="2"/>
              </a:rPr>
              <a:t>Response to the recommendations</a:t>
            </a:r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Interim Evaluation (2)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5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dirty="0" smtClean="0"/>
              <a:t>These documents were discussed today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Will now be finalized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On the </a:t>
            </a:r>
            <a:r>
              <a:rPr lang="en-US" sz="2800" dirty="0" smtClean="0">
                <a:hlinkClick r:id="rId2"/>
              </a:rPr>
              <a:t>CLARIN-NL website </a:t>
            </a:r>
            <a:r>
              <a:rPr lang="en-US" sz="2800" dirty="0" smtClean="0"/>
              <a:t>as of Sep 17, 2013</a:t>
            </a:r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Interim Evaluation (3)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6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GB" sz="2000" dirty="0" smtClean="0"/>
              <a:t>Selected Quotes</a:t>
            </a:r>
          </a:p>
          <a:p>
            <a:pPr lvl="1"/>
            <a:r>
              <a:rPr lang="en-GB" sz="2000" dirty="0" smtClean="0"/>
              <a:t>“It is clear that a lot of work has been achieved”</a:t>
            </a:r>
          </a:p>
          <a:p>
            <a:pPr lvl="1"/>
            <a:r>
              <a:rPr lang="en-GB" sz="2000" dirty="0" smtClean="0"/>
              <a:t> “CLARIN-NL really succeeded to be an example for other European countries” </a:t>
            </a:r>
            <a:endParaRPr lang="en-US" sz="2000" dirty="0" smtClean="0"/>
          </a:p>
          <a:p>
            <a:pPr lvl="1"/>
            <a:r>
              <a:rPr lang="en-GB" sz="2000" dirty="0" smtClean="0"/>
              <a:t>“The Netherlands is playing the leading role in the EU research community”</a:t>
            </a:r>
          </a:p>
          <a:p>
            <a:r>
              <a:rPr lang="en-GB" sz="2000" dirty="0" smtClean="0"/>
              <a:t>Selected Recommendations</a:t>
            </a:r>
          </a:p>
          <a:p>
            <a:pPr lvl="1"/>
            <a:r>
              <a:rPr lang="en-GB" sz="2000" dirty="0" smtClean="0"/>
              <a:t>“CLARIN-NL should work out a time table for CLARIN Centre assessment”</a:t>
            </a:r>
          </a:p>
          <a:p>
            <a:pPr lvl="1"/>
            <a:r>
              <a:rPr lang="en-GB" sz="2000" dirty="0" smtClean="0"/>
              <a:t>“CLARIN-NL should consider broadening the scope of activities with potential user communities,” identify its users and “implement ways of tracking usage “</a:t>
            </a:r>
            <a:endParaRPr lang="en-US" sz="20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Sneak preview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7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endParaRPr lang="en-US" dirty="0" smtClean="0"/>
          </a:p>
          <a:p>
            <a:pPr marL="609600" indent="-609600" eaLnBrk="1" hangingPunct="1">
              <a:buFontTx/>
              <a:buNone/>
            </a:pPr>
            <a:endParaRPr lang="en-US" dirty="0" smtClean="0"/>
          </a:p>
          <a:p>
            <a:pPr marL="609600" indent="-609600" eaLnBrk="1" hangingPunct="1">
              <a:buFontTx/>
              <a:buNone/>
            </a:pPr>
            <a:endParaRPr lang="en-US" dirty="0" smtClean="0"/>
          </a:p>
          <a:p>
            <a:pPr marL="609600" indent="-609600" algn="ctr" eaLnBrk="1" hangingPunct="1">
              <a:buFontTx/>
              <a:buNone/>
            </a:pPr>
            <a:r>
              <a:rPr lang="en-US" sz="5400" dirty="0" smtClean="0"/>
              <a:t>Thanks for your attention!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8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33400" y="914400"/>
            <a:ext cx="807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/>
              <a:t>DO NOT ENTER HERE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9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dijk LREC  201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635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Odijk LREC  2012</Template>
  <TotalTime>10001</TotalTime>
  <Words>348</Words>
  <Application>Microsoft Office PowerPoint</Application>
  <PresentationFormat>On-screen Show (4:3)</PresentationFormat>
  <Paragraphs>75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Odijk LREC  2012</vt:lpstr>
      <vt:lpstr>Interim Evaluation</vt:lpstr>
      <vt:lpstr>Overview</vt:lpstr>
      <vt:lpstr>Interim Evaluation</vt:lpstr>
      <vt:lpstr>Interim Evaluation (1)</vt:lpstr>
      <vt:lpstr>Interim Evaluation (2)</vt:lpstr>
      <vt:lpstr>Interim Evaluation (3)</vt:lpstr>
      <vt:lpstr>Sneak preview</vt:lpstr>
      <vt:lpstr>Slide 8</vt:lpstr>
      <vt:lpstr>Slide 9</vt:lpstr>
    </vt:vector>
  </TitlesOfParts>
  <Company>Universiteits Utrecht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Odijk, J. (Jan)</dc:creator>
  <cp:lastModifiedBy>Odijk, J. (Jan)</cp:lastModifiedBy>
  <cp:revision>396</cp:revision>
  <dcterms:created xsi:type="dcterms:W3CDTF">2012-05-14T07:52:03Z</dcterms:created>
  <dcterms:modified xsi:type="dcterms:W3CDTF">2013-09-03T14:09:14Z</dcterms:modified>
</cp:coreProperties>
</file>